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44" r:id="rId2"/>
    <p:sldId id="278" r:id="rId3"/>
    <p:sldId id="453" r:id="rId4"/>
    <p:sldId id="368" r:id="rId5"/>
    <p:sldId id="369" r:id="rId6"/>
    <p:sldId id="370" r:id="rId7"/>
    <p:sldId id="371" r:id="rId8"/>
    <p:sldId id="372" r:id="rId9"/>
    <p:sldId id="373" r:id="rId10"/>
    <p:sldId id="454" r:id="rId11"/>
    <p:sldId id="455" r:id="rId12"/>
    <p:sldId id="457" r:id="rId13"/>
    <p:sldId id="458" r:id="rId14"/>
    <p:sldId id="459" r:id="rId15"/>
    <p:sldId id="460" r:id="rId16"/>
    <p:sldId id="461" r:id="rId17"/>
    <p:sldId id="462" r:id="rId18"/>
    <p:sldId id="409" r:id="rId19"/>
    <p:sldId id="377" r:id="rId20"/>
    <p:sldId id="410" r:id="rId21"/>
    <p:sldId id="385" r:id="rId22"/>
    <p:sldId id="463" r:id="rId23"/>
    <p:sldId id="413" r:id="rId24"/>
    <p:sldId id="404" r:id="rId25"/>
    <p:sldId id="449" r:id="rId26"/>
    <p:sldId id="450" r:id="rId27"/>
    <p:sldId id="451" r:id="rId28"/>
    <p:sldId id="452" r:id="rId29"/>
    <p:sldId id="465" r:id="rId30"/>
    <p:sldId id="466" r:id="rId31"/>
    <p:sldId id="464" r:id="rId32"/>
    <p:sldId id="467" r:id="rId33"/>
    <p:sldId id="437" r:id="rId34"/>
    <p:sldId id="438" r:id="rId35"/>
    <p:sldId id="27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11" autoAdjust="0"/>
    <p:restoredTop sz="94615" autoAdjust="0"/>
  </p:normalViewPr>
  <p:slideViewPr>
    <p:cSldViewPr snapToGrid="0">
      <p:cViewPr varScale="1">
        <p:scale>
          <a:sx n="69" d="100"/>
          <a:sy n="69" d="100"/>
        </p:scale>
        <p:origin x="-922" y="-67"/>
      </p:cViewPr>
      <p:guideLst>
        <p:guide orient="horz" pos="2160"/>
        <p:guide pos="2880"/>
        <p:guide pos="1028"/>
        <p:guide pos="1764"/>
      </p:guideLst>
    </p:cSldViewPr>
  </p:slideViewPr>
  <p:notesTextViewPr>
    <p:cViewPr>
      <p:scale>
        <a:sx n="1" d="1"/>
        <a:sy n="1" d="1"/>
      </p:scale>
      <p:origin x="0" y="0"/>
    </p:cViewPr>
  </p:notesTextViewPr>
  <p:sorterViewPr>
    <p:cViewPr>
      <p:scale>
        <a:sx n="90" d="100"/>
        <a:sy n="9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610C0E-43C4-4C6B-ADC3-72FEA0A55427}" type="datetimeFigureOut">
              <a:rPr lang="en-US" smtClean="0"/>
              <a:pPr/>
              <a:t>12/7/2016</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2014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FEA1FF-4A34-4477-ABDE-9C72F8F54362}" type="datetimeFigureOut">
              <a:rPr lang="en-US" smtClean="0"/>
              <a:pPr/>
              <a:t>12/7/2016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2014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2625705"/>
            <a:ext cx="9144000" cy="1606594"/>
          </a:xfrm>
          <a:solidFill>
            <a:schemeClr val="accent1">
              <a:alpha val="90000"/>
            </a:schemeClr>
          </a:solidFill>
        </p:spPr>
        <p:txBody>
          <a:bodyPr lIns="457200" tIns="137160" rIns="457200" bIns="137160" anchor="ctr" anchorCtr="1">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Rectangle 16"/>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userDrawn="1"/>
        </p:nvGrpSpPr>
        <p:grpSpPr bwMode="auto">
          <a:xfrm>
            <a:off x="994117" y="305466"/>
            <a:ext cx="1362335" cy="305001"/>
            <a:chOff x="5137" y="4139"/>
            <a:chExt cx="335" cy="75"/>
          </a:xfrm>
          <a:solidFill>
            <a:schemeClr val="bg1"/>
          </a:solidFill>
        </p:grpSpPr>
        <p:sp>
          <p:nvSpPr>
            <p:cNvPr id="8"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7"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777240"/>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2209800"/>
            <a:ext cx="4878730" cy="411480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4" name="Picture Placeholder 3"/>
          <p:cNvSpPr>
            <a:spLocks noGrp="1"/>
          </p:cNvSpPr>
          <p:nvPr>
            <p:ph type="pic" sz="quarter" idx="18" hasCustomPrompt="1"/>
          </p:nvPr>
        </p:nvSpPr>
        <p:spPr>
          <a:xfrm>
            <a:off x="3810000" y="76200"/>
            <a:ext cx="1371600" cy="624840"/>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808070" y="164592"/>
            <a:ext cx="5335930" cy="1143000"/>
          </a:xfrm>
          <a:solidFill>
            <a:srgbClr val="0079DB"/>
          </a:solidFill>
        </p:spPr>
        <p:txBody>
          <a:bodyPr wrap="square" lIns="228600" tIns="137160" rIns="457200" bIns="22860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400">
                <a:solidFill>
                  <a:schemeClr val="bg1"/>
                </a:solidFill>
              </a:defRPr>
            </a:lvl1pPr>
            <a:lvl2pPr marL="0" indent="0" algn="l">
              <a:lnSpc>
                <a:spcPct val="85000"/>
              </a:lnSpc>
              <a:spcBef>
                <a:spcPts val="0"/>
              </a:spcBef>
              <a:spcAft>
                <a:spcPts val="200"/>
              </a:spcAft>
              <a:buFont typeface="Arial" panose="020B0604020202020204" pitchFamily="34" charset="0"/>
              <a:buChar char="​"/>
              <a:defRPr sz="18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
        <p:nvSpPr>
          <p:cNvPr id="5" name="Footer Placeholder 4"/>
          <p:cNvSpPr>
            <a:spLocks noGrp="1"/>
          </p:cNvSpPr>
          <p:nvPr>
            <p:ph type="ftr" sz="quarter" idx="10"/>
          </p:nvPr>
        </p:nvSpPr>
        <p:spPr bwMode="gray"/>
        <p:txBody>
          <a:bodyPr/>
          <a:lstStyle/>
          <a:p>
            <a:r>
              <a:rPr lang="en-US" smtClean="0"/>
              <a:t>© 2014 Teradata</a:t>
            </a:r>
            <a:endParaRPr lang="en-US" dirty="0"/>
          </a:p>
        </p:txBody>
      </p:sp>
      <p:sp>
        <p:nvSpPr>
          <p:cNvPr id="6" name="Picture Placeholder 4"/>
          <p:cNvSpPr>
            <a:spLocks noGrp="1"/>
          </p:cNvSpPr>
          <p:nvPr>
            <p:ph type="pic" sz="quarter" idx="14"/>
          </p:nvPr>
        </p:nvSpPr>
        <p:spPr>
          <a:xfrm>
            <a:off x="0" y="0"/>
            <a:ext cx="3257550" cy="6858000"/>
          </a:xfrm>
        </p:spPr>
        <p:txBody>
          <a:bodyPr anchor="t">
            <a:normAutofit/>
          </a:bodyPr>
          <a:lstStyle>
            <a:lvl1pPr marL="0" indent="0" algn="ctr">
              <a:buFontTx/>
              <a:buNone/>
              <a:defRPr sz="1400"/>
            </a:lvl1pPr>
          </a:lstStyle>
          <a:p>
            <a:r>
              <a:rPr lang="en-US" smtClean="0"/>
              <a:t>Click icon to add picture</a:t>
            </a:r>
            <a:endParaRPr lang="en-US" dirty="0"/>
          </a:p>
        </p:txBody>
      </p:sp>
      <p:sp>
        <p:nvSpPr>
          <p:cNvPr id="10" name="Content Placeholder 2"/>
          <p:cNvSpPr>
            <a:spLocks noGrp="1"/>
          </p:cNvSpPr>
          <p:nvPr>
            <p:ph idx="12"/>
          </p:nvPr>
        </p:nvSpPr>
        <p:spPr bwMode="gray">
          <a:xfrm>
            <a:off x="3808070" y="1536192"/>
            <a:ext cx="4878730" cy="47914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p:txBody>
      </p:sp>
      <p:sp>
        <p:nvSpPr>
          <p:cNvPr id="13" name="Text Placeholder 15"/>
          <p:cNvSpPr>
            <a:spLocks noGrp="1"/>
          </p:cNvSpPr>
          <p:nvPr>
            <p:ph type="body" sz="quarter" idx="19" hasCustomPrompt="1"/>
          </p:nvPr>
        </p:nvSpPr>
        <p:spPr bwMode="gray">
          <a:xfrm>
            <a:off x="1504566" y="6591604"/>
            <a:ext cx="1733709" cy="141581"/>
          </a:xfrm>
        </p:spPr>
        <p:txBody>
          <a:bodyPr wrap="square">
            <a:noAutofit/>
          </a:bodyPr>
          <a:lstStyle>
            <a:lvl1pPr marL="0" indent="0" algn="l"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lvl1pPr>
              <a:defRPr>
                <a:solidFill>
                  <a:schemeClr val="accent1">
                    <a:lumMod val="20000"/>
                    <a:lumOff val="80000"/>
                  </a:schemeClr>
                </a:solidFill>
              </a:defRPr>
            </a:lvl1pPr>
          </a:lstStyle>
          <a:p>
            <a:r>
              <a:rPr lang="en-US" smtClean="0"/>
              <a:t>© 2014 Teradata</a:t>
            </a:r>
            <a:endParaRPr lang="en-US" dirty="0"/>
          </a:p>
        </p:txBody>
      </p:sp>
      <p:sp>
        <p:nvSpPr>
          <p:cNvPr id="7" name="Text Placeholder 9"/>
          <p:cNvSpPr>
            <a:spLocks noGrp="1"/>
          </p:cNvSpPr>
          <p:nvPr>
            <p:ph type="body" sz="quarter" idx="11" hasCustomPrompt="1"/>
          </p:nvPr>
        </p:nvSpPr>
        <p:spPr bwMode="gray">
          <a:xfrm>
            <a:off x="0" y="3196340"/>
            <a:ext cx="9144000" cy="465320"/>
          </a:xfrm>
          <a:solidFill>
            <a:schemeClr val="bg1"/>
          </a:solidFill>
        </p:spPr>
        <p:txBody>
          <a:bodyPr lIns="457200" tIns="45720" rIns="457200" bIns="45720" anchor="ctr" anchorCtr="1">
            <a:spAutoFit/>
          </a:bodyPr>
          <a:lstStyle>
            <a:lvl1pPr marL="0" indent="0" algn="ctr">
              <a:lnSpc>
                <a:spcPct val="110000"/>
              </a:lnSpc>
              <a:spcBef>
                <a:spcPts val="200"/>
              </a:spcBef>
              <a:spcAft>
                <a:spcPts val="200"/>
              </a:spcAft>
              <a:buFontTx/>
              <a:buNone/>
              <a:defRPr sz="2400">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418" y="6556248"/>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6" name="Text Placeholder 15"/>
          <p:cNvSpPr>
            <a:spLocks noGrp="1"/>
          </p:cNvSpPr>
          <p:nvPr>
            <p:ph type="body" sz="quarter" idx="15" hasCustomPrompt="1"/>
          </p:nvPr>
        </p:nvSpPr>
        <p:spPr bwMode="gray">
          <a:xfrm>
            <a:off x="3242535" y="6591604"/>
            <a:ext cx="2658930"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bg1"/>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r>
              <a:rPr lang="en-US" dirty="0" smtClean="0"/>
              <a:t>© 2014 Teradata</a:t>
            </a:r>
            <a:endParaRPr lang="en-US" dirty="0"/>
          </a:p>
        </p:txBody>
      </p:sp>
      <p:grpSp>
        <p:nvGrpSpPr>
          <p:cNvPr id="2" name="Group 4"/>
          <p:cNvGrpSpPr>
            <a:grpSpLocks noChangeAspect="1"/>
          </p:cNvGrpSpPr>
          <p:nvPr userDrawn="1"/>
        </p:nvGrpSpPr>
        <p:grpSpPr bwMode="gray">
          <a:xfrm>
            <a:off x="2742406" y="3015457"/>
            <a:ext cx="3659188" cy="827087"/>
            <a:chOff x="1728" y="1805"/>
            <a:chExt cx="2305" cy="521"/>
          </a:xfrm>
          <a:solidFill>
            <a:schemeClr val="accent1"/>
          </a:solidFill>
        </p:grpSpPr>
        <p:sp>
          <p:nvSpPr>
            <p:cNvPr id="6" name="Freeform 5"/>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userDrawn="1"/>
        </p:nvSpPr>
        <p:spPr>
          <a:xfrm>
            <a:off x="177464" y="6575539"/>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8"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0" name="TextBox 9"/>
          <p:cNvSpPr txBox="1"/>
          <p:nvPr userDrawn="1"/>
        </p:nvSpPr>
        <p:spPr>
          <a:xfrm>
            <a:off x="153418" y="6557507"/>
            <a:ext cx="133050"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91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4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16152"/>
            <a:ext cx="3886200" cy="5009648"/>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6"/>
          <p:cNvSpPr>
            <a:spLocks noGrp="1"/>
          </p:cNvSpPr>
          <p:nvPr>
            <p:ph type="title" hasCustomPrompt="1"/>
          </p:nvPr>
        </p:nvSpPr>
        <p:spPr bwMode="gray">
          <a:xfrm>
            <a:off x="4800600" y="265176"/>
            <a:ext cx="3886200" cy="70173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6522720"/>
            <a:ext cx="236220" cy="236220"/>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6858000"/>
          </a:xfrm>
        </p:spPr>
        <p:txBody>
          <a:bodyPr anchor="t">
            <a:normAutofit/>
          </a:bodyPr>
          <a:lstStyle>
            <a:lvl1pPr marL="0" indent="0" algn="ctr">
              <a:buFontTx/>
              <a:buNone/>
              <a:defRPr sz="1400"/>
            </a:lvl1pPr>
          </a:lstStyle>
          <a:p>
            <a:r>
              <a:rPr lang="en-US" smtClean="0"/>
              <a:t>Click icon to add picture</a:t>
            </a:r>
            <a:endParaRPr lang="en-US" dirty="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5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6_Agenda/Table Contents">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409575" y="827088"/>
            <a:ext cx="8437563" cy="1106487"/>
            <a:chOff x="409575" y="827088"/>
            <a:chExt cx="8437563" cy="1106487"/>
          </a:xfrm>
        </p:grpSpPr>
        <p:sp>
          <p:nvSpPr>
            <p:cNvPr id="5" name="Rectangle 13"/>
            <p:cNvSpPr/>
            <p:nvPr userDrawn="1"/>
          </p:nvSpPr>
          <p:spPr>
            <a:xfrm>
              <a:off x="6383338" y="1127125"/>
              <a:ext cx="2463800" cy="806450"/>
            </a:xfrm>
            <a:prstGeom prst="rect">
              <a:avLst/>
            </a:prstGeom>
            <a:gradFill>
              <a:gsLst>
                <a:gs pos="1000">
                  <a:schemeClr val="accent1">
                    <a:lumMod val="50000"/>
                  </a:schemeClr>
                </a:gs>
                <a:gs pos="18000">
                  <a:schemeClr val="accent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6" name="Right Triangle 14"/>
            <p:cNvSpPr/>
            <p:nvPr userDrawn="1"/>
          </p:nvSpPr>
          <p:spPr>
            <a:xfrm flipV="1">
              <a:off x="6383338" y="1703388"/>
              <a:ext cx="304800" cy="230187"/>
            </a:xfrm>
            <a:prstGeom prst="rtTriangle">
              <a:avLst/>
            </a:prstGeom>
            <a:solidFill>
              <a:srgbClr val="281A0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7" name="Rectangle 15"/>
            <p:cNvSpPr/>
            <p:nvPr userDrawn="1"/>
          </p:nvSpPr>
          <p:spPr>
            <a:xfrm>
              <a:off x="409575" y="827088"/>
              <a:ext cx="6278563" cy="876300"/>
            </a:xfrm>
            <a:prstGeom prst="rect">
              <a:avLst/>
            </a:prstGeom>
            <a:gradFill flip="none" rotWithShape="1">
              <a:gsLst>
                <a:gs pos="0">
                  <a:srgbClr val="0C1627"/>
                </a:gs>
                <a:gs pos="100000">
                  <a:schemeClr val="tx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grpSp>
      <p:pic>
        <p:nvPicPr>
          <p:cNvPr id="8" name="Picture 10" descr="TDC_BDP_Horiz2_Reverse.pdf"/>
          <p:cNvPicPr>
            <a:picLocks noChangeAspect="1"/>
          </p:cNvPicPr>
          <p:nvPr userDrawn="1"/>
        </p:nvPicPr>
        <p:blipFill>
          <a:blip r:embed="rId2"/>
          <a:srcRect/>
          <a:stretch>
            <a:fillRect/>
          </a:stretch>
        </p:blipFill>
        <p:spPr bwMode="auto">
          <a:xfrm>
            <a:off x="6924675" y="1312863"/>
            <a:ext cx="1711325" cy="484187"/>
          </a:xfrm>
          <a:prstGeom prst="rect">
            <a:avLst/>
          </a:prstGeom>
          <a:noFill/>
          <a:ln w="9525">
            <a:noFill/>
            <a:miter lim="800000"/>
            <a:headEnd/>
            <a:tailEnd/>
          </a:ln>
        </p:spPr>
      </p:pic>
      <p:sp>
        <p:nvSpPr>
          <p:cNvPr id="4099" name="Rectangle 3"/>
          <p:cNvSpPr>
            <a:spLocks noGrp="1" noChangeArrowheads="1"/>
          </p:cNvSpPr>
          <p:nvPr>
            <p:ph type="subTitle" idx="1"/>
          </p:nvPr>
        </p:nvSpPr>
        <p:spPr>
          <a:xfrm>
            <a:off x="702734" y="2133600"/>
            <a:ext cx="7907866" cy="4114800"/>
          </a:xfrm>
        </p:spPr>
        <p:txBody>
          <a:bodyPr/>
          <a:lstStyle>
            <a:lvl1pPr marL="171450" indent="-171450">
              <a:spcBef>
                <a:spcPts val="0"/>
              </a:spcBef>
              <a:buFont typeface="Arial"/>
              <a:buChar char="•"/>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subtitle style</a:t>
            </a:r>
            <a:endParaRPr lang="en-US" dirty="0"/>
          </a:p>
        </p:txBody>
      </p:sp>
      <p:sp>
        <p:nvSpPr>
          <p:cNvPr id="4102" name="Rectangle 6"/>
          <p:cNvSpPr>
            <a:spLocks noGrp="1" noChangeArrowheads="1"/>
          </p:cNvSpPr>
          <p:nvPr>
            <p:ph type="ctrTitle"/>
          </p:nvPr>
        </p:nvSpPr>
        <p:spPr>
          <a:xfrm>
            <a:off x="700700" y="827088"/>
            <a:ext cx="5742432" cy="877824"/>
          </a:xfrm>
          <a:noFill/>
        </p:spPr>
        <p:txBody>
          <a:bodyPr anchor="ctr"/>
          <a:lstStyle>
            <a:lvl1pPr>
              <a:defRPr sz="2400" cap="all">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50007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3326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3326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3326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43326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74455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74455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74455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7445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3"/>
            <a:ext cx="8229600" cy="4948144"/>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
        <p:nvSpPr>
          <p:cNvPr id="23" name="Footer Placeholder 22"/>
          <p:cNvSpPr>
            <a:spLocks noGrp="1"/>
          </p:cNvSpPr>
          <p:nvPr>
            <p:ph type="ftr" sz="quarter" idx="11"/>
          </p:nvPr>
        </p:nvSpPr>
        <p:spPr bwMode="gray"/>
        <p:txBody>
          <a:bodyPr/>
          <a:lstStyle>
            <a:lvl1pPr>
              <a:defRPr>
                <a:solidFill>
                  <a:schemeClr val="bg2">
                    <a:lumMod val="75000"/>
                  </a:schemeClr>
                </a:solidFill>
              </a:defRPr>
            </a:lvl1pPr>
          </a:lstStyle>
          <a:p>
            <a:r>
              <a:rPr lang="en-US" dirty="0" smtClean="0"/>
              <a:t>© 2014 Teradata</a:t>
            </a:r>
            <a:endParaRPr lang="en-US" dirty="0"/>
          </a:p>
        </p:txBody>
      </p:sp>
      <p:sp>
        <p:nvSpPr>
          <p:cNvPr id="9"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49195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49195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58874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66372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151802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8906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8866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16152"/>
            <a:ext cx="3886200" cy="4649984"/>
          </a:xfrm>
        </p:spPr>
        <p:txBody>
          <a:bodyPr/>
          <a:lstStyle/>
          <a:p>
            <a:r>
              <a:rPr lang="en-US" smtClean="0"/>
              <a:t>Click icon to add picture</a:t>
            </a:r>
            <a:endParaRPr lang="en-US" dirty="0"/>
          </a:p>
        </p:txBody>
      </p:sp>
      <p:sp>
        <p:nvSpPr>
          <p:cNvPr id="3" name="Content Placeholder 2"/>
          <p:cNvSpPr>
            <a:spLocks noGrp="1"/>
          </p:cNvSpPr>
          <p:nvPr>
            <p:ph idx="1"/>
          </p:nvPr>
        </p:nvSpPr>
        <p:spPr bwMode="gray">
          <a:xfrm>
            <a:off x="457200" y="1216372"/>
            <a:ext cx="3886200" cy="4955827"/>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16371"/>
            <a:ext cx="3886200" cy="4930709"/>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16373"/>
            <a:ext cx="3886200" cy="493070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2"/>
          </p:nvPr>
        </p:nvSpPr>
        <p:spPr bwMode="gray"/>
        <p:txBody>
          <a:bodyPr/>
          <a:lstStyle/>
          <a:p>
            <a:r>
              <a:rPr lang="en-US" smtClean="0"/>
              <a:t>© 2014 Teradata</a:t>
            </a:r>
            <a:endParaRPr lang="en-US" dirty="0"/>
          </a:p>
        </p:txBody>
      </p:sp>
      <p:sp>
        <p:nvSpPr>
          <p:cNvPr id="11"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4"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216372"/>
            <a:ext cx="2438400" cy="49379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3"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8"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16372"/>
            <a:ext cx="2438400" cy="4702471"/>
          </a:xfrm>
        </p:spPr>
        <p:txBody>
          <a:bodyPr/>
          <a:lstStyle/>
          <a:p>
            <a:r>
              <a:rPr lang="en-US" smtClean="0"/>
              <a:t>Click icon to add picture</a:t>
            </a:r>
            <a:endParaRPr lang="en-US"/>
          </a:p>
        </p:txBody>
      </p:sp>
      <p:sp>
        <p:nvSpPr>
          <p:cNvPr id="3" name="Content Placeholder 2"/>
          <p:cNvSpPr>
            <a:spLocks noGrp="1"/>
          </p:cNvSpPr>
          <p:nvPr>
            <p:ph idx="1"/>
          </p:nvPr>
        </p:nvSpPr>
        <p:spPr bwMode="gray">
          <a:xfrm>
            <a:off x="457200" y="1216372"/>
            <a:ext cx="5334000" cy="497868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372"/>
            <a:ext cx="2438400" cy="4698595"/>
          </a:xfrm>
        </p:spPr>
        <p:txBody>
          <a:bodyPr/>
          <a:lstStyle/>
          <a:p>
            <a:r>
              <a:rPr lang="en-US" smtClean="0"/>
              <a:t>Click icon to add picture</a:t>
            </a:r>
            <a:endParaRPr lang="en-US"/>
          </a:p>
        </p:txBody>
      </p:sp>
      <p:sp>
        <p:nvSpPr>
          <p:cNvPr id="15" name="Content Placeholder 2"/>
          <p:cNvSpPr>
            <a:spLocks noGrp="1"/>
          </p:cNvSpPr>
          <p:nvPr>
            <p:ph idx="12"/>
          </p:nvPr>
        </p:nvSpPr>
        <p:spPr bwMode="gray">
          <a:xfrm>
            <a:off x="3352800" y="1216372"/>
            <a:ext cx="5334000" cy="4972656"/>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Footer Placeholder 1"/>
          <p:cNvSpPr>
            <a:spLocks noGrp="1"/>
          </p:cNvSpPr>
          <p:nvPr>
            <p:ph type="ftr" sz="quarter" idx="13"/>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bwMode="gray"/>
        <p:txBody>
          <a:bodyPr/>
          <a:lstStyle/>
          <a:p>
            <a:r>
              <a:rPr lang="en-US" smtClean="0"/>
              <a:t>© 2014 Teradata</a:t>
            </a:r>
            <a:endParaRPr lang="en-US" dirty="0"/>
          </a:p>
        </p:txBody>
      </p:sp>
      <p:sp>
        <p:nvSpPr>
          <p:cNvPr id="10" name="Text Placeholder 15"/>
          <p:cNvSpPr>
            <a:spLocks noGrp="1"/>
          </p:cNvSpPr>
          <p:nvPr>
            <p:ph type="body" sz="quarter" idx="15" hasCustomPrompt="1"/>
          </p:nvPr>
        </p:nvSpPr>
        <p:spPr bwMode="gray">
          <a:xfrm>
            <a:off x="3297994" y="6591604"/>
            <a:ext cx="2548012" cy="141581"/>
          </a:xfrm>
        </p:spPr>
        <p:txBody>
          <a:bodyPr wrap="square">
            <a:noAutofit/>
          </a:bodyPr>
          <a:lstStyle>
            <a:lvl1pPr marL="0" indent="0" algn="ctr" defTabSz="914400" rtl="0" eaLnBrk="1" latinLnBrk="0" hangingPunct="1">
              <a:lnSpc>
                <a:spcPct val="85000"/>
              </a:lnSpc>
              <a:spcBef>
                <a:spcPts val="0"/>
              </a:spcBef>
              <a:spcAft>
                <a:spcPts val="0"/>
              </a:spcAft>
              <a:buFontTx/>
              <a:buNone/>
              <a:defRPr lang="en-US" sz="700" b="1" kern="1200" dirty="0">
                <a:solidFill>
                  <a:schemeClr val="tx2">
                    <a:lumMod val="60000"/>
                    <a:lumOff val="40000"/>
                  </a:schemeClr>
                </a:solidFill>
                <a:latin typeface="+mn-lt"/>
                <a:ea typeface="+mn-ea"/>
                <a:cs typeface="+mn-cs"/>
              </a:defRPr>
            </a:lvl1pPr>
            <a:lvl2pPr>
              <a:buFontTx/>
              <a:buNone/>
              <a:defRPr sz="1600">
                <a:solidFill>
                  <a:schemeClr val="accent2"/>
                </a:solidFill>
              </a:defRPr>
            </a:lvl2pPr>
            <a:lvl3pPr>
              <a:buFontTx/>
              <a:buNone/>
              <a:defRPr sz="1600">
                <a:solidFill>
                  <a:schemeClr val="accent2"/>
                </a:solidFill>
              </a:defRPr>
            </a:lvl3pPr>
            <a:lvl4pPr>
              <a:buFontTx/>
              <a:buNone/>
              <a:defRPr sz="1600">
                <a:solidFill>
                  <a:schemeClr val="accent2"/>
                </a:solidFill>
              </a:defRPr>
            </a:lvl4pPr>
            <a:lvl5pPr marL="0" indent="0">
              <a:buFontTx/>
              <a:buNone/>
              <a:defRPr sz="1600">
                <a:solidFill>
                  <a:schemeClr val="accent2"/>
                </a:solidFill>
              </a:defRPr>
            </a:lvl5pPr>
          </a:lstStyle>
          <a:p>
            <a:pPr lvl="0"/>
            <a:r>
              <a:rPr lang="en-US" dirty="0" smtClean="0"/>
              <a:t>#Insert Hashtag</a:t>
            </a:r>
            <a:endParaRPr lang="en-US" dirty="0"/>
          </a:p>
        </p:txBody>
      </p:sp>
      <p:sp>
        <p:nvSpPr>
          <p:cNvPr id="12" name="Title 16"/>
          <p:cNvSpPr>
            <a:spLocks noGrp="1"/>
          </p:cNvSpPr>
          <p:nvPr>
            <p:ph type="title" hasCustomPrompt="1"/>
          </p:nvPr>
        </p:nvSpPr>
        <p:spPr bwMode="gray">
          <a:xfrm>
            <a:off x="457200" y="171450"/>
            <a:ext cx="8229600" cy="701731"/>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16372"/>
            <a:ext cx="8229600" cy="4955829"/>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sp>
        <p:nvSpPr>
          <p:cNvPr id="25" name="Footer Placeholder 24"/>
          <p:cNvSpPr>
            <a:spLocks noGrp="1"/>
          </p:cNvSpPr>
          <p:nvPr>
            <p:ph type="ftr" sz="quarter" idx="3"/>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r>
              <a:rPr lang="en-US" dirty="0" smtClean="0"/>
              <a:t>© 2014 Teradata</a:t>
            </a:r>
            <a:endParaRPr lang="en-US" dirty="0"/>
          </a:p>
        </p:txBody>
      </p:sp>
      <p:grpSp>
        <p:nvGrpSpPr>
          <p:cNvPr id="21" name="Group 20" hidden="1"/>
          <p:cNvGrpSpPr/>
          <p:nvPr/>
        </p:nvGrpSpPr>
        <p:grpSpPr>
          <a:xfrm>
            <a:off x="0" y="0"/>
            <a:ext cx="9144000" cy="68580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7" name="Group 4"/>
          <p:cNvGrpSpPr>
            <a:grpSpLocks noChangeAspect="1"/>
          </p:cNvGrpSpPr>
          <p:nvPr/>
        </p:nvGrpSpPr>
        <p:grpSpPr bwMode="auto">
          <a:xfrm>
            <a:off x="7772400" y="6477418"/>
            <a:ext cx="914400" cy="204717"/>
            <a:chOff x="5137" y="4139"/>
            <a:chExt cx="335" cy="75"/>
          </a:xfrm>
          <a:solidFill>
            <a:schemeClr val="accent1"/>
          </a:solidFill>
        </p:grpSpPr>
        <p:sp>
          <p:nvSpPr>
            <p:cNvPr id="4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TextBox 19"/>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6952"/>
            <a:ext cx="8229600" cy="701731"/>
          </a:xfrm>
          <a:prstGeom prst="rect">
            <a:avLst/>
          </a:prstGeom>
        </p:spPr>
        <p:txBody>
          <a:bodyPr vert="horz" lIns="0" tIns="0" rIns="0" bIns="0" rtlCol="0" anchor="b" anchorCtr="0">
            <a:noAutofit/>
          </a:bodyPr>
          <a:lstStyle/>
          <a:p>
            <a:r>
              <a:rPr lang="en-US" smtClean="0"/>
              <a:t>Click to edit Master title style</a:t>
            </a:r>
            <a:endParaRPr lang="en-US" dirty="0"/>
          </a:p>
        </p:txBody>
      </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50" r:id="rId3"/>
    <p:sldLayoutId id="2147483658" r:id="rId4"/>
    <p:sldLayoutId id="2147483709" r:id="rId5"/>
    <p:sldLayoutId id="2147483659" r:id="rId6"/>
    <p:sldLayoutId id="2147483662" r:id="rId7"/>
    <p:sldLayoutId id="2147483663" r:id="rId8"/>
    <p:sldLayoutId id="2147483654" r:id="rId9"/>
    <p:sldLayoutId id="2147483655" r:id="rId10"/>
    <p:sldLayoutId id="2147483670" r:id="rId11"/>
    <p:sldLayoutId id="2147483710" r:id="rId12"/>
    <p:sldLayoutId id="2147483660" r:id="rId13"/>
    <p:sldLayoutId id="2147483661" r:id="rId14"/>
    <p:sldLayoutId id="2147483711" r:id="rId15"/>
    <p:sldLayoutId id="2147483713" r:id="rId16"/>
    <p:sldLayoutId id="2147483714" r:id="rId17"/>
    <p:sldLayoutId id="2147483715" r:id="rId18"/>
    <p:sldLayoutId id="2147483716" r:id="rId19"/>
    <p:sldLayoutId id="2147483720" r:id="rId20"/>
    <p:sldLayoutId id="2147483721" r:id="rId21"/>
    <p:sldLayoutId id="2147483722" r:id="rId22"/>
    <p:sldLayoutId id="2147483723" r:id="rId23"/>
    <p:sldLayoutId id="2147483724" r:id="rId24"/>
    <p:sldLayoutId id="2147483725" r:id="rId25"/>
    <p:sldLayoutId id="2147483727" r:id="rId26"/>
    <p:sldLayoutId id="2147483735" r:id="rId27"/>
    <p:sldLayoutId id="2147483751" r:id="rId28"/>
    <p:sldLayoutId id="2147483754" r:id="rId29"/>
    <p:sldLayoutId id="2147483778" r:id="rId30"/>
    <p:sldLayoutId id="2147483779" r:id="rId31"/>
    <p:sldLayoutId id="2147483780" r:id="rId32"/>
    <p:sldLayoutId id="2147483781" r:id="rId33"/>
    <p:sldLayoutId id="2147483782" r:id="rId34"/>
    <p:sldLayoutId id="2147483783" r:id="rId35"/>
    <p:sldLayoutId id="2147483784" r:id="rId36"/>
  </p:sldLayoutIdLst>
  <p:transition spd="med">
    <p:fade/>
  </p:transition>
  <p:timing>
    <p:tnLst>
      <p:par>
        <p:cTn id="1" dur="indefinite" restart="never" nodeType="tmRoot"/>
      </p:par>
    </p:tnLst>
  </p:timing>
  <p:hf sldNum="0" hdr="0" dt="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TRA-1009_4-3_PPT-title.jpg"/>
          <p:cNvPicPr>
            <a:picLocks noChangeAspect="1"/>
          </p:cNvPicPr>
          <p:nvPr/>
        </p:nvPicPr>
        <p:blipFill>
          <a:blip r:embed="rId2"/>
          <a:stretch>
            <a:fillRect/>
          </a:stretch>
        </p:blipFill>
        <p:spPr>
          <a:xfrm>
            <a:off x="3583" y="0"/>
            <a:ext cx="9136833" cy="6858000"/>
          </a:xfrm>
          <a:prstGeom prst="rect">
            <a:avLst/>
          </a:prstGeom>
        </p:spPr>
      </p:pic>
      <p:sp>
        <p:nvSpPr>
          <p:cNvPr id="5" name="Text Placeholder 4"/>
          <p:cNvSpPr>
            <a:spLocks noGrp="1"/>
          </p:cNvSpPr>
          <p:nvPr>
            <p:ph type="body" sz="quarter" idx="10"/>
          </p:nvPr>
        </p:nvSpPr>
        <p:spPr>
          <a:xfrm>
            <a:off x="0" y="2873465"/>
            <a:ext cx="9144000" cy="1111073"/>
          </a:xfrm>
        </p:spPr>
        <p:txBody>
          <a:bodyPr/>
          <a:lstStyle/>
          <a:p>
            <a:r>
              <a:rPr lang="en-US" dirty="0" err="1" smtClean="0"/>
              <a:t>Datastage</a:t>
            </a:r>
            <a:r>
              <a:rPr lang="en-US" dirty="0" smtClean="0"/>
              <a:t> </a:t>
            </a:r>
            <a:r>
              <a:rPr lang="en-US" dirty="0" smtClean="0"/>
              <a:t>Basics Training - Processing &amp; Other Stages</a:t>
            </a:r>
            <a:endParaRPr lang="en-US" dirty="0" smtClean="0"/>
          </a:p>
          <a:p>
            <a:pPr lvl="2"/>
            <a:r>
              <a:rPr lang="en-US" dirty="0" smtClean="0"/>
              <a:t>Abhishek A. Bagarka, GDC Consultant</a:t>
            </a:r>
          </a:p>
          <a:p>
            <a:pPr lvl="3"/>
            <a:r>
              <a:rPr lang="en-US" dirty="0" smtClean="0"/>
              <a:t>13-Dec-2016</a:t>
            </a:r>
            <a:endParaRPr lang="en-US" dirty="0"/>
          </a:p>
        </p:txBody>
      </p:sp>
      <p:grpSp>
        <p:nvGrpSpPr>
          <p:cNvPr id="8" name="Group 7"/>
          <p:cNvGrpSpPr/>
          <p:nvPr/>
        </p:nvGrpSpPr>
        <p:grpSpPr>
          <a:xfrm>
            <a:off x="457200" y="0"/>
            <a:ext cx="2438400" cy="914400"/>
            <a:chOff x="609600" y="152400"/>
            <a:chExt cx="2438400" cy="914400"/>
          </a:xfrm>
        </p:grpSpPr>
        <p:sp>
          <p:nvSpPr>
            <p:cNvPr id="12" name="Rectangle 11"/>
            <p:cNvSpPr/>
            <p:nvPr/>
          </p:nvSpPr>
          <p:spPr bwMode="gray">
            <a:xfrm>
              <a:off x="609600" y="15240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4"/>
            <p:cNvGrpSpPr>
              <a:grpSpLocks noChangeAspect="1"/>
            </p:cNvGrpSpPr>
            <p:nvPr/>
          </p:nvGrpSpPr>
          <p:grpSpPr bwMode="auto">
            <a:xfrm>
              <a:off x="1146517" y="457866"/>
              <a:ext cx="1362335" cy="305001"/>
              <a:chOff x="5137" y="4139"/>
              <a:chExt cx="335" cy="75"/>
            </a:xfrm>
            <a:solidFill>
              <a:schemeClr val="bg1"/>
            </a:solidFill>
          </p:grpSpPr>
          <p:sp>
            <p:nvSpPr>
              <p:cNvPr id="14" name="Freeform 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43786023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425278" y="318549"/>
            <a:ext cx="5742432" cy="438912"/>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SURROGATE KEY STAGE</a:t>
            </a:r>
          </a:p>
        </p:txBody>
      </p:sp>
      <p:sp>
        <p:nvSpPr>
          <p:cNvPr id="7" name="Subtitle 1"/>
          <p:cNvSpPr txBox="1">
            <a:spLocks/>
          </p:cNvSpPr>
          <p:nvPr/>
        </p:nvSpPr>
        <p:spPr>
          <a:xfrm>
            <a:off x="1662980" y="1483584"/>
            <a:ext cx="5202307" cy="1711287"/>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Processing</a:t>
            </a:r>
          </a:p>
          <a:p>
            <a:pPr>
              <a:lnSpc>
                <a:spcPct val="150000"/>
              </a:lnSpc>
            </a:pPr>
            <a:r>
              <a:rPr lang="en-US" dirty="0" smtClean="0">
                <a:solidFill>
                  <a:srgbClr val="002060"/>
                </a:solidFill>
              </a:rPr>
              <a:t>Input Link Count	: Single</a:t>
            </a:r>
          </a:p>
          <a:p>
            <a:pPr>
              <a:lnSpc>
                <a:spcPct val="150000"/>
              </a:lnSpc>
            </a:pPr>
            <a:r>
              <a:rPr lang="en-US" dirty="0" smtClean="0">
                <a:solidFill>
                  <a:srgbClr val="002060"/>
                </a:solidFill>
              </a:rPr>
              <a:t>Output Link Count	: Single</a:t>
            </a:r>
            <a:endParaRPr lang="en-US" dirty="0">
              <a:solidFill>
                <a:srgbClr val="002060"/>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415" y="3874371"/>
            <a:ext cx="42576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287" y="649055"/>
            <a:ext cx="17811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7153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06264"/>
          </a:xfrm>
        </p:spPr>
        <p:txBody>
          <a:bodyPr/>
          <a:lstStyle/>
          <a:p>
            <a:pPr marL="0" indent="0">
              <a:buNone/>
            </a:pPr>
            <a:endParaRPr lang="en-US" dirty="0" smtClean="0"/>
          </a:p>
          <a:p>
            <a:pPr>
              <a:buFont typeface="Wingdings" pitchFamily="2" charset="2"/>
              <a:buChar char="Ø"/>
            </a:pPr>
            <a:r>
              <a:rPr lang="en-US" dirty="0"/>
              <a:t>The Surrogate Key Generator stage is a processing stage that </a:t>
            </a:r>
            <a:r>
              <a:rPr lang="en-US" dirty="0" smtClean="0"/>
              <a:t>generates surrogate </a:t>
            </a:r>
            <a:r>
              <a:rPr lang="en-US" dirty="0"/>
              <a:t>key columns and maintains the key </a:t>
            </a:r>
            <a:r>
              <a:rPr lang="en-US" dirty="0" smtClean="0"/>
              <a:t>source.</a:t>
            </a:r>
          </a:p>
          <a:p>
            <a:pPr>
              <a:buFont typeface="Wingdings" pitchFamily="2" charset="2"/>
              <a:buChar char="Ø"/>
            </a:pPr>
            <a:endParaRPr lang="en-US" dirty="0" smtClean="0"/>
          </a:p>
          <a:p>
            <a:pPr>
              <a:buFont typeface="Wingdings" pitchFamily="2" charset="2"/>
              <a:buChar char="Ø"/>
            </a:pPr>
            <a:r>
              <a:rPr lang="en-US" dirty="0"/>
              <a:t>A surrogate key is a unique primary key that is not derived from the data that </a:t>
            </a:r>
            <a:r>
              <a:rPr lang="en-US" dirty="0" smtClean="0"/>
              <a:t>it represents</a:t>
            </a:r>
            <a:r>
              <a:rPr lang="en-US" dirty="0"/>
              <a:t>, therefore changes to the data will not change the primary </a:t>
            </a:r>
            <a:r>
              <a:rPr lang="en-US" dirty="0" smtClean="0"/>
              <a:t>key.</a:t>
            </a:r>
          </a:p>
          <a:p>
            <a:pPr>
              <a:buFont typeface="Wingdings" pitchFamily="2" charset="2"/>
              <a:buChar char="Ø"/>
            </a:pPr>
            <a:endParaRPr lang="en-US" dirty="0" smtClean="0"/>
          </a:p>
          <a:p>
            <a:pPr>
              <a:buFont typeface="Wingdings" pitchFamily="2" charset="2"/>
              <a:buChar char="Ø"/>
            </a:pPr>
            <a:r>
              <a:rPr lang="en-US" dirty="0"/>
              <a:t>In </a:t>
            </a:r>
            <a:r>
              <a:rPr lang="en-US" dirty="0" smtClean="0"/>
              <a:t>a star </a:t>
            </a:r>
            <a:r>
              <a:rPr lang="en-US" dirty="0"/>
              <a:t>schema database, surrogate keys are used to join a fact table to </a:t>
            </a:r>
            <a:r>
              <a:rPr lang="en-US" dirty="0" smtClean="0"/>
              <a:t>a dimension </a:t>
            </a:r>
            <a:r>
              <a:rPr lang="en-US" dirty="0"/>
              <a:t>table</a:t>
            </a:r>
            <a:r>
              <a:rPr lang="en-US" dirty="0" smtClean="0"/>
              <a:t>.</a:t>
            </a:r>
          </a:p>
          <a:p>
            <a:pPr>
              <a:buFont typeface="Wingdings" pitchFamily="2" charset="2"/>
              <a:buChar char="Ø"/>
            </a:pPr>
            <a:endParaRPr lang="en-US" dirty="0" smtClean="0"/>
          </a:p>
          <a:p>
            <a:pPr>
              <a:buFont typeface="Wingdings" pitchFamily="2" charset="2"/>
              <a:buChar char="Ø"/>
            </a:pPr>
            <a:r>
              <a:rPr lang="en-US" dirty="0"/>
              <a:t>The Surrogate Key Generator stage can have a single input link, a single </a:t>
            </a:r>
            <a:r>
              <a:rPr lang="en-US" dirty="0" smtClean="0"/>
              <a:t>output link</a:t>
            </a:r>
            <a:r>
              <a:rPr lang="en-US" dirty="0"/>
              <a:t>, both an input link and an output link, or no </a:t>
            </a:r>
            <a:r>
              <a:rPr lang="en-US" dirty="0" smtClean="0"/>
              <a:t>links.</a:t>
            </a:r>
          </a:p>
          <a:p>
            <a:endParaRPr lang="en-US" dirty="0"/>
          </a:p>
        </p:txBody>
      </p:sp>
      <p:sp>
        <p:nvSpPr>
          <p:cNvPr id="3" name="Title 2"/>
          <p:cNvSpPr>
            <a:spLocks noGrp="1"/>
          </p:cNvSpPr>
          <p:nvPr>
            <p:ph type="title"/>
          </p:nvPr>
        </p:nvSpPr>
        <p:spPr/>
        <p:txBody>
          <a:bodyPr/>
          <a:lstStyle/>
          <a:p>
            <a:r>
              <a:rPr lang="en-US" dirty="0"/>
              <a:t>WHAT IS IT USED FOR?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287" y="649055"/>
            <a:ext cx="17811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48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15109" y="0"/>
            <a:ext cx="5742432" cy="877824"/>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CHANGE DATA CAPTURE STAGE</a:t>
            </a:r>
          </a:p>
        </p:txBody>
      </p:sp>
      <p:sp>
        <p:nvSpPr>
          <p:cNvPr id="5" name="Subtitle 1"/>
          <p:cNvSpPr txBox="1">
            <a:spLocks/>
          </p:cNvSpPr>
          <p:nvPr/>
        </p:nvSpPr>
        <p:spPr>
          <a:xfrm>
            <a:off x="1903573" y="1369764"/>
            <a:ext cx="5147223" cy="1637841"/>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Processing</a:t>
            </a:r>
          </a:p>
          <a:p>
            <a:pPr>
              <a:lnSpc>
                <a:spcPct val="150000"/>
              </a:lnSpc>
            </a:pPr>
            <a:r>
              <a:rPr lang="en-US" dirty="0" smtClean="0">
                <a:solidFill>
                  <a:srgbClr val="002060"/>
                </a:solidFill>
              </a:rPr>
              <a:t>Input Link Count	: Multiple</a:t>
            </a:r>
          </a:p>
          <a:p>
            <a:pPr>
              <a:lnSpc>
                <a:spcPct val="150000"/>
              </a:lnSpc>
            </a:pPr>
            <a:r>
              <a:rPr lang="en-US" dirty="0" smtClean="0">
                <a:solidFill>
                  <a:srgbClr val="002060"/>
                </a:solidFill>
              </a:rPr>
              <a:t>Output Link Count	: Single</a:t>
            </a:r>
          </a:p>
          <a:p>
            <a:pPr marL="0" indent="0">
              <a:buFont typeface="Arial" panose="020B0604020202020204" pitchFamily="34" charset="0"/>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160" y="482536"/>
            <a:ext cx="12763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69" y="3300533"/>
            <a:ext cx="4206091" cy="274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03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4150" y="910728"/>
            <a:ext cx="8229600" cy="4906264"/>
          </a:xfrm>
        </p:spPr>
        <p:txBody>
          <a:bodyPr/>
          <a:lstStyle/>
          <a:p>
            <a:r>
              <a:rPr lang="en-US" dirty="0" smtClean="0"/>
              <a:t>The </a:t>
            </a:r>
            <a:r>
              <a:rPr lang="en-US" dirty="0"/>
              <a:t>stage </a:t>
            </a:r>
            <a:r>
              <a:rPr lang="en-US" dirty="0" smtClean="0"/>
              <a:t>compares two </a:t>
            </a:r>
            <a:r>
              <a:rPr lang="en-US" dirty="0"/>
              <a:t>data sets and makes a record of the differences</a:t>
            </a:r>
            <a:r>
              <a:rPr lang="en-US" dirty="0" smtClean="0"/>
              <a:t>.</a:t>
            </a:r>
          </a:p>
          <a:p>
            <a:endParaRPr lang="en-US" dirty="0" smtClean="0"/>
          </a:p>
          <a:p>
            <a:r>
              <a:rPr lang="en-US" dirty="0"/>
              <a:t>The Change Capture stage takes two input data sets, denoted </a:t>
            </a:r>
            <a:r>
              <a:rPr lang="en-US" i="1" dirty="0" smtClean="0"/>
              <a:t>before </a:t>
            </a:r>
            <a:r>
              <a:rPr lang="en-US" dirty="0" smtClean="0"/>
              <a:t>and </a:t>
            </a:r>
            <a:r>
              <a:rPr lang="en-US" i="1" dirty="0"/>
              <a:t>after</a:t>
            </a:r>
            <a:r>
              <a:rPr lang="en-US" dirty="0"/>
              <a:t>, and outputs a single data set whose records represent </a:t>
            </a:r>
            <a:r>
              <a:rPr lang="en-US" dirty="0" smtClean="0"/>
              <a:t>the changes </a:t>
            </a:r>
            <a:r>
              <a:rPr lang="en-US" dirty="0"/>
              <a:t>made to the </a:t>
            </a:r>
            <a:r>
              <a:rPr lang="en-US" i="1" dirty="0"/>
              <a:t>before </a:t>
            </a:r>
            <a:r>
              <a:rPr lang="en-US" dirty="0"/>
              <a:t>data set to obtain the </a:t>
            </a:r>
            <a:r>
              <a:rPr lang="en-US" i="1" dirty="0"/>
              <a:t>after </a:t>
            </a:r>
            <a:r>
              <a:rPr lang="en-US" dirty="0"/>
              <a:t>data </a:t>
            </a:r>
            <a:r>
              <a:rPr lang="en-US" dirty="0" smtClean="0"/>
              <a:t>set.</a:t>
            </a:r>
          </a:p>
          <a:p>
            <a:endParaRPr lang="en-US" dirty="0" smtClean="0"/>
          </a:p>
          <a:p>
            <a:r>
              <a:rPr lang="en-US" dirty="0" smtClean="0"/>
              <a:t>The stage </a:t>
            </a:r>
            <a:r>
              <a:rPr lang="en-US" dirty="0"/>
              <a:t>produces a change data set, whose table definition </a:t>
            </a:r>
            <a:r>
              <a:rPr lang="en-US" dirty="0" smtClean="0"/>
              <a:t>is transferred </a:t>
            </a:r>
            <a:r>
              <a:rPr lang="en-US" dirty="0"/>
              <a:t>from the </a:t>
            </a:r>
            <a:r>
              <a:rPr lang="en-US" i="1" dirty="0"/>
              <a:t>after </a:t>
            </a:r>
            <a:r>
              <a:rPr lang="en-US" dirty="0"/>
              <a:t>data set’s table definition with the </a:t>
            </a:r>
            <a:r>
              <a:rPr lang="en-US" dirty="0" smtClean="0"/>
              <a:t>addition of </a:t>
            </a:r>
            <a:r>
              <a:rPr lang="en-US" dirty="0"/>
              <a:t>one column: a change code with values encoding the four </a:t>
            </a:r>
            <a:r>
              <a:rPr lang="en-US" dirty="0" smtClean="0"/>
              <a:t>actions: insert</a:t>
            </a:r>
            <a:r>
              <a:rPr lang="en-US" dirty="0"/>
              <a:t>, delete, copy, and </a:t>
            </a:r>
            <a:r>
              <a:rPr lang="en-US" dirty="0" smtClean="0"/>
              <a:t>edit.</a:t>
            </a:r>
          </a:p>
          <a:p>
            <a:pPr marL="0" indent="0">
              <a:buNone/>
            </a:pPr>
            <a:endParaRPr lang="en-US" dirty="0" smtClean="0"/>
          </a:p>
          <a:p>
            <a:r>
              <a:rPr lang="en-US" dirty="0"/>
              <a:t>The preserve-partitioning flag is set </a:t>
            </a:r>
            <a:r>
              <a:rPr lang="en-US" dirty="0" smtClean="0"/>
              <a:t>on the </a:t>
            </a:r>
            <a:r>
              <a:rPr lang="en-US" i="1" dirty="0"/>
              <a:t>change </a:t>
            </a:r>
            <a:r>
              <a:rPr lang="en-US" dirty="0"/>
              <a:t>data set</a:t>
            </a:r>
            <a:r>
              <a:rPr lang="en-US" dirty="0" smtClean="0"/>
              <a:t>.</a:t>
            </a:r>
          </a:p>
          <a:p>
            <a:endParaRPr lang="en-US" dirty="0" smtClean="0"/>
          </a:p>
          <a:p>
            <a:r>
              <a:rPr lang="en-US" dirty="0"/>
              <a:t>The compare is based on a </a:t>
            </a:r>
            <a:r>
              <a:rPr lang="en-US" dirty="0" smtClean="0"/>
              <a:t>set </a:t>
            </a:r>
            <a:r>
              <a:rPr lang="en-US" dirty="0"/>
              <a:t>of key columns, rows from </a:t>
            </a:r>
            <a:r>
              <a:rPr lang="en-US" dirty="0" smtClean="0"/>
              <a:t>the two </a:t>
            </a:r>
            <a:r>
              <a:rPr lang="en-US" dirty="0"/>
              <a:t>data sets are assumed to be copies of one another if they have </a:t>
            </a:r>
            <a:r>
              <a:rPr lang="en-US" dirty="0" smtClean="0"/>
              <a:t>the same </a:t>
            </a:r>
            <a:r>
              <a:rPr lang="en-US" dirty="0"/>
              <a:t>values in these key </a:t>
            </a:r>
            <a:r>
              <a:rPr lang="en-US" dirty="0" smtClean="0"/>
              <a:t>columns.</a:t>
            </a:r>
          </a:p>
        </p:txBody>
      </p:sp>
      <p:sp>
        <p:nvSpPr>
          <p:cNvPr id="3" name="Title 2"/>
          <p:cNvSpPr>
            <a:spLocks noGrp="1"/>
          </p:cNvSpPr>
          <p:nvPr>
            <p:ph type="title"/>
          </p:nvPr>
        </p:nvSpPr>
        <p:spPr/>
        <p:txBody>
          <a:bodyPr/>
          <a:lstStyle/>
          <a:p>
            <a:r>
              <a:rPr lang="en-US" dirty="0"/>
              <a:t>WHAT IS IT USED FOR?</a:t>
            </a:r>
          </a:p>
        </p:txBody>
      </p:sp>
    </p:spTree>
    <p:extLst>
      <p:ext uri="{BB962C8B-B14F-4D97-AF65-F5344CB8AC3E}">
        <p14:creationId xmlns:p14="http://schemas.microsoft.com/office/powerpoint/2010/main" val="1263404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234" y="1426991"/>
            <a:ext cx="8229600" cy="5084064"/>
          </a:xfrm>
        </p:spPr>
        <p:txBody>
          <a:bodyPr/>
          <a:lstStyle/>
          <a:p>
            <a:r>
              <a:rPr lang="en-US" dirty="0" smtClean="0"/>
              <a:t>We can also optionally specify change values. If two rows have identical key columns, </a:t>
            </a:r>
            <a:r>
              <a:rPr lang="en-US" dirty="0"/>
              <a:t>w</a:t>
            </a:r>
            <a:r>
              <a:rPr lang="en-US" dirty="0" smtClean="0"/>
              <a:t>e can compare the value columns in the rows to see if one is an edited copy of the other.</a:t>
            </a:r>
          </a:p>
          <a:p>
            <a:endParaRPr lang="en-US" dirty="0" smtClean="0"/>
          </a:p>
          <a:p>
            <a:r>
              <a:rPr lang="en-US" dirty="0" smtClean="0"/>
              <a:t>The stage assumes that the incoming data is key-partitioned and sorted in ascending order. The columns the data is hashed on should be the key columns used for the data compare. We can achieve the sorting and partitioning using the Sort stage or by using the built-in sorting and partitioning abilities of the Change Capture stage.</a:t>
            </a:r>
          </a:p>
          <a:p>
            <a:endParaRPr lang="en-US" dirty="0" smtClean="0"/>
          </a:p>
          <a:p>
            <a:r>
              <a:rPr lang="en-US" dirty="0" smtClean="0"/>
              <a:t>We can use the companion Change Apply stage to combine the changes from the Change Capture stage with the original before data set to reproduce the after data set.</a:t>
            </a:r>
            <a:endParaRPr lang="en-US" dirty="0"/>
          </a:p>
        </p:txBody>
      </p:sp>
      <p:sp>
        <p:nvSpPr>
          <p:cNvPr id="3" name="Title 2"/>
          <p:cNvSpPr>
            <a:spLocks noGrp="1"/>
          </p:cNvSpPr>
          <p:nvPr>
            <p:ph type="title"/>
          </p:nvPr>
        </p:nvSpPr>
        <p:spPr/>
        <p:txBody>
          <a:bodyPr/>
          <a:lstStyle/>
          <a:p>
            <a:r>
              <a:rPr lang="en-US" dirty="0"/>
              <a:t>Continues</a:t>
            </a:r>
            <a:r>
              <a:rPr lang="en-US" sz="2700" dirty="0" smtClean="0">
                <a:solidFill>
                  <a:srgbClr val="FFC000"/>
                </a:solidFill>
              </a:rPr>
              <a:t>…..</a:t>
            </a:r>
            <a:endParaRPr lang="en-US" sz="27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160" y="482536"/>
            <a:ext cx="12763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732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92228" y="220337"/>
            <a:ext cx="5742432" cy="59220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CHANGE APPLY STAGE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039" y="220337"/>
            <a:ext cx="12573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ubtitle 1"/>
          <p:cNvSpPr txBox="1">
            <a:spLocks/>
          </p:cNvSpPr>
          <p:nvPr/>
        </p:nvSpPr>
        <p:spPr>
          <a:xfrm>
            <a:off x="1814749" y="1314679"/>
            <a:ext cx="5191290" cy="1681908"/>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Processing</a:t>
            </a:r>
          </a:p>
          <a:p>
            <a:pPr>
              <a:lnSpc>
                <a:spcPct val="150000"/>
              </a:lnSpc>
            </a:pPr>
            <a:r>
              <a:rPr lang="en-US" dirty="0" smtClean="0">
                <a:solidFill>
                  <a:srgbClr val="002060"/>
                </a:solidFill>
              </a:rPr>
              <a:t>Input Link Count	: Multiple</a:t>
            </a:r>
            <a:endParaRPr lang="en-US" sz="1600" dirty="0" smtClean="0">
              <a:solidFill>
                <a:srgbClr val="002060"/>
              </a:solidFill>
            </a:endParaRPr>
          </a:p>
          <a:p>
            <a:pPr>
              <a:lnSpc>
                <a:spcPct val="150000"/>
              </a:lnSpc>
            </a:pPr>
            <a:r>
              <a:rPr lang="en-US" dirty="0" smtClean="0">
                <a:solidFill>
                  <a:srgbClr val="002060"/>
                </a:solidFill>
              </a:rPr>
              <a:t>Output Link Count	: Single</a:t>
            </a:r>
            <a:endParaRPr lang="en-US" sz="1600" dirty="0">
              <a:solidFill>
                <a:srgbClr val="00206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089" y="3316078"/>
            <a:ext cx="6324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349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6022"/>
            <a:ext cx="8229600" cy="5134864"/>
          </a:xfrm>
        </p:spPr>
        <p:txBody>
          <a:bodyPr/>
          <a:lstStyle/>
          <a:p>
            <a:r>
              <a:rPr lang="en-US" dirty="0" smtClean="0"/>
              <a:t>It takes the change data set, that contains the changes in the before and after data sets, from the Change Capture stage and applies the encoded change operations to a before data set to compute an after data set.</a:t>
            </a:r>
          </a:p>
          <a:p>
            <a:r>
              <a:rPr lang="en-US" dirty="0" smtClean="0"/>
              <a:t>The before input to Change Apply must have the same columns as the before input that was input to Change Capture, and an automatic conversion must exist between the types of corresponding columns.</a:t>
            </a:r>
          </a:p>
          <a:p>
            <a:r>
              <a:rPr lang="en-US" dirty="0" smtClean="0"/>
              <a:t>In addition, results are only guaranteed if the contents of the before input to Change apply are identical (in value and record order in each partition) to the before input that was fed to Change Capture, and if the keys are unique.</a:t>
            </a:r>
          </a:p>
          <a:p>
            <a:r>
              <a:rPr lang="en-US" dirty="0" smtClean="0"/>
              <a:t>The Change Apply stage reads a record from the change data set and from the before data set, compares their key column values, and acts accordingly.</a:t>
            </a:r>
          </a:p>
        </p:txBody>
      </p:sp>
      <p:sp>
        <p:nvSpPr>
          <p:cNvPr id="3" name="Title 2"/>
          <p:cNvSpPr>
            <a:spLocks noGrp="1"/>
          </p:cNvSpPr>
          <p:nvPr>
            <p:ph type="title"/>
          </p:nvPr>
        </p:nvSpPr>
        <p:spPr/>
        <p:txBody>
          <a:bodyPr/>
          <a:lstStyle/>
          <a:p>
            <a:r>
              <a:rPr lang="en-US" dirty="0"/>
              <a:t>WHAT IS IT USED FOR?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039" y="220337"/>
            <a:ext cx="125730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117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3 -&gt; Restructure Stage</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17</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sp>
        <p:nvSpPr>
          <p:cNvPr id="8" name="Content Placeholder 1"/>
          <p:cNvSpPr txBox="1">
            <a:spLocks/>
          </p:cNvSpPr>
          <p:nvPr/>
        </p:nvSpPr>
        <p:spPr bwMode="gray">
          <a:xfrm>
            <a:off x="4953000" y="1368552"/>
            <a:ext cx="3386770" cy="5009648"/>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285750" lvl="3" indent="-285750">
              <a:buFont typeface="Arial" panose="020B0604020202020204" pitchFamily="34" charset="0"/>
              <a:buChar char="•"/>
            </a:pPr>
            <a:r>
              <a:rPr lang="en-US" dirty="0" smtClean="0"/>
              <a:t>Column Import</a:t>
            </a:r>
          </a:p>
          <a:p>
            <a:pPr marL="285750" lvl="3" indent="-285750">
              <a:buFont typeface="Arial" panose="020B0604020202020204" pitchFamily="34" charset="0"/>
              <a:buChar char="•"/>
            </a:pPr>
            <a:r>
              <a:rPr lang="en-US" dirty="0" smtClean="0"/>
              <a:t>Column Export</a:t>
            </a:r>
          </a:p>
          <a:p>
            <a:pPr lvl="3">
              <a:buNone/>
            </a:pPr>
            <a:r>
              <a:rPr lang="en-US" dirty="0" smtClean="0"/>
              <a:t> </a:t>
            </a:r>
          </a:p>
          <a:p>
            <a:pPr marL="2857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378083338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70194" y="276244"/>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COLUMN IMPORT STAGE</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46" y="276244"/>
            <a:ext cx="1022732" cy="100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ubtitle 1"/>
          <p:cNvSpPr txBox="1">
            <a:spLocks/>
          </p:cNvSpPr>
          <p:nvPr/>
        </p:nvSpPr>
        <p:spPr>
          <a:xfrm>
            <a:off x="1198493" y="985856"/>
            <a:ext cx="5367560" cy="2251113"/>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smtClean="0">
                <a:solidFill>
                  <a:srgbClr val="002060"/>
                </a:solidFill>
              </a:rPr>
              <a:t>Stage Type			: Restructure</a:t>
            </a:r>
          </a:p>
          <a:p>
            <a:pPr>
              <a:lnSpc>
                <a:spcPct val="150000"/>
              </a:lnSpc>
            </a:pPr>
            <a:r>
              <a:rPr lang="en-US" smtClean="0">
                <a:solidFill>
                  <a:srgbClr val="002060"/>
                </a:solidFill>
              </a:rPr>
              <a:t>Input Link Count		: Single </a:t>
            </a:r>
          </a:p>
          <a:p>
            <a:pPr>
              <a:lnSpc>
                <a:spcPct val="150000"/>
              </a:lnSpc>
            </a:pPr>
            <a:r>
              <a:rPr lang="en-US" smtClean="0">
                <a:solidFill>
                  <a:srgbClr val="002060"/>
                </a:solidFill>
              </a:rPr>
              <a:t>Output Link Count		: Single </a:t>
            </a:r>
          </a:p>
          <a:p>
            <a:pPr>
              <a:lnSpc>
                <a:spcPct val="150000"/>
              </a:lnSpc>
            </a:pPr>
            <a:r>
              <a:rPr lang="en-US" smtClean="0">
                <a:solidFill>
                  <a:srgbClr val="002060"/>
                </a:solidFill>
              </a:rPr>
              <a:t>Reject Mode			: Single</a:t>
            </a:r>
            <a:endParaRPr lang="en-US" dirty="0" smtClean="0">
              <a:solidFill>
                <a:srgbClr val="00206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778" y="3526709"/>
            <a:ext cx="647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824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US" sz="1600" dirty="0"/>
              <a:t>Column Import stage is a restructure </a:t>
            </a:r>
            <a:r>
              <a:rPr lang="en-US" sz="1600" dirty="0" smtClean="0"/>
              <a:t>stage</a:t>
            </a:r>
            <a:endParaRPr lang="en-US" sz="1600" dirty="0"/>
          </a:p>
          <a:p>
            <a:pPr>
              <a:buFont typeface="Wingdings" pitchFamily="2" charset="2"/>
              <a:buChar char="Ø"/>
            </a:pPr>
            <a:r>
              <a:rPr lang="en-US" sz="1600" dirty="0" smtClean="0"/>
              <a:t>The </a:t>
            </a:r>
            <a:r>
              <a:rPr lang="en-US" sz="1600" dirty="0"/>
              <a:t>Column Import stage imports data from a single column and outputs it to one or more columns</a:t>
            </a:r>
          </a:p>
          <a:p>
            <a:pPr>
              <a:buFont typeface="Wingdings" pitchFamily="2" charset="2"/>
              <a:buChar char="Ø"/>
            </a:pPr>
            <a:r>
              <a:rPr lang="en-US" sz="1600" dirty="0"/>
              <a:t>Typically use it to divide data arriving in a single column into multiple columns </a:t>
            </a:r>
          </a:p>
          <a:p>
            <a:pPr>
              <a:buFont typeface="Wingdings" pitchFamily="2" charset="2"/>
              <a:buChar char="Ø"/>
            </a:pPr>
            <a:r>
              <a:rPr lang="en-US" sz="1600" dirty="0"/>
              <a:t>The data would be </a:t>
            </a:r>
            <a:r>
              <a:rPr lang="en-US" sz="1600" dirty="0" smtClean="0"/>
              <a:t>structured (</a:t>
            </a:r>
            <a:r>
              <a:rPr lang="en-US" sz="1600" dirty="0"/>
              <a:t>fixed-width or delimited</a:t>
            </a:r>
            <a:r>
              <a:rPr lang="en-US" sz="1600" dirty="0" smtClean="0"/>
              <a:t>) </a:t>
            </a:r>
            <a:r>
              <a:rPr lang="en-US" sz="1600" dirty="0"/>
              <a:t>in some way to tell the Column Import stage where to make the divisions</a:t>
            </a:r>
          </a:p>
          <a:p>
            <a:pPr>
              <a:buFont typeface="Wingdings" pitchFamily="2" charset="2"/>
              <a:buChar char="Ø"/>
            </a:pPr>
            <a:r>
              <a:rPr lang="en-US" sz="1600" dirty="0"/>
              <a:t>The input column must be a string or binary </a:t>
            </a:r>
            <a:r>
              <a:rPr lang="en-US" sz="1600" dirty="0" smtClean="0"/>
              <a:t>data, </a:t>
            </a:r>
            <a:r>
              <a:rPr lang="en-US" sz="1600" dirty="0"/>
              <a:t>the output columns can be any data </a:t>
            </a:r>
            <a:r>
              <a:rPr lang="en-US" sz="1600" dirty="0" smtClean="0"/>
              <a:t>type</a:t>
            </a:r>
          </a:p>
          <a:p>
            <a:pPr>
              <a:buFont typeface="Wingdings" pitchFamily="2" charset="2"/>
              <a:buChar char="Ø"/>
            </a:pPr>
            <a:r>
              <a:rPr lang="en-US" sz="1600" dirty="0" smtClean="0"/>
              <a:t>Information about the format of the incoming column (for example, how it is delimited) must be provided.</a:t>
            </a:r>
          </a:p>
          <a:p>
            <a:pPr>
              <a:buFont typeface="Wingdings" pitchFamily="2" charset="2"/>
              <a:buChar char="Ø"/>
            </a:pPr>
            <a:r>
              <a:rPr lang="en-US" sz="1600" dirty="0" smtClean="0"/>
              <a:t>In addition to importing a column you can also pass other columns straight through the stage.</a:t>
            </a:r>
            <a:endParaRPr lang="en-US" sz="1600" dirty="0"/>
          </a:p>
          <a:p>
            <a:pPr>
              <a:lnSpc>
                <a:spcPct val="200000"/>
              </a:lnSpc>
            </a:pPr>
            <a:endParaRPr lang="en-US" sz="1600" dirty="0"/>
          </a:p>
        </p:txBody>
      </p:sp>
      <p:sp>
        <p:nvSpPr>
          <p:cNvPr id="3" name="Title 2"/>
          <p:cNvSpPr>
            <a:spLocks noGrp="1"/>
          </p:cNvSpPr>
          <p:nvPr>
            <p:ph type="title"/>
          </p:nvPr>
        </p:nvSpPr>
        <p:spPr/>
        <p:txBody>
          <a:bodyPr/>
          <a:lstStyle/>
          <a:p>
            <a:r>
              <a:rPr lang="en-US" dirty="0"/>
              <a:t>WHAT IS IT USED FOR?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9046" y="276244"/>
            <a:ext cx="1022732" cy="100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483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12464" y="1414456"/>
            <a:ext cx="4343401" cy="5009648"/>
          </a:xfrm>
        </p:spPr>
        <p:txBody>
          <a:bodyPr/>
          <a:lstStyle/>
          <a:p>
            <a:pPr marL="285750" lvl="5" indent="-285750">
              <a:buFont typeface="Arial" panose="020B0604020202020204" pitchFamily="34" charset="0"/>
              <a:buChar char="•"/>
            </a:pPr>
            <a:r>
              <a:rPr lang="en-US" dirty="0" smtClean="0">
                <a:solidFill>
                  <a:schemeClr val="tx1"/>
                </a:solidFill>
              </a:rPr>
              <a:t>Group 2 -&gt; Processing Stages Contd.</a:t>
            </a:r>
            <a:endParaRPr lang="en-US" dirty="0"/>
          </a:p>
          <a:p>
            <a:pPr marL="285750" lvl="3" indent="-285750">
              <a:buFont typeface="Arial" panose="020B0604020202020204" pitchFamily="34" charset="0"/>
              <a:buChar char="•"/>
            </a:pPr>
            <a:r>
              <a:rPr lang="en-US" dirty="0" smtClean="0"/>
              <a:t>Group 3 -&gt; Restructure Stages</a:t>
            </a:r>
          </a:p>
          <a:p>
            <a:pPr marL="285750" lvl="3" indent="-285750">
              <a:buFont typeface="Arial" panose="020B0604020202020204" pitchFamily="34" charset="0"/>
              <a:buChar char="•"/>
            </a:pPr>
            <a:r>
              <a:rPr lang="en-US" dirty="0" smtClean="0"/>
              <a:t>Group 4 -&gt; Development/Debug</a:t>
            </a:r>
          </a:p>
          <a:p>
            <a:pPr marL="285750" lvl="3" indent="-285750">
              <a:buFont typeface="Arial" panose="020B0604020202020204" pitchFamily="34" charset="0"/>
              <a:buChar char="•"/>
            </a:pPr>
            <a:r>
              <a:rPr lang="en-US" dirty="0" smtClean="0"/>
              <a:t>Group 4 -&gt; Database Stages</a:t>
            </a:r>
            <a:endParaRPr lang="en-US" dirty="0"/>
          </a:p>
          <a:p>
            <a:endParaRPr lang="en-US" dirty="0"/>
          </a:p>
        </p:txBody>
      </p:sp>
      <p:sp>
        <p:nvSpPr>
          <p:cNvPr id="4" name="Title 3"/>
          <p:cNvSpPr>
            <a:spLocks noGrp="1"/>
          </p:cNvSpPr>
          <p:nvPr>
            <p:ph type="title"/>
          </p:nvPr>
        </p:nvSpPr>
        <p:spPr/>
        <p:txBody>
          <a:bodyPr/>
          <a:lstStyle/>
          <a:p>
            <a:r>
              <a:rPr lang="en-US" dirty="0" smtClean="0"/>
              <a:t>Agenda</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262" y="318550"/>
            <a:ext cx="5742432" cy="438912"/>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COLUMN EXPORT STAGE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896" y="318550"/>
            <a:ext cx="114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1"/>
          <p:cNvSpPr txBox="1">
            <a:spLocks/>
          </p:cNvSpPr>
          <p:nvPr/>
        </p:nvSpPr>
        <p:spPr>
          <a:xfrm>
            <a:off x="1826454" y="1057619"/>
            <a:ext cx="5290442" cy="2151961"/>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Restructure</a:t>
            </a:r>
          </a:p>
          <a:p>
            <a:pPr>
              <a:lnSpc>
                <a:spcPct val="150000"/>
              </a:lnSpc>
            </a:pPr>
            <a:r>
              <a:rPr lang="en-US" dirty="0" smtClean="0">
                <a:solidFill>
                  <a:srgbClr val="002060"/>
                </a:solidFill>
              </a:rPr>
              <a:t>Input Link Count		: Single </a:t>
            </a:r>
          </a:p>
          <a:p>
            <a:pPr>
              <a:lnSpc>
                <a:spcPct val="150000"/>
              </a:lnSpc>
            </a:pPr>
            <a:r>
              <a:rPr lang="en-US" dirty="0" smtClean="0">
                <a:solidFill>
                  <a:srgbClr val="002060"/>
                </a:solidFill>
              </a:rPr>
              <a:t>Output Link Count		: Single </a:t>
            </a:r>
          </a:p>
          <a:p>
            <a:pPr>
              <a:lnSpc>
                <a:spcPct val="150000"/>
              </a:lnSpc>
            </a:pPr>
            <a:r>
              <a:rPr lang="en-US" dirty="0" smtClean="0">
                <a:solidFill>
                  <a:srgbClr val="002060"/>
                </a:solidFill>
              </a:rPr>
              <a:t>Reject Mode			: Single</a:t>
            </a:r>
            <a:endParaRPr lang="en-US" dirty="0">
              <a:solidFill>
                <a:srgbClr val="002060"/>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454" y="3342095"/>
            <a:ext cx="5477276" cy="328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506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a:buFont typeface="Wingdings" pitchFamily="2" charset="2"/>
              <a:buChar char="Ø"/>
            </a:pPr>
            <a:r>
              <a:rPr lang="en-US" dirty="0"/>
              <a:t>Column </a:t>
            </a:r>
            <a:r>
              <a:rPr lang="en-US" dirty="0" smtClean="0"/>
              <a:t>Export </a:t>
            </a:r>
            <a:r>
              <a:rPr lang="en-US" dirty="0"/>
              <a:t>stage is a restructure stage</a:t>
            </a:r>
          </a:p>
          <a:p>
            <a:pPr>
              <a:buFont typeface="Wingdings" pitchFamily="2" charset="2"/>
              <a:buChar char="Ø"/>
            </a:pPr>
            <a:r>
              <a:rPr lang="en-US" dirty="0"/>
              <a:t>The Column </a:t>
            </a:r>
            <a:r>
              <a:rPr lang="en-US" dirty="0" smtClean="0"/>
              <a:t>Export </a:t>
            </a:r>
            <a:r>
              <a:rPr lang="en-US" dirty="0"/>
              <a:t>stage </a:t>
            </a:r>
            <a:r>
              <a:rPr lang="en-US" dirty="0" smtClean="0"/>
              <a:t>exports </a:t>
            </a:r>
            <a:r>
              <a:rPr lang="en-US" dirty="0"/>
              <a:t>data from </a:t>
            </a:r>
            <a:r>
              <a:rPr lang="en-US" dirty="0" smtClean="0"/>
              <a:t>a number of columns of different data types into a single column of data type string or binary.</a:t>
            </a:r>
            <a:endParaRPr lang="en-US" dirty="0"/>
          </a:p>
          <a:p>
            <a:pPr>
              <a:buFont typeface="Wingdings" pitchFamily="2" charset="2"/>
              <a:buChar char="Ø"/>
            </a:pPr>
            <a:r>
              <a:rPr lang="en-US" dirty="0" smtClean="0"/>
              <a:t>It is the complementary stage to Column Import </a:t>
            </a:r>
            <a:endParaRPr lang="en-US" dirty="0"/>
          </a:p>
          <a:p>
            <a:pPr>
              <a:buFont typeface="Wingdings" pitchFamily="2" charset="2"/>
              <a:buChar char="Ø"/>
            </a:pPr>
            <a:r>
              <a:rPr lang="en-US" dirty="0"/>
              <a:t>The </a:t>
            </a:r>
            <a:r>
              <a:rPr lang="en-US" dirty="0" smtClean="0"/>
              <a:t>input data column definitions determine the order in which the columns are exported to the single output column.</a:t>
            </a:r>
            <a:endParaRPr lang="en-US" dirty="0"/>
          </a:p>
          <a:p>
            <a:pPr>
              <a:buFont typeface="Wingdings" pitchFamily="2" charset="2"/>
              <a:buChar char="Ø"/>
            </a:pPr>
            <a:r>
              <a:rPr lang="en-US" dirty="0" smtClean="0"/>
              <a:t>You must provide information about how the single column being exported is structured.</a:t>
            </a:r>
          </a:p>
          <a:p>
            <a:pPr>
              <a:buFont typeface="Wingdings" pitchFamily="2" charset="2"/>
              <a:buChar char="Ø"/>
            </a:pPr>
            <a:r>
              <a:rPr lang="en-US" dirty="0" smtClean="0"/>
              <a:t>You can optionally save reject records whose export was rejected.</a:t>
            </a:r>
            <a:endParaRPr lang="en-US" dirty="0"/>
          </a:p>
          <a:p>
            <a:pPr>
              <a:buFont typeface="Wingdings" pitchFamily="2" charset="2"/>
              <a:buChar char="Ø"/>
            </a:pPr>
            <a:r>
              <a:rPr lang="en-US" dirty="0" smtClean="0"/>
              <a:t>In </a:t>
            </a:r>
            <a:r>
              <a:rPr lang="en-US" dirty="0"/>
              <a:t>addition to </a:t>
            </a:r>
            <a:r>
              <a:rPr lang="en-US" dirty="0" smtClean="0"/>
              <a:t>exporting </a:t>
            </a:r>
            <a:r>
              <a:rPr lang="en-US" dirty="0"/>
              <a:t>a </a:t>
            </a:r>
            <a:r>
              <a:rPr lang="en-US" dirty="0" smtClean="0"/>
              <a:t>column, </a:t>
            </a:r>
            <a:r>
              <a:rPr lang="en-US" dirty="0"/>
              <a:t>you </a:t>
            </a:r>
            <a:r>
              <a:rPr lang="en-US" dirty="0" smtClean="0"/>
              <a:t>could pass a key column straight through.</a:t>
            </a:r>
            <a:endParaRPr lang="en-US" dirty="0"/>
          </a:p>
        </p:txBody>
      </p:sp>
      <p:sp>
        <p:nvSpPr>
          <p:cNvPr id="3" name="Title 2"/>
          <p:cNvSpPr>
            <a:spLocks noGrp="1"/>
          </p:cNvSpPr>
          <p:nvPr>
            <p:ph type="title"/>
          </p:nvPr>
        </p:nvSpPr>
        <p:spPr/>
        <p:txBody>
          <a:bodyPr/>
          <a:lstStyle/>
          <a:p>
            <a:r>
              <a:rPr lang="en-US" dirty="0"/>
              <a:t>WHAT IS IT USED FOR?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896" y="318550"/>
            <a:ext cx="114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833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03285" y="110940"/>
            <a:ext cx="3886200" cy="1563624"/>
          </a:xfrm>
        </p:spPr>
        <p:txBody>
          <a:bodyPr/>
          <a:lstStyle/>
          <a:p>
            <a:r>
              <a:rPr lang="en-US" dirty="0" smtClean="0"/>
              <a:t>Group 4 -&gt; Development/Debug Stage</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22</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sp>
        <p:nvSpPr>
          <p:cNvPr id="8" name="Content Placeholder 1"/>
          <p:cNvSpPr txBox="1">
            <a:spLocks/>
          </p:cNvSpPr>
          <p:nvPr/>
        </p:nvSpPr>
        <p:spPr bwMode="gray">
          <a:xfrm>
            <a:off x="4842831" y="2032024"/>
            <a:ext cx="3386770" cy="3806916"/>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285750" lvl="3" indent="-285750">
              <a:buFont typeface="Arial" panose="020B0604020202020204" pitchFamily="34" charset="0"/>
              <a:buChar char="•"/>
            </a:pPr>
            <a:r>
              <a:rPr lang="en-US" dirty="0" smtClean="0"/>
              <a:t>Head</a:t>
            </a:r>
          </a:p>
          <a:p>
            <a:pPr marL="285750" lvl="3" indent="-285750">
              <a:buFont typeface="Arial" panose="020B0604020202020204" pitchFamily="34" charset="0"/>
              <a:buChar char="•"/>
            </a:pPr>
            <a:r>
              <a:rPr lang="en-US" dirty="0" smtClean="0"/>
              <a:t>Sample</a:t>
            </a:r>
          </a:p>
          <a:p>
            <a:pPr marL="285750" lvl="3" indent="-285750">
              <a:buFont typeface="Arial" panose="020B0604020202020204" pitchFamily="34" charset="0"/>
              <a:buChar char="•"/>
            </a:pPr>
            <a:r>
              <a:rPr lang="en-US" dirty="0" smtClean="0"/>
              <a:t>Peek</a:t>
            </a:r>
          </a:p>
          <a:p>
            <a:pPr marL="285750" lvl="3" indent="-285750">
              <a:buFont typeface="Arial" panose="020B0604020202020204" pitchFamily="34" charset="0"/>
              <a:buChar char="•"/>
            </a:pPr>
            <a:r>
              <a:rPr lang="en-US" dirty="0" smtClean="0"/>
              <a:t>Row Generator</a:t>
            </a:r>
          </a:p>
          <a:p>
            <a:pPr marL="285750" lvl="3" indent="-285750">
              <a:buFont typeface="Arial" panose="020B0604020202020204" pitchFamily="34" charset="0"/>
              <a:buChar char="•"/>
            </a:pPr>
            <a:r>
              <a:rPr lang="en-US" dirty="0" smtClean="0"/>
              <a:t>Column Generator</a:t>
            </a:r>
          </a:p>
          <a:p>
            <a:pPr lvl="3">
              <a:buNone/>
            </a:pPr>
            <a:r>
              <a:rPr lang="en-US" dirty="0" smtClean="0"/>
              <a:t> </a:t>
            </a:r>
          </a:p>
          <a:p>
            <a:pPr marL="2857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220701028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14261" y="286438"/>
            <a:ext cx="3078086" cy="581192"/>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HEAD STAGE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67" y="499259"/>
            <a:ext cx="10191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ubtitle 1"/>
          <p:cNvSpPr txBox="1">
            <a:spLocks/>
          </p:cNvSpPr>
          <p:nvPr/>
        </p:nvSpPr>
        <p:spPr>
          <a:xfrm>
            <a:off x="790869" y="1408495"/>
            <a:ext cx="6359078" cy="1643177"/>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smtClean="0">
                <a:solidFill>
                  <a:srgbClr val="002060"/>
                </a:solidFill>
              </a:rPr>
              <a:t>Stage Type			: Development/Debug</a:t>
            </a:r>
          </a:p>
          <a:p>
            <a:pPr>
              <a:lnSpc>
                <a:spcPct val="150000"/>
              </a:lnSpc>
            </a:pPr>
            <a:r>
              <a:rPr lang="en-US" smtClean="0">
                <a:solidFill>
                  <a:srgbClr val="002060"/>
                </a:solidFill>
              </a:rPr>
              <a:t>Input Link Count		: Single </a:t>
            </a:r>
          </a:p>
          <a:p>
            <a:pPr>
              <a:lnSpc>
                <a:spcPct val="150000"/>
              </a:lnSpc>
            </a:pPr>
            <a:r>
              <a:rPr lang="en-US" smtClean="0">
                <a:solidFill>
                  <a:srgbClr val="002060"/>
                </a:solidFill>
              </a:rPr>
              <a:t>Output Link Count		: Single </a:t>
            </a:r>
          </a:p>
          <a:p>
            <a:pPr marL="0" indent="0">
              <a:buFont typeface="Arial" panose="020B0604020202020204" pitchFamily="34" charset="0"/>
              <a:buNone/>
            </a:pP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051" y="3624550"/>
            <a:ext cx="4876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146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134864"/>
          </a:xfrm>
        </p:spPr>
        <p:txBody>
          <a:bodyPr/>
          <a:lstStyle/>
          <a:p>
            <a:r>
              <a:rPr lang="en-US" dirty="0" smtClean="0"/>
              <a:t>Head Stage provides you sample data.</a:t>
            </a:r>
          </a:p>
          <a:p>
            <a:endParaRPr lang="en-US" dirty="0" smtClean="0"/>
          </a:p>
          <a:p>
            <a:r>
              <a:rPr lang="en-US" dirty="0" smtClean="0"/>
              <a:t>The Head Stage selects the first N rows from each partition of an input data set and copies the selected rows to an output data set. We determine which rows are copied by setting properties which allow you to specify:</a:t>
            </a:r>
          </a:p>
          <a:p>
            <a:pPr lvl="1">
              <a:buFont typeface="Wingdings" panose="05000000000000000000" pitchFamily="2" charset="2"/>
              <a:buChar char="Ø"/>
            </a:pPr>
            <a:r>
              <a:rPr lang="en-US" dirty="0" smtClean="0"/>
              <a:t>The number of rows to copy</a:t>
            </a:r>
          </a:p>
          <a:p>
            <a:pPr lvl="1">
              <a:buFont typeface="Wingdings" panose="05000000000000000000" pitchFamily="2" charset="2"/>
              <a:buChar char="Ø"/>
            </a:pPr>
            <a:r>
              <a:rPr lang="en-US" dirty="0" smtClean="0"/>
              <a:t>The partition from which the rows are copied</a:t>
            </a:r>
          </a:p>
          <a:p>
            <a:pPr lvl="1">
              <a:buFont typeface="Wingdings" panose="05000000000000000000" pitchFamily="2" charset="2"/>
              <a:buChar char="Ø"/>
            </a:pPr>
            <a:r>
              <a:rPr lang="en-US" dirty="0" smtClean="0"/>
              <a:t>The location of the rows to copy</a:t>
            </a:r>
          </a:p>
          <a:p>
            <a:pPr lvl="1">
              <a:buFont typeface="Wingdings" panose="05000000000000000000" pitchFamily="2" charset="2"/>
              <a:buChar char="Ø"/>
            </a:pPr>
            <a:r>
              <a:rPr lang="en-US" dirty="0" smtClean="0"/>
              <a:t>The number of rows to skip before the copying operation begins</a:t>
            </a:r>
            <a:endParaRPr lang="en-US" dirty="0"/>
          </a:p>
          <a:p>
            <a:pPr lvl="1">
              <a:buFont typeface="Wingdings" panose="05000000000000000000" pitchFamily="2" charset="2"/>
              <a:buChar char="Ø"/>
            </a:pPr>
            <a:r>
              <a:rPr lang="en-US" dirty="0" smtClean="0"/>
              <a:t>This stage is helpful in testing and debugging applications with large data sets.</a:t>
            </a:r>
          </a:p>
          <a:p>
            <a:pPr lvl="1">
              <a:buFont typeface="Wingdings" panose="05000000000000000000" pitchFamily="2" charset="2"/>
              <a:buChar char="Ø"/>
            </a:pPr>
            <a:endParaRPr lang="en-US" dirty="0"/>
          </a:p>
          <a:p>
            <a:pPr marL="228600" lvl="1">
              <a:lnSpc>
                <a:spcPct val="95000"/>
              </a:lnSpc>
              <a:spcBef>
                <a:spcPts val="800"/>
              </a:spcBef>
              <a:buFont typeface="Arial" panose="020B0604020202020204" pitchFamily="34" charset="0"/>
              <a:buChar char="•"/>
            </a:pPr>
            <a:r>
              <a:rPr lang="en-US" sz="1800" dirty="0"/>
              <a:t>This stage is helpful in testing and debugging applications with large datasets. For example, the Partition property lets you see data from a single partition to determine if the data is being partitioned as you want it to be. The Skip property lets you access a certain portion of a data set.</a:t>
            </a:r>
          </a:p>
          <a:p>
            <a:pPr marL="228600" lvl="1" indent="0">
              <a:buNone/>
            </a:pPr>
            <a:r>
              <a:rPr lang="en-US" dirty="0" smtClean="0"/>
              <a:t> </a:t>
            </a:r>
            <a:endParaRPr lang="en-US" dirty="0"/>
          </a:p>
        </p:txBody>
      </p:sp>
      <p:sp>
        <p:nvSpPr>
          <p:cNvPr id="3" name="Title 2"/>
          <p:cNvSpPr>
            <a:spLocks noGrp="1"/>
          </p:cNvSpPr>
          <p:nvPr>
            <p:ph type="title"/>
          </p:nvPr>
        </p:nvSpPr>
        <p:spPr/>
        <p:txBody>
          <a:bodyPr/>
          <a:lstStyle/>
          <a:p>
            <a:r>
              <a:rPr lang="en-US" dirty="0"/>
              <a:t>WHAT IS IT USED FOR?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67" y="499259"/>
            <a:ext cx="10191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491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03244" y="232177"/>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SAMPLE</a:t>
            </a:r>
            <a:r>
              <a:rPr lang="en-US" dirty="0" smtClean="0">
                <a:solidFill>
                  <a:srgbClr val="FFC000"/>
                </a:solidFill>
              </a:rPr>
              <a:t> </a:t>
            </a:r>
            <a:r>
              <a:rPr lang="en-US" dirty="0"/>
              <a:t>STAGE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645" y="281326"/>
            <a:ext cx="100965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ubtitle 1"/>
          <p:cNvSpPr txBox="1">
            <a:spLocks/>
          </p:cNvSpPr>
          <p:nvPr/>
        </p:nvSpPr>
        <p:spPr>
          <a:xfrm>
            <a:off x="513497" y="976829"/>
            <a:ext cx="7570933" cy="2713822"/>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Development/Debug</a:t>
            </a:r>
          </a:p>
          <a:p>
            <a:pPr>
              <a:lnSpc>
                <a:spcPct val="150000"/>
              </a:lnSpc>
            </a:pPr>
            <a:r>
              <a:rPr lang="en-US" dirty="0" smtClean="0">
                <a:solidFill>
                  <a:srgbClr val="002060"/>
                </a:solidFill>
              </a:rPr>
              <a:t>Input Link Count		: Single (Percent or Period mode)</a:t>
            </a:r>
          </a:p>
          <a:p>
            <a:pPr>
              <a:lnSpc>
                <a:spcPct val="150000"/>
              </a:lnSpc>
            </a:pPr>
            <a:r>
              <a:rPr lang="en-US" dirty="0" smtClean="0">
                <a:solidFill>
                  <a:srgbClr val="002060"/>
                </a:solidFill>
              </a:rPr>
              <a:t>Output Link Count		: Single (Period mode)</a:t>
            </a:r>
          </a:p>
          <a:p>
            <a:pPr marL="0" indent="0">
              <a:buFont typeface="Arial" panose="020B0604020202020204" pitchFamily="34" charset="0"/>
              <a:buNone/>
            </a:pPr>
            <a:r>
              <a:rPr lang="en-US" dirty="0" smtClean="0">
                <a:solidFill>
                  <a:srgbClr val="002060"/>
                </a:solidFill>
              </a:rPr>
              <a:t>				  Multiple (Percent mode)</a:t>
            </a:r>
          </a:p>
          <a:p>
            <a:pPr>
              <a:lnSpc>
                <a:spcPct val="150000"/>
              </a:lnSpc>
            </a:pPr>
            <a:r>
              <a:rPr lang="en-US" dirty="0" smtClean="0">
                <a:solidFill>
                  <a:srgbClr val="002060"/>
                </a:solidFill>
              </a:rPr>
              <a:t>Operation Mode		: Percent or Period</a:t>
            </a:r>
          </a:p>
        </p:txBody>
      </p:sp>
      <p:sp>
        <p:nvSpPr>
          <p:cNvPr id="5" name="Rectangle 4"/>
          <p:cNvSpPr/>
          <p:nvPr/>
        </p:nvSpPr>
        <p:spPr>
          <a:xfrm>
            <a:off x="513497" y="4343311"/>
            <a:ext cx="8035592" cy="1631216"/>
          </a:xfrm>
          <a:prstGeom prst="rect">
            <a:avLst/>
          </a:prstGeom>
        </p:spPr>
        <p:txBody>
          <a:bodyPr wrap="square">
            <a:spAutoFit/>
          </a:bodyPr>
          <a:lstStyle/>
          <a:p>
            <a:pPr>
              <a:lnSpc>
                <a:spcPct val="200000"/>
              </a:lnSpc>
            </a:pPr>
            <a:r>
              <a:rPr lang="en-US" dirty="0"/>
              <a:t>The sample stage Samples </a:t>
            </a:r>
            <a:r>
              <a:rPr lang="en-US" dirty="0" smtClean="0"/>
              <a:t>data.</a:t>
            </a:r>
          </a:p>
          <a:p>
            <a:pPr>
              <a:lnSpc>
                <a:spcPct val="200000"/>
              </a:lnSpc>
            </a:pPr>
            <a:r>
              <a:rPr lang="en-US" sz="1600" dirty="0" smtClean="0"/>
              <a:t>Sampling </a:t>
            </a:r>
            <a:r>
              <a:rPr lang="en-US" sz="1600" dirty="0"/>
              <a:t>is concerned with the selection of a subset of data from the entire </a:t>
            </a:r>
            <a:r>
              <a:rPr lang="en-US" sz="1600" dirty="0" smtClean="0"/>
              <a:t>dataset</a:t>
            </a:r>
            <a:endParaRPr lang="en-US" sz="1600" dirty="0"/>
          </a:p>
        </p:txBody>
      </p:sp>
    </p:spTree>
    <p:extLst>
      <p:ext uri="{BB962C8B-B14F-4D97-AF65-F5344CB8AC3E}">
        <p14:creationId xmlns:p14="http://schemas.microsoft.com/office/powerpoint/2010/main" val="267266607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26127" y="298279"/>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PEEK STAGE</a:t>
            </a:r>
            <a:endParaRPr lang="en-US" dirty="0"/>
          </a:p>
        </p:txBody>
      </p:sp>
      <p:sp>
        <p:nvSpPr>
          <p:cNvPr id="5" name="Subtitle 1"/>
          <p:cNvSpPr txBox="1">
            <a:spLocks/>
          </p:cNvSpPr>
          <p:nvPr/>
        </p:nvSpPr>
        <p:spPr>
          <a:xfrm>
            <a:off x="614599" y="1176103"/>
            <a:ext cx="7907866" cy="1656202"/>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Development/Debug</a:t>
            </a:r>
          </a:p>
          <a:p>
            <a:pPr>
              <a:lnSpc>
                <a:spcPct val="150000"/>
              </a:lnSpc>
            </a:pPr>
            <a:r>
              <a:rPr lang="en-US" dirty="0" smtClean="0">
                <a:solidFill>
                  <a:srgbClr val="002060"/>
                </a:solidFill>
              </a:rPr>
              <a:t>Input Link Count		: Single</a:t>
            </a:r>
          </a:p>
          <a:p>
            <a:pPr>
              <a:lnSpc>
                <a:spcPct val="150000"/>
              </a:lnSpc>
            </a:pPr>
            <a:r>
              <a:rPr lang="en-US" dirty="0" smtClean="0">
                <a:solidFill>
                  <a:srgbClr val="002060"/>
                </a:solidFill>
              </a:rPr>
              <a:t>Output Link Count		: Multiple</a:t>
            </a:r>
            <a:endParaRPr lang="en-US" dirty="0">
              <a:solidFill>
                <a:srgbClr val="002060"/>
              </a:solidFill>
            </a:endParaRPr>
          </a:p>
        </p:txBody>
      </p:sp>
      <p:sp>
        <p:nvSpPr>
          <p:cNvPr id="6" name="Content Placeholder 1"/>
          <p:cNvSpPr txBox="1">
            <a:spLocks/>
          </p:cNvSpPr>
          <p:nvPr/>
        </p:nvSpPr>
        <p:spPr>
          <a:xfrm>
            <a:off x="453732" y="3596015"/>
            <a:ext cx="8229600" cy="2298009"/>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0" indent="0">
              <a:buFont typeface="Arial" panose="020B0604020202020204" pitchFamily="34" charset="0"/>
              <a:buNone/>
            </a:pPr>
            <a:endParaRPr lang="en-US" smtClean="0"/>
          </a:p>
          <a:p>
            <a:r>
              <a:rPr lang="en-US" smtClean="0"/>
              <a:t>It helps in the monitoring of the application or to diagnose a bug in the application.</a:t>
            </a:r>
          </a:p>
          <a:p>
            <a:pPr marL="0" indent="0">
              <a:buFont typeface="Arial" panose="020B0604020202020204" pitchFamily="34" charset="0"/>
              <a:buNone/>
            </a:pPr>
            <a:endParaRPr lang="en-US" smtClean="0"/>
          </a:p>
          <a:p>
            <a:r>
              <a:rPr lang="en-US" smtClean="0"/>
              <a:t>It lets you print the column values of a record either to a job log or an output link.</a:t>
            </a:r>
            <a:endParaRPr lang="en-US"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8589" y="318853"/>
            <a:ext cx="8667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15892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82059" y="221160"/>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ROW GENERATOR STAGE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441" y="221160"/>
            <a:ext cx="1294482" cy="106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1"/>
          <p:cNvSpPr txBox="1">
            <a:spLocks/>
          </p:cNvSpPr>
          <p:nvPr/>
        </p:nvSpPr>
        <p:spPr>
          <a:xfrm>
            <a:off x="964385" y="1098984"/>
            <a:ext cx="6502297" cy="1656202"/>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Development/Debug</a:t>
            </a:r>
          </a:p>
          <a:p>
            <a:pPr>
              <a:lnSpc>
                <a:spcPct val="150000"/>
              </a:lnSpc>
            </a:pPr>
            <a:r>
              <a:rPr lang="en-US" dirty="0" smtClean="0">
                <a:solidFill>
                  <a:srgbClr val="002060"/>
                </a:solidFill>
              </a:rPr>
              <a:t>Input Link Count		: None</a:t>
            </a:r>
          </a:p>
          <a:p>
            <a:pPr>
              <a:lnSpc>
                <a:spcPct val="150000"/>
              </a:lnSpc>
            </a:pPr>
            <a:r>
              <a:rPr lang="en-US" dirty="0" smtClean="0">
                <a:solidFill>
                  <a:srgbClr val="002060"/>
                </a:solidFill>
              </a:rPr>
              <a:t>Output Link Count		: Single</a:t>
            </a:r>
            <a:endParaRPr lang="en-US" dirty="0">
              <a:solidFill>
                <a:srgbClr val="002060"/>
              </a:solidFill>
            </a:endParaRPr>
          </a:p>
        </p:txBody>
      </p:sp>
      <p:sp>
        <p:nvSpPr>
          <p:cNvPr id="7" name="Content Placeholder 1"/>
          <p:cNvSpPr txBox="1">
            <a:spLocks/>
          </p:cNvSpPr>
          <p:nvPr/>
        </p:nvSpPr>
        <p:spPr>
          <a:xfrm>
            <a:off x="458329" y="3907315"/>
            <a:ext cx="8229600" cy="2008743"/>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0" indent="0">
              <a:buFont typeface="Arial" panose="020B0604020202020204" pitchFamily="34" charset="0"/>
              <a:buNone/>
            </a:pPr>
            <a:endParaRPr lang="en-US" smtClean="0"/>
          </a:p>
          <a:p>
            <a:r>
              <a:rPr lang="en-US" smtClean="0"/>
              <a:t>It produces a set of mock data fitting the specified metadata.</a:t>
            </a:r>
          </a:p>
          <a:p>
            <a:pPr marL="0" indent="0">
              <a:buFont typeface="Arial" panose="020B0604020202020204" pitchFamily="34" charset="0"/>
              <a:buNone/>
            </a:pPr>
            <a:endParaRPr lang="en-US" smtClean="0"/>
          </a:p>
          <a:p>
            <a:r>
              <a:rPr lang="en-US" smtClean="0"/>
              <a:t>Most useful when you want to test the job you have developed and have no data available for testing.</a:t>
            </a:r>
          </a:p>
          <a:p>
            <a:endParaRPr lang="en-US" smtClean="0"/>
          </a:p>
          <a:p>
            <a:endParaRPr lang="en-US" smtClean="0"/>
          </a:p>
          <a:p>
            <a:endParaRPr lang="en-US" dirty="0"/>
          </a:p>
        </p:txBody>
      </p:sp>
    </p:spTree>
    <p:extLst>
      <p:ext uri="{BB962C8B-B14F-4D97-AF65-F5344CB8AC3E}">
        <p14:creationId xmlns:p14="http://schemas.microsoft.com/office/powerpoint/2010/main" val="18846157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337143" y="177093"/>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a:t>COLUMN</a:t>
            </a:r>
            <a:r>
              <a:rPr lang="en-US" dirty="0" smtClean="0">
                <a:solidFill>
                  <a:srgbClr val="FFC000"/>
                </a:solidFill>
              </a:rPr>
              <a:t> </a:t>
            </a:r>
            <a:r>
              <a:rPr lang="en-US" dirty="0"/>
              <a:t>GENERATOR</a:t>
            </a:r>
            <a:r>
              <a:rPr lang="en-US" dirty="0" smtClean="0">
                <a:solidFill>
                  <a:srgbClr val="FFC000"/>
                </a:solidFill>
              </a:rPr>
              <a:t> </a:t>
            </a:r>
            <a:r>
              <a:rPr lang="en-US" dirty="0"/>
              <a:t>STAGE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031" y="177093"/>
            <a:ext cx="1275661" cy="86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1"/>
          <p:cNvSpPr txBox="1">
            <a:spLocks/>
          </p:cNvSpPr>
          <p:nvPr/>
        </p:nvSpPr>
        <p:spPr>
          <a:xfrm>
            <a:off x="1231544" y="918073"/>
            <a:ext cx="6502297" cy="1803094"/>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Development/Debug</a:t>
            </a:r>
          </a:p>
          <a:p>
            <a:pPr>
              <a:lnSpc>
                <a:spcPct val="150000"/>
              </a:lnSpc>
            </a:pPr>
            <a:r>
              <a:rPr lang="en-US" dirty="0" smtClean="0">
                <a:solidFill>
                  <a:srgbClr val="002060"/>
                </a:solidFill>
              </a:rPr>
              <a:t>Input Link Count		: Single</a:t>
            </a:r>
          </a:p>
          <a:p>
            <a:pPr>
              <a:lnSpc>
                <a:spcPct val="150000"/>
              </a:lnSpc>
            </a:pPr>
            <a:r>
              <a:rPr lang="en-US" dirty="0" smtClean="0">
                <a:solidFill>
                  <a:srgbClr val="002060"/>
                </a:solidFill>
              </a:rPr>
              <a:t>Output Link Count		: Single</a:t>
            </a:r>
          </a:p>
          <a:p>
            <a:pPr marL="0" indent="0">
              <a:buFont typeface="Arial" panose="020B0604020202020204" pitchFamily="34" charset="0"/>
              <a:buNone/>
            </a:pPr>
            <a:endParaRPr lang="en-US" dirty="0"/>
          </a:p>
        </p:txBody>
      </p:sp>
      <p:sp>
        <p:nvSpPr>
          <p:cNvPr id="7" name="Content Placeholder 1"/>
          <p:cNvSpPr txBox="1">
            <a:spLocks/>
          </p:cNvSpPr>
          <p:nvPr/>
        </p:nvSpPr>
        <p:spPr>
          <a:xfrm>
            <a:off x="545335" y="3499691"/>
            <a:ext cx="8229600" cy="2453132"/>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0" indent="0">
              <a:buFont typeface="Arial" panose="020B0604020202020204" pitchFamily="34" charset="0"/>
              <a:buNone/>
            </a:pPr>
            <a:endParaRPr lang="en-US" dirty="0" smtClean="0"/>
          </a:p>
          <a:p>
            <a:r>
              <a:rPr lang="en-US" dirty="0" smtClean="0"/>
              <a:t>It adds columns to incoming data and generates mock data for these columns for each data row processed.</a:t>
            </a:r>
          </a:p>
          <a:p>
            <a:pPr marL="0" indent="0">
              <a:buFont typeface="Arial" panose="020B0604020202020204" pitchFamily="34" charset="0"/>
              <a:buNone/>
            </a:pPr>
            <a:endParaRPr lang="en-US" dirty="0" smtClean="0"/>
          </a:p>
          <a:p>
            <a:r>
              <a:rPr lang="en-US" dirty="0" smtClean="0"/>
              <a:t>Similar to the Row Generator stage, it is useful when your data is not available for a field logic to be tested.</a:t>
            </a:r>
          </a:p>
        </p:txBody>
      </p:sp>
    </p:spTree>
    <p:extLst>
      <p:ext uri="{BB962C8B-B14F-4D97-AF65-F5344CB8AC3E}">
        <p14:creationId xmlns:p14="http://schemas.microsoft.com/office/powerpoint/2010/main" val="88459737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03285" y="110940"/>
            <a:ext cx="3886200" cy="1563624"/>
          </a:xfrm>
        </p:spPr>
        <p:txBody>
          <a:bodyPr/>
          <a:lstStyle/>
          <a:p>
            <a:r>
              <a:rPr lang="en-US" dirty="0" smtClean="0"/>
              <a:t>Group 5 -&gt; Real Time Stages</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29</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4881" y="2039441"/>
            <a:ext cx="4476567" cy="2466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43270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Group 2 -&gt; Processing Stages Contd.</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sp>
        <p:nvSpPr>
          <p:cNvPr id="8" name="Content Placeholder 1"/>
          <p:cNvSpPr txBox="1">
            <a:spLocks/>
          </p:cNvSpPr>
          <p:nvPr/>
        </p:nvSpPr>
        <p:spPr bwMode="gray">
          <a:xfrm>
            <a:off x="4952999" y="1368552"/>
            <a:ext cx="4343401" cy="5009648"/>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285750" lvl="3" indent="-285750">
              <a:buFont typeface="Arial" panose="020B0604020202020204" pitchFamily="34" charset="0"/>
              <a:buChar char="•"/>
            </a:pPr>
            <a:r>
              <a:rPr lang="en-US" dirty="0" smtClean="0"/>
              <a:t>Lookup</a:t>
            </a:r>
          </a:p>
          <a:p>
            <a:pPr marL="285750" lvl="3" indent="-285750">
              <a:buFont typeface="Arial" panose="020B0604020202020204" pitchFamily="34" charset="0"/>
              <a:buChar char="•"/>
            </a:pPr>
            <a:r>
              <a:rPr lang="en-US" dirty="0" smtClean="0"/>
              <a:t>Surrogate Key</a:t>
            </a:r>
          </a:p>
          <a:p>
            <a:pPr marL="285750" lvl="3" indent="-285750">
              <a:buFont typeface="Arial" panose="020B0604020202020204" pitchFamily="34" charset="0"/>
              <a:buChar char="•"/>
            </a:pPr>
            <a:r>
              <a:rPr lang="en-US" dirty="0" smtClean="0"/>
              <a:t>Change Data Capture</a:t>
            </a:r>
          </a:p>
          <a:p>
            <a:pPr marL="285750" lvl="3" indent="-285750">
              <a:buFont typeface="Arial" panose="020B0604020202020204" pitchFamily="34" charset="0"/>
              <a:buChar char="•"/>
            </a:pPr>
            <a:r>
              <a:rPr lang="en-US" dirty="0" smtClean="0"/>
              <a:t>Change Apply Stage</a:t>
            </a:r>
          </a:p>
          <a:p>
            <a:pPr lvl="3">
              <a:buNone/>
            </a:pPr>
            <a:r>
              <a:rPr lang="en-US" dirty="0" smtClean="0"/>
              <a:t> </a:t>
            </a:r>
          </a:p>
          <a:p>
            <a:pPr marL="2857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279392277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03285" y="110940"/>
            <a:ext cx="4330546" cy="1563624"/>
          </a:xfrm>
        </p:spPr>
        <p:txBody>
          <a:bodyPr/>
          <a:lstStyle/>
          <a:p>
            <a:r>
              <a:rPr lang="en-US" dirty="0" smtClean="0"/>
              <a:t>Group 6 -&gt; Database Stages</a:t>
            </a:r>
            <a:endParaRPr lang="en-US" dirty="0"/>
          </a:p>
        </p:txBody>
      </p:sp>
      <p:sp>
        <p:nvSpPr>
          <p:cNvPr id="18" name="Footer Placeholder 24"/>
          <p:cNvSpPr txBox="1">
            <a:spLocks/>
          </p:cNvSpPr>
          <p:nvPr/>
        </p:nvSpPr>
        <p:spPr>
          <a:xfrm>
            <a:off x="457201" y="6575539"/>
            <a:ext cx="928914" cy="107722"/>
          </a:xfrm>
          <a:prstGeom prst="rect">
            <a:avLst/>
          </a:prstGeom>
        </p:spPr>
        <p:txBody>
          <a:bodyPr vert="horz" wrap="square" lIns="0" tIns="0" rIns="0" bIns="0" rtlCol="0" anchor="ctr">
            <a:spAutoFit/>
          </a:bodyPr>
          <a:lstStyle>
            <a:lvl1pPr algn="l">
              <a:defRPr sz="700">
                <a:solidFill>
                  <a:schemeClr val="bg2">
                    <a:lumMod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smtClean="0">
                <a:ln>
                  <a:noFill/>
                </a:ln>
                <a:solidFill>
                  <a:schemeClr val="bg2">
                    <a:lumMod val="75000"/>
                  </a:schemeClr>
                </a:solidFill>
                <a:effectLst/>
                <a:uLnTx/>
                <a:uFillTx/>
                <a:latin typeface="+mn-lt"/>
                <a:ea typeface="+mn-ea"/>
                <a:cs typeface="+mn-cs"/>
              </a:rPr>
              <a:t>© 2014 Teradata</a:t>
            </a:r>
            <a:endParaRPr kumimoji="0" lang="en-US" sz="700" b="0" i="0" u="none" strike="noStrike" kern="1200" cap="none" spc="0" normalizeH="0" baseline="0" noProof="0" dirty="0">
              <a:ln>
                <a:noFill/>
              </a:ln>
              <a:solidFill>
                <a:schemeClr val="bg2">
                  <a:lumMod val="75000"/>
                </a:schemeClr>
              </a:solidFill>
              <a:effectLst/>
              <a:uLnTx/>
              <a:uFillTx/>
              <a:latin typeface="+mn-lt"/>
              <a:ea typeface="+mn-ea"/>
              <a:cs typeface="+mn-cs"/>
            </a:endParaRPr>
          </a:p>
        </p:txBody>
      </p:sp>
      <p:sp>
        <p:nvSpPr>
          <p:cNvPr id="19" name="TextBox 18"/>
          <p:cNvSpPr txBox="1"/>
          <p:nvPr/>
        </p:nvSpPr>
        <p:spPr>
          <a:xfrm>
            <a:off x="153418" y="6557507"/>
            <a:ext cx="13305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30</a:t>
            </a:fld>
            <a:endParaRPr lang="en-US" sz="850" dirty="0">
              <a:solidFill>
                <a:schemeClr val="bg2">
                  <a:lumMod val="50000"/>
                </a:schemeClr>
              </a:solidFill>
            </a:endParaRPr>
          </a:p>
        </p:txBody>
      </p:sp>
      <p:pic>
        <p:nvPicPr>
          <p:cNvPr id="7" name="Picture 6" descr="TRA-1009_4-3_PPT-title.jpg"/>
          <p:cNvPicPr>
            <a:picLocks noChangeAspect="1"/>
          </p:cNvPicPr>
          <p:nvPr/>
        </p:nvPicPr>
        <p:blipFill>
          <a:blip r:embed="rId2"/>
          <a:stretch>
            <a:fillRect/>
          </a:stretch>
        </p:blipFill>
        <p:spPr>
          <a:xfrm>
            <a:off x="0" y="0"/>
            <a:ext cx="4362680" cy="6858000"/>
          </a:xfrm>
          <a:prstGeom prst="rect">
            <a:avLst/>
          </a:prstGeom>
        </p:spPr>
      </p:pic>
      <p:sp>
        <p:nvSpPr>
          <p:cNvPr id="8" name="Content Placeholder 1"/>
          <p:cNvSpPr txBox="1">
            <a:spLocks/>
          </p:cNvSpPr>
          <p:nvPr/>
        </p:nvSpPr>
        <p:spPr bwMode="gray">
          <a:xfrm>
            <a:off x="4953000" y="2338036"/>
            <a:ext cx="3386770" cy="3379718"/>
          </a:xfrm>
          <a:prstGeom prst="rect">
            <a:avLst/>
          </a:prstGeom>
        </p:spPr>
        <p:txBody>
          <a:bodyPr vert="horz" lIns="0" tIns="0" rIns="0" bIns="0" rtlCol="0">
            <a:noAutofit/>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marL="285750" lvl="3" indent="-285750">
              <a:buFont typeface="Arial" panose="020B0604020202020204" pitchFamily="34" charset="0"/>
              <a:buChar char="•"/>
            </a:pPr>
            <a:r>
              <a:rPr lang="en-US" dirty="0" smtClean="0"/>
              <a:t>TD Connector</a:t>
            </a:r>
          </a:p>
          <a:p>
            <a:pPr lvl="3">
              <a:buNone/>
            </a:pPr>
            <a:r>
              <a:rPr lang="en-US" dirty="0" smtClean="0"/>
              <a:t> </a:t>
            </a:r>
          </a:p>
          <a:p>
            <a:pPr marL="285750" lvl="3" indent="-285750">
              <a:buFont typeface="Arial" panose="020B0604020202020204" pitchFamily="34" charset="0"/>
              <a:buChar char="•"/>
            </a:pPr>
            <a:endParaRPr lang="en-US" dirty="0"/>
          </a:p>
        </p:txBody>
      </p:sp>
    </p:spTree>
    <p:extLst>
      <p:ext uri="{BB962C8B-B14F-4D97-AF65-F5344CB8AC3E}">
        <p14:creationId xmlns:p14="http://schemas.microsoft.com/office/powerpoint/2010/main" val="97146791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166" y="1732574"/>
            <a:ext cx="6225046" cy="4336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2"/>
          <p:cNvSpPr txBox="1">
            <a:spLocks/>
          </p:cNvSpPr>
          <p:nvPr/>
        </p:nvSpPr>
        <p:spPr>
          <a:xfrm>
            <a:off x="337143" y="353363"/>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DATABASE  STAGES  OPTIONS</a:t>
            </a:r>
            <a:endParaRPr lang="en-US" dirty="0"/>
          </a:p>
        </p:txBody>
      </p:sp>
    </p:spTree>
    <p:extLst>
      <p:ext uri="{BB962C8B-B14F-4D97-AF65-F5344CB8AC3E}">
        <p14:creationId xmlns:p14="http://schemas.microsoft.com/office/powerpoint/2010/main" val="792148510"/>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 2014 Teradata</a:t>
            </a:r>
            <a:endParaRPr lang="en-US" dirty="0"/>
          </a:p>
        </p:txBody>
      </p:sp>
      <p:sp>
        <p:nvSpPr>
          <p:cNvPr id="4" name="Title 2"/>
          <p:cNvSpPr txBox="1">
            <a:spLocks/>
          </p:cNvSpPr>
          <p:nvPr/>
        </p:nvSpPr>
        <p:spPr>
          <a:xfrm>
            <a:off x="249008" y="276245"/>
            <a:ext cx="5742432" cy="877824"/>
          </a:xfrm>
          <a:prstGeom prst="rect">
            <a:avLst/>
          </a:prstGeom>
        </p:spPr>
        <p:txBody>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TERADATA CONNECTOR STAGE - </a:t>
            </a:r>
            <a:r>
              <a:rPr lang="en-US" dirty="0" err="1" smtClean="0"/>
              <a:t>tcon</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5269" y="481701"/>
            <a:ext cx="1600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ubtitle 1"/>
          <p:cNvSpPr txBox="1">
            <a:spLocks/>
          </p:cNvSpPr>
          <p:nvPr/>
        </p:nvSpPr>
        <p:spPr>
          <a:xfrm>
            <a:off x="559515" y="903884"/>
            <a:ext cx="7907866" cy="2882748"/>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pPr>
            <a:r>
              <a:rPr lang="en-US" dirty="0" smtClean="0">
                <a:solidFill>
                  <a:srgbClr val="002060"/>
                </a:solidFill>
              </a:rPr>
              <a:t>Stage Type			: Database</a:t>
            </a:r>
          </a:p>
          <a:p>
            <a:pPr>
              <a:lnSpc>
                <a:spcPct val="150000"/>
              </a:lnSpc>
            </a:pPr>
            <a:r>
              <a:rPr lang="en-US" dirty="0" smtClean="0">
                <a:solidFill>
                  <a:srgbClr val="002060"/>
                </a:solidFill>
              </a:rPr>
              <a:t>Input Link Count		: Single</a:t>
            </a:r>
            <a:r>
              <a:rPr lang="en-US" sz="1600" dirty="0" smtClean="0">
                <a:solidFill>
                  <a:srgbClr val="002060"/>
                </a:solidFill>
              </a:rPr>
              <a:t>(No output link in this case)</a:t>
            </a:r>
          </a:p>
          <a:p>
            <a:pPr>
              <a:lnSpc>
                <a:spcPct val="150000"/>
              </a:lnSpc>
            </a:pPr>
            <a:r>
              <a:rPr lang="en-US" dirty="0" smtClean="0">
                <a:solidFill>
                  <a:srgbClr val="002060"/>
                </a:solidFill>
              </a:rPr>
              <a:t>Output Link Count		: Single</a:t>
            </a:r>
            <a:r>
              <a:rPr lang="en-US" sz="1600" dirty="0" smtClean="0">
                <a:solidFill>
                  <a:srgbClr val="002060"/>
                </a:solidFill>
              </a:rPr>
              <a:t>(No input link in this case)</a:t>
            </a:r>
          </a:p>
          <a:p>
            <a:pPr>
              <a:lnSpc>
                <a:spcPct val="150000"/>
              </a:lnSpc>
            </a:pPr>
            <a:r>
              <a:rPr lang="en-US" dirty="0" smtClean="0">
                <a:solidFill>
                  <a:srgbClr val="002060"/>
                </a:solidFill>
              </a:rPr>
              <a:t>Reject Link Count		: Single</a:t>
            </a:r>
            <a:r>
              <a:rPr lang="en-US" sz="1600" dirty="0" smtClean="0">
                <a:solidFill>
                  <a:srgbClr val="002060"/>
                </a:solidFill>
              </a:rPr>
              <a:t>(Used in Input mode)</a:t>
            </a:r>
          </a:p>
          <a:p>
            <a:pPr>
              <a:lnSpc>
                <a:spcPct val="150000"/>
              </a:lnSpc>
            </a:pPr>
            <a:r>
              <a:rPr lang="en-US" dirty="0" smtClean="0">
                <a:solidFill>
                  <a:srgbClr val="002060"/>
                </a:solidFill>
              </a:rPr>
              <a:t>Reference Link Count		: Single</a:t>
            </a:r>
            <a:r>
              <a:rPr lang="en-US" sz="1600" dirty="0" smtClean="0">
                <a:solidFill>
                  <a:srgbClr val="002060"/>
                </a:solidFill>
              </a:rPr>
              <a:t>(Used in Output mode)</a:t>
            </a:r>
            <a:endParaRPr lang="en-US" sz="1600" dirty="0">
              <a:solidFill>
                <a:srgbClr val="002060"/>
              </a:solidFill>
            </a:endParaRPr>
          </a:p>
        </p:txBody>
      </p:sp>
      <p:sp>
        <p:nvSpPr>
          <p:cNvPr id="7" name="Content Placeholder 1"/>
          <p:cNvSpPr txBox="1">
            <a:spLocks/>
          </p:cNvSpPr>
          <p:nvPr/>
        </p:nvSpPr>
        <p:spPr>
          <a:xfrm>
            <a:off x="398648" y="4227307"/>
            <a:ext cx="8229600" cy="1986207"/>
          </a:xfrm>
          <a:prstGeom prst="rect">
            <a:avLst/>
          </a:prstGeom>
        </p:spPr>
        <p:txBody>
          <a:bodyPr/>
          <a:lstStyle>
            <a:lvl1pPr marL="228600" indent="-228600" algn="l" defTabSz="914400" rtl="0" eaLnBrk="1" latinLnBrk="0" hangingPunct="1">
              <a:lnSpc>
                <a:spcPct val="95000"/>
              </a:lnSpc>
              <a:spcBef>
                <a:spcPts val="800"/>
              </a:spcBef>
              <a:spcAft>
                <a:spcPts val="4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400"/>
              </a:spcBef>
              <a:spcAft>
                <a:spcPts val="4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400"/>
              </a:spcBef>
              <a:spcAft>
                <a:spcPts val="4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800"/>
              </a:spcBef>
              <a:spcAft>
                <a:spcPts val="4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2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400"/>
              </a:spcBef>
              <a:spcAft>
                <a:spcPts val="4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r>
              <a:rPr lang="en-US" dirty="0" smtClean="0"/>
              <a:t>It allows us to </a:t>
            </a:r>
            <a:r>
              <a:rPr lang="en-US" b="1" dirty="0" smtClean="0"/>
              <a:t>read</a:t>
            </a:r>
            <a:r>
              <a:rPr lang="en-US" dirty="0" smtClean="0"/>
              <a:t> data from a Teradata database or write into it.</a:t>
            </a:r>
          </a:p>
          <a:p>
            <a:r>
              <a:rPr lang="en-US" dirty="0" smtClean="0"/>
              <a:t>It also can be used in conjunction with a Lookup stage to access a </a:t>
            </a:r>
            <a:r>
              <a:rPr lang="en-US" b="1" dirty="0" smtClean="0"/>
              <a:t>lookup table </a:t>
            </a:r>
            <a:r>
              <a:rPr lang="en-US" dirty="0" smtClean="0"/>
              <a:t>hosted by an Teradata database.</a:t>
            </a:r>
          </a:p>
          <a:p>
            <a:r>
              <a:rPr lang="en-US" dirty="0" smtClean="0"/>
              <a:t>It allows to perform </a:t>
            </a:r>
            <a:r>
              <a:rPr lang="en-US" b="1" dirty="0" smtClean="0"/>
              <a:t>Inserts, Updates and Deletes </a:t>
            </a:r>
            <a:r>
              <a:rPr lang="en-US" dirty="0" smtClean="0"/>
              <a:t>to a Teradata table.</a:t>
            </a:r>
          </a:p>
        </p:txBody>
      </p:sp>
    </p:spTree>
    <p:extLst>
      <p:ext uri="{BB962C8B-B14F-4D97-AF65-F5344CB8AC3E}">
        <p14:creationId xmlns:p14="http://schemas.microsoft.com/office/powerpoint/2010/main" val="118731123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TD Connector Stage when data is read from it.</a:t>
            </a:r>
            <a:endParaRPr lang="en-US" dirty="0"/>
          </a:p>
        </p:txBody>
      </p:sp>
      <p:sp>
        <p:nvSpPr>
          <p:cNvPr id="3" name="Title 2"/>
          <p:cNvSpPr>
            <a:spLocks noGrp="1"/>
          </p:cNvSpPr>
          <p:nvPr>
            <p:ph type="title"/>
          </p:nvPr>
        </p:nvSpPr>
        <p:spPr/>
        <p:txBody>
          <a:bodyPr/>
          <a:lstStyle/>
          <a:p>
            <a:r>
              <a:rPr lang="en-US" dirty="0"/>
              <a:t>Properties of TD Connector Stage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689100"/>
            <a:ext cx="53086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5270500" y="1689100"/>
            <a:ext cx="3581400" cy="1676400"/>
          </a:xfrm>
          <a:prstGeom prst="wedgeRoundRectCallout">
            <a:avLst>
              <a:gd name="adj1" fmla="val -104577"/>
              <a:gd name="adj2" fmla="val 9032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charset="0"/>
              </a:rPr>
              <a:t>Credentials such as the Server details,</a:t>
            </a:r>
            <a:r>
              <a:rPr kumimoji="0" lang="en-US" sz="1600" b="0" i="0" u="none" strike="noStrike" cap="none" normalizeH="0" dirty="0" smtClean="0">
                <a:ln>
                  <a:noFill/>
                </a:ln>
                <a:solidFill>
                  <a:schemeClr val="tx1"/>
                </a:solidFill>
                <a:effectLst/>
                <a:latin typeface="Verdana" charset="0"/>
              </a:rPr>
              <a:t> </a:t>
            </a:r>
            <a:r>
              <a:rPr kumimoji="0" lang="en-US" sz="1600" b="0" i="0" u="none" strike="noStrike" cap="none" normalizeH="0" dirty="0" err="1" smtClean="0">
                <a:ln>
                  <a:noFill/>
                </a:ln>
                <a:solidFill>
                  <a:schemeClr val="tx1"/>
                </a:solidFill>
                <a:effectLst/>
                <a:latin typeface="Verdana" charset="0"/>
              </a:rPr>
              <a:t>userID</a:t>
            </a:r>
            <a:r>
              <a:rPr kumimoji="0" lang="en-US" sz="1600" b="0" i="0" u="none" strike="noStrike" cap="none" normalizeH="0" dirty="0" smtClean="0">
                <a:ln>
                  <a:noFill/>
                </a:ln>
                <a:solidFill>
                  <a:schemeClr val="tx1"/>
                </a:solidFill>
                <a:effectLst/>
                <a:latin typeface="Verdana" charset="0"/>
              </a:rPr>
              <a:t>, password and Database name need to be provided for connecting to the TD database </a:t>
            </a:r>
            <a:r>
              <a:rPr kumimoji="0" lang="en-US" sz="1600" b="0" i="0" u="none" strike="noStrike" cap="none" normalizeH="0" baseline="0" dirty="0" smtClean="0">
                <a:ln>
                  <a:noFill/>
                </a:ln>
                <a:solidFill>
                  <a:schemeClr val="tx1"/>
                </a:solidFill>
                <a:effectLst/>
                <a:latin typeface="Verdana" charset="0"/>
              </a:rPr>
              <a:t> </a:t>
            </a:r>
            <a:endParaRPr kumimoji="0" lang="en-US" sz="1600" b="0" i="0" u="none" strike="noStrike" cap="none" normalizeH="0" baseline="0" dirty="0">
              <a:ln>
                <a:noFill/>
              </a:ln>
              <a:solidFill>
                <a:schemeClr val="tx1"/>
              </a:solidFill>
              <a:effectLst/>
              <a:latin typeface="Verdana" charset="0"/>
            </a:endParaRPr>
          </a:p>
        </p:txBody>
      </p:sp>
      <p:sp>
        <p:nvSpPr>
          <p:cNvPr id="5" name="Rounded Rectangular Callout 4"/>
          <p:cNvSpPr/>
          <p:nvPr/>
        </p:nvSpPr>
        <p:spPr bwMode="auto">
          <a:xfrm>
            <a:off x="6172200" y="4203700"/>
            <a:ext cx="2362200" cy="1447800"/>
          </a:xfrm>
          <a:prstGeom prst="wedgeRoundRectCallout">
            <a:avLst>
              <a:gd name="adj1" fmla="val -167070"/>
              <a:gd name="adj2" fmla="val 456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Verdana" charset="0"/>
              </a:rPr>
              <a:t>The SQL can be Auto generated by providing the Table name or query can be built</a:t>
            </a:r>
            <a:r>
              <a:rPr kumimoji="0" lang="en-US" sz="1400" b="0" i="0" u="none" strike="noStrike" cap="none" normalizeH="0" dirty="0" smtClean="0">
                <a:ln>
                  <a:noFill/>
                </a:ln>
                <a:solidFill>
                  <a:schemeClr val="tx1"/>
                </a:solidFill>
                <a:effectLst/>
                <a:latin typeface="Verdana" charset="0"/>
              </a:rPr>
              <a:t> by SQL builder or manually provided</a:t>
            </a:r>
            <a:endParaRPr kumimoji="0" lang="en-US" sz="14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14379750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TD Connector Stage when Data is written to it</a:t>
            </a:r>
          </a:p>
          <a:p>
            <a:pPr marL="0" indent="0">
              <a:buNone/>
            </a:pPr>
            <a:endParaRPr lang="en-US" dirty="0"/>
          </a:p>
        </p:txBody>
      </p:sp>
      <p:sp>
        <p:nvSpPr>
          <p:cNvPr id="3" name="Title 2"/>
          <p:cNvSpPr>
            <a:spLocks noGrp="1"/>
          </p:cNvSpPr>
          <p:nvPr>
            <p:ph type="title"/>
          </p:nvPr>
        </p:nvSpPr>
        <p:spPr/>
        <p:txBody>
          <a:bodyPr/>
          <a:lstStyle/>
          <a:p>
            <a:r>
              <a:rPr lang="en-US" dirty="0"/>
              <a:t>Properties</a:t>
            </a:r>
            <a:r>
              <a:rPr lang="en-US" dirty="0" smtClean="0">
                <a:solidFill>
                  <a:srgbClr val="FFC000"/>
                </a:solidFill>
              </a:rPr>
              <a:t> </a:t>
            </a:r>
            <a:r>
              <a:rPr lang="en-US" dirty="0"/>
              <a:t>Continued..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334000" cy="479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bwMode="auto">
          <a:xfrm>
            <a:off x="5410200" y="2057400"/>
            <a:ext cx="2971800" cy="1371600"/>
          </a:xfrm>
          <a:prstGeom prst="wedgeRoundRectCallout">
            <a:avLst>
              <a:gd name="adj1" fmla="val -124679"/>
              <a:gd name="adj2" fmla="val 8337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charset="0"/>
              </a:rPr>
              <a:t>Provide the connection details similar to those provided</a:t>
            </a:r>
            <a:r>
              <a:rPr kumimoji="0" lang="en-US" sz="1600" b="0" i="0" u="none" strike="noStrike" cap="none" normalizeH="0" dirty="0" smtClean="0">
                <a:ln>
                  <a:noFill/>
                </a:ln>
                <a:solidFill>
                  <a:schemeClr val="tx1"/>
                </a:solidFill>
                <a:effectLst/>
                <a:latin typeface="Verdana" charset="0"/>
              </a:rPr>
              <a:t> while data was being read from the TD connector</a:t>
            </a:r>
            <a:endParaRPr kumimoji="0" lang="en-US" sz="1600" b="0" i="0" u="none" strike="noStrike" cap="none" normalizeH="0" baseline="0" dirty="0">
              <a:ln>
                <a:noFill/>
              </a:ln>
              <a:solidFill>
                <a:schemeClr val="tx1"/>
              </a:solidFill>
              <a:effectLst/>
              <a:latin typeface="Verdana" charset="0"/>
            </a:endParaRPr>
          </a:p>
        </p:txBody>
      </p:sp>
      <p:sp>
        <p:nvSpPr>
          <p:cNvPr id="5" name="Rounded Rectangular Callout 4"/>
          <p:cNvSpPr/>
          <p:nvPr/>
        </p:nvSpPr>
        <p:spPr bwMode="auto">
          <a:xfrm>
            <a:off x="5638800" y="3843122"/>
            <a:ext cx="2895600" cy="957478"/>
          </a:xfrm>
          <a:prstGeom prst="wedgeRoundRectCallout">
            <a:avLst>
              <a:gd name="adj1" fmla="val -78442"/>
              <a:gd name="adj2" fmla="val 1148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charset="0"/>
              </a:rPr>
              <a:t>Select the</a:t>
            </a:r>
            <a:r>
              <a:rPr kumimoji="0" lang="en-US" sz="1600" b="0" i="0" u="none" strike="noStrike" cap="none" normalizeH="0" dirty="0" smtClean="0">
                <a:ln>
                  <a:noFill/>
                </a:ln>
                <a:solidFill>
                  <a:schemeClr val="tx1"/>
                </a:solidFill>
                <a:effectLst/>
                <a:latin typeface="Verdana" charset="0"/>
              </a:rPr>
              <a:t> operation to be performed. Insert, update, delete, etc.</a:t>
            </a:r>
            <a:endParaRPr kumimoji="0" lang="en-US" sz="1600" b="0" i="0" u="none" strike="noStrike" cap="none" normalizeH="0" baseline="0" dirty="0">
              <a:ln>
                <a:noFill/>
              </a:ln>
              <a:solidFill>
                <a:schemeClr val="tx1"/>
              </a:solidFill>
              <a:effectLst/>
              <a:latin typeface="Verdana" charset="0"/>
            </a:endParaRPr>
          </a:p>
        </p:txBody>
      </p:sp>
      <p:sp>
        <p:nvSpPr>
          <p:cNvPr id="6" name="Rounded Rectangular Callout 5"/>
          <p:cNvSpPr/>
          <p:nvPr/>
        </p:nvSpPr>
        <p:spPr bwMode="auto">
          <a:xfrm>
            <a:off x="6324600" y="5333999"/>
            <a:ext cx="2209800" cy="904445"/>
          </a:xfrm>
          <a:prstGeom prst="wedgeRoundRectCallout">
            <a:avLst>
              <a:gd name="adj1" fmla="val -167385"/>
              <a:gd name="adj2" fmla="val -1826"/>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charset="0"/>
              </a:rPr>
              <a:t>Provide the SQL</a:t>
            </a:r>
            <a:r>
              <a:rPr kumimoji="0" lang="en-US" sz="1600" b="0" i="0" u="none" strike="noStrike" cap="none" normalizeH="0" dirty="0" smtClean="0">
                <a:ln>
                  <a:noFill/>
                </a:ln>
                <a:solidFill>
                  <a:schemeClr val="tx1"/>
                </a:solidFill>
                <a:effectLst/>
                <a:latin typeface="Verdana" charset="0"/>
              </a:rPr>
              <a:t> for the operation to be performed</a:t>
            </a:r>
            <a:endParaRPr kumimoji="0" lang="en-US" sz="16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2023087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ubtitle 1"/>
          <p:cNvSpPr>
            <a:spLocks noGrp="1"/>
          </p:cNvSpPr>
          <p:nvPr>
            <p:ph idx="1"/>
          </p:nvPr>
        </p:nvSpPr>
        <p:spPr>
          <a:xfrm>
            <a:off x="1669055" y="1073153"/>
            <a:ext cx="5800381" cy="3058172"/>
          </a:xfrm>
        </p:spPr>
        <p:txBody>
          <a:bodyPr/>
          <a:lstStyle/>
          <a:p>
            <a:pPr marL="0" indent="0" eaLnBrk="1" hangingPunct="1">
              <a:lnSpc>
                <a:spcPct val="150000"/>
              </a:lnSpc>
              <a:spcBef>
                <a:spcPct val="0"/>
              </a:spcBef>
              <a:buFont typeface="Arial" charset="0"/>
              <a:buChar char="•"/>
            </a:pPr>
            <a:r>
              <a:rPr lang="en-US" dirty="0" smtClean="0">
                <a:solidFill>
                  <a:srgbClr val="002060"/>
                </a:solidFill>
              </a:rPr>
              <a:t>Stage Type		: Processing</a:t>
            </a:r>
          </a:p>
          <a:p>
            <a:pPr marL="0" indent="0" eaLnBrk="1" hangingPunct="1">
              <a:lnSpc>
                <a:spcPct val="150000"/>
              </a:lnSpc>
              <a:spcBef>
                <a:spcPct val="0"/>
              </a:spcBef>
              <a:buFont typeface="Arial" charset="0"/>
              <a:buChar char="•"/>
            </a:pPr>
            <a:r>
              <a:rPr lang="en-US" dirty="0" smtClean="0">
                <a:solidFill>
                  <a:srgbClr val="002060"/>
                </a:solidFill>
              </a:rPr>
              <a:t>Input Link Count	: Multiple</a:t>
            </a:r>
          </a:p>
          <a:p>
            <a:pPr marL="0" indent="0" eaLnBrk="1" hangingPunct="1">
              <a:lnSpc>
                <a:spcPct val="150000"/>
              </a:lnSpc>
              <a:spcBef>
                <a:spcPct val="0"/>
              </a:spcBef>
              <a:buFont typeface="Arial" charset="0"/>
              <a:buNone/>
            </a:pPr>
            <a:r>
              <a:rPr lang="en-US" dirty="0" smtClean="0">
                <a:solidFill>
                  <a:srgbClr val="002060"/>
                </a:solidFill>
              </a:rPr>
              <a:t>			</a:t>
            </a:r>
            <a:r>
              <a:rPr lang="en-US" sz="1400" dirty="0" smtClean="0">
                <a:solidFill>
                  <a:srgbClr val="002060"/>
                </a:solidFill>
              </a:rPr>
              <a:t>(Single Primary Input Stream &amp;</a:t>
            </a:r>
          </a:p>
          <a:p>
            <a:pPr marL="0" indent="0" eaLnBrk="1" hangingPunct="1">
              <a:lnSpc>
                <a:spcPct val="150000"/>
              </a:lnSpc>
              <a:spcBef>
                <a:spcPct val="0"/>
              </a:spcBef>
              <a:buFont typeface="Arial" charset="0"/>
              <a:buNone/>
            </a:pPr>
            <a:r>
              <a:rPr lang="en-US" sz="1400" dirty="0" smtClean="0">
                <a:solidFill>
                  <a:srgbClr val="002060"/>
                </a:solidFill>
              </a:rPr>
              <a:t>			Multiple Secondary Input Streams </a:t>
            </a:r>
          </a:p>
          <a:p>
            <a:pPr marL="0" indent="0" eaLnBrk="1" hangingPunct="1">
              <a:lnSpc>
                <a:spcPct val="150000"/>
              </a:lnSpc>
              <a:spcBef>
                <a:spcPct val="0"/>
              </a:spcBef>
              <a:buFont typeface="Arial" charset="0"/>
              <a:buNone/>
            </a:pPr>
            <a:r>
              <a:rPr lang="en-US" sz="1400" dirty="0" smtClean="0">
                <a:solidFill>
                  <a:srgbClr val="002060"/>
                </a:solidFill>
              </a:rPr>
              <a:t>			i.e. Reference Links)</a:t>
            </a:r>
          </a:p>
          <a:p>
            <a:pPr marL="0" indent="0" eaLnBrk="1" hangingPunct="1">
              <a:lnSpc>
                <a:spcPct val="150000"/>
              </a:lnSpc>
              <a:spcBef>
                <a:spcPct val="0"/>
              </a:spcBef>
              <a:buFont typeface="Arial" charset="0"/>
              <a:buChar char="•"/>
            </a:pPr>
            <a:r>
              <a:rPr lang="en-US" dirty="0" smtClean="0">
                <a:solidFill>
                  <a:srgbClr val="002060"/>
                </a:solidFill>
              </a:rPr>
              <a:t>Output Link Count	: Single</a:t>
            </a:r>
          </a:p>
          <a:p>
            <a:pPr marL="0" indent="0" eaLnBrk="1" hangingPunct="1">
              <a:lnSpc>
                <a:spcPct val="150000"/>
              </a:lnSpc>
              <a:spcBef>
                <a:spcPct val="0"/>
              </a:spcBef>
              <a:buFont typeface="Arial" charset="0"/>
              <a:buChar char="•"/>
            </a:pPr>
            <a:r>
              <a:rPr lang="en-US" dirty="0" smtClean="0">
                <a:solidFill>
                  <a:srgbClr val="002060"/>
                </a:solidFill>
              </a:rPr>
              <a:t>Reject Link Count	: Single</a:t>
            </a:r>
          </a:p>
        </p:txBody>
      </p:sp>
      <p:sp>
        <p:nvSpPr>
          <p:cNvPr id="47106" name="Title 2"/>
          <p:cNvSpPr>
            <a:spLocks noGrp="1"/>
          </p:cNvSpPr>
          <p:nvPr>
            <p:ph type="title"/>
          </p:nvPr>
        </p:nvSpPr>
        <p:spPr/>
        <p:txBody>
          <a:bodyPr/>
          <a:lstStyle/>
          <a:p>
            <a:pPr eaLnBrk="1" hangingPunct="1"/>
            <a:r>
              <a:rPr lang="en-US" dirty="0"/>
              <a:t>LOOKUP STAGE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055" y="4373695"/>
            <a:ext cx="6085499" cy="2354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841860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idx="1"/>
          </p:nvPr>
        </p:nvSpPr>
        <p:spPr/>
        <p:txBody>
          <a:bodyPr/>
          <a:lstStyle/>
          <a:p>
            <a:pPr marL="0" indent="0" eaLnBrk="1" hangingPunct="1">
              <a:buFont typeface="Arial" charset="0"/>
              <a:buNone/>
            </a:pPr>
            <a:endParaRPr lang="en-US" smtClean="0"/>
          </a:p>
          <a:p>
            <a:pPr marL="0" indent="0" eaLnBrk="1" hangingPunct="1"/>
            <a:r>
              <a:rPr lang="en-US" smtClean="0"/>
              <a:t>Lookup matches records in its Primary Input Stream with records in its Secondary Input Stream(s) i.e. Reference Link.</a:t>
            </a:r>
          </a:p>
          <a:p>
            <a:pPr marL="0" indent="0" eaLnBrk="1" hangingPunct="1">
              <a:buFont typeface="Arial" charset="0"/>
              <a:buNone/>
            </a:pPr>
            <a:endParaRPr lang="en-US" smtClean="0"/>
          </a:p>
          <a:p>
            <a:pPr marL="0" indent="0" eaLnBrk="1" hangingPunct="1"/>
            <a:r>
              <a:rPr lang="en-US" smtClean="0"/>
              <a:t>Records are matched on the basis of a Key Field.</a:t>
            </a:r>
          </a:p>
          <a:p>
            <a:pPr marL="0" indent="0" eaLnBrk="1" hangingPunct="1">
              <a:buFont typeface="Arial" charset="0"/>
              <a:buNone/>
            </a:pPr>
            <a:endParaRPr lang="en-US" smtClean="0"/>
          </a:p>
          <a:p>
            <a:pPr marL="0" indent="0" eaLnBrk="1" hangingPunct="1"/>
            <a:r>
              <a:rPr lang="en-US" smtClean="0"/>
              <a:t>USE: </a:t>
            </a:r>
          </a:p>
          <a:p>
            <a:pPr marL="0" indent="0" eaLnBrk="1" hangingPunct="1">
              <a:buFont typeface="Arial" charset="0"/>
              <a:buNone/>
            </a:pPr>
            <a:r>
              <a:rPr lang="en-US" smtClean="0"/>
              <a:t>         1] To Map short codes in the input dataset onto expanded information from a lookup table which is joined to the incoming data and output.</a:t>
            </a:r>
          </a:p>
          <a:p>
            <a:pPr marL="0" indent="0" eaLnBrk="1" hangingPunct="1">
              <a:buFont typeface="Arial" charset="0"/>
              <a:buNone/>
            </a:pPr>
            <a:r>
              <a:rPr lang="en-US" smtClean="0"/>
              <a:t>         2] Lookups can also be used for validation of a row. If there is no corresponding entry in a lookup table to the key’s values, the row is rejected.</a:t>
            </a:r>
          </a:p>
        </p:txBody>
      </p:sp>
      <p:sp>
        <p:nvSpPr>
          <p:cNvPr id="48130" name="Title 2"/>
          <p:cNvSpPr>
            <a:spLocks noGrp="1"/>
          </p:cNvSpPr>
          <p:nvPr>
            <p:ph type="title"/>
          </p:nvPr>
        </p:nvSpPr>
        <p:spPr/>
        <p:txBody>
          <a:bodyPr/>
          <a:lstStyle/>
          <a:p>
            <a:pPr eaLnBrk="1" hangingPunct="1"/>
            <a:r>
              <a:rPr lang="en-US" dirty="0"/>
              <a:t>Properties of Lookup Stage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435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2"/>
          <p:cNvSpPr>
            <a:spLocks noGrp="1"/>
          </p:cNvSpPr>
          <p:nvPr>
            <p:ph type="title"/>
          </p:nvPr>
        </p:nvSpPr>
        <p:spPr/>
        <p:txBody>
          <a:bodyPr/>
          <a:lstStyle/>
          <a:p>
            <a:pPr eaLnBrk="1" hangingPunct="1"/>
            <a:r>
              <a:rPr lang="en-US" dirty="0"/>
              <a:t>LOOKUP Failure Actions</a:t>
            </a:r>
          </a:p>
        </p:txBody>
      </p:sp>
      <p:pic>
        <p:nvPicPr>
          <p:cNvPr id="49154" name="Picture 5"/>
          <p:cNvPicPr>
            <a:picLocks noChangeAspect="1" noChangeArrowheads="1"/>
          </p:cNvPicPr>
          <p:nvPr/>
        </p:nvPicPr>
        <p:blipFill>
          <a:blip r:embed="rId2"/>
          <a:srcRect/>
          <a:stretch>
            <a:fillRect/>
          </a:stretch>
        </p:blipFill>
        <p:spPr bwMode="auto">
          <a:xfrm>
            <a:off x="838200" y="1447800"/>
            <a:ext cx="6710363" cy="4325938"/>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656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p:cNvSpPr>
            <a:spLocks noGrp="1"/>
          </p:cNvSpPr>
          <p:nvPr>
            <p:ph type="title"/>
          </p:nvPr>
        </p:nvSpPr>
        <p:spPr/>
        <p:txBody>
          <a:bodyPr/>
          <a:lstStyle/>
          <a:p>
            <a:pPr eaLnBrk="1" hangingPunct="1"/>
            <a:r>
              <a:rPr lang="en-US" dirty="0"/>
              <a:t>LOOKUP Types</a:t>
            </a:r>
          </a:p>
        </p:txBody>
      </p:sp>
      <p:pic>
        <p:nvPicPr>
          <p:cNvPr id="50178" name="Picture 4"/>
          <p:cNvPicPr>
            <a:picLocks noChangeAspect="1" noChangeArrowheads="1"/>
          </p:cNvPicPr>
          <p:nvPr/>
        </p:nvPicPr>
        <p:blipFill>
          <a:blip r:embed="rId2"/>
          <a:srcRect/>
          <a:stretch>
            <a:fillRect/>
          </a:stretch>
        </p:blipFill>
        <p:spPr bwMode="auto">
          <a:xfrm>
            <a:off x="914400" y="1447800"/>
            <a:ext cx="7815263" cy="427037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282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2"/>
          <p:cNvSpPr>
            <a:spLocks noGrp="1"/>
          </p:cNvSpPr>
          <p:nvPr>
            <p:ph type="title"/>
          </p:nvPr>
        </p:nvSpPr>
        <p:spPr/>
        <p:txBody>
          <a:bodyPr/>
          <a:lstStyle/>
          <a:p>
            <a:pPr eaLnBrk="1" hangingPunct="1"/>
            <a:r>
              <a:rPr lang="en-US" dirty="0"/>
              <a:t>Lookup Stage with EQUALITY Match</a:t>
            </a:r>
          </a:p>
        </p:txBody>
      </p:sp>
      <p:pic>
        <p:nvPicPr>
          <p:cNvPr id="51202" name="Picture 4"/>
          <p:cNvPicPr>
            <a:picLocks noChangeAspect="1" noChangeArrowheads="1"/>
          </p:cNvPicPr>
          <p:nvPr/>
        </p:nvPicPr>
        <p:blipFill>
          <a:blip r:embed="rId2"/>
          <a:srcRect/>
          <a:stretch>
            <a:fillRect/>
          </a:stretch>
        </p:blipFill>
        <p:spPr bwMode="auto">
          <a:xfrm>
            <a:off x="919163" y="1143000"/>
            <a:ext cx="7307262" cy="457200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42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2"/>
          <p:cNvSpPr>
            <a:spLocks noGrp="1"/>
          </p:cNvSpPr>
          <p:nvPr>
            <p:ph type="title" idx="4294967295"/>
          </p:nvPr>
        </p:nvSpPr>
        <p:spPr/>
        <p:txBody>
          <a:bodyPr/>
          <a:lstStyle/>
          <a:p>
            <a:pPr eaLnBrk="1" hangingPunct="1"/>
            <a:r>
              <a:rPr lang="en-US" smtClean="0"/>
              <a:t>Lookup Stage with Caseless Match</a:t>
            </a:r>
          </a:p>
        </p:txBody>
      </p:sp>
      <p:pic>
        <p:nvPicPr>
          <p:cNvPr id="52226" name="Picture 5"/>
          <p:cNvPicPr>
            <a:picLocks noChangeAspect="1" noChangeArrowheads="1"/>
          </p:cNvPicPr>
          <p:nvPr/>
        </p:nvPicPr>
        <p:blipFill>
          <a:blip r:embed="rId2"/>
          <a:srcRect/>
          <a:stretch>
            <a:fillRect/>
          </a:stretch>
        </p:blipFill>
        <p:spPr bwMode="auto">
          <a:xfrm>
            <a:off x="1200150" y="1362075"/>
            <a:ext cx="7486650" cy="458787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899" y="570410"/>
            <a:ext cx="9144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604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DC_PPT_Branded_1014-full">
  <a:themeElements>
    <a:clrScheme name="TeradataPPT2014 3">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TDC_PPT_Branded_1014-full</Template>
  <TotalTime>645</TotalTime>
  <Words>1531</Words>
  <Application>Microsoft Office PowerPoint</Application>
  <PresentationFormat>On-screen Show (4:3)</PresentationFormat>
  <Paragraphs>200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TDC_PPT_Branded_1014-full</vt:lpstr>
      <vt:lpstr>PowerPoint Presentation</vt:lpstr>
      <vt:lpstr>Agenda</vt:lpstr>
      <vt:lpstr>Group 2 -&gt; Processing Stages Contd.</vt:lpstr>
      <vt:lpstr>LOOKUP STAGE</vt:lpstr>
      <vt:lpstr>Properties of Lookup Stage</vt:lpstr>
      <vt:lpstr>LOOKUP Failure Actions</vt:lpstr>
      <vt:lpstr>LOOKUP Types</vt:lpstr>
      <vt:lpstr>Lookup Stage with EQUALITY Match</vt:lpstr>
      <vt:lpstr>Lookup Stage with Caseless Match</vt:lpstr>
      <vt:lpstr>PowerPoint Presentation</vt:lpstr>
      <vt:lpstr>WHAT IS IT USED FOR?</vt:lpstr>
      <vt:lpstr>PowerPoint Presentation</vt:lpstr>
      <vt:lpstr>WHAT IS IT USED FOR?</vt:lpstr>
      <vt:lpstr>Continues…..</vt:lpstr>
      <vt:lpstr>PowerPoint Presentation</vt:lpstr>
      <vt:lpstr>WHAT IS IT USED FOR?</vt:lpstr>
      <vt:lpstr>Group 3 -&gt; Restructure Stage</vt:lpstr>
      <vt:lpstr>PowerPoint Presentation</vt:lpstr>
      <vt:lpstr>WHAT IS IT USED FOR?</vt:lpstr>
      <vt:lpstr>PowerPoint Presentation</vt:lpstr>
      <vt:lpstr>WHAT IS IT USED FOR?</vt:lpstr>
      <vt:lpstr>Group 4 -&gt; Development/Debug Stage</vt:lpstr>
      <vt:lpstr>PowerPoint Presentation</vt:lpstr>
      <vt:lpstr>WHAT IS IT USED FOR?</vt:lpstr>
      <vt:lpstr>PowerPoint Presentation</vt:lpstr>
      <vt:lpstr>PowerPoint Presentation</vt:lpstr>
      <vt:lpstr>PowerPoint Presentation</vt:lpstr>
      <vt:lpstr>PowerPoint Presentation</vt:lpstr>
      <vt:lpstr>Group 5 -&gt; Real Time Stages</vt:lpstr>
      <vt:lpstr>Group 6 -&gt; Database Stages</vt:lpstr>
      <vt:lpstr>PowerPoint Presentation</vt:lpstr>
      <vt:lpstr>PowerPoint Presentation</vt:lpstr>
      <vt:lpstr>Properties of TD Connector Stage</vt:lpstr>
      <vt:lpstr>Properties Continued..</vt:lpstr>
      <vt:lpstr>PowerPoint Presentation</vt:lpstr>
    </vt:vector>
  </TitlesOfParts>
  <Company>Teradata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Bagarka, Abhishek</dc:creator>
  <cp:lastModifiedBy>Bagarka, Abhishek</cp:lastModifiedBy>
  <cp:revision>36</cp:revision>
  <dcterms:created xsi:type="dcterms:W3CDTF">2016-09-21T11:31:29Z</dcterms:created>
  <dcterms:modified xsi:type="dcterms:W3CDTF">2016-12-07T07:57:29Z</dcterms:modified>
</cp:coreProperties>
</file>