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4" r:id="rId2"/>
    <p:sldId id="278" r:id="rId3"/>
    <p:sldId id="374" r:id="rId4"/>
    <p:sldId id="375" r:id="rId5"/>
    <p:sldId id="376" r:id="rId6"/>
    <p:sldId id="378" r:id="rId7"/>
    <p:sldId id="380" r:id="rId8"/>
    <p:sldId id="381" r:id="rId9"/>
    <p:sldId id="387" r:id="rId10"/>
    <p:sldId id="382" r:id="rId11"/>
    <p:sldId id="390" r:id="rId12"/>
    <p:sldId id="383" r:id="rId13"/>
    <p:sldId id="388" r:id="rId14"/>
    <p:sldId id="389" r:id="rId15"/>
    <p:sldId id="276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81D"/>
    <a:srgbClr val="5F6062"/>
    <a:srgbClr val="0079DB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11" autoAdjust="0"/>
    <p:restoredTop sz="94615" autoAdjust="0"/>
  </p:normalViewPr>
  <p:slideViewPr>
    <p:cSldViewPr snapToGrid="0">
      <p:cViewPr varScale="1">
        <p:scale>
          <a:sx n="69" d="100"/>
          <a:sy n="69" d="100"/>
        </p:scale>
        <p:origin x="-922" y="-67"/>
      </p:cViewPr>
      <p:guideLst>
        <p:guide orient="horz" pos="2160"/>
        <p:guide pos="2880"/>
        <p:guide pos="1028"/>
        <p:guide pos="17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610C0E-43C4-4C6B-ADC3-72FEA0A55427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833" y="9180466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411603" y="9175376"/>
            <a:ext cx="567266" cy="125016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87680" y="9183159"/>
            <a:ext cx="316992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>
                <a:solidFill>
                  <a:schemeClr val="bg2"/>
                </a:solidFill>
              </a:rPr>
              <a:t>© 2014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A1FF-4A34-4477-ABDE-9C72F8F54362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833" y="9180466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411603" y="9175376"/>
            <a:ext cx="567266" cy="125016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87680" y="9183159"/>
            <a:ext cx="316992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2014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2014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9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777240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2209800"/>
            <a:ext cx="4878730" cy="411480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76200"/>
            <a:ext cx="1371600" cy="62484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164592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1536192"/>
            <a:ext cx="4878730" cy="4791456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18" y="6556248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42535" y="6591604"/>
            <a:ext cx="2658930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 smtClean="0"/>
              <a:t>© 2014 Teradata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gray">
          <a:xfrm>
            <a:off x="2742406" y="301545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07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07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1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07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0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216152"/>
            <a:ext cx="3886200" cy="5009648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265176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0" y="6522720"/>
            <a:ext cx="23622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07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409575" y="827088"/>
            <a:ext cx="8437563" cy="1106487"/>
            <a:chOff x="409575" y="827088"/>
            <a:chExt cx="8437563" cy="1106487"/>
          </a:xfrm>
        </p:grpSpPr>
        <p:sp>
          <p:nvSpPr>
            <p:cNvPr id="5" name="Rectangle 13"/>
            <p:cNvSpPr/>
            <p:nvPr userDrawn="1"/>
          </p:nvSpPr>
          <p:spPr>
            <a:xfrm>
              <a:off x="6383338" y="1127125"/>
              <a:ext cx="2463800" cy="806450"/>
            </a:xfrm>
            <a:prstGeom prst="rect">
              <a:avLst/>
            </a:prstGeom>
            <a:gradFill>
              <a:gsLst>
                <a:gs pos="1000">
                  <a:schemeClr val="accent1">
                    <a:lumMod val="50000"/>
                  </a:schemeClr>
                </a:gs>
                <a:gs pos="18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Right Triangle 14"/>
            <p:cNvSpPr/>
            <p:nvPr userDrawn="1"/>
          </p:nvSpPr>
          <p:spPr>
            <a:xfrm flipV="1">
              <a:off x="6383338" y="1703388"/>
              <a:ext cx="304800" cy="230187"/>
            </a:xfrm>
            <a:prstGeom prst="rtTriangle">
              <a:avLst/>
            </a:prstGeom>
            <a:solidFill>
              <a:srgbClr val="281A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409575" y="827088"/>
              <a:ext cx="6278563" cy="876300"/>
            </a:xfrm>
            <a:prstGeom prst="rect">
              <a:avLst/>
            </a:prstGeom>
            <a:gradFill flip="none" rotWithShape="1">
              <a:gsLst>
                <a:gs pos="0">
                  <a:srgbClr val="0C1627"/>
                </a:gs>
                <a:gs pos="100000">
                  <a:schemeClr val="tx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pic>
        <p:nvPicPr>
          <p:cNvPr id="8" name="Picture 10" descr="TDC_BDP_Horiz2_Reverse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2734" y="2133600"/>
            <a:ext cx="7907866" cy="411480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0700" y="827088"/>
            <a:ext cx="5742432" cy="877824"/>
          </a:xfrm>
          <a:noFill/>
        </p:spPr>
        <p:txBody>
          <a:bodyPr anchor="ctr"/>
          <a:lstStyle>
            <a:lvl1pPr>
              <a:defRPr sz="240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07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1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3"/>
            <a:ext cx="8229600" cy="494814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2014 Teradata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216152"/>
            <a:ext cx="3886200" cy="464998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2"/>
            <a:ext cx="3886200" cy="4955827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216371"/>
            <a:ext cx="3886200" cy="4930709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3"/>
            <a:ext cx="3886200" cy="493070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2"/>
            <a:ext cx="2438400" cy="49379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216372"/>
            <a:ext cx="2438400" cy="49379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216372"/>
            <a:ext cx="2438400" cy="49379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216372"/>
            <a:ext cx="2438400" cy="470247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16372"/>
            <a:ext cx="5334000" cy="497868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216372"/>
            <a:ext cx="2438400" cy="469859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216372"/>
            <a:ext cx="5334000" cy="4972656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6372"/>
            <a:ext cx="8229600" cy="4955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2014 Teradata</a:t>
            </a:r>
            <a:endParaRPr lang="en-US" dirty="0"/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"/>
          <p:cNvGrpSpPr>
            <a:grpSpLocks noChangeAspect="1"/>
          </p:cNvGrpSpPr>
          <p:nvPr/>
        </p:nvGrpSpPr>
        <p:grpSpPr bwMode="auto">
          <a:xfrm>
            <a:off x="7772400" y="6477418"/>
            <a:ext cx="914400" cy="204717"/>
            <a:chOff x="5137" y="4139"/>
            <a:chExt cx="335" cy="75"/>
          </a:xfrm>
          <a:solidFill>
            <a:schemeClr val="accent1"/>
          </a:solidFill>
        </p:grpSpPr>
        <p:sp>
          <p:nvSpPr>
            <p:cNvPr id="4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6952"/>
            <a:ext cx="8229600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7" r:id="rId2"/>
    <p:sldLayoutId id="2147483650" r:id="rId3"/>
    <p:sldLayoutId id="2147483658" r:id="rId4"/>
    <p:sldLayoutId id="2147483709" r:id="rId5"/>
    <p:sldLayoutId id="2147483659" r:id="rId6"/>
    <p:sldLayoutId id="2147483662" r:id="rId7"/>
    <p:sldLayoutId id="2147483663" r:id="rId8"/>
    <p:sldLayoutId id="2147483654" r:id="rId9"/>
    <p:sldLayoutId id="2147483655" r:id="rId10"/>
    <p:sldLayoutId id="2147483670" r:id="rId11"/>
    <p:sldLayoutId id="2147483710" r:id="rId12"/>
    <p:sldLayoutId id="2147483660" r:id="rId13"/>
    <p:sldLayoutId id="2147483661" r:id="rId14"/>
    <p:sldLayoutId id="2147483711" r:id="rId15"/>
    <p:sldLayoutId id="2147483713" r:id="rId16"/>
    <p:sldLayoutId id="2147483714" r:id="rId17"/>
    <p:sldLayoutId id="2147483715" r:id="rId18"/>
    <p:sldLayoutId id="2147483716" r:id="rId19"/>
    <p:sldLayoutId id="2147483720" r:id="rId20"/>
    <p:sldLayoutId id="2147483721" r:id="rId21"/>
    <p:sldLayoutId id="2147483722" r:id="rId22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FG-1007_4-3_PPT-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633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2873465"/>
            <a:ext cx="9144000" cy="1111073"/>
          </a:xfrm>
        </p:spPr>
        <p:txBody>
          <a:bodyPr/>
          <a:lstStyle/>
          <a:p>
            <a:r>
              <a:rPr lang="en-US" dirty="0" err="1" smtClean="0"/>
              <a:t>Datastage</a:t>
            </a:r>
            <a:r>
              <a:rPr lang="en-US" dirty="0" smtClean="0"/>
              <a:t> Basics Training - Developer Guide</a:t>
            </a:r>
          </a:p>
          <a:p>
            <a:pPr lvl="2"/>
            <a:r>
              <a:rPr lang="en-US" dirty="0" smtClean="0"/>
              <a:t>Abhishek A. Bagarka, GDC Consultant</a:t>
            </a:r>
          </a:p>
          <a:p>
            <a:pPr lvl="3"/>
            <a:r>
              <a:rPr lang="en-US" dirty="0" smtClean="0"/>
              <a:t>15-Dec-2016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0"/>
            <a:ext cx="2438400" cy="914400"/>
            <a:chOff x="609600" y="152400"/>
            <a:chExt cx="2438400" cy="914400"/>
          </a:xfrm>
        </p:grpSpPr>
        <p:sp>
          <p:nvSpPr>
            <p:cNvPr id="12" name="Rectangle 11"/>
            <p:cNvSpPr/>
            <p:nvPr/>
          </p:nvSpPr>
          <p:spPr bwMode="gray">
            <a:xfrm>
              <a:off x="609600" y="152400"/>
              <a:ext cx="2438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1146517" y="457866"/>
              <a:ext cx="1362335" cy="305001"/>
              <a:chOff x="5137" y="4139"/>
              <a:chExt cx="335" cy="75"/>
            </a:xfrm>
            <a:solidFill>
              <a:schemeClr val="bg1"/>
            </a:solidFill>
          </p:grpSpPr>
          <p:sp>
            <p:nvSpPr>
              <p:cNvPr id="14" name="Freeform 5"/>
              <p:cNvSpPr>
                <a:spLocks noEditPoints="1"/>
              </p:cNvSpPr>
              <p:nvPr/>
            </p:nvSpPr>
            <p:spPr bwMode="auto">
              <a:xfrm>
                <a:off x="5137" y="4139"/>
                <a:ext cx="324" cy="75"/>
              </a:xfrm>
              <a:custGeom>
                <a:avLst/>
                <a:gdLst>
                  <a:gd name="T0" fmla="*/ 660 w 3745"/>
                  <a:gd name="T1" fmla="*/ 0 h 863"/>
                  <a:gd name="T2" fmla="*/ 0 w 3745"/>
                  <a:gd name="T3" fmla="*/ 73 h 863"/>
                  <a:gd name="T4" fmla="*/ 292 w 3745"/>
                  <a:gd name="T5" fmla="*/ 804 h 863"/>
                  <a:gd name="T6" fmla="*/ 399 w 3745"/>
                  <a:gd name="T7" fmla="*/ 863 h 863"/>
                  <a:gd name="T8" fmla="*/ 637 w 3745"/>
                  <a:gd name="T9" fmla="*/ 73 h 863"/>
                  <a:gd name="T10" fmla="*/ 660 w 3745"/>
                  <a:gd name="T11" fmla="*/ 0 h 863"/>
                  <a:gd name="T12" fmla="*/ 2673 w 3745"/>
                  <a:gd name="T13" fmla="*/ 181 h 863"/>
                  <a:gd name="T14" fmla="*/ 2408 w 3745"/>
                  <a:gd name="T15" fmla="*/ 768 h 863"/>
                  <a:gd name="T16" fmla="*/ 2522 w 3745"/>
                  <a:gd name="T17" fmla="*/ 729 h 863"/>
                  <a:gd name="T18" fmla="*/ 2698 w 3745"/>
                  <a:gd name="T19" fmla="*/ 596 h 863"/>
                  <a:gd name="T20" fmla="*/ 2590 w 3745"/>
                  <a:gd name="T21" fmla="*/ 533 h 863"/>
                  <a:gd name="T22" fmla="*/ 2812 w 3745"/>
                  <a:gd name="T23" fmla="*/ 729 h 863"/>
                  <a:gd name="T24" fmla="*/ 2941 w 3745"/>
                  <a:gd name="T25" fmla="*/ 768 h 863"/>
                  <a:gd name="T26" fmla="*/ 2673 w 3745"/>
                  <a:gd name="T27" fmla="*/ 181 h 863"/>
                  <a:gd name="T28" fmla="*/ 3529 w 3745"/>
                  <a:gd name="T29" fmla="*/ 203 h 863"/>
                  <a:gd name="T30" fmla="*/ 3425 w 3745"/>
                  <a:gd name="T31" fmla="*/ 203 h 863"/>
                  <a:gd name="T32" fmla="*/ 3252 w 3745"/>
                  <a:gd name="T33" fmla="*/ 768 h 863"/>
                  <a:gd name="T34" fmla="*/ 3374 w 3745"/>
                  <a:gd name="T35" fmla="*/ 596 h 863"/>
                  <a:gd name="T36" fmla="*/ 3483 w 3745"/>
                  <a:gd name="T37" fmla="*/ 533 h 863"/>
                  <a:gd name="T38" fmla="*/ 3473 w 3745"/>
                  <a:gd name="T39" fmla="*/ 310 h 863"/>
                  <a:gd name="T40" fmla="*/ 3695 w 3745"/>
                  <a:gd name="T41" fmla="*/ 768 h 863"/>
                  <a:gd name="T42" fmla="*/ 3529 w 3745"/>
                  <a:gd name="T43" fmla="*/ 203 h 863"/>
                  <a:gd name="T44" fmla="*/ 1655 w 3745"/>
                  <a:gd name="T45" fmla="*/ 181 h 863"/>
                  <a:gd name="T46" fmla="*/ 1603 w 3745"/>
                  <a:gd name="T47" fmla="*/ 203 h 863"/>
                  <a:gd name="T48" fmla="*/ 1247 w 3745"/>
                  <a:gd name="T49" fmla="*/ 515 h 863"/>
                  <a:gd name="T50" fmla="*/ 1374 w 3745"/>
                  <a:gd name="T51" fmla="*/ 336 h 863"/>
                  <a:gd name="T52" fmla="*/ 969 w 3745"/>
                  <a:gd name="T53" fmla="*/ 189 h 863"/>
                  <a:gd name="T54" fmla="*/ 737 w 3745"/>
                  <a:gd name="T55" fmla="*/ 704 h 863"/>
                  <a:gd name="T56" fmla="*/ 625 w 3745"/>
                  <a:gd name="T57" fmla="*/ 488 h 863"/>
                  <a:gd name="T58" fmla="*/ 816 w 3745"/>
                  <a:gd name="T59" fmla="*/ 424 h 863"/>
                  <a:gd name="T60" fmla="*/ 625 w 3745"/>
                  <a:gd name="T61" fmla="*/ 253 h 863"/>
                  <a:gd name="T62" fmla="*/ 897 w 3745"/>
                  <a:gd name="T63" fmla="*/ 189 h 863"/>
                  <a:gd name="T64" fmla="*/ 520 w 3745"/>
                  <a:gd name="T65" fmla="*/ 590 h 863"/>
                  <a:gd name="T66" fmla="*/ 1074 w 3745"/>
                  <a:gd name="T67" fmla="*/ 766 h 863"/>
                  <a:gd name="T68" fmla="*/ 1149 w 3745"/>
                  <a:gd name="T69" fmla="*/ 253 h 863"/>
                  <a:gd name="T70" fmla="*/ 1271 w 3745"/>
                  <a:gd name="T71" fmla="*/ 387 h 863"/>
                  <a:gd name="T72" fmla="*/ 1110 w 3745"/>
                  <a:gd name="T73" fmla="*/ 461 h 863"/>
                  <a:gd name="T74" fmla="*/ 1338 w 3745"/>
                  <a:gd name="T75" fmla="*/ 768 h 863"/>
                  <a:gd name="T76" fmla="*/ 1505 w 3745"/>
                  <a:gd name="T77" fmla="*/ 729 h 863"/>
                  <a:gd name="T78" fmla="*/ 1680 w 3745"/>
                  <a:gd name="T79" fmla="*/ 596 h 863"/>
                  <a:gd name="T80" fmla="*/ 1573 w 3745"/>
                  <a:gd name="T81" fmla="*/ 533 h 863"/>
                  <a:gd name="T82" fmla="*/ 1795 w 3745"/>
                  <a:gd name="T83" fmla="*/ 729 h 863"/>
                  <a:gd name="T84" fmla="*/ 1923 w 3745"/>
                  <a:gd name="T85" fmla="*/ 768 h 863"/>
                  <a:gd name="T86" fmla="*/ 1655 w 3745"/>
                  <a:gd name="T87" fmla="*/ 181 h 863"/>
                  <a:gd name="T88" fmla="*/ 2304 w 3745"/>
                  <a:gd name="T89" fmla="*/ 530 h 863"/>
                  <a:gd name="T90" fmla="*/ 2068 w 3745"/>
                  <a:gd name="T91" fmla="*/ 704 h 863"/>
                  <a:gd name="T92" fmla="*/ 2159 w 3745"/>
                  <a:gd name="T93" fmla="*/ 253 h 863"/>
                  <a:gd name="T94" fmla="*/ 2304 w 3745"/>
                  <a:gd name="T95" fmla="*/ 530 h 863"/>
                  <a:gd name="T96" fmla="*/ 2409 w 3745"/>
                  <a:gd name="T97" fmla="*/ 432 h 863"/>
                  <a:gd name="T98" fmla="*/ 2159 w 3745"/>
                  <a:gd name="T99" fmla="*/ 189 h 863"/>
                  <a:gd name="T100" fmla="*/ 1963 w 3745"/>
                  <a:gd name="T101" fmla="*/ 709 h 863"/>
                  <a:gd name="T102" fmla="*/ 2159 w 3745"/>
                  <a:gd name="T103" fmla="*/ 768 h 863"/>
                  <a:gd name="T104" fmla="*/ 2409 w 3745"/>
                  <a:gd name="T105" fmla="*/ 530 h 863"/>
                  <a:gd name="T106" fmla="*/ 2409 w 3745"/>
                  <a:gd name="T107" fmla="*/ 432 h 863"/>
                  <a:gd name="T108" fmla="*/ 3332 w 3745"/>
                  <a:gd name="T109" fmla="*/ 190 h 863"/>
                  <a:gd name="T110" fmla="*/ 2831 w 3745"/>
                  <a:gd name="T111" fmla="*/ 254 h 863"/>
                  <a:gd name="T112" fmla="*/ 3028 w 3745"/>
                  <a:gd name="T113" fmla="*/ 710 h 863"/>
                  <a:gd name="T114" fmla="*/ 3135 w 3745"/>
                  <a:gd name="T115" fmla="*/ 768 h 863"/>
                  <a:gd name="T116" fmla="*/ 3313 w 3745"/>
                  <a:gd name="T117" fmla="*/ 254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45" h="863">
                    <a:moveTo>
                      <a:pt x="660" y="0"/>
                    </a:moveTo>
                    <a:lnTo>
                      <a:pt x="660" y="0"/>
                    </a:lnTo>
                    <a:lnTo>
                      <a:pt x="22" y="0"/>
                    </a:lnTo>
                    <a:lnTo>
                      <a:pt x="0" y="73"/>
                    </a:lnTo>
                    <a:lnTo>
                      <a:pt x="292" y="73"/>
                    </a:lnTo>
                    <a:lnTo>
                      <a:pt x="292" y="804"/>
                    </a:lnTo>
                    <a:cubicBezTo>
                      <a:pt x="292" y="843"/>
                      <a:pt x="316" y="863"/>
                      <a:pt x="360" y="863"/>
                    </a:cubicBezTo>
                    <a:lnTo>
                      <a:pt x="399" y="863"/>
                    </a:lnTo>
                    <a:lnTo>
                      <a:pt x="399" y="73"/>
                    </a:lnTo>
                    <a:lnTo>
                      <a:pt x="637" y="73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2673" y="181"/>
                    </a:moveTo>
                    <a:lnTo>
                      <a:pt x="2673" y="181"/>
                    </a:lnTo>
                    <a:cubicBezTo>
                      <a:pt x="2647" y="181"/>
                      <a:pt x="2626" y="190"/>
                      <a:pt x="2621" y="203"/>
                    </a:cubicBezTo>
                    <a:lnTo>
                      <a:pt x="2408" y="768"/>
                    </a:lnTo>
                    <a:lnTo>
                      <a:pt x="2448" y="768"/>
                    </a:lnTo>
                    <a:cubicBezTo>
                      <a:pt x="2491" y="768"/>
                      <a:pt x="2509" y="764"/>
                      <a:pt x="2522" y="729"/>
                    </a:cubicBezTo>
                    <a:lnTo>
                      <a:pt x="2570" y="596"/>
                    </a:lnTo>
                    <a:lnTo>
                      <a:pt x="2698" y="596"/>
                    </a:lnTo>
                    <a:lnTo>
                      <a:pt x="2679" y="533"/>
                    </a:lnTo>
                    <a:lnTo>
                      <a:pt x="2590" y="533"/>
                    </a:lnTo>
                    <a:lnTo>
                      <a:pt x="2669" y="310"/>
                    </a:lnTo>
                    <a:lnTo>
                      <a:pt x="2812" y="729"/>
                    </a:lnTo>
                    <a:cubicBezTo>
                      <a:pt x="2824" y="764"/>
                      <a:pt x="2845" y="768"/>
                      <a:pt x="2891" y="768"/>
                    </a:cubicBezTo>
                    <a:lnTo>
                      <a:pt x="2941" y="768"/>
                    </a:lnTo>
                    <a:lnTo>
                      <a:pt x="2725" y="203"/>
                    </a:lnTo>
                    <a:cubicBezTo>
                      <a:pt x="2720" y="190"/>
                      <a:pt x="2697" y="181"/>
                      <a:pt x="2673" y="181"/>
                    </a:cubicBezTo>
                    <a:close/>
                    <a:moveTo>
                      <a:pt x="3529" y="203"/>
                    </a:moveTo>
                    <a:lnTo>
                      <a:pt x="3529" y="203"/>
                    </a:lnTo>
                    <a:cubicBezTo>
                      <a:pt x="3524" y="190"/>
                      <a:pt x="3501" y="181"/>
                      <a:pt x="3477" y="181"/>
                    </a:cubicBezTo>
                    <a:cubicBezTo>
                      <a:pt x="3451" y="181"/>
                      <a:pt x="3430" y="190"/>
                      <a:pt x="3425" y="203"/>
                    </a:cubicBezTo>
                    <a:lnTo>
                      <a:pt x="3212" y="768"/>
                    </a:lnTo>
                    <a:lnTo>
                      <a:pt x="3252" y="768"/>
                    </a:lnTo>
                    <a:cubicBezTo>
                      <a:pt x="3294" y="768"/>
                      <a:pt x="3313" y="764"/>
                      <a:pt x="3326" y="729"/>
                    </a:cubicBezTo>
                    <a:lnTo>
                      <a:pt x="3374" y="596"/>
                    </a:lnTo>
                    <a:lnTo>
                      <a:pt x="3502" y="596"/>
                    </a:lnTo>
                    <a:lnTo>
                      <a:pt x="3483" y="533"/>
                    </a:lnTo>
                    <a:lnTo>
                      <a:pt x="3394" y="533"/>
                    </a:lnTo>
                    <a:lnTo>
                      <a:pt x="3473" y="310"/>
                    </a:lnTo>
                    <a:lnTo>
                      <a:pt x="3616" y="729"/>
                    </a:lnTo>
                    <a:cubicBezTo>
                      <a:pt x="3628" y="764"/>
                      <a:pt x="3649" y="768"/>
                      <a:pt x="3695" y="768"/>
                    </a:cubicBezTo>
                    <a:lnTo>
                      <a:pt x="3745" y="768"/>
                    </a:lnTo>
                    <a:lnTo>
                      <a:pt x="3529" y="203"/>
                    </a:lnTo>
                    <a:lnTo>
                      <a:pt x="3529" y="203"/>
                    </a:lnTo>
                    <a:close/>
                    <a:moveTo>
                      <a:pt x="1655" y="181"/>
                    </a:moveTo>
                    <a:lnTo>
                      <a:pt x="1655" y="181"/>
                    </a:lnTo>
                    <a:cubicBezTo>
                      <a:pt x="1630" y="181"/>
                      <a:pt x="1608" y="190"/>
                      <a:pt x="1603" y="203"/>
                    </a:cubicBezTo>
                    <a:lnTo>
                      <a:pt x="1399" y="746"/>
                    </a:lnTo>
                    <a:lnTo>
                      <a:pt x="1247" y="515"/>
                    </a:lnTo>
                    <a:cubicBezTo>
                      <a:pt x="1327" y="501"/>
                      <a:pt x="1374" y="459"/>
                      <a:pt x="1374" y="387"/>
                    </a:cubicBezTo>
                    <a:lnTo>
                      <a:pt x="1374" y="336"/>
                    </a:lnTo>
                    <a:cubicBezTo>
                      <a:pt x="1374" y="232"/>
                      <a:pt x="1277" y="189"/>
                      <a:pt x="1149" y="189"/>
                    </a:cubicBezTo>
                    <a:lnTo>
                      <a:pt x="969" y="189"/>
                    </a:lnTo>
                    <a:lnTo>
                      <a:pt x="969" y="704"/>
                    </a:lnTo>
                    <a:lnTo>
                      <a:pt x="737" y="704"/>
                    </a:lnTo>
                    <a:cubicBezTo>
                      <a:pt x="646" y="704"/>
                      <a:pt x="625" y="684"/>
                      <a:pt x="625" y="590"/>
                    </a:cubicBezTo>
                    <a:lnTo>
                      <a:pt x="625" y="488"/>
                    </a:lnTo>
                    <a:lnTo>
                      <a:pt x="797" y="488"/>
                    </a:lnTo>
                    <a:lnTo>
                      <a:pt x="816" y="424"/>
                    </a:lnTo>
                    <a:lnTo>
                      <a:pt x="625" y="424"/>
                    </a:lnTo>
                    <a:lnTo>
                      <a:pt x="625" y="253"/>
                    </a:lnTo>
                    <a:lnTo>
                      <a:pt x="878" y="253"/>
                    </a:lnTo>
                    <a:lnTo>
                      <a:pt x="897" y="189"/>
                    </a:lnTo>
                    <a:lnTo>
                      <a:pt x="520" y="189"/>
                    </a:lnTo>
                    <a:lnTo>
                      <a:pt x="520" y="590"/>
                    </a:lnTo>
                    <a:cubicBezTo>
                      <a:pt x="520" y="724"/>
                      <a:pt x="552" y="768"/>
                      <a:pt x="735" y="768"/>
                    </a:cubicBezTo>
                    <a:lnTo>
                      <a:pt x="1074" y="766"/>
                    </a:lnTo>
                    <a:lnTo>
                      <a:pt x="1074" y="253"/>
                    </a:lnTo>
                    <a:lnTo>
                      <a:pt x="1149" y="253"/>
                    </a:lnTo>
                    <a:cubicBezTo>
                      <a:pt x="1230" y="253"/>
                      <a:pt x="1271" y="282"/>
                      <a:pt x="1271" y="337"/>
                    </a:cubicBezTo>
                    <a:lnTo>
                      <a:pt x="1271" y="387"/>
                    </a:lnTo>
                    <a:cubicBezTo>
                      <a:pt x="1271" y="443"/>
                      <a:pt x="1220" y="461"/>
                      <a:pt x="1157" y="461"/>
                    </a:cubicBezTo>
                    <a:lnTo>
                      <a:pt x="1110" y="461"/>
                    </a:lnTo>
                    <a:lnTo>
                      <a:pt x="1269" y="733"/>
                    </a:lnTo>
                    <a:cubicBezTo>
                      <a:pt x="1287" y="765"/>
                      <a:pt x="1296" y="768"/>
                      <a:pt x="1338" y="768"/>
                    </a:cubicBezTo>
                    <a:lnTo>
                      <a:pt x="1430" y="768"/>
                    </a:lnTo>
                    <a:cubicBezTo>
                      <a:pt x="1473" y="768"/>
                      <a:pt x="1492" y="764"/>
                      <a:pt x="1505" y="729"/>
                    </a:cubicBezTo>
                    <a:lnTo>
                      <a:pt x="1552" y="596"/>
                    </a:lnTo>
                    <a:lnTo>
                      <a:pt x="1680" y="596"/>
                    </a:lnTo>
                    <a:lnTo>
                      <a:pt x="1661" y="533"/>
                    </a:lnTo>
                    <a:lnTo>
                      <a:pt x="1573" y="533"/>
                    </a:lnTo>
                    <a:lnTo>
                      <a:pt x="1652" y="310"/>
                    </a:lnTo>
                    <a:lnTo>
                      <a:pt x="1795" y="729"/>
                    </a:lnTo>
                    <a:cubicBezTo>
                      <a:pt x="1807" y="764"/>
                      <a:pt x="1827" y="768"/>
                      <a:pt x="1873" y="768"/>
                    </a:cubicBezTo>
                    <a:lnTo>
                      <a:pt x="1923" y="768"/>
                    </a:lnTo>
                    <a:lnTo>
                      <a:pt x="1707" y="203"/>
                    </a:lnTo>
                    <a:cubicBezTo>
                      <a:pt x="1702" y="190"/>
                      <a:pt x="1679" y="181"/>
                      <a:pt x="1655" y="181"/>
                    </a:cubicBezTo>
                    <a:close/>
                    <a:moveTo>
                      <a:pt x="2304" y="530"/>
                    </a:moveTo>
                    <a:lnTo>
                      <a:pt x="2304" y="530"/>
                    </a:lnTo>
                    <a:cubicBezTo>
                      <a:pt x="2304" y="647"/>
                      <a:pt x="2266" y="704"/>
                      <a:pt x="2162" y="704"/>
                    </a:cubicBezTo>
                    <a:lnTo>
                      <a:pt x="2068" y="704"/>
                    </a:lnTo>
                    <a:lnTo>
                      <a:pt x="2068" y="253"/>
                    </a:lnTo>
                    <a:lnTo>
                      <a:pt x="2159" y="253"/>
                    </a:lnTo>
                    <a:cubicBezTo>
                      <a:pt x="2266" y="253"/>
                      <a:pt x="2304" y="316"/>
                      <a:pt x="2304" y="433"/>
                    </a:cubicBezTo>
                    <a:lnTo>
                      <a:pt x="2304" y="530"/>
                    </a:lnTo>
                    <a:lnTo>
                      <a:pt x="2304" y="530"/>
                    </a:lnTo>
                    <a:close/>
                    <a:moveTo>
                      <a:pt x="2409" y="432"/>
                    </a:moveTo>
                    <a:lnTo>
                      <a:pt x="2409" y="432"/>
                    </a:lnTo>
                    <a:cubicBezTo>
                      <a:pt x="2409" y="270"/>
                      <a:pt x="2326" y="189"/>
                      <a:pt x="2159" y="189"/>
                    </a:cubicBezTo>
                    <a:lnTo>
                      <a:pt x="1963" y="189"/>
                    </a:lnTo>
                    <a:lnTo>
                      <a:pt x="1963" y="709"/>
                    </a:lnTo>
                    <a:cubicBezTo>
                      <a:pt x="1963" y="748"/>
                      <a:pt x="1984" y="768"/>
                      <a:pt x="2029" y="768"/>
                    </a:cubicBezTo>
                    <a:lnTo>
                      <a:pt x="2159" y="768"/>
                    </a:lnTo>
                    <a:lnTo>
                      <a:pt x="2180" y="767"/>
                    </a:lnTo>
                    <a:cubicBezTo>
                      <a:pt x="2337" y="761"/>
                      <a:pt x="2409" y="693"/>
                      <a:pt x="2409" y="530"/>
                    </a:cubicBezTo>
                    <a:lnTo>
                      <a:pt x="2409" y="432"/>
                    </a:lnTo>
                    <a:lnTo>
                      <a:pt x="2409" y="432"/>
                    </a:lnTo>
                    <a:close/>
                    <a:moveTo>
                      <a:pt x="3332" y="190"/>
                    </a:moveTo>
                    <a:lnTo>
                      <a:pt x="3332" y="190"/>
                    </a:lnTo>
                    <a:lnTo>
                      <a:pt x="2851" y="190"/>
                    </a:lnTo>
                    <a:lnTo>
                      <a:pt x="2831" y="254"/>
                    </a:lnTo>
                    <a:lnTo>
                      <a:pt x="3028" y="254"/>
                    </a:lnTo>
                    <a:lnTo>
                      <a:pt x="3028" y="710"/>
                    </a:lnTo>
                    <a:cubicBezTo>
                      <a:pt x="3028" y="749"/>
                      <a:pt x="3052" y="768"/>
                      <a:pt x="3096" y="768"/>
                    </a:cubicBezTo>
                    <a:lnTo>
                      <a:pt x="3135" y="768"/>
                    </a:lnTo>
                    <a:lnTo>
                      <a:pt x="3135" y="254"/>
                    </a:lnTo>
                    <a:lnTo>
                      <a:pt x="3313" y="254"/>
                    </a:lnTo>
                    <a:lnTo>
                      <a:pt x="3332" y="19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/>
            </p:nvSpPr>
            <p:spPr bwMode="auto">
              <a:xfrm>
                <a:off x="5464" y="4197"/>
                <a:ext cx="8" cy="9"/>
              </a:xfrm>
              <a:custGeom>
                <a:avLst/>
                <a:gdLst>
                  <a:gd name="T0" fmla="*/ 59 w 99"/>
                  <a:gd name="T1" fmla="*/ 30 h 98"/>
                  <a:gd name="T2" fmla="*/ 59 w 99"/>
                  <a:gd name="T3" fmla="*/ 30 h 98"/>
                  <a:gd name="T4" fmla="*/ 47 w 99"/>
                  <a:gd name="T5" fmla="*/ 28 h 98"/>
                  <a:gd name="T6" fmla="*/ 39 w 99"/>
                  <a:gd name="T7" fmla="*/ 28 h 98"/>
                  <a:gd name="T8" fmla="*/ 39 w 99"/>
                  <a:gd name="T9" fmla="*/ 48 h 98"/>
                  <a:gd name="T10" fmla="*/ 48 w 99"/>
                  <a:gd name="T11" fmla="*/ 48 h 98"/>
                  <a:gd name="T12" fmla="*/ 57 w 99"/>
                  <a:gd name="T13" fmla="*/ 46 h 98"/>
                  <a:gd name="T14" fmla="*/ 63 w 99"/>
                  <a:gd name="T15" fmla="*/ 38 h 98"/>
                  <a:gd name="T16" fmla="*/ 59 w 99"/>
                  <a:gd name="T17" fmla="*/ 30 h 98"/>
                  <a:gd name="T18" fmla="*/ 49 w 99"/>
                  <a:gd name="T19" fmla="*/ 22 h 98"/>
                  <a:gd name="T20" fmla="*/ 49 w 99"/>
                  <a:gd name="T21" fmla="*/ 22 h 98"/>
                  <a:gd name="T22" fmla="*/ 63 w 99"/>
                  <a:gd name="T23" fmla="*/ 23 h 98"/>
                  <a:gd name="T24" fmla="*/ 72 w 99"/>
                  <a:gd name="T25" fmla="*/ 37 h 98"/>
                  <a:gd name="T26" fmla="*/ 66 w 99"/>
                  <a:gd name="T27" fmla="*/ 48 h 98"/>
                  <a:gd name="T28" fmla="*/ 59 w 99"/>
                  <a:gd name="T29" fmla="*/ 51 h 98"/>
                  <a:gd name="T30" fmla="*/ 68 w 99"/>
                  <a:gd name="T31" fmla="*/ 56 h 98"/>
                  <a:gd name="T32" fmla="*/ 71 w 99"/>
                  <a:gd name="T33" fmla="*/ 64 h 98"/>
                  <a:gd name="T34" fmla="*/ 71 w 99"/>
                  <a:gd name="T35" fmla="*/ 68 h 98"/>
                  <a:gd name="T36" fmla="*/ 71 w 99"/>
                  <a:gd name="T37" fmla="*/ 72 h 98"/>
                  <a:gd name="T38" fmla="*/ 72 w 99"/>
                  <a:gd name="T39" fmla="*/ 75 h 98"/>
                  <a:gd name="T40" fmla="*/ 72 w 99"/>
                  <a:gd name="T41" fmla="*/ 76 h 98"/>
                  <a:gd name="T42" fmla="*/ 63 w 99"/>
                  <a:gd name="T43" fmla="*/ 76 h 98"/>
                  <a:gd name="T44" fmla="*/ 63 w 99"/>
                  <a:gd name="T45" fmla="*/ 75 h 98"/>
                  <a:gd name="T46" fmla="*/ 63 w 99"/>
                  <a:gd name="T47" fmla="*/ 75 h 98"/>
                  <a:gd name="T48" fmla="*/ 62 w 99"/>
                  <a:gd name="T49" fmla="*/ 73 h 98"/>
                  <a:gd name="T50" fmla="*/ 62 w 99"/>
                  <a:gd name="T51" fmla="*/ 69 h 98"/>
                  <a:gd name="T52" fmla="*/ 57 w 99"/>
                  <a:gd name="T53" fmla="*/ 56 h 98"/>
                  <a:gd name="T54" fmla="*/ 47 w 99"/>
                  <a:gd name="T55" fmla="*/ 54 h 98"/>
                  <a:gd name="T56" fmla="*/ 39 w 99"/>
                  <a:gd name="T57" fmla="*/ 54 h 98"/>
                  <a:gd name="T58" fmla="*/ 39 w 99"/>
                  <a:gd name="T59" fmla="*/ 76 h 98"/>
                  <a:gd name="T60" fmla="*/ 30 w 99"/>
                  <a:gd name="T61" fmla="*/ 76 h 98"/>
                  <a:gd name="T62" fmla="*/ 30 w 99"/>
                  <a:gd name="T63" fmla="*/ 22 h 98"/>
                  <a:gd name="T64" fmla="*/ 49 w 99"/>
                  <a:gd name="T65" fmla="*/ 22 h 98"/>
                  <a:gd name="T66" fmla="*/ 49 w 99"/>
                  <a:gd name="T67" fmla="*/ 22 h 98"/>
                  <a:gd name="T68" fmla="*/ 20 w 99"/>
                  <a:gd name="T69" fmla="*/ 19 h 98"/>
                  <a:gd name="T70" fmla="*/ 20 w 99"/>
                  <a:gd name="T71" fmla="*/ 19 h 98"/>
                  <a:gd name="T72" fmla="*/ 7 w 99"/>
                  <a:gd name="T73" fmla="*/ 49 h 98"/>
                  <a:gd name="T74" fmla="*/ 20 w 99"/>
                  <a:gd name="T75" fmla="*/ 79 h 98"/>
                  <a:gd name="T76" fmla="*/ 50 w 99"/>
                  <a:gd name="T77" fmla="*/ 92 h 98"/>
                  <a:gd name="T78" fmla="*/ 80 w 99"/>
                  <a:gd name="T79" fmla="*/ 79 h 98"/>
                  <a:gd name="T80" fmla="*/ 92 w 99"/>
                  <a:gd name="T81" fmla="*/ 49 h 98"/>
                  <a:gd name="T82" fmla="*/ 80 w 99"/>
                  <a:gd name="T83" fmla="*/ 19 h 98"/>
                  <a:gd name="T84" fmla="*/ 50 w 99"/>
                  <a:gd name="T85" fmla="*/ 6 h 98"/>
                  <a:gd name="T86" fmla="*/ 20 w 99"/>
                  <a:gd name="T87" fmla="*/ 19 h 98"/>
                  <a:gd name="T88" fmla="*/ 85 w 99"/>
                  <a:gd name="T89" fmla="*/ 84 h 98"/>
                  <a:gd name="T90" fmla="*/ 85 w 99"/>
                  <a:gd name="T91" fmla="*/ 84 h 98"/>
                  <a:gd name="T92" fmla="*/ 50 w 99"/>
                  <a:gd name="T93" fmla="*/ 98 h 98"/>
                  <a:gd name="T94" fmla="*/ 15 w 99"/>
                  <a:gd name="T95" fmla="*/ 84 h 98"/>
                  <a:gd name="T96" fmla="*/ 0 w 99"/>
                  <a:gd name="T97" fmla="*/ 49 h 98"/>
                  <a:gd name="T98" fmla="*/ 15 w 99"/>
                  <a:gd name="T99" fmla="*/ 14 h 98"/>
                  <a:gd name="T100" fmla="*/ 50 w 99"/>
                  <a:gd name="T101" fmla="*/ 0 h 98"/>
                  <a:gd name="T102" fmla="*/ 85 w 99"/>
                  <a:gd name="T103" fmla="*/ 14 h 98"/>
                  <a:gd name="T104" fmla="*/ 99 w 99"/>
                  <a:gd name="T105" fmla="*/ 49 h 98"/>
                  <a:gd name="T106" fmla="*/ 85 w 99"/>
                  <a:gd name="T107" fmla="*/ 8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9" h="98">
                    <a:moveTo>
                      <a:pt x="59" y="30"/>
                    </a:moveTo>
                    <a:lnTo>
                      <a:pt x="59" y="30"/>
                    </a:lnTo>
                    <a:cubicBezTo>
                      <a:pt x="57" y="29"/>
                      <a:pt x="53" y="28"/>
                      <a:pt x="47" y="28"/>
                    </a:cubicBezTo>
                    <a:lnTo>
                      <a:pt x="39" y="28"/>
                    </a:lnTo>
                    <a:lnTo>
                      <a:pt x="39" y="48"/>
                    </a:lnTo>
                    <a:lnTo>
                      <a:pt x="48" y="48"/>
                    </a:lnTo>
                    <a:cubicBezTo>
                      <a:pt x="52" y="48"/>
                      <a:pt x="55" y="47"/>
                      <a:pt x="57" y="46"/>
                    </a:cubicBezTo>
                    <a:cubicBezTo>
                      <a:pt x="61" y="45"/>
                      <a:pt x="63" y="42"/>
                      <a:pt x="63" y="38"/>
                    </a:cubicBezTo>
                    <a:cubicBezTo>
                      <a:pt x="63" y="34"/>
                      <a:pt x="61" y="31"/>
                      <a:pt x="59" y="30"/>
                    </a:cubicBezTo>
                    <a:close/>
                    <a:moveTo>
                      <a:pt x="49" y="22"/>
                    </a:moveTo>
                    <a:lnTo>
                      <a:pt x="49" y="22"/>
                    </a:lnTo>
                    <a:cubicBezTo>
                      <a:pt x="55" y="22"/>
                      <a:pt x="60" y="22"/>
                      <a:pt x="63" y="23"/>
                    </a:cubicBezTo>
                    <a:cubicBezTo>
                      <a:pt x="69" y="26"/>
                      <a:pt x="72" y="30"/>
                      <a:pt x="72" y="37"/>
                    </a:cubicBezTo>
                    <a:cubicBezTo>
                      <a:pt x="72" y="42"/>
                      <a:pt x="70" y="46"/>
                      <a:pt x="66" y="48"/>
                    </a:cubicBezTo>
                    <a:cubicBezTo>
                      <a:pt x="65" y="49"/>
                      <a:pt x="62" y="50"/>
                      <a:pt x="59" y="51"/>
                    </a:cubicBezTo>
                    <a:cubicBezTo>
                      <a:pt x="63" y="51"/>
                      <a:pt x="66" y="53"/>
                      <a:pt x="68" y="56"/>
                    </a:cubicBezTo>
                    <a:cubicBezTo>
                      <a:pt x="70" y="59"/>
                      <a:pt x="71" y="62"/>
                      <a:pt x="71" y="64"/>
                    </a:cubicBezTo>
                    <a:lnTo>
                      <a:pt x="71" y="68"/>
                    </a:lnTo>
                    <a:cubicBezTo>
                      <a:pt x="71" y="69"/>
                      <a:pt x="71" y="71"/>
                      <a:pt x="71" y="72"/>
                    </a:cubicBezTo>
                    <a:cubicBezTo>
                      <a:pt x="71" y="74"/>
                      <a:pt x="71" y="75"/>
                      <a:pt x="72" y="75"/>
                    </a:cubicBezTo>
                    <a:lnTo>
                      <a:pt x="72" y="76"/>
                    </a:lnTo>
                    <a:lnTo>
                      <a:pt x="63" y="76"/>
                    </a:lnTo>
                    <a:cubicBezTo>
                      <a:pt x="63" y="76"/>
                      <a:pt x="63" y="75"/>
                      <a:pt x="63" y="75"/>
                    </a:cubicBezTo>
                    <a:cubicBezTo>
                      <a:pt x="63" y="75"/>
                      <a:pt x="63" y="75"/>
                      <a:pt x="63" y="75"/>
                    </a:cubicBezTo>
                    <a:lnTo>
                      <a:pt x="62" y="73"/>
                    </a:lnTo>
                    <a:lnTo>
                      <a:pt x="62" y="69"/>
                    </a:lnTo>
                    <a:cubicBezTo>
                      <a:pt x="62" y="62"/>
                      <a:pt x="61" y="58"/>
                      <a:pt x="57" y="56"/>
                    </a:cubicBezTo>
                    <a:cubicBezTo>
                      <a:pt x="55" y="55"/>
                      <a:pt x="52" y="54"/>
                      <a:pt x="47" y="54"/>
                    </a:cubicBezTo>
                    <a:lnTo>
                      <a:pt x="39" y="54"/>
                    </a:lnTo>
                    <a:lnTo>
                      <a:pt x="39" y="76"/>
                    </a:lnTo>
                    <a:lnTo>
                      <a:pt x="30" y="76"/>
                    </a:lnTo>
                    <a:lnTo>
                      <a:pt x="30" y="22"/>
                    </a:lnTo>
                    <a:lnTo>
                      <a:pt x="49" y="22"/>
                    </a:lnTo>
                    <a:lnTo>
                      <a:pt x="49" y="22"/>
                    </a:lnTo>
                    <a:close/>
                    <a:moveTo>
                      <a:pt x="20" y="19"/>
                    </a:moveTo>
                    <a:lnTo>
                      <a:pt x="20" y="19"/>
                    </a:lnTo>
                    <a:cubicBezTo>
                      <a:pt x="11" y="27"/>
                      <a:pt x="7" y="37"/>
                      <a:pt x="7" y="49"/>
                    </a:cubicBezTo>
                    <a:cubicBezTo>
                      <a:pt x="7" y="61"/>
                      <a:pt x="11" y="71"/>
                      <a:pt x="20" y="79"/>
                    </a:cubicBezTo>
                    <a:cubicBezTo>
                      <a:pt x="28" y="87"/>
                      <a:pt x="38" y="92"/>
                      <a:pt x="50" y="92"/>
                    </a:cubicBezTo>
                    <a:cubicBezTo>
                      <a:pt x="61" y="92"/>
                      <a:pt x="71" y="87"/>
                      <a:pt x="80" y="79"/>
                    </a:cubicBezTo>
                    <a:cubicBezTo>
                      <a:pt x="88" y="71"/>
                      <a:pt x="92" y="61"/>
                      <a:pt x="92" y="49"/>
                    </a:cubicBezTo>
                    <a:cubicBezTo>
                      <a:pt x="92" y="37"/>
                      <a:pt x="88" y="27"/>
                      <a:pt x="80" y="19"/>
                    </a:cubicBezTo>
                    <a:cubicBezTo>
                      <a:pt x="71" y="10"/>
                      <a:pt x="61" y="6"/>
                      <a:pt x="50" y="6"/>
                    </a:cubicBezTo>
                    <a:cubicBezTo>
                      <a:pt x="38" y="6"/>
                      <a:pt x="28" y="10"/>
                      <a:pt x="20" y="19"/>
                    </a:cubicBezTo>
                    <a:close/>
                    <a:moveTo>
                      <a:pt x="85" y="84"/>
                    </a:moveTo>
                    <a:lnTo>
                      <a:pt x="85" y="84"/>
                    </a:lnTo>
                    <a:cubicBezTo>
                      <a:pt x="75" y="94"/>
                      <a:pt x="63" y="98"/>
                      <a:pt x="50" y="98"/>
                    </a:cubicBezTo>
                    <a:cubicBezTo>
                      <a:pt x="36" y="98"/>
                      <a:pt x="24" y="94"/>
                      <a:pt x="15" y="84"/>
                    </a:cubicBezTo>
                    <a:cubicBezTo>
                      <a:pt x="5" y="74"/>
                      <a:pt x="0" y="63"/>
                      <a:pt x="0" y="49"/>
                    </a:cubicBezTo>
                    <a:cubicBezTo>
                      <a:pt x="0" y="35"/>
                      <a:pt x="5" y="24"/>
                      <a:pt x="15" y="14"/>
                    </a:cubicBezTo>
                    <a:cubicBezTo>
                      <a:pt x="24" y="4"/>
                      <a:pt x="36" y="0"/>
                      <a:pt x="50" y="0"/>
                    </a:cubicBezTo>
                    <a:cubicBezTo>
                      <a:pt x="63" y="0"/>
                      <a:pt x="75" y="4"/>
                      <a:pt x="85" y="14"/>
                    </a:cubicBezTo>
                    <a:cubicBezTo>
                      <a:pt x="94" y="24"/>
                      <a:pt x="99" y="35"/>
                      <a:pt x="99" y="49"/>
                    </a:cubicBezTo>
                    <a:cubicBezTo>
                      <a:pt x="99" y="63"/>
                      <a:pt x="94" y="74"/>
                      <a:pt x="85" y="8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7860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79610" y="274409"/>
            <a:ext cx="5743575" cy="8778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ETL CONTROL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2697" y="1020094"/>
            <a:ext cx="8064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eporting </a:t>
            </a:r>
            <a:r>
              <a:rPr lang="en-US" dirty="0"/>
              <a:t>infrastructure capable of capturing job metrics in </a:t>
            </a:r>
            <a:r>
              <a:rPr lang="en-US" dirty="0" smtClean="0"/>
              <a:t>a relational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apable </a:t>
            </a:r>
            <a:r>
              <a:rPr lang="en-US" dirty="0"/>
              <a:t>of storing </a:t>
            </a:r>
            <a:r>
              <a:rPr lang="en-US" dirty="0" err="1"/>
              <a:t>DataStage</a:t>
            </a:r>
            <a:r>
              <a:rPr lang="en-US" dirty="0"/>
              <a:t> runtime information suitable for auditing and </a:t>
            </a:r>
            <a:r>
              <a:rPr lang="en-US" dirty="0" smtClean="0"/>
              <a:t>reporting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ethodology </a:t>
            </a:r>
            <a:r>
              <a:rPr lang="en-US" dirty="0"/>
              <a:t>for capturing all </a:t>
            </a:r>
            <a:r>
              <a:rPr lang="en-US" dirty="0" err="1"/>
              <a:t>DataStage</a:t>
            </a:r>
            <a:r>
              <a:rPr lang="en-US" dirty="0"/>
              <a:t> job metrics</a:t>
            </a: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338291"/>
              </p:ext>
            </p:extLst>
          </p:nvPr>
        </p:nvGraphicFramePr>
        <p:xfrm>
          <a:off x="1578501" y="3882416"/>
          <a:ext cx="5672738" cy="276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5120132" imgH="2491740" progId="Visio.Drawing.11">
                  <p:embed/>
                </p:oleObj>
              </mc:Choice>
              <mc:Fallback>
                <p:oleObj r:id="rId3" imgW="5120132" imgH="2491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501" y="3882416"/>
                        <a:ext cx="5672738" cy="2760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631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report_mode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878" y="1057160"/>
            <a:ext cx="7932144" cy="547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44863" y="189277"/>
            <a:ext cx="8060159" cy="8778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MODEL SAMPLE FOR CONTROL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4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6944" y="1020481"/>
            <a:ext cx="806434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Is a set of architectural </a:t>
            </a:r>
            <a:r>
              <a:rPr lang="en-US" dirty="0">
                <a:solidFill>
                  <a:srgbClr val="FF0000"/>
                </a:solidFill>
              </a:rPr>
              <a:t>standards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And a </a:t>
            </a:r>
            <a:r>
              <a:rPr lang="en-US" dirty="0">
                <a:solidFill>
                  <a:srgbClr val="FF0000"/>
                </a:solidFill>
              </a:rPr>
              <a:t>code library </a:t>
            </a:r>
            <a:r>
              <a:rPr lang="en-US" dirty="0"/>
              <a:t>of standard APIs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And other </a:t>
            </a:r>
            <a:r>
              <a:rPr lang="en-US" dirty="0">
                <a:solidFill>
                  <a:srgbClr val="FF0000"/>
                </a:solidFill>
              </a:rPr>
              <a:t>reusable components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control and manage </a:t>
            </a:r>
            <a:r>
              <a:rPr lang="en-US" dirty="0"/>
              <a:t>the process of data integration for the integrated data warehouse, including </a:t>
            </a:r>
            <a:r>
              <a:rPr lang="en-US" dirty="0">
                <a:solidFill>
                  <a:srgbClr val="FF0000"/>
                </a:solidFill>
              </a:rPr>
              <a:t>time-variant</a:t>
            </a:r>
            <a:r>
              <a:rPr lang="en-US" dirty="0"/>
              <a:t>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Includes capture, maintenance and reporting of </a:t>
            </a:r>
            <a:r>
              <a:rPr lang="en-US" dirty="0">
                <a:solidFill>
                  <a:srgbClr val="FF0000"/>
                </a:solidFill>
              </a:rPr>
              <a:t>operational metadata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project teams to quickly implement DI patterns in their tool of choice, or use </a:t>
            </a:r>
            <a:r>
              <a:rPr lang="en-US" dirty="0">
                <a:solidFill>
                  <a:srgbClr val="FF0000"/>
                </a:solidFill>
              </a:rPr>
              <a:t>prebuilt processing patterns </a:t>
            </a:r>
            <a:r>
              <a:rPr lang="en-US" dirty="0"/>
              <a:t>from the GCFR </a:t>
            </a:r>
            <a:r>
              <a:rPr lang="en-US" dirty="0" smtClean="0"/>
              <a:t>library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610" y="274409"/>
            <a:ext cx="8005074" cy="8778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GCFR - Global Control Framework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31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03-14 at 14.18.39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508" r="-153508"/>
          <a:stretch/>
        </p:blipFill>
        <p:spPr>
          <a:xfrm>
            <a:off x="468720" y="853565"/>
            <a:ext cx="8229600" cy="56022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Stage GCFR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DataStage</a:t>
            </a:r>
            <a:r>
              <a:rPr lang="en-US" dirty="0"/>
              <a:t> multi-instance job sequences for the GCFR are present in the </a:t>
            </a:r>
            <a:r>
              <a:rPr lang="en-US" dirty="0" err="1"/>
              <a:t>DataStage</a:t>
            </a:r>
            <a:r>
              <a:rPr lang="en-US" dirty="0"/>
              <a:t> Project. These Job Sequences have been developed using IBM </a:t>
            </a:r>
            <a:r>
              <a:rPr lang="en-US" dirty="0" err="1"/>
              <a:t>DataStage</a:t>
            </a:r>
            <a:r>
              <a:rPr lang="en-US" dirty="0"/>
              <a:t> v8.1 and are compatible with IBM </a:t>
            </a:r>
            <a:r>
              <a:rPr lang="en-US" dirty="0" err="1"/>
              <a:t>DataStage</a:t>
            </a:r>
            <a:r>
              <a:rPr lang="en-US" dirty="0"/>
              <a:t> 8.5, 8.7, 9.1 and 11.3.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job sequences are used to call Teradata stored procedures to execute GCFR ETL/ELT processes and Control processes. These are parameter driven jobs.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Clients </a:t>
            </a:r>
            <a:r>
              <a:rPr lang="en-US" dirty="0"/>
              <a:t>may develop their own ELT Process Flow Job Sequences that will call GCFR </a:t>
            </a:r>
            <a:r>
              <a:rPr lang="en-US" dirty="0" err="1"/>
              <a:t>DataStage</a:t>
            </a:r>
            <a:r>
              <a:rPr lang="en-US" dirty="0"/>
              <a:t> job sequences in a specific order based on their custom ELT data-flow requirements.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Further details are available in GCFR Data Stage Development Guide which comes with GCFR Package.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Stage GCFR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391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12464" y="1414456"/>
            <a:ext cx="4343401" cy="5009648"/>
          </a:xfrm>
        </p:spPr>
        <p:txBody>
          <a:bodyPr/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Shared Containers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Sequencers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Routines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Slowly Changing Dimension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ETL Control Framework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GCFR &amp; </a:t>
            </a:r>
            <a:r>
              <a:rPr lang="en-US" dirty="0" err="1" smtClean="0">
                <a:solidFill>
                  <a:schemeClr val="tx1"/>
                </a:solidFill>
              </a:rPr>
              <a:t>Datastage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2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373696" cy="688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765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ubtitle 1"/>
          <p:cNvSpPr>
            <a:spLocks noGrp="1"/>
          </p:cNvSpPr>
          <p:nvPr>
            <p:ph type="subTitle" idx="4294967295"/>
          </p:nvPr>
        </p:nvSpPr>
        <p:spPr>
          <a:xfrm>
            <a:off x="1518513" y="1042930"/>
            <a:ext cx="5807706" cy="354008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Stage Type		: Processing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Input Link Count	: Multiple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solidFill>
                  <a:srgbClr val="002060"/>
                </a:solidFill>
              </a:rPr>
              <a:t>			</a:t>
            </a:r>
            <a:r>
              <a:rPr lang="en-US" sz="1400" dirty="0" smtClean="0">
                <a:solidFill>
                  <a:srgbClr val="002060"/>
                </a:solidFill>
              </a:rPr>
              <a:t>(Single Primary Input Stream &amp;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			Multiple Secondary Input Streams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			i.e. Reference Links)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Output Link Count	: Single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Reject Link Count	: Single</a:t>
            </a:r>
          </a:p>
        </p:txBody>
      </p:sp>
      <p:sp>
        <p:nvSpPr>
          <p:cNvPr id="58371" name="Title 2"/>
          <p:cNvSpPr>
            <a:spLocks noGrp="1"/>
          </p:cNvSpPr>
          <p:nvPr>
            <p:ph type="ctrTitle" idx="4294967295"/>
          </p:nvPr>
        </p:nvSpPr>
        <p:spPr>
          <a:xfrm>
            <a:off x="259413" y="221160"/>
            <a:ext cx="5743575" cy="877887"/>
          </a:xfrm>
        </p:spPr>
        <p:txBody>
          <a:bodyPr anchor="ctr"/>
          <a:lstStyle/>
          <a:p>
            <a:pPr eaLnBrk="1" hangingPunct="1"/>
            <a:r>
              <a:rPr lang="en-US" dirty="0" smtClean="0"/>
              <a:t>SHARED CONTAINERS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00" y="451002"/>
            <a:ext cx="1017281" cy="93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85" y="4194042"/>
            <a:ext cx="44291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5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9402" y="1526300"/>
            <a:ext cx="75190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Shared containers help you to simplify your design by making a common </a:t>
            </a:r>
            <a:r>
              <a:rPr lang="en-US" dirty="0" smtClean="0"/>
              <a:t>logic be shared across multiple jobs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Pre-configured stage available for other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shared container can be inserted into a parallel job as a way of making server job functionality available in that parallel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Shared containers comprise groups of stages and links and are stored in the Repository like IBM® </a:t>
            </a:r>
            <a:r>
              <a:rPr lang="en-US" dirty="0" err="1"/>
              <a:t>InfoSphere</a:t>
            </a:r>
            <a:r>
              <a:rPr lang="en-US" dirty="0"/>
              <a:t>® </a:t>
            </a:r>
            <a:r>
              <a:rPr lang="en-US" dirty="0" err="1"/>
              <a:t>DataStage</a:t>
            </a:r>
            <a:r>
              <a:rPr lang="en-US" dirty="0"/>
              <a:t>® jobs</a:t>
            </a:r>
          </a:p>
          <a:p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69066" y="409323"/>
            <a:ext cx="8229600" cy="701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IS IT USED FOR?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00" y="451002"/>
            <a:ext cx="1017281" cy="93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2564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59413" y="221160"/>
            <a:ext cx="5743575" cy="8778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SEQUENCERS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53" y="3963778"/>
            <a:ext cx="39719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9827" y="1305342"/>
            <a:ext cx="7954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Combines job into a sequence to synchronize the control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jobs in sequence to integrate programming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action can be triggered based on whether a job has executed successfully or encountered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Checkpoint restart, notification &amp; exception handling capability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55" y="467142"/>
            <a:ext cx="1009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631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59413" y="221160"/>
            <a:ext cx="5743575" cy="8778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8641" y="1305342"/>
            <a:ext cx="78109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pre or post processing in </a:t>
            </a:r>
            <a:r>
              <a:rPr lang="en-US" dirty="0" err="1"/>
              <a:t>Datastage</a:t>
            </a:r>
            <a:r>
              <a:rPr lang="en-US" dirty="0"/>
              <a:t>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execute an external code </a:t>
            </a:r>
            <a:r>
              <a:rPr lang="en-US" dirty="0" smtClean="0"/>
              <a:t>snippet </a:t>
            </a:r>
            <a:r>
              <a:rPr lang="en-US" dirty="0"/>
              <a:t>or command for additional processing logic outside </a:t>
            </a:r>
            <a:r>
              <a:rPr lang="en-US" dirty="0" err="1" smtClean="0"/>
              <a:t>Datastage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Routines are stored in the Routines branch of the </a:t>
            </a:r>
            <a:r>
              <a:rPr lang="en-US" dirty="0" err="1"/>
              <a:t>DataStage</a:t>
            </a:r>
            <a:r>
              <a:rPr lang="en-US" dirty="0"/>
              <a:t> Repository, where you can create, view or edit.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different </a:t>
            </a:r>
            <a:r>
              <a:rPr lang="en-US" dirty="0"/>
              <a:t>types of routines: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Transform 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Before-after </a:t>
            </a:r>
            <a:r>
              <a:rPr lang="en-US" dirty="0"/>
              <a:t>job subroutines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Job </a:t>
            </a:r>
            <a:r>
              <a:rPr lang="en-US" dirty="0"/>
              <a:t>Control routines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10" y="3357104"/>
            <a:ext cx="4376737" cy="305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50" y="446025"/>
            <a:ext cx="961795" cy="147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631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79610" y="241358"/>
            <a:ext cx="5743575" cy="8778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SLOWLY CHANGING DIMENSIONS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72" y="1016613"/>
            <a:ext cx="7556662" cy="509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134" y="439413"/>
            <a:ext cx="1981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631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375294" y="931042"/>
            <a:ext cx="4783136" cy="18369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71450" algn="l" defTabSz="914400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400" dirty="0"/>
              <a:t>Stage Type			: Processing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400" dirty="0"/>
              <a:t>Input Link Count			: Single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400" dirty="0"/>
              <a:t>Output Link Count			: Single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400" dirty="0"/>
              <a:t>Dimension Reference Link Count	: Single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400" dirty="0"/>
              <a:t>Dimension Update Count		: Single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610" y="241358"/>
            <a:ext cx="5743575" cy="8778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Slowly Changing Dimensions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134" y="439413"/>
            <a:ext cx="1981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610" y="2792218"/>
            <a:ext cx="85380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SCD stage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reads source data on the input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performs a dimension table lookup on the reference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writes data on the output link i.e. to another SCD stage, other processing stage or fact table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dimension update link is a separate output link that carries changes to the dimension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SCD stages support both SCD Type 1 and SCD Type 2 processing:</a:t>
            </a:r>
          </a:p>
          <a:p>
            <a:pPr lvl="1"/>
            <a:r>
              <a:rPr lang="en-US" sz="1600" b="1" u="sng" dirty="0"/>
              <a:t>SCD Type 1</a:t>
            </a:r>
          </a:p>
          <a:p>
            <a:pPr lvl="1"/>
            <a:r>
              <a:rPr lang="en-US" sz="1600" dirty="0" smtClean="0"/>
              <a:t>	Overwrites </a:t>
            </a:r>
            <a:r>
              <a:rPr lang="en-US" sz="1600" dirty="0"/>
              <a:t>an attribute in a dimension </a:t>
            </a:r>
            <a:r>
              <a:rPr lang="en-US" sz="1600" dirty="0" smtClean="0"/>
              <a:t>table</a:t>
            </a:r>
            <a:endParaRPr lang="en-US" sz="1600" dirty="0"/>
          </a:p>
          <a:p>
            <a:pPr lvl="1"/>
            <a:r>
              <a:rPr lang="en-US" sz="1600" b="1" u="sng" dirty="0"/>
              <a:t>SCD Type 2</a:t>
            </a:r>
          </a:p>
          <a:p>
            <a:pPr lvl="1"/>
            <a:r>
              <a:rPr lang="en-US" sz="1600" dirty="0" smtClean="0"/>
              <a:t>	Adds </a:t>
            </a:r>
            <a:r>
              <a:rPr lang="en-US" sz="1600" dirty="0"/>
              <a:t>a new row to a dimension </a:t>
            </a:r>
            <a:r>
              <a:rPr lang="en-US" sz="1600" dirty="0" smtClean="0"/>
              <a:t>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7631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15" y="1460998"/>
            <a:ext cx="6088655" cy="502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52" y="527548"/>
            <a:ext cx="1981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279610" y="241358"/>
            <a:ext cx="5743575" cy="8778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Slowly Changing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9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C_PPT_Branded_1014-full">
  <a:themeElements>
    <a:clrScheme name="TeradataPPT2014 3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TDC_PPT_Branded_1014-full</Template>
  <TotalTime>775</TotalTime>
  <Words>526</Words>
  <Application>Microsoft Office PowerPoint</Application>
  <PresentationFormat>On-screen Show (4:3)</PresentationFormat>
  <Paragraphs>90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TDC_PPT_Branded_1014-full</vt:lpstr>
      <vt:lpstr>Visio.Drawing.11</vt:lpstr>
      <vt:lpstr>PowerPoint Presentation</vt:lpstr>
      <vt:lpstr>Agenda</vt:lpstr>
      <vt:lpstr>SHARED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Stage GCFR Integration</vt:lpstr>
      <vt:lpstr>Data Stage GCFR Integration</vt:lpstr>
      <vt:lpstr>PowerPoint Presentation</vt:lpstr>
    </vt:vector>
  </TitlesOfParts>
  <Company>Teradata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Bagarka, Abhishek</dc:creator>
  <cp:lastModifiedBy>Bagarka, Abhishek</cp:lastModifiedBy>
  <cp:revision>42</cp:revision>
  <cp:lastPrinted>2016-12-15T07:07:35Z</cp:lastPrinted>
  <dcterms:created xsi:type="dcterms:W3CDTF">2016-09-21T11:31:29Z</dcterms:created>
  <dcterms:modified xsi:type="dcterms:W3CDTF">2016-12-15T07:08:33Z</dcterms:modified>
</cp:coreProperties>
</file>