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2" r:id="rId64"/>
  </p:sldIdLst>
  <p:sldSz cx="122412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44"/>
      </p:cViewPr>
      <p:guideLst>
        <p:guide orient="horz" pos="2160"/>
        <p:guide pos="3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091" y="2130426"/>
            <a:ext cx="1040503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36182" y="3886200"/>
            <a:ext cx="856884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9E15B-4D9E-42D5-BC4B-AC1D66AB37AD}"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9E15B-4D9E-42D5-BC4B-AC1D66AB37AD}"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882054" y="274639"/>
            <a:ext cx="368511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0331" y="274639"/>
            <a:ext cx="1085770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9E15B-4D9E-42D5-BC4B-AC1D66AB37AD}"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9E15B-4D9E-42D5-BC4B-AC1D66AB37AD}"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2" y="4406901"/>
            <a:ext cx="1040503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6972" y="2906713"/>
            <a:ext cx="1040503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9E15B-4D9E-42D5-BC4B-AC1D66AB37AD}"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0331" y="1600201"/>
            <a:ext cx="727034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94698" y="1600201"/>
            <a:ext cx="727247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9E15B-4D9E-42D5-BC4B-AC1D66AB37AD}"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4638"/>
            <a:ext cx="1101709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2060" y="1535113"/>
            <a:ext cx="54086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2060" y="2174875"/>
            <a:ext cx="54086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18367" y="1535113"/>
            <a:ext cx="541078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8367" y="2174875"/>
            <a:ext cx="541078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9E15B-4D9E-42D5-BC4B-AC1D66AB37AD}"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9E15B-4D9E-42D5-BC4B-AC1D66AB37AD}"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9E15B-4D9E-42D5-BC4B-AC1D66AB37AD}"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1" y="273050"/>
            <a:ext cx="40272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85974" y="273051"/>
            <a:ext cx="684317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2061" y="1435101"/>
            <a:ext cx="40272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E15B-4D9E-42D5-BC4B-AC1D66AB37AD}"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3" y="4800600"/>
            <a:ext cx="734472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9363" y="612775"/>
            <a:ext cx="73447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9363" y="5367338"/>
            <a:ext cx="73447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9E15B-4D9E-42D5-BC4B-AC1D66AB37AD}"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4A4E5-1788-4D97-AC96-AFBC109EE7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1" y="274638"/>
            <a:ext cx="1101709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12061" y="1600201"/>
            <a:ext cx="1101709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12061" y="6356351"/>
            <a:ext cx="28562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E15B-4D9E-42D5-BC4B-AC1D66AB37AD}" type="datetimeFigureOut">
              <a:rPr lang="en-US" smtClean="0"/>
              <a:pPr/>
              <a:t>9/30/2021</a:t>
            </a:fld>
            <a:endParaRPr lang="en-US"/>
          </a:p>
        </p:txBody>
      </p:sp>
      <p:sp>
        <p:nvSpPr>
          <p:cNvPr id="5" name="Footer Placeholder 4"/>
          <p:cNvSpPr>
            <a:spLocks noGrp="1"/>
          </p:cNvSpPr>
          <p:nvPr>
            <p:ph type="ftr" sz="quarter" idx="3"/>
          </p:nvPr>
        </p:nvSpPr>
        <p:spPr>
          <a:xfrm>
            <a:off x="4182415" y="6356351"/>
            <a:ext cx="38763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72869" y="6356351"/>
            <a:ext cx="28562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4A4E5-1788-4D97-AC96-AFBC109EE7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070" y="1000108"/>
            <a:ext cx="11017092" cy="511156"/>
          </a:xfrm>
        </p:spPr>
        <p:txBody>
          <a:bodyPr>
            <a:normAutofit fontScale="90000"/>
          </a:bodyPr>
          <a:lstStyle/>
          <a:p>
            <a:r>
              <a:rPr lang="en-US" sz="3200" b="1" dirty="0" smtClean="0">
                <a:latin typeface="Times New Roman" pitchFamily="18" charset="0"/>
                <a:cs typeface="Times New Roman" pitchFamily="18" charset="0"/>
              </a:rPr>
              <a:t>Legislative and environmental clearance procedure in India</a:t>
            </a:r>
            <a:endParaRPr lang="en-US" sz="3200" b="1" dirty="0"/>
          </a:p>
        </p:txBody>
      </p:sp>
      <p:sp>
        <p:nvSpPr>
          <p:cNvPr id="3" name="Content Placeholder 2"/>
          <p:cNvSpPr>
            <a:spLocks noGrp="1"/>
          </p:cNvSpPr>
          <p:nvPr>
            <p:ph idx="1"/>
          </p:nvPr>
        </p:nvSpPr>
        <p:spPr>
          <a:xfrm>
            <a:off x="191252" y="571480"/>
            <a:ext cx="11858708" cy="6072229"/>
          </a:xfrm>
        </p:spPr>
        <p:txBody>
          <a:bodyPr>
            <a:normAutofit/>
          </a:bodyPr>
          <a:lstStyle/>
          <a:p>
            <a:pPr algn="ctr">
              <a:lnSpc>
                <a:spcPct val="170000"/>
              </a:lnSpc>
              <a:buNone/>
            </a:pPr>
            <a:endParaRPr lang="en-US" b="1" dirty="0" smtClean="0">
              <a:solidFill>
                <a:srgbClr val="FF0000"/>
              </a:solidFill>
              <a:latin typeface="Times New Roman" pitchFamily="18" charset="0"/>
              <a:cs typeface="Times New Roman" pitchFamily="18" charset="0"/>
            </a:endParaRPr>
          </a:p>
          <a:p>
            <a:pPr algn="ctr">
              <a:lnSpc>
                <a:spcPct val="170000"/>
              </a:lnSpc>
              <a:buNone/>
            </a:pPr>
            <a:endParaRPr lang="en-US" b="1" dirty="0">
              <a:solidFill>
                <a:srgbClr val="FF0000"/>
              </a:solidFill>
              <a:latin typeface="Times New Roman" pitchFamily="18" charset="0"/>
              <a:cs typeface="Times New Roman" pitchFamily="18" charset="0"/>
            </a:endParaRPr>
          </a:p>
          <a:p>
            <a:pPr algn="ctr">
              <a:lnSpc>
                <a:spcPct val="170000"/>
              </a:lnSpc>
              <a:buNone/>
            </a:pPr>
            <a:endParaRPr lang="en-US" b="1" dirty="0" smtClean="0">
              <a:solidFill>
                <a:srgbClr val="FF0000"/>
              </a:solidFill>
              <a:latin typeface="Times New Roman" pitchFamily="18" charset="0"/>
              <a:cs typeface="Times New Roman" pitchFamily="18" charset="0"/>
            </a:endParaRPr>
          </a:p>
          <a:p>
            <a:pPr algn="ctr">
              <a:lnSpc>
                <a:spcPct val="170000"/>
              </a:lnSpc>
              <a:buNone/>
            </a:pPr>
            <a:r>
              <a:rPr lang="en-US" b="1" dirty="0" smtClean="0">
                <a:solidFill>
                  <a:srgbClr val="FF0000"/>
                </a:solidFill>
                <a:latin typeface="Times New Roman" pitchFamily="18" charset="0"/>
                <a:cs typeface="Times New Roman" pitchFamily="18" charset="0"/>
              </a:rPr>
              <a:t>     Environmental </a:t>
            </a:r>
            <a:r>
              <a:rPr lang="en-US" b="1" dirty="0">
                <a:solidFill>
                  <a:srgbClr val="FF0000"/>
                </a:solidFill>
                <a:latin typeface="Times New Roman" pitchFamily="18" charset="0"/>
                <a:cs typeface="Times New Roman" pitchFamily="18" charset="0"/>
              </a:rPr>
              <a:t>Clearance Procedures in </a:t>
            </a:r>
            <a:r>
              <a:rPr lang="en-US" b="1" dirty="0" smtClean="0">
                <a:solidFill>
                  <a:srgbClr val="FF0000"/>
                </a:solidFill>
                <a:latin typeface="Times New Roman" pitchFamily="18" charset="0"/>
                <a:cs typeface="Times New Roman" pitchFamily="18" charset="0"/>
              </a:rPr>
              <a:t>India</a:t>
            </a:r>
          </a:p>
          <a:p>
            <a:pPr>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28" y="785794"/>
            <a:ext cx="11295025" cy="5786477"/>
          </a:xfrm>
        </p:spPr>
        <p:txBody>
          <a:bodyPr>
            <a:normAutofit fontScale="70000" lnSpcReduction="20000"/>
          </a:bodyPr>
          <a:lstStyle/>
          <a:p>
            <a:pPr algn="just">
              <a:lnSpc>
                <a:spcPct val="170000"/>
              </a:lnSpc>
            </a:pPr>
            <a:r>
              <a:rPr lang="en-US" dirty="0">
                <a:latin typeface="Times New Roman" pitchFamily="18" charset="0"/>
                <a:cs typeface="Times New Roman" pitchFamily="18" charset="0"/>
              </a:rPr>
              <a:t>In such cases, the draft EIA report is disclosed in a notified place </a:t>
            </a:r>
            <a:r>
              <a:rPr lang="en-US" dirty="0" smtClean="0">
                <a:latin typeface="Times New Roman" pitchFamily="18" charset="0"/>
                <a:cs typeface="Times New Roman" pitchFamily="18" charset="0"/>
              </a:rPr>
              <a:t>during office </a:t>
            </a:r>
            <a:r>
              <a:rPr lang="en-US" dirty="0">
                <a:latin typeface="Times New Roman" pitchFamily="18" charset="0"/>
                <a:cs typeface="Times New Roman" pitchFamily="18" charset="0"/>
              </a:rPr>
              <a:t>hours till the date of public hearing. Any comments </a:t>
            </a:r>
            <a:r>
              <a:rPr lang="en-US" dirty="0" smtClean="0">
                <a:latin typeface="Times New Roman" pitchFamily="18" charset="0"/>
                <a:cs typeface="Times New Roman" pitchFamily="18" charset="0"/>
              </a:rPr>
              <a:t>submitted will </a:t>
            </a:r>
            <a:r>
              <a:rPr lang="en-US" dirty="0">
                <a:latin typeface="Times New Roman" pitchFamily="18" charset="0"/>
                <a:cs typeface="Times New Roman" pitchFamily="18" charset="0"/>
              </a:rPr>
              <a:t>be forwarded to the applicant.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comments and </a:t>
            </a:r>
            <a:r>
              <a:rPr lang="en-US" dirty="0" smtClean="0">
                <a:latin typeface="Times New Roman" pitchFamily="18" charset="0"/>
                <a:cs typeface="Times New Roman" pitchFamily="18" charset="0"/>
              </a:rPr>
              <a:t>suggestions are </a:t>
            </a:r>
            <a:r>
              <a:rPr lang="en-US" dirty="0">
                <a:latin typeface="Times New Roman" pitchFamily="18" charset="0"/>
                <a:cs typeface="Times New Roman" pitchFamily="18" charset="0"/>
              </a:rPr>
              <a:t>incorporated into final EIA and EMP reports and the final form </a:t>
            </a:r>
            <a:r>
              <a:rPr lang="en-US" dirty="0" smtClean="0">
                <a:latin typeface="Times New Roman" pitchFamily="18" charset="0"/>
                <a:cs typeface="Times New Roman" pitchFamily="18" charset="0"/>
              </a:rPr>
              <a:t>of document </a:t>
            </a:r>
            <a:r>
              <a:rPr lang="en-US" dirty="0">
                <a:latin typeface="Times New Roman" pitchFamily="18" charset="0"/>
                <a:cs typeface="Times New Roman" pitchFamily="18" charset="0"/>
              </a:rPr>
              <a:t>is submitted to regulatory authority for appraisal</a:t>
            </a:r>
            <a:r>
              <a:rPr lang="en-US" dirty="0" smtClean="0">
                <a:latin typeface="Times New Roman" pitchFamily="18" charset="0"/>
                <a:cs typeface="Times New Roman" pitchFamily="18" charset="0"/>
              </a:rPr>
              <a:t>.</a:t>
            </a:r>
          </a:p>
          <a:p>
            <a:pPr algn="just">
              <a:lnSpc>
                <a:spcPct val="170000"/>
              </a:lnSpc>
            </a:pPr>
            <a:r>
              <a:rPr lang="en-US" b="1" i="1" dirty="0">
                <a:solidFill>
                  <a:srgbClr val="00B050"/>
                </a:solidFill>
                <a:latin typeface="Times New Roman" pitchFamily="18" charset="0"/>
                <a:cs typeface="Times New Roman" pitchFamily="18" charset="0"/>
              </a:rPr>
              <a:t>Stage (4): Appraisal: </a:t>
            </a:r>
            <a:r>
              <a:rPr lang="en-US" i="1" dirty="0">
                <a:latin typeface="Times New Roman" pitchFamily="18" charset="0"/>
                <a:cs typeface="Times New Roman" pitchFamily="18" charset="0"/>
              </a:rPr>
              <a:t>EAC or SEAC examines EIA report, outcomes of </a:t>
            </a:r>
            <a:r>
              <a:rPr lang="en-US" i="1" dirty="0" smtClean="0">
                <a:latin typeface="Times New Roman" pitchFamily="18" charset="0"/>
                <a:cs typeface="Times New Roman" pitchFamily="18" charset="0"/>
              </a:rPr>
              <a:t>public </a:t>
            </a:r>
            <a:r>
              <a:rPr lang="en-US" dirty="0" smtClean="0">
                <a:latin typeface="Times New Roman" pitchFamily="18" charset="0"/>
                <a:cs typeface="Times New Roman" pitchFamily="18" charset="0"/>
              </a:rPr>
              <a:t>consultation</a:t>
            </a:r>
            <a:r>
              <a:rPr lang="en-US" dirty="0">
                <a:latin typeface="Times New Roman" pitchFamily="18" charset="0"/>
                <a:cs typeface="Times New Roman" pitchFamily="18" charset="0"/>
              </a:rPr>
              <a:t>, and hearing in a transparent manner; the applicant is </a:t>
            </a:r>
            <a:r>
              <a:rPr lang="en-US" dirty="0" smtClean="0">
                <a:latin typeface="Times New Roman" pitchFamily="18" charset="0"/>
                <a:cs typeface="Times New Roman" pitchFamily="18" charset="0"/>
              </a:rPr>
              <a:t>invited to </a:t>
            </a:r>
            <a:r>
              <a:rPr lang="en-US" dirty="0">
                <a:latin typeface="Times New Roman" pitchFamily="18" charset="0"/>
                <a:cs typeface="Times New Roman" pitchFamily="18" charset="0"/>
              </a:rPr>
              <a:t>the meeting so that he/she can furnish necessary clarifications and </a:t>
            </a:r>
            <a:r>
              <a:rPr lang="en-US" dirty="0" smtClean="0">
                <a:latin typeface="Times New Roman" pitchFamily="18" charset="0"/>
                <a:cs typeface="Times New Roman" pitchFamily="18" charset="0"/>
              </a:rPr>
              <a:t>EAC/SEAC </a:t>
            </a:r>
            <a:r>
              <a:rPr lang="en-US" dirty="0">
                <a:latin typeface="Times New Roman" pitchFamily="18" charset="0"/>
                <a:cs typeface="Times New Roman" pitchFamily="18" charset="0"/>
              </a:rPr>
              <a:t>can make recommendation to the authorizing agency to </a:t>
            </a:r>
            <a:r>
              <a:rPr lang="en-US" dirty="0" smtClean="0">
                <a:latin typeface="Times New Roman" pitchFamily="18" charset="0"/>
                <a:cs typeface="Times New Roman" pitchFamily="18" charset="0"/>
              </a:rPr>
              <a:t>grant/reject the </a:t>
            </a:r>
            <a:r>
              <a:rPr lang="en-US" dirty="0">
                <a:latin typeface="Times New Roman" pitchFamily="18" charset="0"/>
                <a:cs typeface="Times New Roman" pitchFamily="18" charset="0"/>
              </a:rPr>
              <a:t>application for Prior Environmental Clearance</a:t>
            </a:r>
            <a:r>
              <a:rPr lang="en-US" dirty="0" smtClean="0">
                <a:latin typeface="Times New Roman" pitchFamily="18" charset="0"/>
                <a:cs typeface="Times New Roman" pitchFamily="18" charset="0"/>
              </a:rPr>
              <a:t>. </a:t>
            </a:r>
          </a:p>
          <a:p>
            <a:pPr algn="just">
              <a:lnSpc>
                <a:spcPct val="170000"/>
              </a:lnSpc>
            </a:pPr>
            <a:r>
              <a:rPr lang="en-US" dirty="0">
                <a:latin typeface="Times New Roman" pitchFamily="18" charset="0"/>
                <a:cs typeface="Times New Roman" pitchFamily="18" charset="0"/>
              </a:rPr>
              <a:t>The appraisal should </a:t>
            </a:r>
            <a:r>
              <a:rPr lang="en-US" dirty="0" smtClean="0">
                <a:latin typeface="Times New Roman" pitchFamily="18" charset="0"/>
                <a:cs typeface="Times New Roman" pitchFamily="18" charset="0"/>
              </a:rPr>
              <a:t>be completed </a:t>
            </a:r>
            <a:r>
              <a:rPr lang="en-US" dirty="0">
                <a:latin typeface="Times New Roman" pitchFamily="18" charset="0"/>
                <a:cs typeface="Times New Roman" pitchFamily="18" charset="0"/>
              </a:rPr>
              <a:t>within 60 days of receipt of EIA report and other documents.  </a:t>
            </a:r>
            <a:r>
              <a:rPr lang="en-US" dirty="0" smtClean="0">
                <a:latin typeface="Times New Roman" pitchFamily="18" charset="0"/>
                <a:cs typeface="Times New Roman" pitchFamily="18" charset="0"/>
              </a:rPr>
              <a:t>Final decision </a:t>
            </a:r>
            <a:r>
              <a:rPr lang="en-US" dirty="0">
                <a:latin typeface="Times New Roman" pitchFamily="18" charset="0"/>
                <a:cs typeface="Times New Roman" pitchFamily="18" charset="0"/>
              </a:rPr>
              <a:t>might take another 15 days (Appendix V).</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28" y="714356"/>
            <a:ext cx="11572956" cy="5857916"/>
          </a:xfrm>
        </p:spPr>
        <p:txBody>
          <a:bodyPr>
            <a:normAutofit fontScale="62500" lnSpcReduction="20000"/>
          </a:bodyPr>
          <a:lstStyle/>
          <a:p>
            <a:pPr algn="just">
              <a:lnSpc>
                <a:spcPct val="170000"/>
              </a:lnSpc>
              <a:buNone/>
            </a:pPr>
            <a:r>
              <a:rPr lang="en-US" b="1" dirty="0">
                <a:latin typeface="Times New Roman" pitchFamily="18" charset="0"/>
                <a:cs typeface="Times New Roman" pitchFamily="18" charset="0"/>
              </a:rPr>
              <a:t>Grant or rejection of environmental clearance: </a:t>
            </a:r>
            <a:endParaRPr lang="en-US" b="1"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regulating </a:t>
            </a:r>
            <a:r>
              <a:rPr lang="en-US" dirty="0" smtClean="0">
                <a:latin typeface="Times New Roman" pitchFamily="18" charset="0"/>
                <a:cs typeface="Times New Roman" pitchFamily="18" charset="0"/>
              </a:rPr>
              <a:t>authority should </a:t>
            </a:r>
            <a:r>
              <a:rPr lang="en-US" dirty="0">
                <a:latin typeface="Times New Roman" pitchFamily="18" charset="0"/>
                <a:cs typeface="Times New Roman" pitchFamily="18" charset="0"/>
              </a:rPr>
              <a:t>provide its decision to the applicant within 45 days after </a:t>
            </a:r>
            <a:r>
              <a:rPr lang="en-US" dirty="0" smtClean="0">
                <a:latin typeface="Times New Roman" pitchFamily="18" charset="0"/>
                <a:cs typeface="Times New Roman" pitchFamily="18" charset="0"/>
              </a:rPr>
              <a:t>receiving recommendation </a:t>
            </a:r>
            <a:r>
              <a:rPr lang="en-US" dirty="0">
                <a:latin typeface="Times New Roman" pitchFamily="18" charset="0"/>
                <a:cs typeface="Times New Roman" pitchFamily="18" charset="0"/>
              </a:rPr>
              <a:t>of EAC/SEAC, or 105 days after receiving EIA report</a:t>
            </a:r>
            <a:r>
              <a:rPr lang="en-US" dirty="0" smtClean="0">
                <a:latin typeface="Times New Roman" pitchFamily="18" charset="0"/>
                <a:cs typeface="Times New Roman" pitchFamily="18" charset="0"/>
              </a:rPr>
              <a:t>.</a:t>
            </a:r>
          </a:p>
          <a:p>
            <a:pPr algn="just">
              <a:lnSpc>
                <a:spcPct val="170000"/>
              </a:lnSpc>
              <a:buNone/>
            </a:pPr>
            <a:r>
              <a:rPr lang="en-US" b="1" dirty="0">
                <a:solidFill>
                  <a:srgbClr val="FF0000"/>
                </a:solidFill>
                <a:latin typeface="Times New Roman" pitchFamily="18" charset="0"/>
                <a:cs typeface="Times New Roman" pitchFamily="18" charset="0"/>
              </a:rPr>
              <a:t>Validity of Prior Environmental Clearance: </a:t>
            </a:r>
            <a:endParaRPr lang="en-US" b="1" dirty="0" smtClean="0">
              <a:solidFill>
                <a:srgbClr val="FF0000"/>
              </a:solidFill>
              <a:latin typeface="Times New Roman" pitchFamily="18" charset="0"/>
              <a:cs typeface="Times New Roman" pitchFamily="18" charset="0"/>
            </a:endParaRPr>
          </a:p>
          <a:p>
            <a:pPr algn="just">
              <a:lnSpc>
                <a:spcPct val="170000"/>
              </a:lnSpc>
            </a:pPr>
            <a:r>
              <a:rPr lang="en-US" dirty="0" smtClean="0">
                <a:solidFill>
                  <a:srgbClr val="FF0000"/>
                </a:solidFill>
                <a:latin typeface="Times New Roman" pitchFamily="18" charset="0"/>
                <a:cs typeface="Times New Roman" pitchFamily="18" charset="0"/>
              </a:rPr>
              <a:t>Validity </a:t>
            </a:r>
            <a:r>
              <a:rPr lang="en-US" dirty="0">
                <a:solidFill>
                  <a:srgbClr val="FF0000"/>
                </a:solidFill>
                <a:latin typeface="Times New Roman" pitchFamily="18" charset="0"/>
                <a:cs typeface="Times New Roman" pitchFamily="18" charset="0"/>
              </a:rPr>
              <a:t>of PEC is </a:t>
            </a:r>
            <a:r>
              <a:rPr lang="en-US" dirty="0" smtClean="0">
                <a:solidFill>
                  <a:srgbClr val="FF0000"/>
                </a:solidFill>
                <a:latin typeface="Times New Roman" pitchFamily="18" charset="0"/>
                <a:cs typeface="Times New Roman" pitchFamily="18" charset="0"/>
              </a:rPr>
              <a:t>10 years </a:t>
            </a:r>
            <a:r>
              <a:rPr lang="en-US" dirty="0">
                <a:solidFill>
                  <a:srgbClr val="FF0000"/>
                </a:solidFill>
                <a:latin typeface="Times New Roman" pitchFamily="18" charset="0"/>
                <a:cs typeface="Times New Roman" pitchFamily="18" charset="0"/>
              </a:rPr>
              <a:t>for river valley project, Item 1 (c), </a:t>
            </a:r>
            <a:r>
              <a:rPr lang="en-US" dirty="0" smtClean="0">
                <a:solidFill>
                  <a:srgbClr val="FF0000"/>
                </a:solidFill>
                <a:latin typeface="Times New Roman" pitchFamily="18" charset="0"/>
                <a:cs typeface="Times New Roman" pitchFamily="18" charset="0"/>
              </a:rPr>
              <a:t>30 years </a:t>
            </a:r>
            <a:r>
              <a:rPr lang="en-US" dirty="0">
                <a:solidFill>
                  <a:srgbClr val="FF0000"/>
                </a:solidFill>
                <a:latin typeface="Times New Roman" pitchFamily="18" charset="0"/>
                <a:cs typeface="Times New Roman" pitchFamily="18" charset="0"/>
              </a:rPr>
              <a:t>for mining </a:t>
            </a:r>
            <a:r>
              <a:rPr lang="en-US" dirty="0" smtClean="0">
                <a:solidFill>
                  <a:srgbClr val="FF0000"/>
                </a:solidFill>
                <a:latin typeface="Times New Roman" pitchFamily="18" charset="0"/>
                <a:cs typeface="Times New Roman" pitchFamily="18" charset="0"/>
              </a:rPr>
              <a:t>projects, and </a:t>
            </a:r>
            <a:r>
              <a:rPr lang="en-US" dirty="0">
                <a:solidFill>
                  <a:srgbClr val="FF0000"/>
                </a:solidFill>
                <a:latin typeface="Times New Roman" pitchFamily="18" charset="0"/>
                <a:cs typeface="Times New Roman" pitchFamily="18" charset="0"/>
              </a:rPr>
              <a:t>5 years for all other projects; however, it is decided by EAC/SEAC</a:t>
            </a:r>
            <a:r>
              <a:rPr lang="en-US" dirty="0" smtClean="0">
                <a:solidFill>
                  <a:srgbClr val="FF0000"/>
                </a:solidFill>
                <a:latin typeface="Times New Roman" pitchFamily="18" charset="0"/>
                <a:cs typeface="Times New Roman" pitchFamily="18" charset="0"/>
              </a:rPr>
              <a:t>.</a:t>
            </a:r>
          </a:p>
          <a:p>
            <a:pPr algn="just">
              <a:lnSpc>
                <a:spcPct val="170000"/>
              </a:lnSpc>
            </a:pPr>
            <a:r>
              <a:rPr lang="en-US" dirty="0">
                <a:latin typeface="Times New Roman" pitchFamily="18" charset="0"/>
                <a:cs typeface="Times New Roman" pitchFamily="18" charset="0"/>
              </a:rPr>
              <a:t>Monitoring programs are designed to determine the impacts of the </a:t>
            </a:r>
            <a:r>
              <a:rPr lang="en-US" dirty="0" smtClean="0">
                <a:latin typeface="Times New Roman" pitchFamily="18" charset="0"/>
                <a:cs typeface="Times New Roman" pitchFamily="18" charset="0"/>
              </a:rPr>
              <a:t>proposed project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plan for the baseline and compliance monitoring to be </a:t>
            </a:r>
            <a:r>
              <a:rPr lang="en-US" dirty="0" smtClean="0">
                <a:latin typeface="Times New Roman" pitchFamily="18" charset="0"/>
                <a:cs typeface="Times New Roman" pitchFamily="18" charset="0"/>
              </a:rPr>
              <a:t>implemented at </a:t>
            </a:r>
            <a:r>
              <a:rPr lang="en-US" dirty="0">
                <a:latin typeface="Times New Roman" pitchFamily="18" charset="0"/>
                <a:cs typeface="Times New Roman" pitchFamily="18" charset="0"/>
              </a:rPr>
              <a:t>different stages of project implementation is laid out. </a:t>
            </a:r>
            <a:endParaRPr lang="en-US"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Responsibility for monitoring </a:t>
            </a:r>
            <a:r>
              <a:rPr lang="en-US" dirty="0">
                <a:latin typeface="Times New Roman" pitchFamily="18" charset="0"/>
                <a:cs typeface="Times New Roman" pitchFamily="18" charset="0"/>
              </a:rPr>
              <a:t>is given to regional offices under the Water Act of 1974, the Air </a:t>
            </a:r>
            <a:r>
              <a:rPr lang="en-US" dirty="0" smtClean="0">
                <a:latin typeface="Times New Roman" pitchFamily="18" charset="0"/>
                <a:cs typeface="Times New Roman" pitchFamily="18" charset="0"/>
              </a:rPr>
              <a:t>Act of </a:t>
            </a:r>
            <a:r>
              <a:rPr lang="en-US" dirty="0">
                <a:latin typeface="Times New Roman" pitchFamily="18" charset="0"/>
                <a:cs typeface="Times New Roman" pitchFamily="18" charset="0"/>
              </a:rPr>
              <a:t>1981 and the Environmental Protection Act of 1986.</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1" y="274638"/>
            <a:ext cx="11017092" cy="439718"/>
          </a:xfrm>
        </p:spPr>
        <p:txBody>
          <a:bodyPr>
            <a:normAutofit fontScale="90000"/>
          </a:bodyPr>
          <a:lstStyle/>
          <a:p>
            <a:r>
              <a:rPr lang="en-US" sz="2800" b="1" dirty="0" smtClean="0">
                <a:latin typeface="Times New Roman" pitchFamily="18" charset="0"/>
                <a:cs typeface="Times New Roman" pitchFamily="18" charset="0"/>
              </a:rPr>
              <a:t>Prediction tools for EIA</a:t>
            </a:r>
            <a:endParaRPr lang="en-US" sz="2800" b="1" dirty="0"/>
          </a:p>
        </p:txBody>
      </p:sp>
      <p:sp>
        <p:nvSpPr>
          <p:cNvPr id="3" name="Content Placeholder 2"/>
          <p:cNvSpPr>
            <a:spLocks noGrp="1"/>
          </p:cNvSpPr>
          <p:nvPr>
            <p:ph idx="1"/>
          </p:nvPr>
        </p:nvSpPr>
        <p:spPr>
          <a:xfrm>
            <a:off x="191252" y="714356"/>
            <a:ext cx="11715832" cy="5857915"/>
          </a:xfrm>
        </p:spPr>
        <p:txBody>
          <a:bodyPr>
            <a:normAutofit fontScale="85000" lnSpcReduction="20000"/>
          </a:bodyPr>
          <a:lstStyle/>
          <a:p>
            <a:pPr algn="just">
              <a:lnSpc>
                <a:spcPct val="170000"/>
              </a:lnSpc>
            </a:pPr>
            <a:r>
              <a:rPr lang="en-US" sz="2400" dirty="0" smtClean="0">
                <a:latin typeface="Times New Roman" pitchFamily="18" charset="0"/>
                <a:cs typeface="Times New Roman" pitchFamily="18" charset="0"/>
              </a:rPr>
              <a:t>Prediction of impacts: identifies and predicts impacts as quantitatively as possible in terms of characteristics such as magnitude, extent, and duration</a:t>
            </a:r>
          </a:p>
          <a:p>
            <a:pPr algn="just">
              <a:lnSpc>
                <a:spcPct val="170000"/>
              </a:lnSpc>
            </a:pPr>
            <a:r>
              <a:rPr lang="en-US" sz="2400" dirty="0" smtClean="0">
                <a:latin typeface="Times New Roman" pitchFamily="18" charset="0"/>
                <a:cs typeface="Times New Roman" pitchFamily="18" charset="0"/>
              </a:rPr>
              <a:t>Prediction </a:t>
            </a:r>
            <a:r>
              <a:rPr lang="en-US" sz="2400" dirty="0">
                <a:latin typeface="Times New Roman" pitchFamily="18" charset="0"/>
                <a:cs typeface="Times New Roman" pitchFamily="18" charset="0"/>
              </a:rPr>
              <a:t>should be based on the available environmental baseline </a:t>
            </a:r>
            <a:r>
              <a:rPr lang="en-US" sz="2400" dirty="0" smtClean="0">
                <a:latin typeface="Times New Roman" pitchFamily="18" charset="0"/>
                <a:cs typeface="Times New Roman" pitchFamily="18" charset="0"/>
              </a:rPr>
              <a:t>data. Predictions </a:t>
            </a:r>
            <a:r>
              <a:rPr lang="en-US" sz="2400" dirty="0">
                <a:latin typeface="Times New Roman" pitchFamily="18" charset="0"/>
                <a:cs typeface="Times New Roman" pitchFamily="18" charset="0"/>
              </a:rPr>
              <a:t>can be described in quantitative or qualitative terms. They </a:t>
            </a:r>
            <a:r>
              <a:rPr lang="en-US" sz="2400" dirty="0" smtClean="0">
                <a:latin typeface="Times New Roman" pitchFamily="18" charset="0"/>
                <a:cs typeface="Times New Roman" pitchFamily="18" charset="0"/>
              </a:rPr>
              <a:t>should, at </a:t>
            </a:r>
            <a:r>
              <a:rPr lang="en-US" sz="2400" dirty="0">
                <a:latin typeface="Times New Roman" pitchFamily="18" charset="0"/>
                <a:cs typeface="Times New Roman" pitchFamily="18" charset="0"/>
              </a:rPr>
              <a:t>the least:</a:t>
            </a:r>
          </a:p>
          <a:p>
            <a:pPr algn="just">
              <a:lnSpc>
                <a:spcPct val="150000"/>
              </a:lnSpc>
              <a:buNone/>
            </a:pP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D</a:t>
            </a:r>
            <a:r>
              <a:rPr lang="en-US" sz="2400" dirty="0" smtClean="0">
                <a:latin typeface="Times New Roman" pitchFamily="18" charset="0"/>
                <a:cs typeface="Times New Roman" pitchFamily="18" charset="0"/>
              </a:rPr>
              <a:t>etermine </a:t>
            </a:r>
            <a:r>
              <a:rPr lang="en-US" sz="2400" dirty="0">
                <a:latin typeface="Times New Roman" pitchFamily="18" charset="0"/>
                <a:cs typeface="Times New Roman" pitchFamily="18" charset="0"/>
              </a:rPr>
              <a:t>the initial reference of baseline conditions,</a:t>
            </a:r>
          </a:p>
          <a:p>
            <a:pPr algn="just">
              <a:lnSpc>
                <a:spcPct val="150000"/>
              </a:lnSpc>
              <a:buNone/>
            </a:pPr>
            <a:r>
              <a:rPr lang="en-US" sz="2400" dirty="0" smtClean="0">
                <a:latin typeface="Times New Roman" pitchFamily="18" charset="0"/>
                <a:cs typeface="Times New Roman" pitchFamily="18" charset="0"/>
              </a:rPr>
              <a:t>2. Estimate </a:t>
            </a:r>
            <a:r>
              <a:rPr lang="en-US" sz="2400" dirty="0">
                <a:latin typeface="Times New Roman" pitchFamily="18" charset="0"/>
                <a:cs typeface="Times New Roman" pitchFamily="18" charset="0"/>
              </a:rPr>
              <a:t>the future state if the proposed action is carried out, </a:t>
            </a:r>
          </a:p>
          <a:p>
            <a:pPr algn="just">
              <a:lnSpc>
                <a:spcPct val="150000"/>
              </a:lnSpc>
              <a:buNone/>
            </a:pPr>
            <a:r>
              <a:rPr lang="en-US" sz="2400" dirty="0" smtClean="0">
                <a:latin typeface="Times New Roman" pitchFamily="18" charset="0"/>
                <a:cs typeface="Times New Roman" pitchFamily="18" charset="0"/>
              </a:rPr>
              <a:t>3. Estimate </a:t>
            </a:r>
            <a:r>
              <a:rPr lang="en-US" sz="2400" dirty="0">
                <a:latin typeface="Times New Roman" pitchFamily="18" charset="0"/>
                <a:cs typeface="Times New Roman" pitchFamily="18" charset="0"/>
              </a:rPr>
              <a:t>the future state if the proposed action is not carried out</a:t>
            </a:r>
            <a:r>
              <a:rPr lang="en-US" sz="2400" dirty="0" smtClean="0">
                <a:latin typeface="Times New Roman" pitchFamily="18" charset="0"/>
                <a:cs typeface="Times New Roman" pitchFamily="18" charset="0"/>
              </a:rPr>
              <a:t>.</a:t>
            </a:r>
          </a:p>
          <a:p>
            <a:pPr algn="just">
              <a:lnSpc>
                <a:spcPct val="150000"/>
              </a:lnSpc>
              <a:buNone/>
            </a:pPr>
            <a:r>
              <a:rPr lang="en-US" sz="2400" b="1" dirty="0">
                <a:latin typeface="Times New Roman" pitchFamily="18" charset="0"/>
                <a:cs typeface="Times New Roman" pitchFamily="18" charset="0"/>
              </a:rPr>
              <a:t>Methods of impact </a:t>
            </a:r>
            <a:r>
              <a:rPr lang="en-US" sz="2400" b="1" dirty="0" smtClean="0">
                <a:latin typeface="Times New Roman" pitchFamily="18" charset="0"/>
                <a:cs typeface="Times New Roman" pitchFamily="18" charset="0"/>
              </a:rPr>
              <a:t>prediction</a:t>
            </a:r>
          </a:p>
          <a:p>
            <a:pPr algn="just">
              <a:lnSpc>
                <a:spcPct val="150000"/>
              </a:lnSpc>
            </a:pPr>
            <a:r>
              <a:rPr lang="en-US" sz="2400" dirty="0">
                <a:latin typeface="Times New Roman" pitchFamily="18" charset="0"/>
                <a:cs typeface="Times New Roman" pitchFamily="18" charset="0"/>
              </a:rPr>
              <a:t>There are many methods available for predicting the impacts on a </a:t>
            </a:r>
            <a:r>
              <a:rPr lang="en-US" sz="2400" dirty="0" smtClean="0">
                <a:latin typeface="Times New Roman" pitchFamily="18" charset="0"/>
                <a:cs typeface="Times New Roman" pitchFamily="18" charset="0"/>
              </a:rPr>
              <a:t>variety of </a:t>
            </a:r>
            <a:r>
              <a:rPr lang="en-US" sz="2400" dirty="0">
                <a:latin typeface="Times New Roman" pitchFamily="18" charset="0"/>
                <a:cs typeface="Times New Roman" pitchFamily="18" charset="0"/>
              </a:rPr>
              <a:t>resources. A study conducted by ERL found that 150 impact </a:t>
            </a:r>
            <a:r>
              <a:rPr lang="en-US" sz="2400" dirty="0" smtClean="0">
                <a:latin typeface="Times New Roman" pitchFamily="18" charset="0"/>
                <a:cs typeface="Times New Roman" pitchFamily="18" charset="0"/>
              </a:rPr>
              <a:t>prediction methods </a:t>
            </a:r>
            <a:r>
              <a:rPr lang="en-US" sz="2400" dirty="0">
                <a:latin typeface="Times New Roman" pitchFamily="18" charset="0"/>
                <a:cs typeface="Times New Roman" pitchFamily="18" charset="0"/>
              </a:rPr>
              <a:t>were utilized in just 140 EIA reports in the Netherlands and </a:t>
            </a:r>
            <a:r>
              <a:rPr lang="en-US" sz="2400" dirty="0" smtClean="0">
                <a:latin typeface="Times New Roman" pitchFamily="18" charset="0"/>
                <a:cs typeface="Times New Roman" pitchFamily="18" charset="0"/>
              </a:rPr>
              <a:t>North America </a:t>
            </a:r>
            <a:r>
              <a:rPr lang="en-US" sz="2400" dirty="0">
                <a:latin typeface="Times New Roman" pitchFamily="18" charset="0"/>
                <a:cs typeface="Times New Roman" pitchFamily="18" charset="0"/>
              </a:rPr>
              <a:t>(VROM, 1980).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No </a:t>
            </a:r>
            <a:r>
              <a:rPr lang="en-US" sz="2400" dirty="0">
                <a:latin typeface="Times New Roman" pitchFamily="18" charset="0"/>
                <a:cs typeface="Times New Roman" pitchFamily="18" charset="0"/>
              </a:rPr>
              <a:t>prediction methods are perfect and more </a:t>
            </a:r>
            <a:r>
              <a:rPr lang="en-US" sz="2400" dirty="0" smtClean="0">
                <a:latin typeface="Times New Roman" pitchFamily="18" charset="0"/>
                <a:cs typeface="Times New Roman" pitchFamily="18" charset="0"/>
              </a:rPr>
              <a:t>and more </a:t>
            </a:r>
            <a:r>
              <a:rPr lang="en-US" sz="2400" dirty="0">
                <a:latin typeface="Times New Roman" pitchFamily="18" charset="0"/>
                <a:cs typeface="Times New Roman" pitchFamily="18" charset="0"/>
              </a:rPr>
              <a:t>additional methods are being devised.</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857232"/>
            <a:ext cx="11858708" cy="5715039"/>
          </a:xfrm>
        </p:spPr>
        <p:txBody>
          <a:bodyPr>
            <a:normAutofit fontScale="92500" lnSpcReduction="10000"/>
          </a:bodyPr>
          <a:lstStyle/>
          <a:p>
            <a:pPr>
              <a:lnSpc>
                <a:spcPct val="150000"/>
              </a:lnSpc>
            </a:pPr>
            <a:r>
              <a:rPr lang="en-US" sz="2000" dirty="0" smtClean="0">
                <a:latin typeface="Times New Roman" pitchFamily="18" charset="0"/>
                <a:cs typeface="Times New Roman" pitchFamily="18" charset="0"/>
              </a:rPr>
              <a:t>Predictive methods are extrapolative, meaning they use past and present data, trends and scenario analysis, analogies and intuition to arrive at a conclusion.</a:t>
            </a:r>
          </a:p>
          <a:p>
            <a:pPr>
              <a:lnSpc>
                <a:spcPct val="150000"/>
              </a:lnSpc>
            </a:pPr>
            <a:r>
              <a:rPr lang="en-US" sz="2000" dirty="0" smtClean="0">
                <a:latin typeface="Times New Roman" pitchFamily="18" charset="0"/>
                <a:cs typeface="Times New Roman" pitchFamily="18" charset="0"/>
              </a:rPr>
              <a:t>The normative method, in contrast, involves coming up with a set of desired targets for fulfillment.</a:t>
            </a:r>
          </a:p>
          <a:p>
            <a:pPr>
              <a:lnSpc>
                <a:spcPct val="150000"/>
              </a:lnSpc>
              <a:buNone/>
            </a:pPr>
            <a:r>
              <a:rPr lang="en-US" sz="2000" b="1" dirty="0" smtClean="0">
                <a:solidFill>
                  <a:srgbClr val="FF0000"/>
                </a:solidFill>
                <a:latin typeface="Times New Roman" pitchFamily="18" charset="0"/>
                <a:cs typeface="Times New Roman" pitchFamily="18" charset="0"/>
              </a:rPr>
              <a:t>Classification of Impact prediction methods</a:t>
            </a:r>
          </a:p>
          <a:p>
            <a:pPr marL="457200" indent="-457200">
              <a:lnSpc>
                <a:spcPct val="150000"/>
              </a:lnSpc>
              <a:buAutoNum type="arabicPeriod"/>
            </a:pPr>
            <a:r>
              <a:rPr lang="en-US" sz="2000" b="1" i="1" dirty="0" smtClean="0">
                <a:solidFill>
                  <a:srgbClr val="FF0000"/>
                </a:solidFill>
                <a:latin typeface="Times New Roman" pitchFamily="18" charset="0"/>
                <a:cs typeface="Times New Roman" pitchFamily="18" charset="0"/>
              </a:rPr>
              <a:t>Mathematical models</a:t>
            </a:r>
          </a:p>
          <a:p>
            <a:pPr algn="just">
              <a:lnSpc>
                <a:spcPct val="150000"/>
              </a:lnSpc>
            </a:pPr>
            <a:r>
              <a:rPr lang="en-US" sz="2000" dirty="0" smtClean="0">
                <a:latin typeface="Times New Roman" pitchFamily="18" charset="0"/>
                <a:cs typeface="Times New Roman" pitchFamily="18" charset="0"/>
              </a:rPr>
              <a:t>Mathematical models are based on cause-effect relationships usually expressed in the form of mathematical functions. They include simple input output as well as complex dynamic models. They are primarily used to predict a partial impact, for example, phosphorus retention in a lake or the economic multiplier in a particular area. </a:t>
            </a:r>
          </a:p>
          <a:p>
            <a:pPr algn="just">
              <a:lnSpc>
                <a:spcPct val="150000"/>
              </a:lnSpc>
            </a:pPr>
            <a:r>
              <a:rPr lang="en-US" sz="2000" dirty="0" smtClean="0">
                <a:latin typeface="Times New Roman" pitchFamily="18" charset="0"/>
                <a:cs typeface="Times New Roman" pitchFamily="18" charset="0"/>
              </a:rPr>
              <a:t>Comprehensive and holistic mathematical models are rare except in some cases of land-use planning </a:t>
            </a:r>
          </a:p>
          <a:p>
            <a:pPr algn="just">
              <a:lnSpc>
                <a:spcPct val="160000"/>
              </a:lnSpc>
              <a:buNone/>
            </a:pPr>
            <a:r>
              <a:rPr lang="en-US" sz="2000" b="1" dirty="0" smtClean="0">
                <a:solidFill>
                  <a:srgbClr val="FF0000"/>
                </a:solidFill>
                <a:latin typeface="Times New Roman" pitchFamily="18" charset="0"/>
                <a:cs typeface="Times New Roman" pitchFamily="18" charset="0"/>
              </a:rPr>
              <a:t>a. Deterministic: </a:t>
            </a:r>
            <a:r>
              <a:rPr lang="en-US" sz="2000" dirty="0" smtClean="0">
                <a:latin typeface="Times New Roman" pitchFamily="18" charset="0"/>
                <a:cs typeface="Times New Roman" pitchFamily="18" charset="0"/>
              </a:rPr>
              <a:t>models are usually derived through fixed relationships. They are commonly used to predict socio-economic impacts such as the economic multiplier after money is injected into the project area and the local economy response.</a:t>
            </a:r>
            <a:endParaRPr lang="en-US" sz="2000" b="1"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14356"/>
            <a:ext cx="12241213" cy="6143644"/>
          </a:xfrm>
        </p:spPr>
        <p:txBody>
          <a:bodyPr>
            <a:normAutofit fontScale="62500" lnSpcReduction="20000"/>
          </a:bodyPr>
          <a:lstStyle/>
          <a:p>
            <a:pPr algn="just">
              <a:lnSpc>
                <a:spcPct val="160000"/>
              </a:lnSpc>
              <a:buNone/>
            </a:pPr>
            <a:r>
              <a:rPr lang="en-US" dirty="0" smtClean="0">
                <a:solidFill>
                  <a:srgbClr val="FF0000"/>
                </a:solidFill>
                <a:latin typeface="Times New Roman" pitchFamily="18" charset="0"/>
                <a:cs typeface="Times New Roman" pitchFamily="18" charset="0"/>
              </a:rPr>
              <a:t>b. </a:t>
            </a:r>
            <a:r>
              <a:rPr lang="en-US" sz="3400" dirty="0" smtClean="0">
                <a:solidFill>
                  <a:srgbClr val="FF0000"/>
                </a:solidFill>
                <a:latin typeface="Times New Roman" pitchFamily="18" charset="0"/>
                <a:cs typeface="Times New Roman" pitchFamily="18" charset="0"/>
              </a:rPr>
              <a:t>Stochastic: </a:t>
            </a:r>
            <a:r>
              <a:rPr lang="en-US" sz="3400" dirty="0" smtClean="0">
                <a:latin typeface="Times New Roman" pitchFamily="18" charset="0"/>
                <a:cs typeface="Times New Roman" pitchFamily="18" charset="0"/>
              </a:rPr>
              <a:t>models are probabilistic: predictions depend upon the probability that a number of events will occur in a given area and time.</a:t>
            </a:r>
          </a:p>
          <a:p>
            <a:pPr algn="just">
              <a:lnSpc>
                <a:spcPct val="160000"/>
              </a:lnSpc>
              <a:buNone/>
            </a:pPr>
            <a:r>
              <a:rPr lang="en-US" sz="3400" b="1" i="1" dirty="0" smtClean="0">
                <a:latin typeface="Times New Roman" pitchFamily="18" charset="0"/>
                <a:cs typeface="Times New Roman" pitchFamily="18" charset="0"/>
              </a:rPr>
              <a:t>2. Statistical models</a:t>
            </a:r>
          </a:p>
          <a:p>
            <a:pPr algn="just">
              <a:lnSpc>
                <a:spcPct val="160000"/>
              </a:lnSpc>
            </a:pPr>
            <a:r>
              <a:rPr lang="en-US" sz="3400" dirty="0" smtClean="0">
                <a:latin typeface="Times New Roman" pitchFamily="18" charset="0"/>
                <a:cs typeface="Times New Roman" pitchFamily="18" charset="0"/>
              </a:rPr>
              <a:t>Statistical techniques such as regression and component analysis are sometimes used to indicate the relationship between the data and the test hypothesis. </a:t>
            </a:r>
          </a:p>
          <a:p>
            <a:pPr algn="just">
              <a:lnSpc>
                <a:spcPct val="160000"/>
              </a:lnSpc>
            </a:pPr>
            <a:r>
              <a:rPr lang="en-US" sz="3400" dirty="0" smtClean="0">
                <a:latin typeface="Times New Roman" pitchFamily="18" charset="0"/>
                <a:cs typeface="Times New Roman" pitchFamily="18" charset="0"/>
              </a:rPr>
              <a:t>Predictions of flood frequencies, for example, may use statistical models.</a:t>
            </a:r>
          </a:p>
          <a:p>
            <a:pPr algn="just">
              <a:lnSpc>
                <a:spcPct val="160000"/>
              </a:lnSpc>
              <a:buNone/>
            </a:pPr>
            <a:r>
              <a:rPr lang="en-US" sz="3400" i="1" dirty="0" smtClean="0">
                <a:latin typeface="Times New Roman" pitchFamily="18" charset="0"/>
                <a:cs typeface="Times New Roman" pitchFamily="18" charset="0"/>
              </a:rPr>
              <a:t>3. </a:t>
            </a:r>
            <a:r>
              <a:rPr lang="en-US" sz="3400" b="1" i="1" dirty="0" smtClean="0">
                <a:latin typeface="Times New Roman" pitchFamily="18" charset="0"/>
                <a:cs typeface="Times New Roman" pitchFamily="18" charset="0"/>
              </a:rPr>
              <a:t>Geographic information system</a:t>
            </a:r>
          </a:p>
          <a:p>
            <a:pPr algn="just">
              <a:lnSpc>
                <a:spcPct val="160000"/>
              </a:lnSpc>
            </a:pPr>
            <a:r>
              <a:rPr lang="en-US" sz="3400" dirty="0" smtClean="0">
                <a:latin typeface="Times New Roman" pitchFamily="18" charset="0"/>
                <a:cs typeface="Times New Roman" pitchFamily="18" charset="0"/>
              </a:rPr>
              <a:t>Satellite images, physical maps and aerial photographs provide information on existing resources. </a:t>
            </a:r>
          </a:p>
          <a:p>
            <a:pPr algn="just">
              <a:lnSpc>
                <a:spcPct val="160000"/>
              </a:lnSpc>
            </a:pPr>
            <a:r>
              <a:rPr lang="en-US" sz="3400" dirty="0" smtClean="0">
                <a:latin typeface="Times New Roman" pitchFamily="18" charset="0"/>
                <a:cs typeface="Times New Roman" pitchFamily="18" charset="0"/>
              </a:rPr>
              <a:t>GIS techniques can be used to predict the impacts of a development project as they allow for analyzing the effects of project activities on the resources present in the project area.</a:t>
            </a:r>
          </a:p>
          <a:p>
            <a:pPr>
              <a:buNone/>
            </a:pPr>
            <a:endParaRPr lang="en-US"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120078" cy="7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85793"/>
            <a:ext cx="11715832" cy="5857917"/>
          </a:xfrm>
        </p:spPr>
        <p:txBody>
          <a:bodyPr>
            <a:normAutofit fontScale="92500" lnSpcReduction="20000"/>
          </a:bodyPr>
          <a:lstStyle/>
          <a:p>
            <a:pPr algn="just">
              <a:lnSpc>
                <a:spcPct val="150000"/>
              </a:lnSpc>
              <a:buNone/>
            </a:pPr>
            <a:r>
              <a:rPr lang="en-US" b="1" i="1" dirty="0" smtClean="0">
                <a:latin typeface="Times New Roman" pitchFamily="18" charset="0"/>
                <a:cs typeface="Times New Roman" pitchFamily="18" charset="0"/>
              </a:rPr>
              <a:t>4) Field and laboratory experimental methods: </a:t>
            </a:r>
            <a:r>
              <a:rPr lang="en-US" dirty="0" smtClean="0">
                <a:latin typeface="Times New Roman" pitchFamily="18" charset="0"/>
                <a:cs typeface="Times New Roman" pitchFamily="18" charset="0"/>
              </a:rPr>
              <a:t>A field inventory carried out prior to project implementation provides baseline information about the resources present. </a:t>
            </a:r>
          </a:p>
          <a:p>
            <a:pPr algn="just">
              <a:lnSpc>
                <a:spcPct val="150000"/>
              </a:lnSpc>
            </a:pPr>
            <a:r>
              <a:rPr lang="en-US" dirty="0" smtClean="0">
                <a:latin typeface="Times New Roman" pitchFamily="18" charset="0"/>
                <a:cs typeface="Times New Roman" pitchFamily="18" charset="0"/>
              </a:rPr>
              <a:t>For example, a fish resource survey of the rivers indicated that a long-distance migratory fish is dominant.</a:t>
            </a:r>
          </a:p>
          <a:p>
            <a:pPr algn="just">
              <a:lnSpc>
                <a:spcPct val="150000"/>
              </a:lnSpc>
            </a:pPr>
            <a:r>
              <a:rPr lang="en-US" dirty="0" smtClean="0">
                <a:latin typeface="Times New Roman" pitchFamily="18" charset="0"/>
                <a:cs typeface="Times New Roman" pitchFamily="18" charset="0"/>
              </a:rPr>
              <a:t>The construction of a dam in the upstream part of the river might impede the upstream migration of fish for breeding. If this is indeed the impact of the project, the predicted result would be a decline in the fish population upstream of the dam.</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87270" cy="5929355"/>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Laboratory tests also provide some insight into the effects of certain development activities on resources. For example, the application of DDT in fields might inhibit the growth of crop seedlings of crops. </a:t>
            </a:r>
          </a:p>
          <a:p>
            <a:pPr algn="just">
              <a:lnSpc>
                <a:spcPct val="170000"/>
              </a:lnSpc>
            </a:pPr>
            <a:r>
              <a:rPr lang="en-US" dirty="0" smtClean="0">
                <a:latin typeface="Times New Roman" pitchFamily="18" charset="0"/>
                <a:cs typeface="Times New Roman" pitchFamily="18" charset="0"/>
              </a:rPr>
              <a:t>Laboratory simulation tests would determine what doses of DDT might inhibit growth and set limits for safe application.</a:t>
            </a:r>
          </a:p>
          <a:p>
            <a:pPr algn="just">
              <a:lnSpc>
                <a:spcPct val="170000"/>
              </a:lnSpc>
              <a:buNone/>
            </a:pPr>
            <a:r>
              <a:rPr lang="en-US" dirty="0" smtClean="0">
                <a:latin typeface="Times New Roman" pitchFamily="18" charset="0"/>
                <a:cs typeface="Times New Roman" pitchFamily="18" charset="0"/>
              </a:rPr>
              <a:t>5. </a:t>
            </a:r>
            <a:r>
              <a:rPr lang="en-US" b="1" dirty="0" smtClean="0">
                <a:latin typeface="Times New Roman" pitchFamily="18" charset="0"/>
                <a:cs typeface="Times New Roman" pitchFamily="18" charset="0"/>
              </a:rPr>
              <a:t>Expert judgment</a:t>
            </a:r>
          </a:p>
          <a:p>
            <a:pPr algn="just">
              <a:lnSpc>
                <a:spcPct val="170000"/>
              </a:lnSpc>
            </a:pPr>
            <a:r>
              <a:rPr lang="en-US" dirty="0" smtClean="0">
                <a:latin typeface="Times New Roman" pitchFamily="18" charset="0"/>
                <a:cs typeface="Times New Roman" pitchFamily="18" charset="0"/>
              </a:rPr>
              <a:t>Expert judgments are based on the fact that an event which occurs due to the implementation of certain development activities in a particular location may be analogous to and therefore a good prediction of similar impacts which might take place in other locations with similar conditions due to the implementation of similar activities. </a:t>
            </a:r>
          </a:p>
          <a:p>
            <a:pPr algn="just">
              <a:lnSpc>
                <a:spcPct val="170000"/>
              </a:lnSpc>
            </a:pPr>
            <a:r>
              <a:rPr lang="en-US" dirty="0" smtClean="0">
                <a:latin typeface="Times New Roman" pitchFamily="18" charset="0"/>
                <a:cs typeface="Times New Roman" pitchFamily="18" charset="0"/>
              </a:rPr>
              <a:t>The actual experience of one place can be utilized to predict the likely experiences of other, similar places elsewhere where the environmental impacts are yet unknown.  For example, many irrigation development projects produce </a:t>
            </a:r>
            <a:r>
              <a:rPr lang="en-US" dirty="0" err="1" smtClean="0">
                <a:latin typeface="Times New Roman" pitchFamily="18" charset="0"/>
                <a:cs typeface="Times New Roman" pitchFamily="18" charset="0"/>
              </a:rPr>
              <a:t>salinisation</a:t>
            </a:r>
            <a:r>
              <a:rPr lang="en-US" dirty="0" smtClean="0">
                <a:latin typeface="Times New Roman" pitchFamily="18" charset="0"/>
                <a:cs typeface="Times New Roman" pitchFamily="18" charset="0"/>
              </a:rPr>
              <a:t> effects.</a:t>
            </a:r>
          </a:p>
          <a:p>
            <a:pPr algn="just">
              <a:lnSpc>
                <a:spcPct val="17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928670"/>
            <a:ext cx="11572956" cy="5715039"/>
          </a:xfrm>
        </p:spPr>
        <p:txBody>
          <a:bodyPr/>
          <a:lstStyle/>
          <a:p>
            <a:pPr algn="just">
              <a:lnSpc>
                <a:spcPct val="150000"/>
              </a:lnSpc>
            </a:pPr>
            <a:r>
              <a:rPr lang="en-US" dirty="0" smtClean="0">
                <a:latin typeface="Times New Roman" pitchFamily="18" charset="0"/>
                <a:cs typeface="Times New Roman" pitchFamily="18" charset="0"/>
              </a:rPr>
              <a:t>Constructing another irrigation project in a similar way in a similar environment is also likely to result in </a:t>
            </a:r>
            <a:r>
              <a:rPr lang="en-US" dirty="0" err="1" smtClean="0">
                <a:latin typeface="Times New Roman" pitchFamily="18" charset="0"/>
                <a:cs typeface="Times New Roman" pitchFamily="18" charset="0"/>
              </a:rPr>
              <a:t>salinisation</a:t>
            </a:r>
            <a:r>
              <a:rPr lang="en-US" dirty="0" smtClean="0">
                <a:latin typeface="Times New Roman" pitchFamily="18" charset="0"/>
                <a:cs typeface="Times New Roman" pitchFamily="18" charset="0"/>
              </a:rPr>
              <a:t>. Decisions about anticipated impacts which are based on past experience are referred to as expert judgments.</a:t>
            </a:r>
          </a:p>
          <a:p>
            <a:pPr algn="just">
              <a:lnSpc>
                <a:spcPct val="150000"/>
              </a:lnSpc>
              <a:buNone/>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6000791"/>
          </a:xfrm>
        </p:spPr>
        <p:txBody>
          <a:bodyPr>
            <a:normAutofit fontScale="625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Assessment of Impact on air, water, soil, noise, biological and Socio cultural environment</a:t>
            </a:r>
          </a:p>
          <a:p>
            <a:pPr marL="514350" indent="-514350" algn="just">
              <a:lnSpc>
                <a:spcPct val="170000"/>
              </a:lnSpc>
              <a:buAutoNum type="arabicPeriod"/>
            </a:pPr>
            <a:r>
              <a:rPr lang="en-US" b="1" dirty="0" smtClean="0">
                <a:latin typeface="Times New Roman" pitchFamily="18" charset="0"/>
                <a:cs typeface="Times New Roman" pitchFamily="18" charset="0"/>
              </a:rPr>
              <a:t>Assessment of impacts on the air environment</a:t>
            </a:r>
          </a:p>
          <a:p>
            <a:pPr algn="just">
              <a:lnSpc>
                <a:spcPct val="170000"/>
              </a:lnSpc>
            </a:pPr>
            <a:r>
              <a:rPr lang="en-US" dirty="0" smtClean="0">
                <a:solidFill>
                  <a:srgbClr val="FF0000"/>
                </a:solidFill>
                <a:latin typeface="Times New Roman" pitchFamily="18" charset="0"/>
                <a:cs typeface="Times New Roman" pitchFamily="18" charset="0"/>
              </a:rPr>
              <a:t>To evaluate the impacts on air environment by any project activity, a six- step or six-activity model Figure was proposed for planning and assessment of impact studies.</a:t>
            </a:r>
          </a:p>
          <a:p>
            <a:pPr algn="just">
              <a:lnSpc>
                <a:spcPct val="170000"/>
              </a:lnSpc>
              <a:buNone/>
            </a:pPr>
            <a:r>
              <a:rPr lang="en-US" dirty="0" smtClean="0">
                <a:latin typeface="Times New Roman" pitchFamily="18" charset="0"/>
                <a:cs typeface="Times New Roman" pitchFamily="18" charset="0"/>
              </a:rPr>
              <a:t>The Six Main Steps in the Proposed Model for EIA Study on Air Environment are</a:t>
            </a:r>
          </a:p>
          <a:p>
            <a:pPr algn="just">
              <a:lnSpc>
                <a:spcPct val="170000"/>
              </a:lnSpc>
              <a:buNone/>
            </a:pPr>
            <a:r>
              <a:rPr lang="en-US" dirty="0" smtClean="0">
                <a:latin typeface="Times New Roman" pitchFamily="18" charset="0"/>
                <a:cs typeface="Times New Roman" pitchFamily="18" charset="0"/>
              </a:rPr>
              <a:t>I. Evaluation and identification of sources and quantity of air pollutant emissions of different phases of the proposed activity like the construction operation and development:</a:t>
            </a:r>
          </a:p>
          <a:p>
            <a:pPr algn="just">
              <a:lnSpc>
                <a:spcPct val="170000"/>
              </a:lnSpc>
              <a:buNone/>
            </a:pPr>
            <a:r>
              <a:rPr lang="en-US" dirty="0" smtClean="0">
                <a:latin typeface="Times New Roman" pitchFamily="18" charset="0"/>
                <a:cs typeface="Times New Roman" pitchFamily="18" charset="0"/>
              </a:rPr>
              <a:t>2. Detailed evaluation of the project area for the existing ambient air quality. emission inventory, and meteorological data;</a:t>
            </a:r>
          </a:p>
          <a:p>
            <a:pPr algn="just">
              <a:lnSpc>
                <a:spcPct val="170000"/>
              </a:lnSpc>
              <a:buNone/>
            </a:pPr>
            <a:r>
              <a:rPr lang="en-US" dirty="0" smtClean="0">
                <a:latin typeface="Times New Roman" pitchFamily="18" charset="0"/>
                <a:cs typeface="Times New Roman" pitchFamily="18" charset="0"/>
              </a:rPr>
              <a:t>3. Examination of appropriate laws. regulations, or criteria to be followed for maintaining ambient air quality and or </a:t>
            </a:r>
            <a:r>
              <a:rPr lang="en-US" smtClean="0">
                <a:latin typeface="Times New Roman" pitchFamily="18" charset="0"/>
                <a:cs typeface="Times New Roman" pitchFamily="18" charset="0"/>
              </a:rPr>
              <a:t>pollutant </a:t>
            </a:r>
            <a:r>
              <a:rPr lang="en-US" smtClean="0">
                <a:latin typeface="Times New Roman" pitchFamily="18" charset="0"/>
                <a:cs typeface="Times New Roman" pitchFamily="18" charset="0"/>
              </a:rPr>
              <a:t>emission </a:t>
            </a:r>
            <a:r>
              <a:rPr lang="en-US" dirty="0" smtClean="0">
                <a:latin typeface="Times New Roman" pitchFamily="18" charset="0"/>
                <a:cs typeface="Times New Roman" pitchFamily="18" charset="0"/>
              </a:rPr>
              <a:t>standards;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srcRect/>
          <a:stretch>
            <a:fillRect/>
          </a:stretch>
        </p:blipFill>
        <p:spPr bwMode="auto">
          <a:xfrm>
            <a:off x="4138074" y="285728"/>
            <a:ext cx="7510175" cy="6286544"/>
          </a:xfrm>
          <a:prstGeom prst="rect">
            <a:avLst/>
          </a:prstGeom>
          <a:noFill/>
          <a:ln w="9525">
            <a:noFill/>
            <a:miter lim="800000"/>
            <a:headEnd/>
            <a:tailEnd/>
          </a:ln>
          <a:effectLst/>
        </p:spPr>
      </p:pic>
      <p:sp>
        <p:nvSpPr>
          <p:cNvPr id="6" name="Rectangle 5"/>
          <p:cNvSpPr/>
          <p:nvPr/>
        </p:nvSpPr>
        <p:spPr>
          <a:xfrm>
            <a:off x="262690" y="1500174"/>
            <a:ext cx="378621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rgbClr val="FF0000"/>
                </a:solidFill>
                <a:latin typeface="Times New Roman" pitchFamily="18" charset="0"/>
                <a:cs typeface="Times New Roman" pitchFamily="18" charset="0"/>
              </a:rPr>
              <a:t>Six- Activity step model for EIA studies.</a:t>
            </a:r>
          </a:p>
        </p:txBody>
      </p:sp>
      <p:sp>
        <p:nvSpPr>
          <p:cNvPr id="7" name="TextBox 6"/>
          <p:cNvSpPr txBox="1"/>
          <p:nvPr/>
        </p:nvSpPr>
        <p:spPr>
          <a:xfrm>
            <a:off x="334128" y="3143248"/>
            <a:ext cx="3714776"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methodologies Y. </a:t>
            </a:r>
            <a:r>
              <a:rPr lang="en-IN" b="1" dirty="0" err="1" smtClean="0">
                <a:solidFill>
                  <a:srgbClr val="FF0000"/>
                </a:solidFill>
                <a:latin typeface="Times New Roman" pitchFamily="18" charset="0"/>
                <a:cs typeface="Times New Roman" pitchFamily="18" charset="0"/>
              </a:rPr>
              <a:t>Anjayenelu</a:t>
            </a:r>
            <a:r>
              <a:rPr lang="en-IN" b="1" dirty="0" smtClean="0">
                <a:solidFill>
                  <a:srgbClr val="FF0000"/>
                </a:solidFill>
                <a:latin typeface="Times New Roman" pitchFamily="18" charset="0"/>
                <a:cs typeface="Times New Roman" pitchFamily="18" charset="0"/>
              </a:rPr>
              <a:t> and </a:t>
            </a:r>
            <a:r>
              <a:rPr lang="en-IN" b="1" dirty="0" err="1" smtClean="0">
                <a:solidFill>
                  <a:srgbClr val="FF0000"/>
                </a:solidFill>
                <a:latin typeface="Times New Roman" pitchFamily="18" charset="0"/>
                <a:cs typeface="Times New Roman" pitchFamily="18" charset="0"/>
              </a:rPr>
              <a:t>Valli</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Manickam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06" y="0"/>
            <a:ext cx="11017092" cy="487362"/>
          </a:xfrm>
        </p:spPr>
        <p:txBody>
          <a:bodyPr>
            <a:noAutofit/>
          </a:bodyPr>
          <a:lstStyle/>
          <a:p>
            <a:r>
              <a:rPr lang="en-US" sz="2800" b="1" dirty="0" smtClean="0">
                <a:latin typeface="Times New Roman" pitchFamily="18" charset="0"/>
                <a:cs typeface="Times New Roman" pitchFamily="18" charset="0"/>
              </a:rPr>
              <a:t>Project screening in India</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53206" y="533400"/>
            <a:ext cx="11811000" cy="6172200"/>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Environmental Impact Assessment Notification 1994 issued under Environmental (Protection) Act 1986 has made EIA application mandatory for the construction of new projects and expansion and modernization of existing projects. The notification of 1994 listed 29 types (later it became 30) of projects (Schedule I) undergoing an EIA. </a:t>
            </a:r>
          </a:p>
          <a:p>
            <a:pPr algn="just">
              <a:lnSpc>
                <a:spcPct val="170000"/>
              </a:lnSpc>
            </a:pPr>
            <a:r>
              <a:rPr lang="en-US" dirty="0" smtClean="0">
                <a:latin typeface="Times New Roman" pitchFamily="18" charset="0"/>
                <a:cs typeface="Times New Roman" pitchFamily="18" charset="0"/>
              </a:rPr>
              <a:t>The central government is responsible for issuing the Environmental Clearance Certificate. The notification of 1994 and all its amendments have now been replaced by a comprehensive EIA notification issued in 2006. </a:t>
            </a:r>
          </a:p>
          <a:p>
            <a:pPr algn="just">
              <a:lnSpc>
                <a:spcPct val="170000"/>
              </a:lnSpc>
            </a:pPr>
            <a:r>
              <a:rPr lang="en-US" dirty="0" smtClean="0">
                <a:latin typeface="Times New Roman" pitchFamily="18" charset="0"/>
                <a:cs typeface="Times New Roman" pitchFamily="18" charset="0"/>
              </a:rPr>
              <a:t>Accordingly, the projects have been </a:t>
            </a:r>
            <a:r>
              <a:rPr lang="en-US" b="1" dirty="0" smtClean="0">
                <a:solidFill>
                  <a:srgbClr val="FF0000"/>
                </a:solidFill>
                <a:latin typeface="Times New Roman" pitchFamily="18" charset="0"/>
                <a:cs typeface="Times New Roman" pitchFamily="18" charset="0"/>
              </a:rPr>
              <a:t>classified into ‘A’ and ‘B’ categories </a:t>
            </a:r>
            <a:r>
              <a:rPr lang="en-US" dirty="0" smtClean="0">
                <a:latin typeface="Times New Roman" pitchFamily="18" charset="0"/>
                <a:cs typeface="Times New Roman" pitchFamily="18" charset="0"/>
              </a:rPr>
              <a:t>based on the severity of the impacts on the environment. </a:t>
            </a:r>
          </a:p>
          <a:p>
            <a:pPr algn="just">
              <a:lnSpc>
                <a:spcPct val="170000"/>
              </a:lnSpc>
            </a:pPr>
            <a:r>
              <a:rPr lang="en-US" dirty="0" smtClean="0">
                <a:solidFill>
                  <a:srgbClr val="FF0000"/>
                </a:solidFill>
                <a:latin typeface="Times New Roman" pitchFamily="18" charset="0"/>
                <a:cs typeface="Times New Roman" pitchFamily="18" charset="0"/>
              </a:rPr>
              <a:t>All new projects and expansion and modernization of existing projects are required to undergo an EIA</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Application is submitted for obtaining Prior Environmental Clearance Certificate from the central government for ‘A’ category of projects (Schedule I) and from the state government for ‘B’ category of projects (schedule II). </a:t>
            </a:r>
          </a:p>
          <a:p>
            <a:pPr algn="just">
              <a:lnSpc>
                <a:spcPct val="170000"/>
              </a:lnSpc>
            </a:pPr>
            <a:r>
              <a:rPr lang="en-US" dirty="0" smtClean="0">
                <a:latin typeface="Times New Roman" pitchFamily="18" charset="0"/>
                <a:cs typeface="Times New Roman" pitchFamily="18" charset="0"/>
              </a:rPr>
              <a:t>The notification has further classified the ‘B’ category of projects into B1 and B2. </a:t>
            </a:r>
            <a:r>
              <a:rPr lang="en-US" dirty="0" smtClean="0">
                <a:solidFill>
                  <a:srgbClr val="FF0000"/>
                </a:solidFill>
                <a:latin typeface="Times New Roman" pitchFamily="18" charset="0"/>
                <a:cs typeface="Times New Roman" pitchFamily="18" charset="0"/>
              </a:rPr>
              <a:t>The environmental authority of the state government screens and issues Environmental Clearance Certificate for B1 projects. However, for ‘B2’ category of projects, there is no need of Environmental Clearance Certificate.</a:t>
            </a:r>
            <a:endParaRPr lang="en-US"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548574" cy="57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642918"/>
            <a:ext cx="11644394" cy="5929353"/>
          </a:xfrm>
        </p:spPr>
        <p:txBody>
          <a:bodyPr>
            <a:normAutofit fontScale="77500" lnSpcReduction="20000"/>
          </a:bodyPr>
          <a:lstStyle/>
          <a:p>
            <a:pPr algn="just">
              <a:lnSpc>
                <a:spcPct val="170000"/>
              </a:lnSpc>
              <a:buNone/>
            </a:pPr>
            <a:r>
              <a:rPr lang="en-US" dirty="0" smtClean="0">
                <a:latin typeface="Times New Roman" pitchFamily="18" charset="0"/>
                <a:cs typeface="Times New Roman" pitchFamily="18" charset="0"/>
              </a:rPr>
              <a:t>4. Carrying out impact assessment studies adopting mass balances, dispersion calculations. comprehensive mathematical models. and! or qualitative predictions based on case studies and professional judgment;</a:t>
            </a:r>
          </a:p>
          <a:p>
            <a:pPr algn="just">
              <a:lnSpc>
                <a:spcPct val="170000"/>
              </a:lnSpc>
              <a:buNone/>
            </a:pPr>
            <a:r>
              <a:rPr lang="en-US" dirty="0" smtClean="0">
                <a:latin typeface="Times New Roman" pitchFamily="18" charset="0"/>
                <a:cs typeface="Times New Roman" pitchFamily="18" charset="0"/>
              </a:rPr>
              <a:t>5. Assessment of significance of anticipated beneficial and detrimental impacts; and</a:t>
            </a:r>
          </a:p>
          <a:p>
            <a:pPr algn="just">
              <a:lnSpc>
                <a:spcPct val="160000"/>
              </a:lnSpc>
              <a:buNone/>
            </a:pPr>
            <a:r>
              <a:rPr lang="en-US" dirty="0" smtClean="0">
                <a:latin typeface="Times New Roman" pitchFamily="18" charset="0"/>
                <a:cs typeface="Times New Roman" pitchFamily="18" charset="0"/>
              </a:rPr>
              <a:t>6. Development of appropriate mitigation remediation measures for the adverse impacts.</a:t>
            </a:r>
          </a:p>
          <a:p>
            <a:pPr algn="just">
              <a:lnSpc>
                <a:spcPct val="160000"/>
              </a:lnSpc>
            </a:pPr>
            <a:r>
              <a:rPr lang="en-US" dirty="0" smtClean="0">
                <a:latin typeface="Times New Roman" pitchFamily="18" charset="0"/>
                <a:cs typeface="Times New Roman" pitchFamily="18" charset="0"/>
              </a:rPr>
              <a:t>Figure presents the relationship between the six main steps or activities in the proposed model which can be used to plan study focused on air quality impacts, to develop the scope of work for such a study. and / or review air quality impact information.</a:t>
            </a:r>
            <a:r>
              <a:rPr lang="en-US" b="1" dirty="0" smtClean="0">
                <a:latin typeface="Times New Roman" pitchFamily="18" charset="0"/>
                <a:cs typeface="Times New Roman" pitchFamily="18" charset="0"/>
              </a:rPr>
              <a:t>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128" y="714356"/>
            <a:ext cx="11652215" cy="5929354"/>
          </a:xfrm>
        </p:spPr>
        <p:txBody>
          <a:bodyPr>
            <a:normAutofit fontScale="77500" lnSpcReduction="20000"/>
          </a:bodyPr>
          <a:lstStyle/>
          <a:p>
            <a:pPr algn="just">
              <a:buNone/>
            </a:pPr>
            <a:r>
              <a:rPr lang="en-US" dirty="0" smtClean="0">
                <a:solidFill>
                  <a:srgbClr val="FF0000"/>
                </a:solidFill>
                <a:latin typeface="Times New Roman" pitchFamily="18" charset="0"/>
                <a:cs typeface="Times New Roman" pitchFamily="18" charset="0"/>
              </a:rPr>
              <a:t>Step 1 : Evaluation arid Identification of Sources, Types and Quantities of Pollutants Generated by different Phases of Project Activity</a:t>
            </a:r>
          </a:p>
          <a:p>
            <a:pPr algn="just">
              <a:lnSpc>
                <a:spcPct val="160000"/>
              </a:lnSpc>
            </a:pPr>
            <a:r>
              <a:rPr lang="en-US" dirty="0" smtClean="0">
                <a:latin typeface="Times New Roman" pitchFamily="18" charset="0"/>
                <a:cs typeface="Times New Roman" pitchFamily="18" charset="0"/>
              </a:rPr>
              <a:t>Need to examine what types of air pollutants are likely to be emitted during the construction and / or operational phases of the proposed project - activity, and their quantities.</a:t>
            </a:r>
          </a:p>
          <a:p>
            <a:pPr algn="just">
              <a:lnSpc>
                <a:spcPct val="160000"/>
              </a:lnSpc>
            </a:pPr>
            <a:r>
              <a:rPr lang="en-US" dirty="0" smtClean="0">
                <a:latin typeface="Times New Roman" pitchFamily="18" charset="0"/>
                <a:cs typeface="Times New Roman" pitchFamily="18" charset="0"/>
              </a:rPr>
              <a:t>One can use the emission factor information based on the project type or activity. An "emission factor" is the average rate at which a pollutant is released into the atmosphere as a result of some activity, such as, combustion or industrial production, divided by the level of that activity.  Emission factors relate to the types and qualities of pollutants emitted to indicators, such as, production capacity, quality of fuel burned, or vehicle-miles traveled by an automobile.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15950" y="812298"/>
            <a:ext cx="8602930" cy="4572032"/>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91318" y="5429264"/>
            <a:ext cx="5786478" cy="646331"/>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methodologies Y. </a:t>
            </a:r>
            <a:r>
              <a:rPr lang="en-IN" b="1" dirty="0" err="1" smtClean="0">
                <a:solidFill>
                  <a:srgbClr val="FF0000"/>
                </a:solidFill>
                <a:latin typeface="Times New Roman" pitchFamily="18" charset="0"/>
                <a:cs typeface="Times New Roman" pitchFamily="18" charset="0"/>
              </a:rPr>
              <a:t>Anjayenelu</a:t>
            </a:r>
            <a:r>
              <a:rPr lang="en-IN" b="1" dirty="0" smtClean="0">
                <a:solidFill>
                  <a:srgbClr val="FF0000"/>
                </a:solidFill>
                <a:latin typeface="Times New Roman" pitchFamily="18" charset="0"/>
                <a:cs typeface="Times New Roman" pitchFamily="18" charset="0"/>
              </a:rPr>
              <a:t> and </a:t>
            </a:r>
            <a:r>
              <a:rPr lang="en-IN" b="1" dirty="0" err="1" smtClean="0">
                <a:solidFill>
                  <a:srgbClr val="FF0000"/>
                </a:solidFill>
                <a:latin typeface="Times New Roman" pitchFamily="18" charset="0"/>
                <a:cs typeface="Times New Roman" pitchFamily="18" charset="0"/>
              </a:rPr>
              <a:t>Valli</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Manickam</a:t>
            </a:r>
            <a:endParaRPr lang="en-US" dirty="0"/>
          </a:p>
        </p:txBody>
      </p:sp>
      <p:sp>
        <p:nvSpPr>
          <p:cNvPr id="7" name="Rectangle 6"/>
          <p:cNvSpPr/>
          <p:nvPr/>
        </p:nvSpPr>
        <p:spPr>
          <a:xfrm>
            <a:off x="3691714" y="357166"/>
            <a:ext cx="450059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rgbClr val="FF0000"/>
                </a:solidFill>
                <a:latin typeface="Times New Roman" pitchFamily="18" charset="0"/>
                <a:cs typeface="Times New Roman" pitchFamily="18" charset="0"/>
              </a:rPr>
              <a:t>Air pollution sources of certain activities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120078" y="214289"/>
            <a:ext cx="8429684" cy="6494297"/>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6000791"/>
          </a:xfrm>
        </p:spPr>
        <p:txBody>
          <a:bodyPr>
            <a:normAutofit lnSpcReduction="10000"/>
          </a:bodyPr>
          <a:lstStyle/>
          <a:p>
            <a:pPr algn="just">
              <a:lnSpc>
                <a:spcPct val="150000"/>
              </a:lnSpc>
              <a:buNone/>
            </a:pPr>
            <a:r>
              <a:rPr lang="en-US" b="1" dirty="0" smtClean="0">
                <a:solidFill>
                  <a:srgbClr val="FF0000"/>
                </a:solidFill>
                <a:latin typeface="Times New Roman" pitchFamily="18" charset="0"/>
                <a:cs typeface="Times New Roman" pitchFamily="18" charset="0"/>
              </a:rPr>
              <a:t>Some Typical Pollutants Released through Automobiles and their Inventory</a:t>
            </a:r>
            <a:endParaRPr lang="en-US" b="1" i="1" dirty="0" smtClean="0">
              <a:solidFill>
                <a:srgbClr val="FF0000"/>
              </a:solidFill>
              <a:latin typeface="Times New Roman" pitchFamily="18" charset="0"/>
              <a:cs typeface="Times New Roman" pitchFamily="18" charset="0"/>
            </a:endParaRPr>
          </a:p>
          <a:p>
            <a:pPr algn="just">
              <a:lnSpc>
                <a:spcPct val="150000"/>
              </a:lnSpc>
            </a:pPr>
            <a:r>
              <a:rPr lang="en-US" dirty="0" smtClean="0">
                <a:solidFill>
                  <a:srgbClr val="FF0000"/>
                </a:solidFill>
                <a:latin typeface="Times New Roman" pitchFamily="18" charset="0"/>
                <a:cs typeface="Times New Roman" pitchFamily="18" charset="0"/>
              </a:rPr>
              <a:t>Particulates</a:t>
            </a:r>
          </a:p>
          <a:p>
            <a:pPr algn="just">
              <a:lnSpc>
                <a:spcPct val="150000"/>
              </a:lnSpc>
            </a:pPr>
            <a:r>
              <a:rPr lang="en-US" dirty="0" smtClean="0">
                <a:solidFill>
                  <a:srgbClr val="FF0000"/>
                </a:solidFill>
                <a:latin typeface="Times New Roman" pitchFamily="18" charset="0"/>
                <a:cs typeface="Times New Roman" pitchFamily="18" charset="0"/>
              </a:rPr>
              <a:t>Lead (</a:t>
            </a:r>
            <a:r>
              <a:rPr lang="en-US" dirty="0" err="1" smtClean="0">
                <a:solidFill>
                  <a:srgbClr val="FF0000"/>
                </a:solidFill>
                <a:latin typeface="Times New Roman" pitchFamily="18" charset="0"/>
                <a:cs typeface="Times New Roman" pitchFamily="18" charset="0"/>
              </a:rPr>
              <a:t>Pb</a:t>
            </a:r>
            <a:r>
              <a:rPr lang="en-US" dirty="0" smtClean="0">
                <a:solidFill>
                  <a:srgbClr val="FF0000"/>
                </a:solidFill>
                <a:latin typeface="Times New Roman" pitchFamily="18" charset="0"/>
                <a:cs typeface="Times New Roman" pitchFamily="18" charset="0"/>
              </a:rPr>
              <a:t>)</a:t>
            </a:r>
          </a:p>
          <a:p>
            <a:pPr algn="just">
              <a:lnSpc>
                <a:spcPct val="150000"/>
              </a:lnSpc>
            </a:pPr>
            <a:r>
              <a:rPr lang="en-US" dirty="0" err="1" smtClean="0">
                <a:solidFill>
                  <a:srgbClr val="FF0000"/>
                </a:solidFill>
                <a:latin typeface="Times New Roman" pitchFamily="18" charset="0"/>
                <a:cs typeface="Times New Roman" pitchFamily="18" charset="0"/>
              </a:rPr>
              <a:t>Aldeydes</a:t>
            </a:r>
            <a:endParaRPr lang="en-US" dirty="0" smtClean="0">
              <a:solidFill>
                <a:srgbClr val="FF0000"/>
              </a:solidFill>
              <a:latin typeface="Times New Roman" pitchFamily="18" charset="0"/>
              <a:cs typeface="Times New Roman" pitchFamily="18" charset="0"/>
            </a:endParaRPr>
          </a:p>
          <a:p>
            <a:pPr algn="just">
              <a:lnSpc>
                <a:spcPct val="150000"/>
              </a:lnSpc>
            </a:pPr>
            <a:r>
              <a:rPr lang="en-US" dirty="0" smtClean="0">
                <a:solidFill>
                  <a:srgbClr val="FF0000"/>
                </a:solidFill>
                <a:latin typeface="Times New Roman" pitchFamily="18" charset="0"/>
                <a:cs typeface="Times New Roman" pitchFamily="18" charset="0"/>
              </a:rPr>
              <a:t>Secondary </a:t>
            </a:r>
            <a:r>
              <a:rPr lang="en-US" dirty="0" smtClean="0">
                <a:latin typeface="Times New Roman" pitchFamily="18" charset="0"/>
                <a:cs typeface="Times New Roman" pitchFamily="18" charset="0"/>
              </a:rPr>
              <a:t>pollutants</a:t>
            </a:r>
          </a:p>
          <a:p>
            <a:pPr algn="just">
              <a:lnSpc>
                <a:spcPct val="150000"/>
              </a:lnSpc>
              <a:buNone/>
            </a:pPr>
            <a:r>
              <a:rPr lang="en-US" sz="2400" b="1" dirty="0" smtClean="0">
                <a:latin typeface="Times New Roman" pitchFamily="18" charset="0"/>
                <a:cs typeface="Times New Roman" pitchFamily="18" charset="0"/>
              </a:rPr>
              <a:t>Compilation of Air Quality Information and Procurement or Development of Emission Inventory</a:t>
            </a:r>
            <a:endParaRPr lang="en-US" sz="2400" dirty="0" smtClean="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6000791"/>
          </a:xfrm>
        </p:spPr>
        <p:txBody>
          <a:bodyPr>
            <a:normAutofit fontScale="77500" lnSpcReduction="20000"/>
          </a:bodyPr>
          <a:lstStyle/>
          <a:p>
            <a:pPr>
              <a:lnSpc>
                <a:spcPct val="160000"/>
              </a:lnSpc>
              <a:buNone/>
            </a:pPr>
            <a:r>
              <a:rPr lang="en-US" dirty="0" smtClean="0">
                <a:latin typeface="Times New Roman" pitchFamily="18" charset="0"/>
                <a:cs typeface="Times New Roman" pitchFamily="18" charset="0"/>
              </a:rPr>
              <a:t>Step 2 : Detailed Evaluation of Existing Ambient Air Quality, Meteorological Conditions and Natural Air Quality Existing in the Project Area</a:t>
            </a:r>
          </a:p>
          <a:p>
            <a:pPr>
              <a:lnSpc>
                <a:spcPct val="160000"/>
              </a:lnSpc>
              <a:buNone/>
            </a:pPr>
            <a:r>
              <a:rPr lang="en-US" b="1" dirty="0" smtClean="0">
                <a:solidFill>
                  <a:srgbClr val="FF0000"/>
                </a:solidFill>
                <a:latin typeface="Times New Roman" pitchFamily="18" charset="0"/>
                <a:cs typeface="Times New Roman" pitchFamily="18" charset="0"/>
              </a:rPr>
              <a:t>Key Meteorological Data</a:t>
            </a:r>
          </a:p>
          <a:p>
            <a:pPr>
              <a:lnSpc>
                <a:spcPct val="160000"/>
              </a:lnSpc>
              <a:buNone/>
            </a:pPr>
            <a:r>
              <a:rPr lang="en-US" dirty="0" smtClean="0">
                <a:latin typeface="Times New Roman" pitchFamily="18" charset="0"/>
                <a:cs typeface="Times New Roman" pitchFamily="18" charset="0"/>
              </a:rPr>
              <a:t>Categorization of meteorological parameters. which hinder dispersion of pollutants emitted into the atmosphere have to be made on the following lines:</a:t>
            </a:r>
          </a:p>
          <a:p>
            <a:pPr>
              <a:lnSpc>
                <a:spcPct val="160000"/>
              </a:lnSpc>
              <a:buNone/>
            </a:pPr>
            <a:r>
              <a:rPr lang="en-US" dirty="0" smtClean="0">
                <a:latin typeface="Times New Roman" pitchFamily="18" charset="0"/>
                <a:cs typeface="Times New Roman" pitchFamily="18" charset="0"/>
              </a:rPr>
              <a:t>(a) Meteorological data which describe the general air-pollution-dispersion</a:t>
            </a:r>
          </a:p>
          <a:p>
            <a:pPr>
              <a:lnSpc>
                <a:spcPct val="160000"/>
              </a:lnSpc>
              <a:buNone/>
            </a:pPr>
            <a:r>
              <a:rPr lang="en-US" dirty="0" smtClean="0">
                <a:latin typeface="Times New Roman" pitchFamily="18" charset="0"/>
                <a:cs typeface="Times New Roman" pitchFamily="18" charset="0"/>
              </a:rPr>
              <a:t>characteristics of the study area.</a:t>
            </a:r>
          </a:p>
          <a:p>
            <a:pPr>
              <a:lnSpc>
                <a:spcPct val="160000"/>
              </a:lnSpc>
              <a:buNone/>
            </a:pPr>
            <a:r>
              <a:rPr lang="en-US" dirty="0" smtClean="0">
                <a:latin typeface="Times New Roman" pitchFamily="18" charset="0"/>
                <a:cs typeface="Times New Roman" pitchFamily="18" charset="0"/>
              </a:rPr>
              <a:t>(b) Meteorological data useful to describe the atmospheric dispersion of air pollutants form a project activity quantitatively.</a:t>
            </a:r>
          </a:p>
          <a:p>
            <a:pPr>
              <a:lnSpc>
                <a:spcPct val="160000"/>
              </a:lnSpc>
              <a:buNone/>
            </a:pPr>
            <a:r>
              <a:rPr lang="en-US" dirty="0" smtClean="0">
                <a:latin typeface="Times New Roman" pitchFamily="18" charset="0"/>
                <a:cs typeface="Times New Roman" pitchFamily="18" charset="0"/>
              </a:rPr>
              <a:t>(c) Meteorological data useful and necessary for air pollution dispersion modeling.</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87270" cy="5786477"/>
          </a:xfrm>
        </p:spPr>
        <p:txBody>
          <a:bodyPr>
            <a:normAutofit fontScale="77500" lnSpcReduction="20000"/>
          </a:bodyPr>
          <a:lstStyle/>
          <a:p>
            <a:pPr>
              <a:buNone/>
            </a:pPr>
            <a:r>
              <a:rPr lang="en-US" b="1" i="1" dirty="0" smtClean="0">
                <a:solidFill>
                  <a:srgbClr val="FF0000"/>
                </a:solidFill>
              </a:rPr>
              <a:t>Baseline monitoring</a:t>
            </a:r>
          </a:p>
          <a:p>
            <a:pPr algn="just">
              <a:lnSpc>
                <a:spcPct val="170000"/>
              </a:lnSpc>
            </a:pPr>
            <a:r>
              <a:rPr lang="en-US" dirty="0" smtClean="0">
                <a:latin typeface="Times New Roman" pitchFamily="18" charset="0"/>
                <a:cs typeface="Times New Roman" pitchFamily="18" charset="0"/>
              </a:rPr>
              <a:t>To establish the concentration of specific pollutants in ambient air monitoring has to be carried out to verify the experienced changes in air quality concentrations for those pollutants which have been identified as potential problem, in the earlier steps.</a:t>
            </a:r>
          </a:p>
          <a:p>
            <a:pPr algn="just">
              <a:lnSpc>
                <a:spcPct val="170000"/>
              </a:lnSpc>
              <a:buNone/>
            </a:pPr>
            <a:r>
              <a:rPr lang="en-US" b="1" dirty="0" smtClean="0">
                <a:latin typeface="Times New Roman" pitchFamily="18" charset="0"/>
                <a:cs typeface="Times New Roman" pitchFamily="18" charset="0"/>
              </a:rPr>
              <a:t>Step 3 : Examination of Appropriate Air Quality Emission Regulation Laws and Air Quality Standards to be Maintained as Per Local, Stat and Central Government Notifications.</a:t>
            </a:r>
          </a:p>
          <a:p>
            <a:pPr algn="just">
              <a:lnSpc>
                <a:spcPct val="170000"/>
              </a:lnSpc>
            </a:pPr>
            <a:r>
              <a:rPr lang="en-US" dirty="0" smtClean="0">
                <a:latin typeface="Times New Roman" pitchFamily="18" charset="0"/>
                <a:cs typeface="Times New Roman" pitchFamily="18" charset="0"/>
              </a:rPr>
              <a:t>The basic information on air quality standards. criteria. and policies of Local. State and Central Government agencies which have the statutory authority to maintain the air resources has to be collected.</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858708" cy="5857915"/>
          </a:xfrm>
        </p:spPr>
        <p:txBody>
          <a:bodyPr>
            <a:normAutofit fontScale="85000" lnSpcReduction="10000"/>
          </a:bodyPr>
          <a:lstStyle/>
          <a:p>
            <a:pPr algn="just">
              <a:lnSpc>
                <a:spcPct val="150000"/>
              </a:lnSpc>
            </a:pPr>
            <a:r>
              <a:rPr lang="en-US" sz="2400" dirty="0" smtClean="0">
                <a:latin typeface="Times New Roman" pitchFamily="18" charset="0"/>
                <a:cs typeface="Times New Roman" pitchFamily="18" charset="0"/>
              </a:rPr>
              <a:t>Documentation of this information will allow the determination of the significance of air quality impacts incurred during projects or activities and will aid in deciding between alternative actions or in assessing the need for mitigation measures for a given alternative.</a:t>
            </a:r>
          </a:p>
          <a:p>
            <a:pPr algn="just">
              <a:lnSpc>
                <a:spcPct val="150000"/>
              </a:lnSpc>
            </a:pPr>
            <a:r>
              <a:rPr lang="en-US" sz="2400" dirty="0" smtClean="0">
                <a:latin typeface="Times New Roman" pitchFamily="18" charset="0"/>
                <a:cs typeface="Times New Roman" pitchFamily="18" charset="0"/>
              </a:rPr>
              <a:t>Specific air quality management policies or requirements may be in existence for particular areas and the particular requirements of such policies have to be ascertained.</a:t>
            </a:r>
          </a:p>
          <a:p>
            <a:pPr algn="just">
              <a:lnSpc>
                <a:spcPct val="160000"/>
              </a:lnSpc>
              <a:buNone/>
            </a:pPr>
            <a:r>
              <a:rPr lang="en-US" sz="2400" b="1" dirty="0" smtClean="0">
                <a:latin typeface="Times New Roman" pitchFamily="18" charset="0"/>
                <a:cs typeface="Times New Roman" pitchFamily="18" charset="0"/>
              </a:rPr>
              <a:t>Step 4 : Carrying out Impact Assessment using Mass Balance Mathematics Modeling and Single Qualitative Approach</a:t>
            </a:r>
          </a:p>
          <a:p>
            <a:pPr algn="just">
              <a:lnSpc>
                <a:spcPct val="160000"/>
              </a:lnSpc>
            </a:pPr>
            <a:r>
              <a:rPr lang="en-US" sz="2400" dirty="0" smtClean="0">
                <a:latin typeface="Times New Roman" pitchFamily="18" charset="0"/>
                <a:cs typeface="Times New Roman" pitchFamily="18" charset="0"/>
              </a:rPr>
              <a:t>There are basically three aspects of air quality problems that are amenable to quantitative prediction. In order of increasing complexity. they are:</a:t>
            </a:r>
          </a:p>
          <a:p>
            <a:pPr algn="just">
              <a:lnSpc>
                <a:spcPct val="160000"/>
              </a:lnSpc>
              <a:buNone/>
            </a:pPr>
            <a:r>
              <a:rPr lang="en-US" sz="2400" dirty="0" smtClean="0">
                <a:latin typeface="Times New Roman" pitchFamily="18" charset="0"/>
                <a:cs typeface="Times New Roman" pitchFamily="18" charset="0"/>
              </a:rPr>
              <a:t>1. estimating rates of release of pollutants;</a:t>
            </a:r>
          </a:p>
          <a:p>
            <a:pPr algn="just">
              <a:lnSpc>
                <a:spcPct val="160000"/>
              </a:lnSpc>
              <a:buNone/>
            </a:pPr>
            <a:r>
              <a:rPr lang="en-US" sz="2400" dirty="0" smtClean="0">
                <a:latin typeface="Times New Roman" pitchFamily="18" charset="0"/>
                <a:cs typeface="Times New Roman" pitchFamily="18" charset="0"/>
              </a:rPr>
              <a:t>2. predicting atmospheric concentrations of pollutants; and</a:t>
            </a:r>
          </a:p>
          <a:p>
            <a:pPr algn="just">
              <a:lnSpc>
                <a:spcPct val="160000"/>
              </a:lnSpc>
              <a:buNone/>
            </a:pPr>
            <a:r>
              <a:rPr lang="en-US" sz="2400" dirty="0" smtClean="0">
                <a:latin typeface="Times New Roman" pitchFamily="18" charset="0"/>
                <a:cs typeface="Times New Roman" pitchFamily="18" charset="0"/>
              </a:rPr>
              <a:t>3. predicting deposition rates of pollutants on soil. water. and vegetation</a:t>
            </a:r>
            <a:endParaRPr lang="en-US" sz="24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642918"/>
            <a:ext cx="11715832" cy="5929353"/>
          </a:xfrm>
        </p:spPr>
        <p:txBody>
          <a:bodyPr>
            <a:normAutofit fontScale="92500" lnSpcReduction="10000"/>
          </a:bodyPr>
          <a:lstStyle/>
          <a:p>
            <a:pPr algn="just">
              <a:lnSpc>
                <a:spcPct val="150000"/>
              </a:lnSpc>
            </a:pPr>
            <a:r>
              <a:rPr lang="en-US" sz="2400" dirty="0" smtClean="0">
                <a:latin typeface="Times New Roman" pitchFamily="18" charset="0"/>
                <a:cs typeface="Times New Roman" pitchFamily="18" charset="0"/>
              </a:rPr>
              <a:t>Impact prediction can be carried out using various approaches like mass balances, ambient air dispersion models. and plume dispersion models. </a:t>
            </a:r>
          </a:p>
          <a:p>
            <a:pPr algn="just">
              <a:lnSpc>
                <a:spcPct val="150000"/>
              </a:lnSpc>
            </a:pPr>
            <a:r>
              <a:rPr lang="en-US" sz="2400" dirty="0" smtClean="0">
                <a:latin typeface="Times New Roman" pitchFamily="18" charset="0"/>
                <a:cs typeface="Times New Roman" pitchFamily="18" charset="0"/>
              </a:rPr>
              <a:t>The areas likely to recover impacts of various pollutants from the various project activity sources should be assessed.</a:t>
            </a:r>
          </a:p>
          <a:p>
            <a:pPr algn="just">
              <a:lnSpc>
                <a:spcPct val="150000"/>
              </a:lnSpc>
            </a:pPr>
            <a:r>
              <a:rPr lang="en-US" sz="2400" dirty="0" smtClean="0">
                <a:latin typeface="Times New Roman" pitchFamily="18" charset="0"/>
                <a:cs typeface="Times New Roman" pitchFamily="18" charset="0"/>
              </a:rPr>
              <a:t>Predictions of concentrations and deposition rates are often needed as inputs into other predictive models to determine the potential for secondary and higher order impacts.</a:t>
            </a:r>
          </a:p>
          <a:p>
            <a:pPr algn="just">
              <a:lnSpc>
                <a:spcPct val="150000"/>
              </a:lnSpc>
              <a:buNone/>
            </a:pPr>
            <a:r>
              <a:rPr lang="en-US" sz="2400" b="1" dirty="0" smtClean="0">
                <a:latin typeface="Times New Roman" pitchFamily="18" charset="0"/>
                <a:cs typeface="Times New Roman" pitchFamily="18" charset="0"/>
              </a:rPr>
              <a:t>Step 5 : Assessment of Significance of Impacts</a:t>
            </a:r>
          </a:p>
          <a:p>
            <a:pPr algn="just">
              <a:lnSpc>
                <a:spcPct val="160000"/>
              </a:lnSpc>
            </a:pPr>
            <a:r>
              <a:rPr lang="en-US" sz="2400" dirty="0" smtClean="0">
                <a:latin typeface="Times New Roman" pitchFamily="18" charset="0"/>
                <a:cs typeface="Times New Roman" pitchFamily="18" charset="0"/>
              </a:rPr>
              <a:t>Evaluation of the significance of anticipated changes related to the proposed project should be carried out through conducting public meetings and/or public participation programs.</a:t>
            </a:r>
          </a:p>
          <a:p>
            <a:pPr algn="just">
              <a:lnSpc>
                <a:spcPct val="160000"/>
              </a:lnSpc>
            </a:pPr>
            <a:r>
              <a:rPr lang="en-US" sz="2400" dirty="0" smtClean="0">
                <a:latin typeface="Times New Roman" pitchFamily="18" charset="0"/>
                <a:cs typeface="Times New Roman" pitchFamily="18" charset="0"/>
              </a:rPr>
              <a:t>Professional </a:t>
            </a:r>
            <a:r>
              <a:rPr lang="en-US" sz="2400" dirty="0" err="1" smtClean="0">
                <a:latin typeface="Times New Roman" pitchFamily="18" charset="0"/>
                <a:cs typeface="Times New Roman" pitchFamily="18" charset="0"/>
              </a:rPr>
              <a:t>judgement</a:t>
            </a:r>
            <a:r>
              <a:rPr lang="en-US" sz="2400" dirty="0" smtClean="0">
                <a:latin typeface="Times New Roman" pitchFamily="18" charset="0"/>
                <a:cs typeface="Times New Roman" pitchFamily="18" charset="0"/>
              </a:rPr>
              <a:t> based on the percentage changes from baseline conditions in terms of air-pollutant emissions levels and/or exposed human population, or the PSI, should carried out.</a:t>
            </a:r>
            <a:endParaRPr lang="en-US" sz="2400"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87270" cy="5715039"/>
          </a:xfrm>
        </p:spPr>
        <p:txBody>
          <a:bodyPr>
            <a:normAutofit fontScale="92500" lnSpcReduction="20000"/>
          </a:bodyPr>
          <a:lstStyle/>
          <a:p>
            <a:pPr algn="just">
              <a:lnSpc>
                <a:spcPct val="160000"/>
              </a:lnSpc>
            </a:pPr>
            <a:r>
              <a:rPr lang="en-US" dirty="0" smtClean="0">
                <a:latin typeface="Times New Roman" pitchFamily="18" charset="0"/>
                <a:cs typeface="Times New Roman" pitchFamily="18" charset="0"/>
              </a:rPr>
              <a:t>These changes should also be considered during both the construction and operational phases of a project.</a:t>
            </a:r>
          </a:p>
          <a:p>
            <a:pPr algn="just">
              <a:lnSpc>
                <a:spcPct val="160000"/>
              </a:lnSpc>
            </a:pPr>
            <a:r>
              <a:rPr lang="en-US" dirty="0" smtClean="0">
                <a:latin typeface="Times New Roman" pitchFamily="18" charset="0"/>
                <a:cs typeface="Times New Roman" pitchFamily="18" charset="0"/>
              </a:rPr>
              <a:t>For certain type of projects or air-pollutant prediction methods, there are numerical standards or criteria which can be used as a basis of interpretation.</a:t>
            </a:r>
          </a:p>
          <a:p>
            <a:pPr algn="just">
              <a:lnSpc>
                <a:spcPct val="160000"/>
              </a:lnSpc>
            </a:pPr>
            <a:r>
              <a:rPr lang="en-US" dirty="0" smtClean="0">
                <a:latin typeface="Times New Roman" pitchFamily="18" charset="0"/>
                <a:cs typeface="Times New Roman" pitchFamily="18" charset="0"/>
              </a:rPr>
              <a:t>A final impact significance can be assessed based on the specific effects of the types of air pollutants from a proposed project or activity and identification of sensitive receptors in the study area.</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206" y="571480"/>
            <a:ext cx="11811000" cy="5905520"/>
          </a:xfrm>
        </p:spPr>
        <p:txBody>
          <a:bodyPr>
            <a:normAutofit fontScale="70000" lnSpcReduction="20000"/>
          </a:bodyPr>
          <a:lstStyle/>
          <a:p>
            <a:pPr algn="just">
              <a:lnSpc>
                <a:spcPct val="160000"/>
              </a:lnSpc>
            </a:pPr>
            <a:r>
              <a:rPr lang="en-US" dirty="0" smtClean="0">
                <a:latin typeface="Times New Roman" pitchFamily="18" charset="0"/>
                <a:cs typeface="Times New Roman" pitchFamily="18" charset="0"/>
              </a:rPr>
              <a:t>There is no need of screening of projects under ‘A’ category. But, screening is required for projects under ‘B1’ category. </a:t>
            </a:r>
          </a:p>
          <a:p>
            <a:pPr algn="just">
              <a:lnSpc>
                <a:spcPct val="160000"/>
              </a:lnSpc>
            </a:pPr>
            <a:r>
              <a:rPr lang="en-US" dirty="0" smtClean="0">
                <a:latin typeface="Times New Roman" pitchFamily="18" charset="0"/>
                <a:cs typeface="Times New Roman" pitchFamily="18" charset="0"/>
              </a:rPr>
              <a:t>The application Form 1 (Refer test book for Form 1) should be duly filled out and submitted to State Environmental Impact Assessment Authority (SEIAA) and submitted to State level Expert Appraisal Committee (SEAC) for review. </a:t>
            </a:r>
          </a:p>
          <a:p>
            <a:pPr algn="just">
              <a:lnSpc>
                <a:spcPct val="160000"/>
              </a:lnSpc>
            </a:pPr>
            <a:r>
              <a:rPr lang="en-US" dirty="0" smtClean="0">
                <a:latin typeface="Times New Roman" pitchFamily="18" charset="0"/>
                <a:cs typeface="Times New Roman" pitchFamily="18" charset="0"/>
              </a:rPr>
              <a:t>Based on the recommendation of SEAC, SEIAA provides a decision of screening for determining whether or not the project or the activities require further environmental studies for preparation of the EIA report. </a:t>
            </a:r>
          </a:p>
          <a:p>
            <a:pPr algn="just">
              <a:lnSpc>
                <a:spcPct val="160000"/>
              </a:lnSpc>
            </a:pPr>
            <a:r>
              <a:rPr lang="en-US" dirty="0" smtClean="0">
                <a:latin typeface="Times New Roman" pitchFamily="18" charset="0"/>
                <a:cs typeface="Times New Roman" pitchFamily="18" charset="0"/>
              </a:rPr>
              <a:t>However, any project activities specified as ‘B’ will be treated as ‘A’ if the proposed project is located in whole or in part within a 10 km boundary of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protected areas, ii ) critically polluted areas, iii) notified eco-sensitive areas, and iv) inter-state or international boundaries.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741342" cy="64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857231"/>
            <a:ext cx="11787270" cy="5786479"/>
          </a:xfrm>
        </p:spPr>
        <p:txBody>
          <a:bodyPr>
            <a:normAutofit fontScale="85000" lnSpcReduction="10000"/>
          </a:bodyPr>
          <a:lstStyle/>
          <a:p>
            <a:pPr algn="just">
              <a:buNone/>
            </a:pPr>
            <a:r>
              <a:rPr lang="en-US" b="1" dirty="0" smtClean="0">
                <a:latin typeface="Times New Roman" pitchFamily="18" charset="0"/>
                <a:cs typeface="Times New Roman" pitchFamily="18" charset="0"/>
              </a:rPr>
              <a:t>Step 6 : Development of Appropriate Mitigation or Remediation Plans for Reducing Adverse Impacts</a:t>
            </a:r>
          </a:p>
          <a:p>
            <a:pPr algn="just">
              <a:lnSpc>
                <a:spcPct val="150000"/>
              </a:lnSpc>
            </a:pPr>
            <a:r>
              <a:rPr lang="en-US" dirty="0" smtClean="0">
                <a:latin typeface="Times New Roman" pitchFamily="18" charset="0"/>
                <a:cs typeface="Times New Roman" pitchFamily="18" charset="0"/>
              </a:rPr>
              <a:t>Remediation or mitigation measures for reducing the adverse impacts involve project activity design or operational features that can be used to minimize the magnitude of the air quality impacts.</a:t>
            </a:r>
          </a:p>
          <a:p>
            <a:pPr algn="just">
              <a:lnSpc>
                <a:spcPct val="150000"/>
              </a:lnSpc>
            </a:pPr>
            <a:r>
              <a:rPr lang="en-US" dirty="0" smtClean="0">
                <a:latin typeface="Times New Roman" pitchFamily="18" charset="0"/>
                <a:cs typeface="Times New Roman" pitchFamily="18" charset="0"/>
              </a:rPr>
              <a:t>Mainly the design should be revised as needed in order to reduce the air pollutants expected to be omitted from the project-activity. </a:t>
            </a:r>
          </a:p>
          <a:p>
            <a:pPr algn="just">
              <a:lnSpc>
                <a:spcPct val="150000"/>
              </a:lnSpc>
            </a:pPr>
            <a:r>
              <a:rPr lang="en-US" dirty="0" smtClean="0">
                <a:latin typeface="Times New Roman" pitchFamily="18" charset="0"/>
                <a:cs typeface="Times New Roman" pitchFamily="18" charset="0"/>
              </a:rPr>
              <a:t>The revised project or activity can then be reassessed to determine whether other remediation or mitigation measures will help in eliminating or minimizing the deleterious air quality impacts.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5929353"/>
          </a:xfrm>
        </p:spPr>
        <p:txBody>
          <a:bodyPr>
            <a:normAutofit fontScale="70000" lnSpcReduction="20000"/>
          </a:bodyPr>
          <a:lstStyle/>
          <a:p>
            <a:pPr algn="ctr">
              <a:buNone/>
            </a:pPr>
            <a:r>
              <a:rPr lang="en-US" b="1" dirty="0" smtClean="0">
                <a:solidFill>
                  <a:srgbClr val="FF0000"/>
                </a:solidFill>
                <a:latin typeface="Times New Roman" pitchFamily="18" charset="0"/>
                <a:cs typeface="Times New Roman" pitchFamily="18" charset="0"/>
              </a:rPr>
              <a:t>Assessment of  Impacts on Soil and Ground Water Environment</a:t>
            </a:r>
          </a:p>
          <a:p>
            <a:pPr algn="just">
              <a:lnSpc>
                <a:spcPct val="170000"/>
              </a:lnSpc>
            </a:pPr>
            <a:r>
              <a:rPr lang="en-US" dirty="0" smtClean="0">
                <a:latin typeface="Times New Roman" pitchFamily="18" charset="0"/>
                <a:cs typeface="Times New Roman" pitchFamily="18" charset="0"/>
              </a:rPr>
              <a:t>The integrity of soils and groundwater can be altered by a variety of physical disturbances, including the addition/removal of soil and/or water, compaction of soil, changes in use of land or ground cover, changes in water hydrology, changes in climate (temperature, rainfall, wind) and the addition or removal of substances or heat (for example. discharge of effluents into groundwater, discharge of effluents or disposal of waste onto land leaching of contaminants into groundwater, changes in quality of surface water, and deposition of air pollutants on land). </a:t>
            </a:r>
          </a:p>
          <a:p>
            <a:pPr algn="just">
              <a:lnSpc>
                <a:spcPct val="170000"/>
              </a:lnSpc>
            </a:pPr>
            <a:r>
              <a:rPr lang="en-US" dirty="0" smtClean="0">
                <a:latin typeface="Times New Roman" pitchFamily="18" charset="0"/>
                <a:cs typeface="Times New Roman" pitchFamily="18" charset="0"/>
              </a:rPr>
              <a:t>The effects of these vary from first order effects of leaching into soil and groundwater to changes in groundwater regime. soil structure (including erosion and subsidence), soil quality or temperature, and ground water quality or temperature.</a:t>
            </a:r>
            <a:endParaRPr lang="en-US" b="1"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srcRect/>
          <a:stretch>
            <a:fillRect/>
          </a:stretch>
        </p:blipFill>
        <p:spPr bwMode="auto">
          <a:xfrm>
            <a:off x="5477664" y="214290"/>
            <a:ext cx="6391291" cy="6584068"/>
          </a:xfrm>
          <a:prstGeom prst="rect">
            <a:avLst/>
          </a:prstGeom>
          <a:noFill/>
          <a:ln w="9525">
            <a:noFill/>
            <a:miter lim="800000"/>
            <a:headEnd/>
            <a:tailEnd/>
          </a:ln>
          <a:effectLst/>
        </p:spPr>
      </p:pic>
      <p:sp>
        <p:nvSpPr>
          <p:cNvPr id="6" name="TextBox 5"/>
          <p:cNvSpPr txBox="1"/>
          <p:nvPr/>
        </p:nvSpPr>
        <p:spPr>
          <a:xfrm>
            <a:off x="334128" y="2857496"/>
            <a:ext cx="3714776"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methodologies Y. </a:t>
            </a:r>
            <a:r>
              <a:rPr lang="en-IN" b="1" dirty="0" err="1" smtClean="0">
                <a:solidFill>
                  <a:srgbClr val="FF0000"/>
                </a:solidFill>
                <a:latin typeface="Times New Roman" pitchFamily="18" charset="0"/>
                <a:cs typeface="Times New Roman" pitchFamily="18" charset="0"/>
              </a:rPr>
              <a:t>Anjayenelu</a:t>
            </a:r>
            <a:r>
              <a:rPr lang="en-IN" b="1" dirty="0" smtClean="0">
                <a:solidFill>
                  <a:srgbClr val="FF0000"/>
                </a:solidFill>
                <a:latin typeface="Times New Roman" pitchFamily="18" charset="0"/>
                <a:cs typeface="Times New Roman" pitchFamily="18" charset="0"/>
              </a:rPr>
              <a:t> and </a:t>
            </a:r>
            <a:r>
              <a:rPr lang="en-IN" b="1" dirty="0" err="1" smtClean="0">
                <a:solidFill>
                  <a:srgbClr val="FF0000"/>
                </a:solidFill>
                <a:latin typeface="Times New Roman" pitchFamily="18" charset="0"/>
                <a:cs typeface="Times New Roman" pitchFamily="18" charset="0"/>
              </a:rPr>
              <a:t>Valli</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Manickam</a:t>
            </a:r>
            <a:endParaRPr lang="en-US" dirty="0"/>
          </a:p>
        </p:txBody>
      </p:sp>
      <p:sp>
        <p:nvSpPr>
          <p:cNvPr id="7" name="Rectangle 6"/>
          <p:cNvSpPr/>
          <p:nvPr/>
        </p:nvSpPr>
        <p:spPr>
          <a:xfrm>
            <a:off x="262690" y="1500174"/>
            <a:ext cx="378621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rgbClr val="FF0000"/>
                </a:solidFill>
                <a:latin typeface="Times New Roman" pitchFamily="18" charset="0"/>
                <a:cs typeface="Times New Roman" pitchFamily="18" charset="0"/>
              </a:rPr>
              <a:t>Systematic approach for the study of impacts on soil and ground water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5929353"/>
          </a:xfrm>
        </p:spPr>
        <p:txBody>
          <a:bodyPr>
            <a:normAutofit fontScale="85000" lnSpcReduction="20000"/>
          </a:bodyPr>
          <a:lstStyle/>
          <a:p>
            <a:pPr marL="514350" indent="-514350">
              <a:buAutoNum type="arabicPeriod"/>
            </a:pPr>
            <a:r>
              <a:rPr lang="en-US" sz="2400" b="1" dirty="0" smtClean="0">
                <a:solidFill>
                  <a:srgbClr val="FF0000"/>
                </a:solidFill>
                <a:latin typeface="Times New Roman" pitchFamily="18" charset="0"/>
                <a:cs typeface="Times New Roman" pitchFamily="18" charset="0"/>
              </a:rPr>
              <a:t>Delineation of Study Area</a:t>
            </a:r>
          </a:p>
          <a:p>
            <a:pPr algn="just">
              <a:lnSpc>
                <a:spcPct val="150000"/>
              </a:lnSpc>
            </a:pPr>
            <a:r>
              <a:rPr lang="en-US" sz="2400" dirty="0" smtClean="0">
                <a:latin typeface="Times New Roman" pitchFamily="18" charset="0"/>
                <a:cs typeface="Times New Roman" pitchFamily="18" charset="0"/>
              </a:rPr>
              <a:t>Very specific based on presence of potential impacts. The study area should reflect the full reach of possible effects within the particular impact discipline that is being considered.</a:t>
            </a:r>
          </a:p>
          <a:p>
            <a:pPr algn="just">
              <a:lnSpc>
                <a:spcPct val="150000"/>
              </a:lnSpc>
            </a:pPr>
            <a:r>
              <a:rPr lang="en-US" sz="2400" dirty="0" smtClean="0">
                <a:latin typeface="Times New Roman" pitchFamily="18" charset="0"/>
                <a:cs typeface="Times New Roman" pitchFamily="18" charset="0"/>
              </a:rPr>
              <a:t>The proposed or future land-use map along with committed land-use policies, zoning, and development projects should be included in the study area.</a:t>
            </a:r>
          </a:p>
          <a:p>
            <a:pPr algn="just">
              <a:lnSpc>
                <a:spcPct val="150000"/>
              </a:lnSpc>
            </a:pPr>
            <a:r>
              <a:rPr lang="en-US" sz="2400" dirty="0" smtClean="0">
                <a:latin typeface="Times New Roman" pitchFamily="18" charset="0"/>
                <a:cs typeface="Times New Roman" pitchFamily="18" charset="0"/>
              </a:rPr>
              <a:t>The map should clearly distinguish between developed and undeveloped land. Categories shown on land-use map, should be</a:t>
            </a:r>
          </a:p>
          <a:p>
            <a:pPr algn="just">
              <a:lnSpc>
                <a:spcPct val="150000"/>
              </a:lnSpc>
              <a:buNone/>
            </a:pPr>
            <a:r>
              <a:rPr lang="en-US" sz="2400" dirty="0" smtClean="0">
                <a:latin typeface="Times New Roman" pitchFamily="18" charset="0"/>
                <a:cs typeface="Times New Roman" pitchFamily="18" charset="0"/>
              </a:rPr>
              <a:t>	- Residential</a:t>
            </a:r>
          </a:p>
          <a:p>
            <a:pPr algn="just">
              <a:lnSpc>
                <a:spcPct val="150000"/>
              </a:lnSpc>
              <a:buNone/>
            </a:pPr>
            <a:r>
              <a:rPr lang="en-US" sz="2400" dirty="0" smtClean="0">
                <a:latin typeface="Times New Roman" pitchFamily="18" charset="0"/>
                <a:cs typeface="Times New Roman" pitchFamily="18" charset="0"/>
              </a:rPr>
              <a:t>	- Commercial and industrial</a:t>
            </a:r>
          </a:p>
          <a:p>
            <a:pPr algn="just">
              <a:lnSpc>
                <a:spcPct val="150000"/>
              </a:lnSpc>
              <a:buNone/>
            </a:pPr>
            <a:r>
              <a:rPr lang="en-US" sz="2400" dirty="0" smtClean="0">
                <a:latin typeface="Times New Roman" pitchFamily="18" charset="0"/>
                <a:cs typeface="Times New Roman" pitchFamily="18" charset="0"/>
              </a:rPr>
              <a:t>	- Institutional and parks or recreation</a:t>
            </a:r>
          </a:p>
          <a:p>
            <a:pPr algn="just">
              <a:lnSpc>
                <a:spcPct val="150000"/>
              </a:lnSpc>
              <a:buNone/>
            </a:pPr>
            <a:r>
              <a:rPr lang="en-US" sz="2400" dirty="0" smtClean="0">
                <a:latin typeface="Times New Roman" pitchFamily="18" charset="0"/>
                <a:cs typeface="Times New Roman" pitchFamily="18" charset="0"/>
              </a:rPr>
              <a:t>	- Non-urban mixed</a:t>
            </a:r>
          </a:p>
          <a:p>
            <a:pPr algn="just">
              <a:lnSpc>
                <a:spcPct val="150000"/>
              </a:lnSpc>
            </a:pPr>
            <a:r>
              <a:rPr lang="en-US" sz="2400" dirty="0" smtClean="0">
                <a:latin typeface="Times New Roman" pitchFamily="18" charset="0"/>
                <a:cs typeface="Times New Roman" pitchFamily="18" charset="0"/>
              </a:rPr>
              <a:t>The map could include further divisions, such as separate commercial and industrial activity centers and public vacant lands</a:t>
            </a:r>
            <a:endParaRPr lang="en-US" sz="2400" b="1" dirty="0" smtClean="0">
              <a:solidFill>
                <a:srgbClr val="FF0000"/>
              </a:solidFill>
              <a:latin typeface="Times New Roman" pitchFamily="18" charset="0"/>
              <a:cs typeface="Times New Roman" pitchFamily="18" charset="0"/>
            </a:endParaRPr>
          </a:p>
          <a:p>
            <a:pPr marL="514350" indent="-51435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715832" cy="5786478"/>
          </a:xfrm>
        </p:spPr>
        <p:txBody>
          <a:bodyPr>
            <a:normAutofit fontScale="85000" lnSpcReduction="20000"/>
          </a:bodyPr>
          <a:lstStyle/>
          <a:p>
            <a:pPr>
              <a:lnSpc>
                <a:spcPct val="170000"/>
              </a:lnSpc>
              <a:buNone/>
            </a:pPr>
            <a:r>
              <a:rPr lang="en-US" dirty="0" smtClean="0">
                <a:latin typeface="Times New Roman" pitchFamily="18" charset="0"/>
                <a:cs typeface="Times New Roman" pitchFamily="18" charset="0"/>
              </a:rPr>
              <a:t>2. Identification of Activities, Which Will Have Different Types of Impacts on Soil and/or Groundwater Quantity – Quality</a:t>
            </a:r>
          </a:p>
          <a:p>
            <a:pPr algn="just">
              <a:lnSpc>
                <a:spcPct val="170000"/>
              </a:lnSpc>
              <a:buNone/>
            </a:pPr>
            <a:r>
              <a:rPr lang="en-US" b="1" dirty="0" smtClean="0">
                <a:latin typeface="Times New Roman" pitchFamily="18" charset="0"/>
                <a:cs typeface="Times New Roman" pitchFamily="18" charset="0"/>
              </a:rPr>
              <a:t>Direct Land-Use Impacts on Land</a:t>
            </a:r>
          </a:p>
          <a:p>
            <a:pPr algn="just">
              <a:lnSpc>
                <a:spcPct val="170000"/>
              </a:lnSpc>
            </a:pPr>
            <a:r>
              <a:rPr lang="en-US" dirty="0" smtClean="0">
                <a:latin typeface="Times New Roman" pitchFamily="18" charset="0"/>
                <a:cs typeface="Times New Roman" pitchFamily="18" charset="0"/>
              </a:rPr>
              <a:t>Land forms and Soil profile</a:t>
            </a:r>
          </a:p>
          <a:p>
            <a:pPr algn="just">
              <a:lnSpc>
                <a:spcPct val="170000"/>
              </a:lnSpc>
            </a:pPr>
            <a:r>
              <a:rPr lang="en-US" dirty="0" smtClean="0">
                <a:latin typeface="Times New Roman" pitchFamily="18" charset="0"/>
                <a:cs typeface="Times New Roman" pitchFamily="18" charset="0"/>
              </a:rPr>
              <a:t>Soil composition and Slope stability</a:t>
            </a:r>
          </a:p>
          <a:p>
            <a:pPr algn="just">
              <a:lnSpc>
                <a:spcPct val="170000"/>
              </a:lnSpc>
            </a:pPr>
            <a:r>
              <a:rPr lang="en-US" dirty="0" smtClean="0">
                <a:latin typeface="Times New Roman" pitchFamily="18" charset="0"/>
                <a:cs typeface="Times New Roman" pitchFamily="18" charset="0"/>
              </a:rPr>
              <a:t>Seismicity and Subsidence and compaction </a:t>
            </a:r>
          </a:p>
          <a:p>
            <a:pPr algn="just">
              <a:lnSpc>
                <a:spcPct val="170000"/>
              </a:lnSpc>
            </a:pPr>
            <a:r>
              <a:rPr lang="en-US" dirty="0" smtClean="0">
                <a:latin typeface="Times New Roman" pitchFamily="18" charset="0"/>
                <a:cs typeface="Times New Roman" pitchFamily="18" charset="0"/>
              </a:rPr>
              <a:t>Flood plains Swamps  and Land use</a:t>
            </a:r>
          </a:p>
          <a:p>
            <a:pPr algn="just">
              <a:lnSpc>
                <a:spcPct val="170000"/>
              </a:lnSpc>
            </a:pPr>
            <a:r>
              <a:rPr lang="en-US" dirty="0" smtClean="0">
                <a:latin typeface="Times New Roman" pitchFamily="18" charset="0"/>
                <a:cs typeface="Times New Roman" pitchFamily="18" charset="0"/>
              </a:rPr>
              <a:t>Mineral or engineering resources and Buffer zones</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715832" cy="5929353"/>
          </a:xfrm>
        </p:spPr>
        <p:txBody>
          <a:bodyPr>
            <a:normAutofit fontScale="70000" lnSpcReduction="20000"/>
          </a:bodyPr>
          <a:lstStyle/>
          <a:p>
            <a:pPr>
              <a:buNone/>
            </a:pPr>
            <a:r>
              <a:rPr lang="en-US" b="1" dirty="0" smtClean="0">
                <a:latin typeface="Times New Roman" pitchFamily="18" charset="0"/>
                <a:cs typeface="Times New Roman" pitchFamily="18" charset="0"/>
              </a:rPr>
              <a:t>3. Description of Existing Soil and/or Ground water Resources Soil Characteristics</a:t>
            </a:r>
          </a:p>
          <a:p>
            <a:pPr>
              <a:buNone/>
            </a:pPr>
            <a:r>
              <a:rPr lang="en-US" b="1" dirty="0" smtClean="0"/>
              <a:t>Background Information on the Soil Environment</a:t>
            </a:r>
          </a:p>
          <a:p>
            <a:pPr algn="just">
              <a:lnSpc>
                <a:spcPct val="170000"/>
              </a:lnSpc>
              <a:buNone/>
            </a:pPr>
            <a:r>
              <a:rPr lang="en-US" b="1" i="1" dirty="0" smtClean="0">
                <a:solidFill>
                  <a:srgbClr val="FF0000"/>
                </a:solidFill>
                <a:latin typeface="Times New Roman" pitchFamily="18" charset="0"/>
                <a:cs typeface="Times New Roman" pitchFamily="18" charset="0"/>
              </a:rPr>
              <a:t>1. Soil Characteristics: </a:t>
            </a:r>
            <a:r>
              <a:rPr lang="en-US" dirty="0" smtClean="0">
                <a:latin typeface="Times New Roman" pitchFamily="18" charset="0"/>
                <a:cs typeface="Times New Roman" pitchFamily="18" charset="0"/>
              </a:rPr>
              <a:t>Soil characteristics in a given geographical area at a given point of time are a function of both natural influences and human activities. The soil and geological environments are typically associated with the physical and chemical environment.</a:t>
            </a:r>
          </a:p>
          <a:p>
            <a:pPr algn="just">
              <a:lnSpc>
                <a:spcPct val="170000"/>
              </a:lnSpc>
            </a:pPr>
            <a:r>
              <a:rPr lang="en-US" dirty="0" smtClean="0">
                <a:latin typeface="Times New Roman" pitchFamily="18" charset="0"/>
                <a:cs typeface="Times New Roman" pitchFamily="18" charset="0"/>
              </a:rPr>
              <a:t>For example, the habitat types and associated vegetation found in an area will be a function of the soil characteristics. </a:t>
            </a:r>
          </a:p>
          <a:p>
            <a:pPr algn="just">
              <a:lnSpc>
                <a:spcPct val="170000"/>
              </a:lnSpc>
            </a:pPr>
            <a:r>
              <a:rPr lang="en-US" dirty="0" smtClean="0">
                <a:latin typeface="Times New Roman" pitchFamily="18" charset="0"/>
                <a:cs typeface="Times New Roman" pitchFamily="18" charset="0"/>
              </a:rPr>
              <a:t>Additionally, cultural resources may be related to soil characteristics or possibly, to unique geological features in an area.</a:t>
            </a:r>
          </a:p>
          <a:p>
            <a:pPr algn="just">
              <a:lnSpc>
                <a:spcPct val="170000"/>
              </a:lnSpc>
            </a:pPr>
            <a:r>
              <a:rPr lang="en-US" dirty="0" smtClean="0">
                <a:latin typeface="Times New Roman" pitchFamily="18" charset="0"/>
                <a:cs typeface="Times New Roman" pitchFamily="18" charset="0"/>
              </a:rPr>
              <a:t>The relationship between shallow, alluvial aquifers and the flow of surface streams and rivers may need to be explored.</a:t>
            </a:r>
            <a:endParaRPr lang="en-US" i="1"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4"/>
            <a:ext cx="11858708" cy="5857915"/>
          </a:xfrm>
        </p:spPr>
        <p:txBody>
          <a:bodyPr>
            <a:normAutofit fontScale="92500" lnSpcReduction="20000"/>
          </a:bodyPr>
          <a:lstStyle/>
          <a:p>
            <a:pPr>
              <a:buNone/>
            </a:pPr>
            <a:r>
              <a:rPr lang="en-US" b="1" dirty="0" smtClean="0">
                <a:solidFill>
                  <a:srgbClr val="FF0000"/>
                </a:solidFill>
                <a:latin typeface="Times New Roman" pitchFamily="18" charset="0"/>
                <a:cs typeface="Times New Roman" pitchFamily="18" charset="0"/>
              </a:rPr>
              <a:t>2. Unique Soil or Groundwater Problems</a:t>
            </a:r>
          </a:p>
          <a:p>
            <a:pPr algn="just">
              <a:lnSpc>
                <a:spcPct val="150000"/>
              </a:lnSpc>
            </a:pPr>
            <a:r>
              <a:rPr lang="en-US" dirty="0" smtClean="0">
                <a:latin typeface="Times New Roman" pitchFamily="18" charset="0"/>
                <a:cs typeface="Times New Roman" pitchFamily="18" charset="0"/>
              </a:rPr>
              <a:t>Many geographical areas exhibit special or unique problems that should be addressed in the description of baseline conditions for the soil or groundwater resources in the study area.</a:t>
            </a:r>
          </a:p>
          <a:p>
            <a:pPr algn="just">
              <a:lnSpc>
                <a:spcPct val="150000"/>
              </a:lnSpc>
            </a:pPr>
            <a:r>
              <a:rPr lang="en-US" dirty="0" smtClean="0">
                <a:latin typeface="Times New Roman" pitchFamily="18" charset="0"/>
                <a:cs typeface="Times New Roman" pitchFamily="18" charset="0"/>
              </a:rPr>
              <a:t>Examples of these problems include saline seeps, groundwater supplies relative to existing bacteriological or other quality constituents, poor natural quality, and the presence of hazardous waste sites. </a:t>
            </a:r>
          </a:p>
          <a:p>
            <a:pPr algn="just">
              <a:lnSpc>
                <a:spcPct val="150000"/>
              </a:lnSpc>
            </a:pPr>
            <a:r>
              <a:rPr lang="en-US" dirty="0" err="1" smtClean="0">
                <a:latin typeface="Times New Roman" pitchFamily="18" charset="0"/>
                <a:cs typeface="Times New Roman" pitchFamily="18" charset="0"/>
              </a:rPr>
              <a:t>Dryland</a:t>
            </a:r>
            <a:r>
              <a:rPr lang="en-US" dirty="0" smtClean="0">
                <a:latin typeface="Times New Roman" pitchFamily="18" charset="0"/>
                <a:cs typeface="Times New Roman" pitchFamily="18" charset="0"/>
              </a:rPr>
              <a:t> farming practices involving irrigation often lead to salt accumulation in surface soils and shallow unconfined aquifers.</a:t>
            </a:r>
            <a:endParaRPr lang="en-US" b="1" dirty="0" smtClean="0">
              <a:latin typeface="Times New Roman" pitchFamily="18" charset="0"/>
              <a:cs typeface="Times New Roman" pitchFamily="18" charset="0"/>
            </a:endParaRP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857232"/>
            <a:ext cx="11715832" cy="5715039"/>
          </a:xfrm>
        </p:spPr>
        <p:txBody>
          <a:bodyPr>
            <a:normAutofit fontScale="92500"/>
          </a:bodyPr>
          <a:lstStyle/>
          <a:p>
            <a:pPr>
              <a:buNone/>
            </a:pPr>
            <a:r>
              <a:rPr lang="en-US" b="1" dirty="0" smtClean="0">
                <a:solidFill>
                  <a:srgbClr val="FF0000"/>
                </a:solidFill>
                <a:latin typeface="Times New Roman" pitchFamily="18" charset="0"/>
                <a:cs typeface="Times New Roman" pitchFamily="18" charset="0"/>
              </a:rPr>
              <a:t>3. Pollution Sources and Groundwater Users</a:t>
            </a:r>
          </a:p>
          <a:p>
            <a:pPr algn="just">
              <a:lnSpc>
                <a:spcPct val="150000"/>
              </a:lnSpc>
            </a:pPr>
            <a:r>
              <a:rPr lang="en-US" dirty="0" smtClean="0">
                <a:latin typeface="Times New Roman" pitchFamily="18" charset="0"/>
                <a:cs typeface="Times New Roman" pitchFamily="18" charset="0"/>
              </a:rPr>
              <a:t>It is appropriate to consider which other potential and actual sources of soil and/or groundwater pollution may exist in the study area, and also to consider current and potential future usage of the groundwater resource for purposes of water supply techniques.</a:t>
            </a:r>
          </a:p>
          <a:p>
            <a:pPr algn="just">
              <a:lnSpc>
                <a:spcPct val="150000"/>
              </a:lnSpc>
            </a:pPr>
            <a:r>
              <a:rPr lang="en-US" dirty="0" smtClean="0">
                <a:latin typeface="Times New Roman" pitchFamily="18" charset="0"/>
                <a:cs typeface="Times New Roman" pitchFamily="18" charset="0"/>
              </a:rPr>
              <a:t>Quantitative impact prediction is typically associated with the use of look - alike, or analogous projects for which knowledge and information are available, and/or the utilization of relevant case studies.</a:t>
            </a:r>
            <a:endParaRPr lang="en-US" dirty="0" smtClean="0">
              <a:solidFill>
                <a:srgbClr val="FF0000"/>
              </a:solidFill>
              <a:latin typeface="Times New Roman" pitchFamily="18" charset="0"/>
              <a:cs typeface="Times New Roman" pitchFamily="18" charset="0"/>
            </a:endParaRP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857232"/>
            <a:ext cx="11787270" cy="5786478"/>
          </a:xfrm>
        </p:spPr>
        <p:txBody>
          <a:bodyPr>
            <a:normAutofit fontScale="92500"/>
          </a:bodyPr>
          <a:lstStyle/>
          <a:p>
            <a:pPr>
              <a:buNone/>
            </a:pPr>
            <a:r>
              <a:rPr lang="en-US" b="1" dirty="0" smtClean="0">
                <a:latin typeface="Times New Roman" pitchFamily="18" charset="0"/>
                <a:cs typeface="Times New Roman" pitchFamily="18" charset="0"/>
              </a:rPr>
              <a:t>4. Procurement of Relevant Soil and/ or Groundwater quantity /quality  Standards</a:t>
            </a:r>
          </a:p>
          <a:p>
            <a:pPr algn="just">
              <a:lnSpc>
                <a:spcPct val="150000"/>
              </a:lnSpc>
            </a:pPr>
            <a:r>
              <a:rPr lang="en-US" dirty="0" smtClean="0">
                <a:latin typeface="Times New Roman" pitchFamily="18" charset="0"/>
                <a:cs typeface="Times New Roman" pitchFamily="18" charset="0"/>
              </a:rPr>
              <a:t>Land-use restrictions, soil quality standards, soil reclamation requirements, and groundwater quantity - quality standards, regulations, or policies are examples of institutional measures, which can be used to determine impact significance and required mitigation measures. </a:t>
            </a:r>
          </a:p>
          <a:p>
            <a:pPr algn="just">
              <a:lnSpc>
                <a:spcPct val="150000"/>
              </a:lnSpc>
            </a:pPr>
            <a:r>
              <a:rPr lang="en-US" dirty="0" smtClean="0">
                <a:latin typeface="Times New Roman" pitchFamily="18" charset="0"/>
                <a:cs typeface="Times New Roman" pitchFamily="18" charset="0"/>
              </a:rPr>
              <a:t>Thus, to determine the specific requirements for a given project area will require contacting appropriate governmental agencies with jurisdiction</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6000791"/>
          </a:xfrm>
        </p:spPr>
        <p:txBody>
          <a:bodyPr>
            <a:normAutofit fontScale="62500" lnSpcReduction="20000"/>
          </a:bodyPr>
          <a:lstStyle/>
          <a:p>
            <a:pPr>
              <a:buNone/>
            </a:pPr>
            <a:r>
              <a:rPr lang="en-US" b="1" dirty="0" smtClean="0">
                <a:latin typeface="Times New Roman" pitchFamily="18" charset="0"/>
                <a:cs typeface="Times New Roman" pitchFamily="18" charset="0"/>
              </a:rPr>
              <a:t>5. Impact Prediction</a:t>
            </a:r>
          </a:p>
          <a:p>
            <a:pPr algn="just">
              <a:lnSpc>
                <a:spcPct val="170000"/>
              </a:lnSpc>
            </a:pPr>
            <a:r>
              <a:rPr lang="en-US" dirty="0" smtClean="0">
                <a:latin typeface="Times New Roman" pitchFamily="18" charset="0"/>
                <a:cs typeface="Times New Roman" pitchFamily="18" charset="0"/>
              </a:rPr>
              <a:t>The prediction of the impacts of a project - activity on the soil and/or ground – water environment(s), or conversely, the potential influence of the environment(s) on a proposed project, can be approached from three perspectives.</a:t>
            </a:r>
          </a:p>
          <a:p>
            <a:pPr algn="just">
              <a:lnSpc>
                <a:spcPct val="170000"/>
              </a:lnSpc>
              <a:buNone/>
            </a:pPr>
            <a:r>
              <a:rPr lang="en-US" dirty="0" smtClean="0">
                <a:latin typeface="Times New Roman" pitchFamily="18" charset="0"/>
                <a:cs typeface="Times New Roman" pitchFamily="18" charset="0"/>
              </a:rPr>
              <a:t>1. Qualitative</a:t>
            </a:r>
          </a:p>
          <a:p>
            <a:pPr algn="just">
              <a:lnSpc>
                <a:spcPct val="170000"/>
              </a:lnSpc>
              <a:buNone/>
            </a:pPr>
            <a:r>
              <a:rPr lang="en-US" dirty="0" smtClean="0">
                <a:latin typeface="Times New Roman" pitchFamily="18" charset="0"/>
                <a:cs typeface="Times New Roman" pitchFamily="18" charset="0"/>
              </a:rPr>
              <a:t>2. Simple quantitative, and</a:t>
            </a:r>
          </a:p>
          <a:p>
            <a:pPr algn="just">
              <a:lnSpc>
                <a:spcPct val="170000"/>
              </a:lnSpc>
              <a:buNone/>
            </a:pPr>
            <a:r>
              <a:rPr lang="en-US" dirty="0" smtClean="0">
                <a:latin typeface="Times New Roman" pitchFamily="18" charset="0"/>
                <a:cs typeface="Times New Roman" pitchFamily="18" charset="0"/>
              </a:rPr>
              <a:t>3. Specific quantitative</a:t>
            </a:r>
          </a:p>
          <a:p>
            <a:pPr algn="just">
              <a:lnSpc>
                <a:spcPct val="170000"/>
              </a:lnSpc>
            </a:pPr>
            <a:r>
              <a:rPr lang="en-US" dirty="0" smtClean="0">
                <a:latin typeface="Times New Roman" pitchFamily="18" charset="0"/>
                <a:cs typeface="Times New Roman" pitchFamily="18" charset="0"/>
              </a:rPr>
              <a:t>In general, efforts should be made to quantify the anticipated impacts; however, in many cases this will be impossible and reliance must be given to qualitative trend and through the spreading of excess sub-soil over the right - of - way during clean-up. </a:t>
            </a:r>
          </a:p>
          <a:p>
            <a:pPr algn="just">
              <a:lnSpc>
                <a:spcPct val="170000"/>
              </a:lnSpc>
            </a:pPr>
            <a:r>
              <a:rPr lang="en-US" dirty="0" smtClean="0">
                <a:latin typeface="Times New Roman" pitchFamily="18" charset="0"/>
                <a:cs typeface="Times New Roman" pitchFamily="18" charset="0"/>
              </a:rPr>
              <a:t>In general, the mixing of sub-soil with topsoil will have an adverse impact in soil fertility and soil structure.</a:t>
            </a:r>
          </a:p>
          <a:p>
            <a:pPr algn="just">
              <a:lnSpc>
                <a:spcPct val="170000"/>
              </a:lnSpc>
            </a:pPr>
            <a:r>
              <a:rPr lang="en-US" dirty="0" smtClean="0">
                <a:latin typeface="Times New Roman" pitchFamily="18" charset="0"/>
                <a:cs typeface="Times New Roman" pitchFamily="18" charset="0"/>
              </a:rPr>
              <a:t>The severity of the impact will depend on the nature of the sub-soil.</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96754" cy="5838844"/>
          </a:xfrm>
        </p:spPr>
        <p:txBody>
          <a:bodyPr>
            <a:noAutofit/>
          </a:bodyPr>
          <a:lstStyle/>
          <a:p>
            <a:pPr algn="just">
              <a:lnSpc>
                <a:spcPct val="160000"/>
              </a:lnSpc>
            </a:pPr>
            <a:r>
              <a:rPr lang="en-US" sz="2200" dirty="0" smtClean="0">
                <a:solidFill>
                  <a:srgbClr val="FF0000"/>
                </a:solidFill>
                <a:latin typeface="Times New Roman" pitchFamily="18" charset="0"/>
                <a:cs typeface="Times New Roman" pitchFamily="18" charset="0"/>
              </a:rPr>
              <a:t>Project category ‘B’ has been divided into B1 and B2. B1 is subjected to environmental screening while B2 does not have to be screened. </a:t>
            </a:r>
          </a:p>
          <a:p>
            <a:pPr algn="just">
              <a:lnSpc>
                <a:spcPct val="160000"/>
              </a:lnSpc>
            </a:pPr>
            <a:r>
              <a:rPr lang="en-US" sz="2200" dirty="0" smtClean="0">
                <a:latin typeface="Times New Roman" pitchFamily="18" charset="0"/>
                <a:cs typeface="Times New Roman" pitchFamily="18" charset="0"/>
              </a:rPr>
              <a:t>The Ministry of Environment and Forestry of the Government of India issues notices from time to time for specifying B2 type of projects. </a:t>
            </a:r>
          </a:p>
          <a:p>
            <a:pPr algn="just">
              <a:lnSpc>
                <a:spcPct val="160000"/>
              </a:lnSpc>
            </a:pPr>
            <a:r>
              <a:rPr lang="en-US" sz="2200" dirty="0" smtClean="0">
                <a:latin typeface="Times New Roman" pitchFamily="18" charset="0"/>
                <a:cs typeface="Times New Roman" pitchFamily="18" charset="0"/>
              </a:rPr>
              <a:t>See Annex 3 (Refer book) for a list of the new projects or expansion and modernization of existing projects that require environmental consideration as per Schedule I of EIA Notification 2006.</a:t>
            </a:r>
          </a:p>
          <a:p>
            <a:pPr algn="just">
              <a:lnSpc>
                <a:spcPct val="160000"/>
              </a:lnSpc>
            </a:pPr>
            <a:r>
              <a:rPr lang="en-US" sz="2200" dirty="0">
                <a:latin typeface="Times New Roman" pitchFamily="18" charset="0"/>
                <a:cs typeface="Times New Roman" pitchFamily="18" charset="0"/>
              </a:rPr>
              <a:t>For projects falling under ‘A’ category, </a:t>
            </a:r>
            <a:r>
              <a:rPr lang="en-US" sz="2200" dirty="0" smtClean="0">
                <a:latin typeface="Times New Roman" pitchFamily="18" charset="0"/>
                <a:cs typeface="Times New Roman" pitchFamily="18" charset="0"/>
              </a:rPr>
              <a:t>Prior Environmental </a:t>
            </a:r>
            <a:r>
              <a:rPr lang="en-US" sz="2200" dirty="0">
                <a:latin typeface="Times New Roman" pitchFamily="18" charset="0"/>
                <a:cs typeface="Times New Roman" pitchFamily="18" charset="0"/>
              </a:rPr>
              <a:t>Clearance is obtained from </a:t>
            </a:r>
            <a:r>
              <a:rPr lang="en-US" sz="2200" dirty="0" err="1">
                <a:latin typeface="Times New Roman" pitchFamily="18" charset="0"/>
                <a:cs typeface="Times New Roman" pitchFamily="18" charset="0"/>
              </a:rPr>
              <a:t>MoEF</a:t>
            </a:r>
            <a:r>
              <a:rPr lang="en-US" sz="2200" dirty="0">
                <a:latin typeface="Times New Roman" pitchFamily="18" charset="0"/>
                <a:cs typeface="Times New Roman" pitchFamily="18" charset="0"/>
              </a:rPr>
              <a:t>, but for category </a:t>
            </a:r>
            <a:r>
              <a:rPr lang="en-US" sz="2200" dirty="0" smtClean="0">
                <a:latin typeface="Times New Roman" pitchFamily="18" charset="0"/>
                <a:cs typeface="Times New Roman" pitchFamily="18" charset="0"/>
              </a:rPr>
              <a:t>B projects</a:t>
            </a:r>
            <a:r>
              <a:rPr lang="en-US" sz="2200" dirty="0">
                <a:latin typeface="Times New Roman" pitchFamily="18" charset="0"/>
                <a:cs typeface="Times New Roman" pitchFamily="18" charset="0"/>
              </a:rPr>
              <a:t>, Prior Environmental Clearance is obtained from </a:t>
            </a:r>
            <a:r>
              <a:rPr lang="en-US" sz="2200" dirty="0" smtClean="0">
                <a:latin typeface="Times New Roman" pitchFamily="18" charset="0"/>
                <a:cs typeface="Times New Roman" pitchFamily="18" charset="0"/>
              </a:rPr>
              <a:t>State-level Environmental </a:t>
            </a:r>
            <a:r>
              <a:rPr lang="en-US" sz="2200" dirty="0">
                <a:latin typeface="Times New Roman" pitchFamily="18" charset="0"/>
                <a:cs typeface="Times New Roman" pitchFamily="18" charset="0"/>
              </a:rPr>
              <a:t>Impact Assessment Authority (SEIAA) before </a:t>
            </a:r>
            <a:r>
              <a:rPr lang="en-US" sz="2200" dirty="0" smtClean="0">
                <a:latin typeface="Times New Roman" pitchFamily="18" charset="0"/>
                <a:cs typeface="Times New Roman" pitchFamily="18" charset="0"/>
              </a:rPr>
              <a:t>any construction </a:t>
            </a:r>
            <a:r>
              <a:rPr lang="en-US" sz="2200" dirty="0">
                <a:latin typeface="Times New Roman" pitchFamily="18" charset="0"/>
                <a:cs typeface="Times New Roman" pitchFamily="18" charset="0"/>
              </a:rPr>
              <a:t>works can begin.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4"/>
            <a:ext cx="11787270" cy="5786478"/>
          </a:xfrm>
        </p:spPr>
        <p:txBody>
          <a:bodyPr>
            <a:normAutofit fontScale="62500" lnSpcReduction="20000"/>
          </a:bodyPr>
          <a:lstStyle/>
          <a:p>
            <a:pPr>
              <a:buNone/>
            </a:pPr>
            <a:r>
              <a:rPr lang="en-US" b="1" dirty="0" smtClean="0">
                <a:latin typeface="Times New Roman" pitchFamily="18" charset="0"/>
                <a:cs typeface="Times New Roman" pitchFamily="18" charset="0"/>
              </a:rPr>
              <a:t>6. Assessment of Impact Significance</a:t>
            </a:r>
          </a:p>
          <a:p>
            <a:pPr marL="514350" indent="-514350">
              <a:buAutoNum type="arabicPeriod"/>
            </a:pPr>
            <a:r>
              <a:rPr lang="en-US" b="1" dirty="0" smtClean="0">
                <a:latin typeface="Times New Roman" pitchFamily="18" charset="0"/>
                <a:cs typeface="Times New Roman" pitchFamily="18" charset="0"/>
              </a:rPr>
              <a:t>Environmental Analysis</a:t>
            </a:r>
          </a:p>
          <a:p>
            <a:pPr algn="just">
              <a:lnSpc>
                <a:spcPct val="170000"/>
              </a:lnSpc>
            </a:pPr>
            <a:r>
              <a:rPr lang="en-US" dirty="0" smtClean="0">
                <a:latin typeface="Times New Roman" pitchFamily="18" charset="0"/>
                <a:cs typeface="Times New Roman" pitchFamily="18" charset="0"/>
              </a:rPr>
              <a:t>The environmental analysis should yield the best possible prediction of environmental effects based on available information. </a:t>
            </a:r>
          </a:p>
          <a:p>
            <a:pPr algn="just">
              <a:lnSpc>
                <a:spcPct val="170000"/>
              </a:lnSpc>
            </a:pPr>
            <a:r>
              <a:rPr lang="en-US" dirty="0" smtClean="0">
                <a:latin typeface="Times New Roman" pitchFamily="18" charset="0"/>
                <a:cs typeface="Times New Roman" pitchFamily="18" charset="0"/>
              </a:rPr>
              <a:t>The conclusions of the analysis of potential induced development may be that the proposed project or action will</a:t>
            </a:r>
          </a:p>
          <a:p>
            <a:pPr algn="just">
              <a:lnSpc>
                <a:spcPct val="170000"/>
              </a:lnSpc>
              <a:buNone/>
            </a:pPr>
            <a:r>
              <a:rPr lang="en-US" dirty="0" smtClean="0">
                <a:latin typeface="Times New Roman" pitchFamily="18" charset="0"/>
                <a:cs typeface="Times New Roman" pitchFamily="18" charset="0"/>
              </a:rPr>
              <a:t>- Definitely cause and promote increased density of land use,</a:t>
            </a:r>
          </a:p>
          <a:p>
            <a:pPr algn="just">
              <a:lnSpc>
                <a:spcPct val="170000"/>
              </a:lnSpc>
              <a:buNone/>
            </a:pPr>
            <a:r>
              <a:rPr lang="en-US" dirty="0" smtClean="0">
                <a:latin typeface="Times New Roman" pitchFamily="18" charset="0"/>
                <a:cs typeface="Times New Roman" pitchFamily="18" charset="0"/>
              </a:rPr>
              <a:t>- Not cause any increase in development over what would occur in the future without the project,</a:t>
            </a:r>
          </a:p>
          <a:p>
            <a:pPr algn="just">
              <a:lnSpc>
                <a:spcPct val="170000"/>
              </a:lnSpc>
              <a:buNone/>
            </a:pPr>
            <a:r>
              <a:rPr lang="en-US" dirty="0" smtClean="0">
                <a:latin typeface="Times New Roman" pitchFamily="18" charset="0"/>
                <a:cs typeface="Times New Roman" pitchFamily="18" charset="0"/>
              </a:rPr>
              <a:t>- Not necessarily cause increased development, but perhaps accelerate development slated to occur anyway, and</a:t>
            </a:r>
          </a:p>
          <a:p>
            <a:pPr algn="just">
              <a:lnSpc>
                <a:spcPct val="170000"/>
              </a:lnSpc>
              <a:buNone/>
            </a:pPr>
            <a:r>
              <a:rPr lang="en-US" dirty="0" smtClean="0">
                <a:latin typeface="Times New Roman" pitchFamily="18" charset="0"/>
                <a:cs typeface="Times New Roman" pitchFamily="18" charset="0"/>
              </a:rPr>
              <a:t>- Not produce a development impact if local plans and policies stay unchanged, but indeed put into place the incentive for local planning bodies to change local comprehensive plans to permit higher-density land- use.</a:t>
            </a:r>
            <a:endParaRPr lang="en-US" b="1" dirty="0" smtClean="0">
              <a:latin typeface="Times New Roman" pitchFamily="18" charset="0"/>
              <a:cs typeface="Times New Roman" pitchFamily="18" charset="0"/>
            </a:endParaRPr>
          </a:p>
          <a:p>
            <a:pPr marL="514350" indent="-514350" algn="just">
              <a:lnSpc>
                <a:spcPct val="170000"/>
              </a:lnSpc>
              <a:buNone/>
            </a:pPr>
            <a:endParaRPr lang="en-US"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642918"/>
            <a:ext cx="11715832" cy="6000791"/>
          </a:xfrm>
        </p:spPr>
        <p:txBody>
          <a:bodyPr>
            <a:normAutofit fontScale="85000" lnSpcReduction="20000"/>
          </a:bodyPr>
          <a:lstStyle/>
          <a:p>
            <a:pPr marL="514350" indent="-514350">
              <a:buNone/>
            </a:pPr>
            <a:r>
              <a:rPr lang="en-US" b="1" dirty="0" smtClean="0">
                <a:latin typeface="Times New Roman" pitchFamily="18" charset="0"/>
                <a:cs typeface="Times New Roman" pitchFamily="18" charset="0"/>
              </a:rPr>
              <a:t>2. Other Secondary Effects</a:t>
            </a:r>
          </a:p>
          <a:p>
            <a:pPr algn="just">
              <a:lnSpc>
                <a:spcPct val="160000"/>
              </a:lnSpc>
            </a:pPr>
            <a:r>
              <a:rPr lang="en-US" dirty="0" smtClean="0">
                <a:latin typeface="Times New Roman" pitchFamily="18" charset="0"/>
                <a:cs typeface="Times New Roman" pitchFamily="18" charset="0"/>
              </a:rPr>
              <a:t>Many of these secondary impacts are not limited to socio-economic effects, but can equally affect natural resources, such as, water quality or wildlife habitat.</a:t>
            </a:r>
          </a:p>
          <a:p>
            <a:pPr algn="just">
              <a:lnSpc>
                <a:spcPct val="160000"/>
              </a:lnSpc>
            </a:pPr>
            <a:r>
              <a:rPr lang="en-US" dirty="0" smtClean="0">
                <a:latin typeface="Times New Roman" pitchFamily="18" charset="0"/>
                <a:cs typeface="Times New Roman" pitchFamily="18" charset="0"/>
              </a:rPr>
              <a:t>Increased covering of the earth with impervious surface, such as parking lots or large buildings, can increase the rate and pollutant loading of surface water run-off. </a:t>
            </a:r>
          </a:p>
          <a:p>
            <a:pPr algn="just">
              <a:lnSpc>
                <a:spcPct val="160000"/>
              </a:lnSpc>
            </a:pPr>
            <a:r>
              <a:rPr lang="en-US" dirty="0" smtClean="0">
                <a:latin typeface="Times New Roman" pitchFamily="18" charset="0"/>
                <a:cs typeface="Times New Roman" pitchFamily="18" charset="0"/>
              </a:rPr>
              <a:t>Secondary effects of such use can be the increased contamination of both surface water and groundwater resources. </a:t>
            </a:r>
          </a:p>
          <a:p>
            <a:pPr algn="just">
              <a:lnSpc>
                <a:spcPct val="160000"/>
              </a:lnSpc>
            </a:pPr>
            <a:r>
              <a:rPr lang="en-US" dirty="0" smtClean="0">
                <a:latin typeface="Times New Roman" pitchFamily="18" charset="0"/>
                <a:cs typeface="Times New Roman" pitchFamily="18" charset="0"/>
              </a:rPr>
              <a:t>A secondary effect may then be the need to construct additional water treatment plants with associated secondary effects of the use of limited public funds.</a:t>
            </a:r>
            <a:endParaRPr lang="en-US" b="1" dirty="0" smtClean="0">
              <a:latin typeface="Times New Roman" pitchFamily="18" charset="0"/>
              <a:cs typeface="Times New Roman" pitchFamily="18" charset="0"/>
            </a:endParaRPr>
          </a:p>
          <a:p>
            <a:pPr algn="just">
              <a:lnSpc>
                <a:spcPct val="16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15832" cy="6000791"/>
          </a:xfrm>
        </p:spPr>
        <p:txBody>
          <a:bodyPr>
            <a:normAutofit fontScale="70000" lnSpcReduction="20000"/>
          </a:bodyPr>
          <a:lstStyle/>
          <a:p>
            <a:pPr>
              <a:buNone/>
            </a:pPr>
            <a:r>
              <a:rPr lang="en-US" b="1" dirty="0" smtClean="0">
                <a:latin typeface="Times New Roman" pitchFamily="18" charset="0"/>
                <a:cs typeface="Times New Roman" pitchFamily="18" charset="0"/>
              </a:rPr>
              <a:t>3. Assessment Impacts of Induced Development</a:t>
            </a:r>
          </a:p>
          <a:p>
            <a:pPr algn="just">
              <a:lnSpc>
                <a:spcPct val="170000"/>
              </a:lnSpc>
            </a:pPr>
            <a:r>
              <a:rPr lang="en-US" dirty="0" smtClean="0">
                <a:latin typeface="Times New Roman" pitchFamily="18" charset="0"/>
                <a:cs typeface="Times New Roman" pitchFamily="18" charset="0"/>
              </a:rPr>
              <a:t>These types of possible impacts could be called secondary impacts or impacts twice removed. </a:t>
            </a:r>
          </a:p>
          <a:p>
            <a:pPr algn="just">
              <a:lnSpc>
                <a:spcPct val="170000"/>
              </a:lnSpc>
            </a:pPr>
            <a:r>
              <a:rPr lang="en-US" b="1" dirty="0" smtClean="0">
                <a:latin typeface="Times New Roman" pitchFamily="18" charset="0"/>
                <a:cs typeface="Times New Roman" pitchFamily="18" charset="0"/>
              </a:rPr>
              <a:t>If induced development is predicted, the environmental impact analysis should </a:t>
            </a:r>
            <a:r>
              <a:rPr lang="en-US" dirty="0" smtClean="0">
                <a:latin typeface="Times New Roman" pitchFamily="18" charset="0"/>
                <a:cs typeface="Times New Roman" pitchFamily="18" charset="0"/>
              </a:rPr>
              <a:t>consider, to the extent possible, the effects of this induced development. </a:t>
            </a:r>
          </a:p>
          <a:p>
            <a:pPr algn="just">
              <a:lnSpc>
                <a:spcPct val="170000"/>
              </a:lnSpc>
            </a:pPr>
            <a:r>
              <a:rPr lang="en-US" dirty="0" smtClean="0">
                <a:latin typeface="Times New Roman" pitchFamily="18" charset="0"/>
                <a:cs typeface="Times New Roman" pitchFamily="18" charset="0"/>
              </a:rPr>
              <a:t>Perhaps increased density of residential or commercial and industrial land use will, in turn create a need for additional schools, parks, public support programs and facilities, service industries, public water or power supply, solid waste and sewage disposal capacity, improvement in local roads or intersections, or increased emergency services (fire and police) and health care facilities.</a:t>
            </a:r>
          </a:p>
          <a:p>
            <a:pPr algn="just">
              <a:lnSpc>
                <a:spcPct val="170000"/>
              </a:lnSpc>
            </a:pPr>
            <a:r>
              <a:rPr lang="en-US" dirty="0" smtClean="0">
                <a:latin typeface="Times New Roman" pitchFamily="18" charset="0"/>
                <a:cs typeface="Times New Roman" pitchFamily="18" charset="0"/>
              </a:rPr>
              <a:t>Land development, resource extraction and waste - disposal projects can cause certain undesirable impacts on soil and/or ground- water resources (either quantity or quality changes).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787270" cy="5929353"/>
          </a:xfrm>
        </p:spPr>
        <p:txBody>
          <a:bodyPr>
            <a:normAutofit fontScale="85000" lnSpcReduction="20000"/>
          </a:bodyPr>
          <a:lstStyle/>
          <a:p>
            <a:pPr algn="just">
              <a:lnSpc>
                <a:spcPct val="150000"/>
              </a:lnSpc>
              <a:buNone/>
            </a:pPr>
            <a:r>
              <a:rPr lang="en-US" sz="2400" b="1" dirty="0" smtClean="0">
                <a:latin typeface="Times New Roman" pitchFamily="18" charset="0"/>
                <a:cs typeface="Times New Roman" pitchFamily="18" charset="0"/>
              </a:rPr>
              <a:t>7. Identification and Incorporation of Mitigation Measures</a:t>
            </a:r>
          </a:p>
          <a:p>
            <a:pPr algn="just">
              <a:lnSpc>
                <a:spcPct val="150000"/>
              </a:lnSpc>
            </a:pPr>
            <a:r>
              <a:rPr lang="en-US" sz="2400" b="1" dirty="0" smtClean="0">
                <a:latin typeface="Times New Roman" pitchFamily="18" charset="0"/>
                <a:cs typeface="Times New Roman" pitchFamily="18" charset="0"/>
              </a:rPr>
              <a:t>Mitigation Measures to Prevent Soil Erosion, Compaction and Ground Water Pollution During and After Execution of Any Developmental Project.</a:t>
            </a:r>
          </a:p>
          <a:p>
            <a:pPr algn="just">
              <a:lnSpc>
                <a:spcPct val="160000"/>
              </a:lnSpc>
              <a:buNone/>
            </a:pPr>
            <a:r>
              <a:rPr lang="en-US" sz="2400" dirty="0" smtClean="0">
                <a:latin typeface="Times New Roman" pitchFamily="18" charset="0"/>
                <a:cs typeface="Times New Roman" pitchFamily="18" charset="0"/>
              </a:rPr>
              <a:t>1. Use of techniques to decrease soil erosion during either the construction or operational phase of the project.</a:t>
            </a:r>
          </a:p>
          <a:p>
            <a:pPr algn="just">
              <a:lnSpc>
                <a:spcPct val="160000"/>
              </a:lnSpc>
              <a:buNone/>
            </a:pPr>
            <a:r>
              <a:rPr lang="en-US" sz="2400" dirty="0" smtClean="0">
                <a:latin typeface="Times New Roman" pitchFamily="18" charset="0"/>
                <a:cs typeface="Times New Roman" pitchFamily="18" charset="0"/>
              </a:rPr>
              <a:t>2. Where possible gentle gradients should be treated and steep slopes avoided.</a:t>
            </a:r>
          </a:p>
          <a:p>
            <a:pPr algn="just">
              <a:lnSpc>
                <a:spcPct val="160000"/>
              </a:lnSpc>
              <a:buNone/>
            </a:pPr>
            <a:r>
              <a:rPr lang="en-US" sz="2400" dirty="0" smtClean="0">
                <a:latin typeface="Times New Roman" pitchFamily="18" charset="0"/>
                <a:cs typeface="Times New Roman" pitchFamily="18" charset="0"/>
              </a:rPr>
              <a:t>3. Suitable drainage systems to direct water ways from slopes should be installed</a:t>
            </a:r>
          </a:p>
          <a:p>
            <a:pPr algn="just">
              <a:lnSpc>
                <a:spcPct val="160000"/>
              </a:lnSpc>
              <a:buNone/>
            </a:pPr>
            <a:r>
              <a:rPr lang="en-US" sz="2400" dirty="0" smtClean="0">
                <a:latin typeface="Times New Roman" pitchFamily="18" charset="0"/>
                <a:cs typeface="Times New Roman" pitchFamily="18" charset="0"/>
              </a:rPr>
              <a:t>4. Creating large open expanses of bare soil should be avoided</a:t>
            </a:r>
          </a:p>
          <a:p>
            <a:pPr algn="just">
              <a:lnSpc>
                <a:spcPct val="160000"/>
              </a:lnSpc>
              <a:buNone/>
            </a:pPr>
            <a:r>
              <a:rPr lang="en-US" sz="2400" dirty="0" smtClean="0">
                <a:latin typeface="Times New Roman" pitchFamily="18" charset="0"/>
                <a:cs typeface="Times New Roman" pitchFamily="18" charset="0"/>
              </a:rPr>
              <a:t>5. If the development is near to a water body siltation traps may need to be installed to trap sediment and prevent any damage to the fresh water ecosystem</a:t>
            </a:r>
          </a:p>
          <a:p>
            <a:pPr algn="just">
              <a:lnSpc>
                <a:spcPct val="160000"/>
              </a:lnSpc>
              <a:buNone/>
            </a:pPr>
            <a:r>
              <a:rPr lang="en-US" sz="2400" dirty="0" smtClean="0">
                <a:latin typeface="Times New Roman" pitchFamily="18" charset="0"/>
                <a:cs typeface="Times New Roman" pitchFamily="18" charset="0"/>
              </a:rPr>
              <a:t>6. Driving over the soil should be avoided or use wide </a:t>
            </a:r>
            <a:r>
              <a:rPr lang="en-US" sz="2400" dirty="0" err="1" smtClean="0">
                <a:latin typeface="Times New Roman" pitchFamily="18" charset="0"/>
                <a:cs typeface="Times New Roman" pitchFamily="18" charset="0"/>
              </a:rPr>
              <a:t>tyres</a:t>
            </a:r>
            <a:r>
              <a:rPr lang="en-US" sz="2400" dirty="0" smtClean="0">
                <a:latin typeface="Times New Roman" pitchFamily="18" charset="0"/>
                <a:cs typeface="Times New Roman" pitchFamily="18" charset="0"/>
              </a:rPr>
              <a:t> to spread the weight of vehicles thereby avoiding compaction</a:t>
            </a:r>
          </a:p>
          <a:p>
            <a:pPr algn="just">
              <a:lnSpc>
                <a:spcPct val="160000"/>
              </a:lnSpc>
              <a:buNone/>
            </a:pPr>
            <a:r>
              <a:rPr lang="en-US" sz="2400" dirty="0" smtClean="0">
                <a:latin typeface="Times New Roman" pitchFamily="18" charset="0"/>
                <a:cs typeface="Times New Roman" pitchFamily="18" charset="0"/>
              </a:rPr>
              <a:t>7. Few tracks too should bring vehicles to the working area</a:t>
            </a:r>
            <a:endParaRPr lang="en-US" sz="2400"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4"/>
            <a:ext cx="11787270" cy="5857915"/>
          </a:xfrm>
        </p:spPr>
        <p:txBody>
          <a:bodyPr>
            <a:normAutofit fontScale="62500" lnSpcReduction="20000"/>
          </a:bodyPr>
          <a:lstStyle/>
          <a:p>
            <a:pPr>
              <a:buNone/>
            </a:pPr>
            <a:r>
              <a:rPr lang="en-US" b="1" dirty="0" smtClean="0">
                <a:solidFill>
                  <a:srgbClr val="FF0000"/>
                </a:solidFill>
                <a:latin typeface="Times New Roman" pitchFamily="18" charset="0"/>
                <a:cs typeface="Times New Roman" pitchFamily="18" charset="0"/>
              </a:rPr>
              <a:t>Assessment of Impacts of Noise on the environment</a:t>
            </a:r>
          </a:p>
          <a:p>
            <a:pPr algn="just">
              <a:lnSpc>
                <a:spcPct val="160000"/>
              </a:lnSpc>
            </a:pPr>
            <a:r>
              <a:rPr lang="en-US" dirty="0" smtClean="0">
                <a:latin typeface="Times New Roman" pitchFamily="18" charset="0"/>
                <a:cs typeface="Times New Roman" pitchFamily="18" charset="0"/>
              </a:rPr>
              <a:t>Noise is defined as any sound independent of loudness that can produce an undesirable psychological effect in an individual or a group. </a:t>
            </a:r>
          </a:p>
          <a:p>
            <a:pPr algn="just">
              <a:lnSpc>
                <a:spcPct val="160000"/>
              </a:lnSpc>
            </a:pPr>
            <a:r>
              <a:rPr lang="en-US" dirty="0" smtClean="0">
                <a:latin typeface="Times New Roman" pitchFamily="18" charset="0"/>
                <a:cs typeface="Times New Roman" pitchFamily="18" charset="0"/>
              </a:rPr>
              <a:t>Thus noise is an unwanted sound energy and is also considered as a pollutant when it exceeds certain limits. Noise has a short residence and decay time and hence does not remain in the environment for long periods like air or water pollutants. </a:t>
            </a:r>
          </a:p>
          <a:p>
            <a:pPr algn="just">
              <a:lnSpc>
                <a:spcPct val="160000"/>
              </a:lnSpc>
            </a:pPr>
            <a:r>
              <a:rPr lang="en-US" dirty="0" smtClean="0">
                <a:latin typeface="Times New Roman" pitchFamily="18" charset="0"/>
                <a:cs typeface="Times New Roman" pitchFamily="18" charset="0"/>
              </a:rPr>
              <a:t>By the time the average individual is spurred to action to reduce, or control, or at least, complain about sporadic environmental noise, the noise may no longer exist, either to notice or to measure.</a:t>
            </a:r>
          </a:p>
          <a:p>
            <a:pPr algn="just">
              <a:lnSpc>
                <a:spcPct val="160000"/>
              </a:lnSpc>
            </a:pPr>
            <a:r>
              <a:rPr lang="en-US" dirty="0" smtClean="0">
                <a:latin typeface="Times New Roman" pitchFamily="18" charset="0"/>
                <a:cs typeface="Times New Roman" pitchFamily="18" charset="0"/>
              </a:rPr>
              <a:t>In scientific terms, noise or sound is a pressure oscillation in the air or water or any medium, which conducts and travels (radiates) away from the source. </a:t>
            </a:r>
          </a:p>
          <a:p>
            <a:pPr algn="just">
              <a:lnSpc>
                <a:spcPct val="160000"/>
              </a:lnSpc>
            </a:pPr>
            <a:r>
              <a:rPr lang="en-US" dirty="0" smtClean="0">
                <a:latin typeface="Times New Roman" pitchFamily="18" charset="0"/>
                <a:cs typeface="Times New Roman" pitchFamily="18" charset="0"/>
              </a:rPr>
              <a:t>If noise can be controlled at the source, there is a saving in energy and energy costs, which will have an impact on production and production costs.</a:t>
            </a:r>
            <a:endParaRPr lang="en-US" b="1" dirty="0" smtClean="0">
              <a:solidFill>
                <a:srgbClr val="FF0000"/>
              </a:solidFill>
              <a:latin typeface="Times New Roman" pitchFamily="18" charset="0"/>
              <a:cs typeface="Times New Roman" pitchFamily="18" charset="0"/>
            </a:endParaRP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715832" cy="5857915"/>
          </a:xfrm>
        </p:spPr>
        <p:txBody>
          <a:bodyPr>
            <a:normAutofit/>
          </a:bodyPr>
          <a:lstStyle/>
          <a:p>
            <a:pPr>
              <a:buNone/>
            </a:pPr>
            <a:r>
              <a:rPr lang="en-US" sz="2000" dirty="0" smtClean="0">
                <a:latin typeface="Times New Roman" pitchFamily="18" charset="0"/>
                <a:cs typeface="Times New Roman" pitchFamily="18" charset="0"/>
              </a:rPr>
              <a:t>Systematic Methodology for Assessing Environmental Impacts of Noise</a:t>
            </a:r>
          </a:p>
          <a:p>
            <a:pPr>
              <a:buNone/>
            </a:pPr>
            <a:r>
              <a:rPr lang="en-US" sz="2000" b="1" dirty="0" smtClean="0">
                <a:solidFill>
                  <a:srgbClr val="FF0000"/>
                </a:solidFill>
                <a:latin typeface="Times New Roman" pitchFamily="18" charset="0"/>
                <a:cs typeface="Times New Roman" pitchFamily="18" charset="0"/>
              </a:rPr>
              <a:t>EIA Methodology for Noise Impacts</a:t>
            </a:r>
          </a:p>
          <a:p>
            <a:pPr>
              <a:buNone/>
            </a:pPr>
            <a:endParaRPr lang="en-US" sz="2000" b="1"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srcRect/>
          <a:stretch>
            <a:fillRect/>
          </a:stretch>
        </p:blipFill>
        <p:spPr bwMode="auto">
          <a:xfrm>
            <a:off x="6406358" y="1071546"/>
            <a:ext cx="5572164" cy="5613825"/>
          </a:xfrm>
          <a:prstGeom prst="rect">
            <a:avLst/>
          </a:prstGeom>
          <a:noFill/>
          <a:ln w="9525">
            <a:noFill/>
            <a:miter lim="800000"/>
            <a:headEnd/>
            <a:tailEnd/>
          </a:ln>
          <a:effectLst/>
        </p:spPr>
      </p:pic>
      <p:sp>
        <p:nvSpPr>
          <p:cNvPr id="8" name="Rectangle 7"/>
          <p:cNvSpPr/>
          <p:nvPr/>
        </p:nvSpPr>
        <p:spPr>
          <a:xfrm>
            <a:off x="1977202" y="2643182"/>
            <a:ext cx="378621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rgbClr val="FF0000"/>
                </a:solidFill>
                <a:latin typeface="Times New Roman" pitchFamily="18" charset="0"/>
                <a:cs typeface="Times New Roman" pitchFamily="18" charset="0"/>
              </a:rPr>
              <a:t>Conceptual approach for study focused on noise-environment impacts</a:t>
            </a:r>
          </a:p>
        </p:txBody>
      </p:sp>
      <p:sp>
        <p:nvSpPr>
          <p:cNvPr id="9" name="TextBox 8"/>
          <p:cNvSpPr txBox="1"/>
          <p:nvPr/>
        </p:nvSpPr>
        <p:spPr>
          <a:xfrm>
            <a:off x="2120078" y="4214818"/>
            <a:ext cx="3714776" cy="923330"/>
          </a:xfrm>
          <a:prstGeom prst="rect">
            <a:avLst/>
          </a:prstGeom>
          <a:noFill/>
        </p:spPr>
        <p:txBody>
          <a:bodyPr wrap="square" rtlCol="0">
            <a:spAutoFit/>
          </a:bodyPr>
          <a:lstStyle/>
          <a:p>
            <a:pPr algn="just"/>
            <a:r>
              <a:rPr lang="en-IN" b="1" dirty="0" smtClean="0">
                <a:solidFill>
                  <a:srgbClr val="FF0000"/>
                </a:solidFill>
                <a:latin typeface="Times New Roman" pitchFamily="18" charset="0"/>
                <a:cs typeface="Times New Roman" pitchFamily="18" charset="0"/>
              </a:rPr>
              <a:t>Courtesy: Environmental impact assessment methodologies Y. </a:t>
            </a:r>
            <a:r>
              <a:rPr lang="en-IN" b="1" dirty="0" err="1" smtClean="0">
                <a:solidFill>
                  <a:srgbClr val="FF0000"/>
                </a:solidFill>
                <a:latin typeface="Times New Roman" pitchFamily="18" charset="0"/>
                <a:cs typeface="Times New Roman" pitchFamily="18" charset="0"/>
              </a:rPr>
              <a:t>Anjayenelu</a:t>
            </a:r>
            <a:r>
              <a:rPr lang="en-IN" b="1" dirty="0" smtClean="0">
                <a:solidFill>
                  <a:srgbClr val="FF0000"/>
                </a:solidFill>
                <a:latin typeface="Times New Roman" pitchFamily="18" charset="0"/>
                <a:cs typeface="Times New Roman" pitchFamily="18" charset="0"/>
              </a:rPr>
              <a:t> and </a:t>
            </a:r>
            <a:r>
              <a:rPr lang="en-IN" b="1" dirty="0" err="1" smtClean="0">
                <a:solidFill>
                  <a:srgbClr val="FF0000"/>
                </a:solidFill>
                <a:latin typeface="Times New Roman" pitchFamily="18" charset="0"/>
                <a:cs typeface="Times New Roman" pitchFamily="18" charset="0"/>
              </a:rPr>
              <a:t>Valli</a:t>
            </a:r>
            <a:r>
              <a:rPr lang="en-IN" b="1" dirty="0" smtClean="0">
                <a:solidFill>
                  <a:srgbClr val="FF0000"/>
                </a:solidFill>
                <a:latin typeface="Times New Roman" pitchFamily="18" charset="0"/>
                <a:cs typeface="Times New Roman" pitchFamily="18" charset="0"/>
              </a:rPr>
              <a:t> </a:t>
            </a:r>
            <a:r>
              <a:rPr lang="en-IN" b="1" dirty="0" err="1" smtClean="0">
                <a:solidFill>
                  <a:srgbClr val="FF0000"/>
                </a:solidFill>
                <a:latin typeface="Times New Roman" pitchFamily="18" charset="0"/>
                <a:cs typeface="Times New Roman" pitchFamily="18" charset="0"/>
              </a:rPr>
              <a:t>Manickam</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858708" cy="6000791"/>
          </a:xfrm>
        </p:spPr>
        <p:txBody>
          <a:bodyPr>
            <a:normAutofit fontScale="70000" lnSpcReduction="20000"/>
          </a:bodyPr>
          <a:lstStyle/>
          <a:p>
            <a:pPr marL="514350" indent="-514350" algn="just">
              <a:lnSpc>
                <a:spcPct val="170000"/>
              </a:lnSpc>
              <a:buAutoNum type="arabicPeriod"/>
            </a:pPr>
            <a:r>
              <a:rPr lang="en-US" b="1" dirty="0" smtClean="0">
                <a:solidFill>
                  <a:srgbClr val="FF0000"/>
                </a:solidFill>
                <a:latin typeface="Times New Roman" pitchFamily="18" charset="0"/>
                <a:cs typeface="Times New Roman" pitchFamily="18" charset="0"/>
              </a:rPr>
              <a:t>Identification of Noise Impacts : </a:t>
            </a:r>
            <a:r>
              <a:rPr lang="en-US" dirty="0" smtClean="0">
                <a:latin typeface="Times New Roman" pitchFamily="18" charset="0"/>
                <a:cs typeface="Times New Roman" pitchFamily="18" charset="0"/>
              </a:rPr>
              <a:t>The first step in the methodology is to determine the potential impacts of the proposed project (or activity) on the noise environment. </a:t>
            </a:r>
          </a:p>
          <a:p>
            <a:pPr marL="514350" indent="-514350" algn="just">
              <a:lnSpc>
                <a:spcPct val="170000"/>
              </a:lnSpc>
            </a:pPr>
            <a:r>
              <a:rPr lang="en-US" dirty="0" smtClean="0">
                <a:latin typeface="Times New Roman" pitchFamily="18" charset="0"/>
                <a:cs typeface="Times New Roman" pitchFamily="18" charset="0"/>
              </a:rPr>
              <a:t>This requires the identification of the noise levels associated with the project. A considerable body of information exists on noise levels associated with a variety of projects and related activities.</a:t>
            </a:r>
          </a:p>
          <a:p>
            <a:pPr algn="just">
              <a:lnSpc>
                <a:spcPct val="170000"/>
              </a:lnSpc>
            </a:pPr>
            <a:r>
              <a:rPr lang="en-US" dirty="0" smtClean="0">
                <a:latin typeface="Times New Roman" pitchFamily="18" charset="0"/>
                <a:cs typeface="Times New Roman" pitchFamily="18" charset="0"/>
              </a:rPr>
              <a:t>The sources, of noise are numerous, so they may be broadly classified into two classes, namely, industrial and non-industrial. The industrial category may include noises from various industries like transportation, vehicular movements, rockets, defense equipment and</a:t>
            </a:r>
          </a:p>
          <a:p>
            <a:pPr algn="just">
              <a:lnSpc>
                <a:spcPct val="170000"/>
              </a:lnSpc>
              <a:buNone/>
            </a:pPr>
            <a:r>
              <a:rPr lang="en-US" dirty="0" smtClean="0">
                <a:latin typeface="Times New Roman" pitchFamily="18" charset="0"/>
                <a:cs typeface="Times New Roman" pitchFamily="18" charset="0"/>
              </a:rPr>
              <a:t>	explosions. </a:t>
            </a:r>
          </a:p>
          <a:p>
            <a:pPr algn="just">
              <a:lnSpc>
                <a:spcPct val="170000"/>
              </a:lnSpc>
            </a:pPr>
            <a:r>
              <a:rPr lang="en-US" dirty="0" smtClean="0">
                <a:latin typeface="Times New Roman" pitchFamily="18" charset="0"/>
                <a:cs typeface="Times New Roman" pitchFamily="18" charset="0"/>
              </a:rPr>
              <a:t>Among the non-industrial category, the notable sources of noise are loudspeakers, traffic, air crafts, trains. construction works, radios, TVs, vacuum cleaners, mixers, power lawn movers and air conditioners in the domestic or commercial use.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4356"/>
            <a:ext cx="11978522" cy="5929353"/>
          </a:xfrm>
        </p:spPr>
        <p:txBody>
          <a:bodyPr>
            <a:normAutofit fontScale="70000" lnSpcReduction="20000"/>
          </a:bodyPr>
          <a:lstStyle/>
          <a:p>
            <a:pPr>
              <a:buNone/>
            </a:pPr>
            <a:r>
              <a:rPr lang="en-US" b="1" dirty="0" smtClean="0">
                <a:solidFill>
                  <a:srgbClr val="FF0000"/>
                </a:solidFill>
                <a:latin typeface="Times New Roman" pitchFamily="18" charset="0"/>
                <a:cs typeface="Times New Roman" pitchFamily="18" charset="0"/>
              </a:rPr>
              <a:t>2: Description of Existing Noise-Environment Conditions:</a:t>
            </a:r>
          </a:p>
          <a:p>
            <a:pPr algn="just">
              <a:lnSpc>
                <a:spcPct val="170000"/>
              </a:lnSpc>
            </a:pPr>
            <a:r>
              <a:rPr lang="en-US" dirty="0" smtClean="0">
                <a:latin typeface="Times New Roman" pitchFamily="18" charset="0"/>
                <a:cs typeface="Times New Roman" pitchFamily="18" charset="0"/>
              </a:rPr>
              <a:t>In analyzing the potential noise impacts of a proposed project (or activity), it is necessary to consider the study as area (potential project area or region of influence) associated with the noise emissions. </a:t>
            </a:r>
          </a:p>
          <a:p>
            <a:pPr algn="just">
              <a:lnSpc>
                <a:spcPct val="170000"/>
              </a:lnSpc>
            </a:pPr>
            <a:r>
              <a:rPr lang="en-US" dirty="0" smtClean="0">
                <a:latin typeface="Times New Roman" pitchFamily="18" charset="0"/>
                <a:cs typeface="Times New Roman" pitchFamily="18" charset="0"/>
              </a:rPr>
              <a:t>The delineation of a study area can be made based upon the boundaries of the land associated with the project. or the delineation can include a larger area by considering the area of noise influence within the vicinity of the proposed project.</a:t>
            </a:r>
          </a:p>
          <a:p>
            <a:pPr algn="just">
              <a:lnSpc>
                <a:spcPct val="170000"/>
              </a:lnSpc>
            </a:pPr>
            <a:r>
              <a:rPr lang="en-US" dirty="0" smtClean="0">
                <a:latin typeface="Times New Roman" pitchFamily="18" charset="0"/>
                <a:cs typeface="Times New Roman" pitchFamily="18" charset="0"/>
              </a:rPr>
              <a:t>The primary information which should be accumulated in this step is data on existing noise levels and noise sources within the study area. Land-use and human-population-distribution maps in relation to the proposed project would also be needed.</a:t>
            </a:r>
          </a:p>
          <a:p>
            <a:pPr algn="just">
              <a:lnSpc>
                <a:spcPct val="170000"/>
              </a:lnSpc>
            </a:pPr>
            <a:r>
              <a:rPr lang="en-US" dirty="0" smtClean="0">
                <a:latin typeface="Times New Roman" pitchFamily="18" charset="0"/>
                <a:cs typeface="Times New Roman" pitchFamily="18" charset="0"/>
              </a:rPr>
              <a:t>If no specific data on existing noise levels is available for the study area. it might be possible to use published noise-level information developed for project involving similar land use.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14356"/>
            <a:ext cx="11644394" cy="6000792"/>
          </a:xfrm>
        </p:spPr>
        <p:txBody>
          <a:bodyPr>
            <a:normAutofit fontScale="92500" lnSpcReduction="20000"/>
          </a:bodyPr>
          <a:lstStyle/>
          <a:p>
            <a:pPr>
              <a:buNone/>
            </a:pPr>
            <a:r>
              <a:rPr lang="en-US" sz="2800" b="1" dirty="0" smtClean="0">
                <a:latin typeface="Times New Roman" pitchFamily="18" charset="0"/>
                <a:cs typeface="Times New Roman" pitchFamily="18" charset="0"/>
              </a:rPr>
              <a:t>Step 3 : Procurement of Relevant Noise Standards and/or Guidelines</a:t>
            </a:r>
          </a:p>
          <a:p>
            <a:pPr algn="just">
              <a:lnSpc>
                <a:spcPct val="150000"/>
              </a:lnSpc>
            </a:pPr>
            <a:r>
              <a:rPr lang="en-US" sz="2800" dirty="0" smtClean="0">
                <a:latin typeface="Times New Roman" pitchFamily="18" charset="0"/>
                <a:cs typeface="Times New Roman" pitchFamily="18" charset="0"/>
              </a:rPr>
              <a:t>The primary sources of information on noise standards, criteria, and policies will be the relevant local, state, and federal agencies, which have a mandate for overseeing the noise environment of the study area. </a:t>
            </a:r>
          </a:p>
          <a:p>
            <a:pPr algn="just">
              <a:lnSpc>
                <a:spcPct val="150000"/>
              </a:lnSpc>
            </a:pPr>
            <a:r>
              <a:rPr lang="en-US" sz="2800" dirty="0" smtClean="0">
                <a:latin typeface="Times New Roman" pitchFamily="18" charset="0"/>
                <a:cs typeface="Times New Roman" pitchFamily="18" charset="0"/>
              </a:rPr>
              <a:t>Additional information may be available from international agencies such as the World Health Organization (WHO) or the United Nations‘ Environment Program. </a:t>
            </a:r>
          </a:p>
          <a:p>
            <a:pPr algn="just">
              <a:lnSpc>
                <a:spcPct val="150000"/>
              </a:lnSpc>
            </a:pPr>
            <a:r>
              <a:rPr lang="en-US" sz="2800" dirty="0" smtClean="0">
                <a:latin typeface="Times New Roman" pitchFamily="18" charset="0"/>
                <a:cs typeface="Times New Roman" pitchFamily="18" charset="0"/>
              </a:rPr>
              <a:t>This information can be used to determine the baseline quality and the significance of noise impacts incurred during projects (or activities); it could also aid in deciding between alternative actions or in assessing the need for mitigation measures for a given alternative.</a:t>
            </a:r>
          </a:p>
          <a:p>
            <a:pPr algn="just">
              <a:lnSpc>
                <a:spcPct val="150000"/>
              </a:lnSpc>
              <a:buNone/>
            </a:pPr>
            <a:r>
              <a:rPr lang="en-US" sz="2800" dirty="0" smtClean="0">
                <a:latin typeface="Times New Roman" pitchFamily="18" charset="0"/>
                <a:cs typeface="Times New Roman" pitchFamily="18" charset="0"/>
              </a:rPr>
              <a:t>1. General Noise Criteria, 2. Noise Emissions Standards</a:t>
            </a:r>
            <a:endParaRPr lang="en-US" sz="2800"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905896" y="357166"/>
            <a:ext cx="8001056" cy="6075080"/>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772" y="0"/>
            <a:ext cx="7000925" cy="439718"/>
          </a:xfrm>
        </p:spPr>
        <p:txBody>
          <a:bodyPr>
            <a:normAutofit fontScale="90000"/>
          </a:bodyPr>
          <a:lstStyle/>
          <a:p>
            <a:r>
              <a:rPr lang="en-US" sz="2800" b="1" dirty="0">
                <a:latin typeface="Times New Roman" pitchFamily="18" charset="0"/>
                <a:cs typeface="Times New Roman" pitchFamily="18" charset="0"/>
              </a:rPr>
              <a:t>Screening, scoping, and appraisal</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91252" y="642918"/>
            <a:ext cx="11787270" cy="5929353"/>
          </a:xfrm>
        </p:spPr>
        <p:txBody>
          <a:bodyPr>
            <a:normAutofit fontScale="85000" lnSpcReduction="10000"/>
          </a:bodyPr>
          <a:lstStyle/>
          <a:p>
            <a:pPr algn="just">
              <a:lnSpc>
                <a:spcPct val="160000"/>
              </a:lnSpc>
            </a:pPr>
            <a:r>
              <a:rPr lang="en-US" dirty="0">
                <a:solidFill>
                  <a:srgbClr val="FF0000"/>
                </a:solidFill>
                <a:latin typeface="Times New Roman" pitchFamily="18" charset="0"/>
                <a:cs typeface="Times New Roman" pitchFamily="18" charset="0"/>
              </a:rPr>
              <a:t>Expert Appraisal Committee (EAC) of central government and </a:t>
            </a:r>
            <a:r>
              <a:rPr lang="en-US" dirty="0" smtClean="0">
                <a:solidFill>
                  <a:srgbClr val="FF0000"/>
                </a:solidFill>
                <a:latin typeface="Times New Roman" pitchFamily="18" charset="0"/>
                <a:cs typeface="Times New Roman" pitchFamily="18" charset="0"/>
              </a:rPr>
              <a:t>State-level Expert </a:t>
            </a:r>
            <a:r>
              <a:rPr lang="en-US" dirty="0">
                <a:solidFill>
                  <a:srgbClr val="FF0000"/>
                </a:solidFill>
                <a:latin typeface="Times New Roman" pitchFamily="18" charset="0"/>
                <a:cs typeface="Times New Roman" pitchFamily="18" charset="0"/>
              </a:rPr>
              <a:t>Appraisal Committee (SEAC) of state government screen, scope </a:t>
            </a:r>
            <a:r>
              <a:rPr lang="en-US" dirty="0" smtClean="0">
                <a:solidFill>
                  <a:srgbClr val="FF0000"/>
                </a:solidFill>
                <a:latin typeface="Times New Roman" pitchFamily="18" charset="0"/>
                <a:cs typeface="Times New Roman" pitchFamily="18" charset="0"/>
              </a:rPr>
              <a:t>and appraise </a:t>
            </a:r>
            <a:r>
              <a:rPr lang="en-US" dirty="0">
                <a:solidFill>
                  <a:srgbClr val="FF0000"/>
                </a:solidFill>
                <a:latin typeface="Times New Roman" pitchFamily="18" charset="0"/>
                <a:cs typeface="Times New Roman" pitchFamily="18" charset="0"/>
              </a:rPr>
              <a:t>the project. EAC and SEAC usually meet once every month. </a:t>
            </a:r>
            <a:endParaRPr lang="en-US" dirty="0" smtClean="0">
              <a:solidFill>
                <a:srgbClr val="FF0000"/>
              </a:solidFill>
              <a:latin typeface="Times New Roman" pitchFamily="18" charset="0"/>
              <a:cs typeface="Times New Roman" pitchFamily="18" charset="0"/>
            </a:endParaRPr>
          </a:p>
          <a:p>
            <a:pPr algn="just">
              <a:lnSpc>
                <a:spcPct val="160000"/>
              </a:lnSpc>
            </a:pPr>
            <a:r>
              <a:rPr lang="en-US" dirty="0" smtClean="0">
                <a:solidFill>
                  <a:srgbClr val="FF0000"/>
                </a:solidFill>
                <a:latin typeface="Times New Roman" pitchFamily="18" charset="0"/>
                <a:cs typeface="Times New Roman" pitchFamily="18" charset="0"/>
              </a:rPr>
              <a:t>EAC and </a:t>
            </a:r>
            <a:r>
              <a:rPr lang="en-US" dirty="0">
                <a:solidFill>
                  <a:srgbClr val="FF0000"/>
                </a:solidFill>
                <a:latin typeface="Times New Roman" pitchFamily="18" charset="0"/>
                <a:cs typeface="Times New Roman" pitchFamily="18" charset="0"/>
              </a:rPr>
              <a:t>SEAC are reconstituted after every 3 years; members of EAC or </a:t>
            </a:r>
            <a:r>
              <a:rPr lang="en-US" dirty="0" smtClean="0">
                <a:solidFill>
                  <a:srgbClr val="FF0000"/>
                </a:solidFill>
                <a:latin typeface="Times New Roman" pitchFamily="18" charset="0"/>
                <a:cs typeface="Times New Roman" pitchFamily="18" charset="0"/>
              </a:rPr>
              <a:t>SEAC may </a:t>
            </a:r>
            <a:r>
              <a:rPr lang="en-US" dirty="0">
                <a:solidFill>
                  <a:srgbClr val="FF0000"/>
                </a:solidFill>
                <a:latin typeface="Times New Roman" pitchFamily="18" charset="0"/>
                <a:cs typeface="Times New Roman" pitchFamily="18" charset="0"/>
              </a:rPr>
              <a:t>inspect the site for screening/scoping/appraisal, but for this, </a:t>
            </a:r>
            <a:r>
              <a:rPr lang="en-US" dirty="0" smtClean="0">
                <a:solidFill>
                  <a:srgbClr val="FF0000"/>
                </a:solidFill>
                <a:latin typeface="Times New Roman" pitchFamily="18" charset="0"/>
                <a:cs typeface="Times New Roman" pitchFamily="18" charset="0"/>
              </a:rPr>
              <a:t>applicants should </a:t>
            </a:r>
            <a:r>
              <a:rPr lang="en-US" dirty="0">
                <a:solidFill>
                  <a:srgbClr val="FF0000"/>
                </a:solidFill>
                <a:latin typeface="Times New Roman" pitchFamily="18" charset="0"/>
                <a:cs typeface="Times New Roman" pitchFamily="18" charset="0"/>
              </a:rPr>
              <a:t>receive a notice at least 7 days before the visit for inspection</a:t>
            </a:r>
            <a:r>
              <a:rPr lang="en-US" dirty="0" smtClean="0">
                <a:solidFill>
                  <a:srgbClr val="FF0000"/>
                </a:solidFill>
                <a:latin typeface="Times New Roman" pitchFamily="18" charset="0"/>
                <a:cs typeface="Times New Roman" pitchFamily="18" charset="0"/>
              </a:rPr>
              <a:t>.</a:t>
            </a:r>
          </a:p>
          <a:p>
            <a:pPr algn="just">
              <a:lnSpc>
                <a:spcPct val="160000"/>
              </a:lnSpc>
            </a:pPr>
            <a:r>
              <a:rPr lang="en-US" dirty="0">
                <a:latin typeface="Times New Roman" pitchFamily="18" charset="0"/>
                <a:cs typeface="Times New Roman" pitchFamily="18" charset="0"/>
              </a:rPr>
              <a:t>The chairman </a:t>
            </a:r>
            <a:r>
              <a:rPr lang="en-US" dirty="0" smtClean="0">
                <a:latin typeface="Times New Roman" pitchFamily="18" charset="0"/>
                <a:cs typeface="Times New Roman" pitchFamily="18" charset="0"/>
              </a:rPr>
              <a:t>of State Level Environmental Impact Assessment Authority (SEIAA) settles the </a:t>
            </a:r>
            <a:r>
              <a:rPr lang="en-US" dirty="0">
                <a:latin typeface="Times New Roman" pitchFamily="18" charset="0"/>
                <a:cs typeface="Times New Roman" pitchFamily="18" charset="0"/>
              </a:rPr>
              <a:t>case. If this is not </a:t>
            </a:r>
            <a:r>
              <a:rPr lang="en-US" dirty="0" smtClean="0">
                <a:latin typeface="Times New Roman" pitchFamily="18" charset="0"/>
                <a:cs typeface="Times New Roman" pitchFamily="18" charset="0"/>
              </a:rPr>
              <a:t>possible, the </a:t>
            </a:r>
            <a:r>
              <a:rPr lang="en-US" dirty="0">
                <a:latin typeface="Times New Roman" pitchFamily="18" charset="0"/>
                <a:cs typeface="Times New Roman" pitchFamily="18" charset="0"/>
              </a:rPr>
              <a:t>decision of the </a:t>
            </a:r>
            <a:r>
              <a:rPr lang="en-US" dirty="0" smtClean="0">
                <a:latin typeface="Times New Roman" pitchFamily="18" charset="0"/>
                <a:cs typeface="Times New Roman" pitchFamily="18" charset="0"/>
              </a:rPr>
              <a:t>majority should </a:t>
            </a:r>
            <a:r>
              <a:rPr lang="en-US" dirty="0">
                <a:latin typeface="Times New Roman" pitchFamily="18" charset="0"/>
                <a:cs typeface="Times New Roman" pitchFamily="18" charset="0"/>
              </a:rPr>
              <a:t>prevail</a:t>
            </a:r>
            <a:r>
              <a:rPr lang="en-US" dirty="0" smtClean="0">
                <a:latin typeface="Times New Roman" pitchFamily="18" charset="0"/>
                <a:cs typeface="Times New Roman" pitchFamily="18" charset="0"/>
              </a:rPr>
              <a:t>.</a:t>
            </a:r>
          </a:p>
          <a:p>
            <a:pPr algn="just">
              <a:lnSpc>
                <a:spcPct val="160000"/>
              </a:lnSpc>
            </a:pPr>
            <a:endParaRPr lang="en-US" dirty="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5857915"/>
          </a:xfrm>
        </p:spPr>
        <p:txBody>
          <a:bodyPr>
            <a:normAutofit fontScale="62500" lnSpcReduction="20000"/>
          </a:bodyPr>
          <a:lstStyle/>
          <a:p>
            <a:pPr>
              <a:buNone/>
            </a:pPr>
            <a:r>
              <a:rPr lang="en-US" b="1" dirty="0" smtClean="0">
                <a:solidFill>
                  <a:srgbClr val="FF0000"/>
                </a:solidFill>
                <a:latin typeface="Times New Roman" pitchFamily="18" charset="0"/>
                <a:cs typeface="Times New Roman" pitchFamily="18" charset="0"/>
              </a:rPr>
              <a:t>Step 4: Impact Prediction</a:t>
            </a:r>
          </a:p>
          <a:p>
            <a:pPr algn="just">
              <a:lnSpc>
                <a:spcPct val="170000"/>
              </a:lnSpc>
            </a:pPr>
            <a:r>
              <a:rPr lang="en-US" dirty="0" smtClean="0">
                <a:latin typeface="Times New Roman" pitchFamily="18" charset="0"/>
                <a:cs typeface="Times New Roman" pitchFamily="18" charset="0"/>
              </a:rPr>
              <a:t>Involves predicting the propagation of noise from a source and determining the type of affected land- use. </a:t>
            </a:r>
          </a:p>
          <a:p>
            <a:pPr algn="just">
              <a:lnSpc>
                <a:spcPct val="170000"/>
              </a:lnSpc>
            </a:pPr>
            <a:r>
              <a:rPr lang="en-US" dirty="0" smtClean="0">
                <a:latin typeface="Times New Roman" pitchFamily="18" charset="0"/>
                <a:cs typeface="Times New Roman" pitchFamily="18" charset="0"/>
              </a:rPr>
              <a:t>One method of expressing both existing noise and predicted noise levels is by using a level- weighted population value . </a:t>
            </a:r>
          </a:p>
          <a:p>
            <a:pPr algn="just">
              <a:lnSpc>
                <a:spcPct val="170000"/>
              </a:lnSpc>
            </a:pPr>
            <a:r>
              <a:rPr lang="en-US" dirty="0" smtClean="0">
                <a:latin typeface="Times New Roman" pitchFamily="18" charset="0"/>
                <a:cs typeface="Times New Roman" pitchFamily="18" charset="0"/>
              </a:rPr>
              <a:t>A sound-level-weighted population is a single number representation of the significance of a noise environment to the exposed population.</a:t>
            </a:r>
          </a:p>
          <a:p>
            <a:pPr algn="just">
              <a:lnSpc>
                <a:spcPct val="170000"/>
              </a:lnSpc>
            </a:pPr>
            <a:r>
              <a:rPr lang="en-US" dirty="0" smtClean="0">
                <a:latin typeface="Times New Roman" pitchFamily="18" charset="0"/>
                <a:cs typeface="Times New Roman" pitchFamily="18" charset="0"/>
              </a:rPr>
              <a:t>The assumptions are that the intensity of human response is one of several consequences of</a:t>
            </a:r>
          </a:p>
          <a:p>
            <a:pPr algn="just">
              <a:lnSpc>
                <a:spcPct val="170000"/>
              </a:lnSpc>
              <a:buNone/>
            </a:pPr>
            <a:r>
              <a:rPr lang="en-US" dirty="0" smtClean="0">
                <a:latin typeface="Times New Roman" pitchFamily="18" charset="0"/>
                <a:cs typeface="Times New Roman" pitchFamily="18" charset="0"/>
              </a:rPr>
              <a:t>	average sound level, depending upon the response mode of interest (annoyance. Speech interference and hearing loss) and that the impact of high noise levels on a small number of people is equivalent to the impact of lower noise levels on a larger number of people in an overall evaluation. </a:t>
            </a:r>
          </a:p>
          <a:p>
            <a:pPr algn="just">
              <a:lnSpc>
                <a:spcPct val="170000"/>
              </a:lnSpc>
            </a:pPr>
            <a:r>
              <a:rPr lang="en-US" dirty="0" smtClean="0">
                <a:latin typeface="Times New Roman" pitchFamily="18" charset="0"/>
                <a:cs typeface="Times New Roman" pitchFamily="18" charset="0"/>
              </a:rPr>
              <a:t>Based on these assumptions. the "fractional impact" can be determined as the product of a sound-level-weighting value and the number of persons exposed to a specified sound level.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858708" cy="5857915"/>
          </a:xfrm>
        </p:spPr>
        <p:txBody>
          <a:bodyPr>
            <a:normAutofit fontScale="77500" lnSpcReduction="20000"/>
          </a:bodyPr>
          <a:lstStyle/>
          <a:p>
            <a:pPr algn="just">
              <a:lnSpc>
                <a:spcPct val="150000"/>
              </a:lnSpc>
              <a:buNone/>
            </a:pPr>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sound-level-weighted population (LWP) </a:t>
            </a:r>
            <a:r>
              <a:rPr lang="en-US" dirty="0" smtClean="0">
                <a:latin typeface="Times New Roman" pitchFamily="18" charset="0"/>
                <a:cs typeface="Times New Roman" pitchFamily="18" charset="0"/>
              </a:rPr>
              <a:t>is: </a:t>
            </a:r>
          </a:p>
          <a:p>
            <a:pPr algn="just">
              <a:lnSpc>
                <a:spcPct val="150000"/>
              </a:lnSpc>
              <a:buNone/>
            </a:pPr>
            <a:r>
              <a:rPr lang="en-US" dirty="0" smtClean="0">
                <a:latin typeface="Times New Roman" pitchFamily="18" charset="0"/>
                <a:cs typeface="Times New Roman" pitchFamily="18" charset="0"/>
              </a:rPr>
              <a:t>LWP = P(</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 W(</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 × d(</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a:t>
            </a:r>
          </a:p>
          <a:p>
            <a:pPr algn="just">
              <a:lnSpc>
                <a:spcPct val="150000"/>
              </a:lnSpc>
              <a:buNone/>
            </a:pPr>
            <a:r>
              <a:rPr lang="en-IN" dirty="0" smtClean="0">
                <a:latin typeface="Times New Roman" pitchFamily="18" charset="0"/>
                <a:cs typeface="Times New Roman" pitchFamily="18" charset="0"/>
              </a:rPr>
              <a:t>Where: </a:t>
            </a:r>
            <a:r>
              <a:rPr lang="en-US" dirty="0"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 is the population distribution function, </a:t>
            </a:r>
          </a:p>
          <a:p>
            <a:pPr algn="just">
              <a:lnSpc>
                <a:spcPct val="150000"/>
              </a:lnSpc>
              <a:buNone/>
            </a:pPr>
            <a:r>
              <a:rPr lang="en-US" dirty="0" smtClean="0">
                <a:latin typeface="Times New Roman" pitchFamily="18" charset="0"/>
                <a:cs typeface="Times New Roman" pitchFamily="18" charset="0"/>
              </a:rPr>
              <a:t>W(</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 is the day-night average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sound-level-weighting function characterizing the severity of the impact as a function of sound level</a:t>
            </a:r>
          </a:p>
          <a:p>
            <a:pPr algn="just">
              <a:lnSpc>
                <a:spcPct val="150000"/>
              </a:lnSpc>
              <a:buNone/>
            </a:pPr>
            <a:r>
              <a:rPr lang="en-US" dirty="0" smtClean="0">
                <a:latin typeface="Times New Roman" pitchFamily="18" charset="0"/>
                <a:cs typeface="Times New Roman" pitchFamily="18" charset="0"/>
              </a:rPr>
              <a:t> d(</a:t>
            </a:r>
            <a:r>
              <a:rPr lang="en-US" dirty="0" err="1" smtClean="0">
                <a:latin typeface="Times New Roman" pitchFamily="18" charset="0"/>
                <a:cs typeface="Times New Roman" pitchFamily="18" charset="0"/>
              </a:rPr>
              <a:t>L</a:t>
            </a:r>
            <a:r>
              <a:rPr lang="en-US" baseline="-25000" dirty="0" err="1" smtClean="0">
                <a:latin typeface="Times New Roman" pitchFamily="18" charset="0"/>
                <a:cs typeface="Times New Roman" pitchFamily="18" charset="0"/>
              </a:rPr>
              <a:t>dn</a:t>
            </a:r>
            <a:r>
              <a:rPr lang="en-US" dirty="0" smtClean="0">
                <a:latin typeface="Times New Roman" pitchFamily="18" charset="0"/>
                <a:cs typeface="Times New Roman" pitchFamily="18" charset="0"/>
              </a:rPr>
              <a:t>) is the differential change in day night average sound level.</a:t>
            </a:r>
          </a:p>
          <a:p>
            <a:pPr algn="just">
              <a:lnSpc>
                <a:spcPct val="160000"/>
              </a:lnSpc>
            </a:pPr>
            <a:r>
              <a:rPr lang="en-US" b="1" dirty="0" smtClean="0">
                <a:solidFill>
                  <a:srgbClr val="FF0000"/>
                </a:solidFill>
                <a:latin typeface="Times New Roman" pitchFamily="18" charset="0"/>
                <a:cs typeface="Times New Roman" pitchFamily="18" charset="0"/>
              </a:rPr>
              <a:t>A Noise Impact index (NII) </a:t>
            </a:r>
            <a:r>
              <a:rPr lang="en-US" dirty="0" smtClean="0">
                <a:latin typeface="Times New Roman" pitchFamily="18" charset="0"/>
                <a:cs typeface="Times New Roman" pitchFamily="18" charset="0"/>
              </a:rPr>
              <a:t>can then be used for comparing the relative impact of one noise environment with that of another. It is defined as the sound-level-weighted population L WP divided by the total population (</a:t>
            </a:r>
            <a:r>
              <a:rPr lang="en-US" dirty="0" err="1" smtClean="0">
                <a:latin typeface="Times New Roman" pitchFamily="18" charset="0"/>
                <a:cs typeface="Times New Roman" pitchFamily="18" charset="0"/>
              </a:rPr>
              <a:t>P</a:t>
            </a:r>
            <a:r>
              <a:rPr lang="en-US" baseline="-25000" dirty="0" err="1" smtClean="0">
                <a:latin typeface="Times New Roman" pitchFamily="18" charset="0"/>
                <a:cs typeface="Times New Roman" pitchFamily="18" charset="0"/>
              </a:rPr>
              <a:t>total</a:t>
            </a:r>
            <a:r>
              <a:rPr lang="en-US" dirty="0" smtClean="0">
                <a:latin typeface="Times New Roman" pitchFamily="18" charset="0"/>
                <a:cs typeface="Times New Roman" pitchFamily="18" charset="0"/>
              </a:rPr>
              <a:t>) under consideration:</a:t>
            </a:r>
          </a:p>
          <a:p>
            <a:pPr algn="just">
              <a:lnSpc>
                <a:spcPct val="160000"/>
              </a:lnSpc>
              <a:buNone/>
            </a:pPr>
            <a:r>
              <a:rPr lang="en-US" b="1" dirty="0" smtClean="0">
                <a:latin typeface="Times New Roman" pitchFamily="18" charset="0"/>
                <a:cs typeface="Times New Roman" pitchFamily="18" charset="0"/>
              </a:rPr>
              <a:t>	NII = LWP / </a:t>
            </a:r>
            <a:r>
              <a:rPr lang="en-US" b="1" dirty="0" err="1" smtClean="0">
                <a:latin typeface="Times New Roman" pitchFamily="18" charset="0"/>
                <a:cs typeface="Times New Roman" pitchFamily="18" charset="0"/>
              </a:rPr>
              <a:t>P</a:t>
            </a:r>
            <a:r>
              <a:rPr lang="en-US" b="1" baseline="-25000" dirty="0" err="1" smtClean="0">
                <a:latin typeface="Times New Roman" pitchFamily="18" charset="0"/>
                <a:cs typeface="Times New Roman" pitchFamily="18" charset="0"/>
              </a:rPr>
              <a:t>total</a:t>
            </a:r>
            <a:endParaRPr lang="en-US" b="1"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1" y="714356"/>
            <a:ext cx="12049961" cy="6000792"/>
          </a:xfrm>
        </p:spPr>
        <p:txBody>
          <a:bodyPr>
            <a:normAutofit fontScale="55000" lnSpcReduction="20000"/>
          </a:bodyPr>
          <a:lstStyle/>
          <a:p>
            <a:pPr algn="just">
              <a:lnSpc>
                <a:spcPct val="170000"/>
              </a:lnSpc>
              <a:buNone/>
            </a:pPr>
            <a:r>
              <a:rPr lang="en-US" b="1" dirty="0" smtClean="0">
                <a:solidFill>
                  <a:srgbClr val="FF0000"/>
                </a:solidFill>
                <a:latin typeface="Times New Roman" pitchFamily="18" charset="0"/>
                <a:cs typeface="Times New Roman" pitchFamily="18" charset="0"/>
              </a:rPr>
              <a:t>Forecasting noise levels</a:t>
            </a:r>
          </a:p>
          <a:p>
            <a:pPr algn="just">
              <a:lnSpc>
                <a:spcPct val="170000"/>
              </a:lnSpc>
            </a:pPr>
            <a:r>
              <a:rPr lang="en-US" dirty="0" smtClean="0">
                <a:latin typeface="Times New Roman" pitchFamily="18" charset="0"/>
                <a:cs typeface="Times New Roman" pitchFamily="18" charset="0"/>
              </a:rPr>
              <a:t>Forecasting methods include equations, computer models. and physical models. </a:t>
            </a:r>
          </a:p>
          <a:p>
            <a:pPr algn="just">
              <a:lnSpc>
                <a:spcPct val="170000"/>
              </a:lnSpc>
            </a:pPr>
            <a:r>
              <a:rPr lang="en-US" dirty="0" smtClean="0">
                <a:latin typeface="Times New Roman" pitchFamily="18" charset="0"/>
                <a:cs typeface="Times New Roman" pitchFamily="18" charset="0"/>
              </a:rPr>
              <a:t>The simplest are equations, which estimate noise from information on traffic flow, composition, and speed. </a:t>
            </a:r>
          </a:p>
          <a:p>
            <a:pPr algn="just">
              <a:lnSpc>
                <a:spcPct val="170000"/>
              </a:lnSpc>
            </a:pPr>
            <a:r>
              <a:rPr lang="en-US" dirty="0" smtClean="0">
                <a:latin typeface="Times New Roman" pitchFamily="18" charset="0"/>
                <a:cs typeface="Times New Roman" pitchFamily="18" charset="0"/>
              </a:rPr>
              <a:t>Computer models are perhaps more widely employed and can be used to forecast future changes in baseline condition and the likely actually autonomous and difficult to integrate into the surrounding social environment.</a:t>
            </a:r>
          </a:p>
          <a:p>
            <a:pPr algn="just">
              <a:lnSpc>
                <a:spcPct val="170000"/>
              </a:lnSpc>
              <a:buNone/>
            </a:pPr>
            <a:r>
              <a:rPr lang="en-US" b="1" dirty="0" smtClean="0">
                <a:solidFill>
                  <a:srgbClr val="FF0000"/>
                </a:solidFill>
                <a:latin typeface="Times New Roman" pitchFamily="18" charset="0"/>
                <a:cs typeface="Times New Roman" pitchFamily="18" charset="0"/>
              </a:rPr>
              <a:t>Prediction of Traffic Noise Levels</a:t>
            </a:r>
          </a:p>
          <a:p>
            <a:pPr algn="just">
              <a:lnSpc>
                <a:spcPct val="170000"/>
              </a:lnSpc>
            </a:pPr>
            <a:r>
              <a:rPr lang="en-US" dirty="0" smtClean="0">
                <a:latin typeface="Times New Roman" pitchFamily="18" charset="0"/>
                <a:cs typeface="Times New Roman" pitchFamily="18" charset="0"/>
              </a:rPr>
              <a:t>The methodology developed under National Cooperative Highway research program of USA is a widely adaptable methodology for the prediction of highway noise as it is very simple with a high success rate.</a:t>
            </a:r>
          </a:p>
          <a:p>
            <a:pPr algn="just">
              <a:lnSpc>
                <a:spcPct val="170000"/>
              </a:lnSpc>
            </a:pPr>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first step </a:t>
            </a:r>
            <a:r>
              <a:rPr lang="en-US" dirty="0" smtClean="0">
                <a:latin typeface="Times New Roman" pitchFamily="18" charset="0"/>
                <a:cs typeface="Times New Roman" pitchFamily="18" charset="0"/>
              </a:rPr>
              <a:t>is known as a short method in which a gross quick and gross prediction of the noise levels will be made.</a:t>
            </a:r>
          </a:p>
          <a:p>
            <a:pPr algn="just">
              <a:lnSpc>
                <a:spcPct val="170000"/>
              </a:lnSpc>
            </a:pPr>
            <a:r>
              <a:rPr lang="en-US"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second step </a:t>
            </a:r>
            <a:r>
              <a:rPr lang="en-US" dirty="0" smtClean="0">
                <a:latin typeface="Times New Roman" pitchFamily="18" charset="0"/>
                <a:cs typeface="Times New Roman" pitchFamily="18" charset="0"/>
              </a:rPr>
              <a:t>of methodology is termed as NCHRP 174 "complete method" which utilizes-a fairly large computer program to refine the predictions made in the first step. The </a:t>
            </a:r>
            <a:r>
              <a:rPr lang="en-US" b="1" dirty="0" smtClean="0">
                <a:solidFill>
                  <a:srgbClr val="FF0000"/>
                </a:solidFill>
                <a:latin typeface="Times New Roman" pitchFamily="18" charset="0"/>
                <a:cs typeface="Times New Roman" pitchFamily="18" charset="0"/>
              </a:rPr>
              <a:t>third step </a:t>
            </a:r>
            <a:r>
              <a:rPr lang="en-US" dirty="0" smtClean="0">
                <a:latin typeface="Times New Roman" pitchFamily="18" charset="0"/>
                <a:cs typeface="Times New Roman" pitchFamily="18" charset="0"/>
              </a:rPr>
              <a:t>in this procedure is termed as "selection of a noise control design".  The </a:t>
            </a:r>
            <a:r>
              <a:rPr lang="en-US" b="1" dirty="0" smtClean="0">
                <a:solidFill>
                  <a:srgbClr val="FF0000"/>
                </a:solidFill>
                <a:latin typeface="Times New Roman" pitchFamily="18" charset="0"/>
                <a:cs typeface="Times New Roman" pitchFamily="18" charset="0"/>
              </a:rPr>
              <a:t>fourth step </a:t>
            </a:r>
            <a:r>
              <a:rPr lang="en-US" dirty="0" smtClean="0">
                <a:latin typeface="Times New Roman" pitchFamily="18" charset="0"/>
                <a:cs typeface="Times New Roman" pitchFamily="18" charset="0"/>
              </a:rPr>
              <a:t>is termed as "check the design operation" in which the second step will be repeated and refined to arrive at the final conclusions.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787270" cy="6000792"/>
          </a:xfrm>
        </p:spPr>
        <p:txBody>
          <a:bodyPr>
            <a:normAutofit fontScale="70000" lnSpcReduction="20000"/>
          </a:bodyPr>
          <a:lstStyle/>
          <a:p>
            <a:pPr algn="just">
              <a:lnSpc>
                <a:spcPct val="170000"/>
              </a:lnSpc>
              <a:buNone/>
            </a:pPr>
            <a:r>
              <a:rPr lang="en-IN" b="1" dirty="0" smtClean="0">
                <a:solidFill>
                  <a:srgbClr val="FF0000"/>
                </a:solidFill>
                <a:latin typeface="Times New Roman" pitchFamily="18" charset="0"/>
                <a:cs typeface="Times New Roman" pitchFamily="18" charset="0"/>
              </a:rPr>
              <a:t>Computer models:</a:t>
            </a:r>
          </a:p>
          <a:p>
            <a:pPr algn="just">
              <a:lnSpc>
                <a:spcPct val="170000"/>
              </a:lnSpc>
              <a:buNone/>
            </a:pPr>
            <a:r>
              <a:rPr lang="en-IN" dirty="0" smtClean="0">
                <a:latin typeface="Times New Roman" pitchFamily="18" charset="0"/>
                <a:cs typeface="Times New Roman" pitchFamily="18" charset="0"/>
              </a:rPr>
              <a:t>STAMINA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Noisecalc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Jica</a:t>
            </a:r>
            <a:r>
              <a:rPr lang="en-US" dirty="0" smtClean="0">
                <a:latin typeface="Times New Roman" pitchFamily="18" charset="0"/>
                <a:cs typeface="Times New Roman" pitchFamily="18" charset="0"/>
              </a:rPr>
              <a:t> Noise model.</a:t>
            </a:r>
          </a:p>
          <a:p>
            <a:pPr algn="just">
              <a:lnSpc>
                <a:spcPct val="170000"/>
              </a:lnSpc>
              <a:buNone/>
            </a:pPr>
            <a:r>
              <a:rPr lang="en-IN" b="1" dirty="0" smtClean="0">
                <a:solidFill>
                  <a:srgbClr val="FF0000"/>
                </a:solidFill>
                <a:latin typeface="Times New Roman" pitchFamily="18" charset="0"/>
                <a:cs typeface="Times New Roman" pitchFamily="18" charset="0"/>
              </a:rPr>
              <a:t>5. </a:t>
            </a:r>
            <a:r>
              <a:rPr lang="en-US" b="1" dirty="0" smtClean="0">
                <a:solidFill>
                  <a:srgbClr val="FF0000"/>
                </a:solidFill>
                <a:latin typeface="Times New Roman" pitchFamily="18" charset="0"/>
                <a:cs typeface="Times New Roman" pitchFamily="18" charset="0"/>
              </a:rPr>
              <a:t>Assessment of Impact Significance</a:t>
            </a:r>
          </a:p>
          <a:p>
            <a:pPr algn="just">
              <a:lnSpc>
                <a:spcPct val="170000"/>
              </a:lnSpc>
            </a:pPr>
            <a:r>
              <a:rPr lang="en-US" dirty="0" smtClean="0">
                <a:latin typeface="Times New Roman" pitchFamily="18" charset="0"/>
                <a:cs typeface="Times New Roman" pitchFamily="18" charset="0"/>
              </a:rPr>
              <a:t>One basis for evaluation of significant impact is public input; this input could be received through a continued scoping process of the conduction of public meetings or public participation programs or both. </a:t>
            </a:r>
          </a:p>
          <a:p>
            <a:pPr algn="just">
              <a:lnSpc>
                <a:spcPct val="170000"/>
              </a:lnSpc>
            </a:pPr>
            <a:r>
              <a:rPr lang="en-US" dirty="0" smtClean="0">
                <a:latin typeface="Times New Roman" pitchFamily="18" charset="0"/>
                <a:cs typeface="Times New Roman" pitchFamily="18" charset="0"/>
              </a:rPr>
              <a:t>The general public can often delineate important environmental resources and values for particular areas. and this should be considered in impact assessment. </a:t>
            </a:r>
          </a:p>
          <a:p>
            <a:pPr algn="just">
              <a:lnSpc>
                <a:spcPct val="170000"/>
              </a:lnSpc>
            </a:pPr>
            <a:r>
              <a:rPr lang="en-US" dirty="0" smtClean="0">
                <a:latin typeface="Times New Roman" pitchFamily="18" charset="0"/>
                <a:cs typeface="Times New Roman" pitchFamily="18" charset="0"/>
              </a:rPr>
              <a:t>Professional judgment can also be useful to assess the percentage changes from baseline conditions in terms of noise levels and/or exposed human population, or a noise index</a:t>
            </a:r>
            <a:endParaRPr lang="en-IN" b="1" dirty="0" smtClean="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858708" cy="5857915"/>
          </a:xfrm>
        </p:spPr>
        <p:txBody>
          <a:bodyPr>
            <a:normAutofit fontScale="77500" lnSpcReduction="20000"/>
          </a:bodyPr>
          <a:lstStyle/>
          <a:p>
            <a:pPr>
              <a:buNone/>
            </a:pPr>
            <a:r>
              <a:rPr lang="en-IN" b="1" dirty="0" smtClean="0">
                <a:solidFill>
                  <a:srgbClr val="FF0000"/>
                </a:solidFill>
                <a:latin typeface="Times New Roman" pitchFamily="18" charset="0"/>
                <a:cs typeface="Times New Roman" pitchFamily="18" charset="0"/>
              </a:rPr>
              <a:t>6. </a:t>
            </a:r>
            <a:r>
              <a:rPr lang="en-US" b="1" dirty="0" smtClean="0">
                <a:solidFill>
                  <a:srgbClr val="FF0000"/>
                </a:solidFill>
                <a:latin typeface="Times New Roman" pitchFamily="18" charset="0"/>
                <a:cs typeface="Times New Roman" pitchFamily="18" charset="0"/>
              </a:rPr>
              <a:t>Mitigation Measures</a:t>
            </a:r>
          </a:p>
          <a:p>
            <a:pPr algn="just">
              <a:lnSpc>
                <a:spcPct val="150000"/>
              </a:lnSpc>
            </a:pPr>
            <a:r>
              <a:rPr lang="en-US" dirty="0" smtClean="0">
                <a:latin typeface="Times New Roman" pitchFamily="18" charset="0"/>
                <a:cs typeface="Times New Roman" pitchFamily="18" charset="0"/>
              </a:rPr>
              <a:t>Mitigation measures refer to steps that can be taken to minimize the magnitude of the detrimental noise impacts. </a:t>
            </a:r>
          </a:p>
          <a:p>
            <a:pPr algn="just">
              <a:lnSpc>
                <a:spcPct val="150000"/>
              </a:lnSpc>
            </a:pPr>
            <a:r>
              <a:rPr lang="en-US" dirty="0" smtClean="0">
                <a:latin typeface="Times New Roman" pitchFamily="18" charset="0"/>
                <a:cs typeface="Times New Roman" pitchFamily="18" charset="0"/>
              </a:rPr>
              <a:t>The key approach to mitigation is to reduce or control the noise expected to be emitted from the project (or activity). </a:t>
            </a:r>
          </a:p>
          <a:p>
            <a:pPr algn="just">
              <a:lnSpc>
                <a:spcPct val="150000"/>
              </a:lnSpc>
            </a:pPr>
            <a:r>
              <a:rPr lang="en-US" dirty="0" smtClean="0">
                <a:latin typeface="Times New Roman" pitchFamily="18" charset="0"/>
                <a:cs typeface="Times New Roman" pitchFamily="18" charset="0"/>
              </a:rPr>
              <a:t>Mitigation can proceed along three possible courses of action, either by changing 1. the source of noise, 2. the path of noise from the source to the receiver, or 3. the receiver of noise. </a:t>
            </a:r>
          </a:p>
          <a:p>
            <a:pPr algn="just">
              <a:lnSpc>
                <a:spcPct val="150000"/>
              </a:lnSpc>
            </a:pPr>
            <a:r>
              <a:rPr lang="en-US" dirty="0" smtClean="0">
                <a:latin typeface="Times New Roman" pitchFamily="18" charset="0"/>
                <a:cs typeface="Times New Roman" pitchFamily="18" charset="0"/>
              </a:rPr>
              <a:t>Some additional principles of noise control include the reduction of the number. of vibrating sources, enclosure of the source, and attenuation of noise by absorbing barriers methods.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642918"/>
            <a:ext cx="11715832" cy="5929353"/>
          </a:xfrm>
        </p:spPr>
        <p:txBody>
          <a:bodyPr>
            <a:normAutofit/>
          </a:bodyPr>
          <a:lstStyle/>
          <a:p>
            <a:pPr algn="just">
              <a:lnSpc>
                <a:spcPct val="150000"/>
              </a:lnSpc>
            </a:pPr>
            <a:r>
              <a:rPr lang="en-US" dirty="0" smtClean="0">
                <a:latin typeface="Times New Roman" pitchFamily="18" charset="0"/>
                <a:cs typeface="Times New Roman" pitchFamily="18" charset="0"/>
              </a:rPr>
              <a:t>Simple hand calculations and/or computer models described earlier can assist in forecasting the relative effectiveness of various designed and/or operational phase mitigation techniques.</a:t>
            </a:r>
          </a:p>
          <a:p>
            <a:pPr algn="just">
              <a:lnSpc>
                <a:spcPct val="150000"/>
              </a:lnSpc>
            </a:pPr>
            <a:r>
              <a:rPr lang="en-US" dirty="0" smtClean="0">
                <a:latin typeface="Times New Roman" pitchFamily="18" charset="0"/>
                <a:cs typeface="Times New Roman" pitchFamily="18" charset="0"/>
              </a:rPr>
              <a:t>Further, various designs can be used to reduce the noise from specific sources; for example, the mechanical noise from the gearbox of large wind turbines can be minimized by adapting specific design features.</a:t>
            </a:r>
            <a:endParaRPr lang="en-US" dirty="0" smtClean="0">
              <a:solidFill>
                <a:srgbClr val="FF0000"/>
              </a:solidFill>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87270" cy="5929353"/>
          </a:xfrm>
        </p:spPr>
        <p:txBody>
          <a:bodyPr/>
          <a:lstStyle/>
          <a:p>
            <a:pPr>
              <a:buNone/>
            </a:pPr>
            <a:r>
              <a:rPr lang="en-US" b="1" dirty="0" smtClean="0">
                <a:solidFill>
                  <a:srgbClr val="FF0000"/>
                </a:solidFill>
                <a:latin typeface="Times New Roman" pitchFamily="18" charset="0"/>
                <a:cs typeface="Times New Roman" pitchFamily="18" charset="0"/>
              </a:rPr>
              <a:t>7: Prediction of Final Impact Statement</a:t>
            </a:r>
          </a:p>
          <a:p>
            <a:pPr algn="just">
              <a:lnSpc>
                <a:spcPct val="150000"/>
              </a:lnSpc>
            </a:pPr>
            <a:r>
              <a:rPr lang="en-US" dirty="0" smtClean="0">
                <a:latin typeface="Times New Roman" pitchFamily="18" charset="0"/>
                <a:cs typeface="Times New Roman" pitchFamily="18" charset="0"/>
              </a:rPr>
              <a:t>The final environment impact statement should include summary tables and discussion with industries. </a:t>
            </a:r>
          </a:p>
          <a:p>
            <a:pPr algn="just">
              <a:lnSpc>
                <a:spcPct val="150000"/>
              </a:lnSpc>
            </a:pPr>
            <a:r>
              <a:rPr lang="en-US" dirty="0" smtClean="0">
                <a:latin typeface="Times New Roman" pitchFamily="18" charset="0"/>
                <a:cs typeface="Times New Roman" pitchFamily="18" charset="0"/>
              </a:rPr>
              <a:t>The results of analysis will help in decision making. Maps should show location of surface receptors and measurement rates and size balance.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715832" cy="5929354"/>
          </a:xfrm>
        </p:spPr>
        <p:txBody>
          <a:bodyPr>
            <a:normAutofit fontScale="70000" lnSpcReduction="20000"/>
          </a:bodyPr>
          <a:lstStyle/>
          <a:p>
            <a:pPr algn="just">
              <a:lnSpc>
                <a:spcPct val="150000"/>
              </a:lnSpc>
              <a:buNone/>
            </a:pPr>
            <a:r>
              <a:rPr lang="en-US" b="1" dirty="0" smtClean="0">
                <a:solidFill>
                  <a:srgbClr val="FF0000"/>
                </a:solidFill>
                <a:latin typeface="Times New Roman" pitchFamily="18" charset="0"/>
                <a:cs typeface="Times New Roman" pitchFamily="18" charset="0"/>
              </a:rPr>
              <a:t>Assessment of Impacts on biological environment </a:t>
            </a:r>
          </a:p>
          <a:p>
            <a:pPr algn="just">
              <a:lnSpc>
                <a:spcPct val="150000"/>
              </a:lnSpc>
              <a:buNone/>
            </a:pPr>
            <a:r>
              <a:rPr lang="en-IN" b="1" dirty="0" smtClean="0">
                <a:solidFill>
                  <a:srgbClr val="FF0000"/>
                </a:solidFill>
                <a:latin typeface="Times New Roman" pitchFamily="18" charset="0"/>
                <a:cs typeface="Times New Roman" pitchFamily="18" charset="0"/>
              </a:rPr>
              <a:t>1. General:</a:t>
            </a:r>
            <a:endParaRPr lang="en-US" b="1" dirty="0" smtClean="0">
              <a:solidFill>
                <a:srgbClr val="FF0000"/>
              </a:solidFill>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The nature of the proposed development and its likely impacts, the size of the impact area, the time and resources available for investigation, and the degree to which environmental systems are being investigated, are the major concerns of an ecological assessment. </a:t>
            </a:r>
          </a:p>
          <a:p>
            <a:pPr algn="just">
              <a:lnSpc>
                <a:spcPct val="150000"/>
              </a:lnSpc>
            </a:pPr>
            <a:r>
              <a:rPr lang="en-US" dirty="0" smtClean="0">
                <a:latin typeface="Times New Roman" pitchFamily="18" charset="0"/>
                <a:cs typeface="Times New Roman" pitchFamily="18" charset="0"/>
              </a:rPr>
              <a:t>A desk study and site visit undertaken during the scoping exercise provides assessments of four key areas:</a:t>
            </a:r>
          </a:p>
          <a:p>
            <a:pPr algn="just">
              <a:lnSpc>
                <a:spcPct val="150000"/>
              </a:lnSpc>
              <a:buNone/>
            </a:pPr>
            <a:r>
              <a:rPr lang="en-US" dirty="0" smtClean="0">
                <a:latin typeface="Times New Roman" pitchFamily="18" charset="0"/>
                <a:cs typeface="Times New Roman" pitchFamily="18" charset="0"/>
              </a:rPr>
              <a:t>1. Areas likely to be affected both directly and indirectly,</a:t>
            </a:r>
          </a:p>
          <a:p>
            <a:pPr algn="just">
              <a:lnSpc>
                <a:spcPct val="150000"/>
              </a:lnSpc>
              <a:buNone/>
            </a:pPr>
            <a:r>
              <a:rPr lang="en-US" dirty="0" smtClean="0">
                <a:latin typeface="Times New Roman" pitchFamily="18" charset="0"/>
                <a:cs typeface="Times New Roman" pitchFamily="18" charset="0"/>
              </a:rPr>
              <a:t>2. Potential factors leading to the impacts,</a:t>
            </a:r>
          </a:p>
          <a:p>
            <a:pPr algn="just">
              <a:lnSpc>
                <a:spcPct val="150000"/>
              </a:lnSpc>
              <a:buNone/>
            </a:pPr>
            <a:r>
              <a:rPr lang="en-US" dirty="0" smtClean="0">
                <a:latin typeface="Times New Roman" pitchFamily="18" charset="0"/>
                <a:cs typeface="Times New Roman" pitchFamily="18" charset="0"/>
              </a:rPr>
              <a:t>3. Species, groups, habitats, and communities of concern to the EIA, and</a:t>
            </a:r>
          </a:p>
          <a:p>
            <a:pPr algn="just">
              <a:lnSpc>
                <a:spcPct val="150000"/>
              </a:lnSpc>
              <a:buNone/>
            </a:pPr>
            <a:r>
              <a:rPr lang="en-US" dirty="0" smtClean="0">
                <a:latin typeface="Times New Roman" pitchFamily="18" charset="0"/>
                <a:cs typeface="Times New Roman" pitchFamily="18" charset="0"/>
              </a:rPr>
              <a:t>4. Methods of field investigation</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1" y="642918"/>
            <a:ext cx="12049961" cy="6215082"/>
          </a:xfrm>
        </p:spPr>
        <p:txBody>
          <a:bodyPr>
            <a:normAutofit fontScale="55000" lnSpcReduction="20000"/>
          </a:bodyPr>
          <a:lstStyle/>
          <a:p>
            <a:pPr algn="just">
              <a:lnSpc>
                <a:spcPct val="170000"/>
              </a:lnSpc>
            </a:pPr>
            <a:r>
              <a:rPr lang="en-US" dirty="0" smtClean="0">
                <a:latin typeface="Times New Roman" pitchFamily="18" charset="0"/>
                <a:cs typeface="Times New Roman" pitchFamily="18" charset="0"/>
              </a:rPr>
              <a:t>A habitat survey provides a general description of the habitat and vegetation types within a study area.</a:t>
            </a:r>
          </a:p>
          <a:p>
            <a:pPr algn="just">
              <a:lnSpc>
                <a:spcPct val="170000"/>
              </a:lnSpc>
              <a:buNone/>
            </a:pPr>
            <a:r>
              <a:rPr lang="en-US" b="1" dirty="0" smtClean="0">
                <a:solidFill>
                  <a:srgbClr val="FF0000"/>
                </a:solidFill>
                <a:latin typeface="Times New Roman" pitchFamily="18" charset="0"/>
                <a:cs typeface="Times New Roman" pitchFamily="18" charset="0"/>
              </a:rPr>
              <a:t>2. Sources of existing information</a:t>
            </a:r>
          </a:p>
          <a:p>
            <a:pPr algn="just">
              <a:lnSpc>
                <a:spcPct val="170000"/>
              </a:lnSpc>
            </a:pPr>
            <a:r>
              <a:rPr lang="en-US" dirty="0" smtClean="0">
                <a:latin typeface="Times New Roman" pitchFamily="18" charset="0"/>
                <a:cs typeface="Times New Roman" pitchFamily="18" charset="0"/>
              </a:rPr>
              <a:t>A habitat survey aims to make maximum use of existing information. </a:t>
            </a:r>
          </a:p>
          <a:p>
            <a:pPr algn="just">
              <a:lnSpc>
                <a:spcPct val="170000"/>
              </a:lnSpc>
            </a:pPr>
            <a:r>
              <a:rPr lang="en-US" dirty="0" smtClean="0">
                <a:latin typeface="Times New Roman" pitchFamily="18" charset="0"/>
                <a:cs typeface="Times New Roman" pitchFamily="18" charset="0"/>
              </a:rPr>
              <a:t>A desk study is initiated at the scoping stage in order to identify baseline conditions.</a:t>
            </a:r>
          </a:p>
          <a:p>
            <a:pPr algn="just">
              <a:lnSpc>
                <a:spcPct val="170000"/>
              </a:lnSpc>
              <a:buNone/>
            </a:pPr>
            <a:r>
              <a:rPr lang="en-US" b="1" dirty="0" smtClean="0">
                <a:latin typeface="Times New Roman" pitchFamily="18" charset="0"/>
                <a:cs typeface="Times New Roman" pitchFamily="18" charset="0"/>
              </a:rPr>
              <a:t>1. Maps</a:t>
            </a:r>
          </a:p>
          <a:p>
            <a:pPr algn="just">
              <a:lnSpc>
                <a:spcPct val="170000"/>
              </a:lnSpc>
            </a:pPr>
            <a:r>
              <a:rPr lang="en-US" dirty="0" smtClean="0">
                <a:latin typeface="Times New Roman" pitchFamily="18" charset="0"/>
                <a:cs typeface="Times New Roman" pitchFamily="18" charset="0"/>
              </a:rPr>
              <a:t>A good historical record can provide valuable information about a site. Historical information about that site may be available from maps found in various libraries. Survey maps provide information on local topography, the location of forestland, and types of vegetation</a:t>
            </a:r>
          </a:p>
          <a:p>
            <a:pPr algn="just">
              <a:lnSpc>
                <a:spcPct val="170000"/>
              </a:lnSpc>
              <a:buNone/>
            </a:pPr>
            <a:r>
              <a:rPr lang="en-IN" dirty="0" smtClean="0">
                <a:latin typeface="Times New Roman" pitchFamily="18" charset="0"/>
                <a:cs typeface="Times New Roman" pitchFamily="18" charset="0"/>
              </a:rPr>
              <a:t>2. </a:t>
            </a:r>
            <a:r>
              <a:rPr lang="en-US" b="1" dirty="0" smtClean="0">
                <a:latin typeface="Times New Roman" pitchFamily="18" charset="0"/>
                <a:cs typeface="Times New Roman" pitchFamily="18" charset="0"/>
              </a:rPr>
              <a:t>Published literature</a:t>
            </a:r>
          </a:p>
          <a:p>
            <a:pPr algn="just">
              <a:lnSpc>
                <a:spcPct val="170000"/>
              </a:lnSpc>
            </a:pPr>
            <a:r>
              <a:rPr lang="en-US" dirty="0" smtClean="0">
                <a:latin typeface="Times New Roman" pitchFamily="18" charset="0"/>
                <a:cs typeface="Times New Roman" pitchFamily="18" charset="0"/>
              </a:rPr>
              <a:t>Some information on plant and animal species and their distribution can be obtained from the Natural History Museum/university departments. Further sources of information on the distributions, habitat requirements, and conservation status (rare, protected, endangered, etc.) of certain species can be obtained from Worldwide Fund for Nature (WWF), the World Conservation Union (IUCN), and universities.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642918"/>
            <a:ext cx="11858708" cy="6000792"/>
          </a:xfrm>
        </p:spPr>
        <p:txBody>
          <a:bodyPr>
            <a:normAutofit fontScale="70000" lnSpcReduction="20000"/>
          </a:bodyPr>
          <a:lstStyle/>
          <a:p>
            <a:pPr>
              <a:buNone/>
            </a:pPr>
            <a:r>
              <a:rPr lang="en-US" b="1" dirty="0" smtClean="0">
                <a:latin typeface="Times New Roman" pitchFamily="18" charset="0"/>
                <a:cs typeface="Times New Roman" pitchFamily="18" charset="0"/>
              </a:rPr>
              <a:t>Field surveys</a:t>
            </a:r>
          </a:p>
          <a:p>
            <a:pPr algn="just">
              <a:lnSpc>
                <a:spcPct val="160000"/>
              </a:lnSpc>
            </a:pPr>
            <a:r>
              <a:rPr lang="en-US" dirty="0" smtClean="0">
                <a:latin typeface="Times New Roman" pitchFamily="18" charset="0"/>
                <a:cs typeface="Times New Roman" pitchFamily="18" charset="0"/>
              </a:rPr>
              <a:t>It is essential that ecological fieldwork is conducted and closely supervised by an experienced ecologist who understands the principles and problems of sampling and is competent in identifying species.</a:t>
            </a:r>
          </a:p>
          <a:p>
            <a:pPr algn="just">
              <a:lnSpc>
                <a:spcPct val="160000"/>
              </a:lnSpc>
              <a:buNone/>
            </a:pPr>
            <a:r>
              <a:rPr lang="en-US" b="1" dirty="0" smtClean="0">
                <a:solidFill>
                  <a:srgbClr val="FF0000"/>
                </a:solidFill>
                <a:latin typeface="Times New Roman" pitchFamily="18" charset="0"/>
                <a:cs typeface="Times New Roman" pitchFamily="18" charset="0"/>
              </a:rPr>
              <a:t>3. Vegetation</a:t>
            </a:r>
          </a:p>
          <a:p>
            <a:pPr algn="just">
              <a:lnSpc>
                <a:spcPct val="160000"/>
              </a:lnSpc>
            </a:pPr>
            <a:r>
              <a:rPr lang="en-US" dirty="0" smtClean="0">
                <a:latin typeface="Times New Roman" pitchFamily="18" charset="0"/>
                <a:cs typeface="Times New Roman" pitchFamily="18" charset="0"/>
              </a:rPr>
              <a:t>Assessments of flora should include all vascular plants, bryophytes, </a:t>
            </a:r>
            <a:r>
              <a:rPr lang="en-US" dirty="0" err="1" smtClean="0">
                <a:latin typeface="Times New Roman" pitchFamily="18" charset="0"/>
                <a:cs typeface="Times New Roman" pitchFamily="18" charset="0"/>
              </a:rPr>
              <a:t>thallophytes</a:t>
            </a:r>
            <a:r>
              <a:rPr lang="en-US" dirty="0" smtClean="0">
                <a:latin typeface="Times New Roman" pitchFamily="18" charset="0"/>
                <a:cs typeface="Times New Roman" pitchFamily="18" charset="0"/>
              </a:rPr>
              <a:t>, lichens, algae, and fungi. </a:t>
            </a:r>
          </a:p>
          <a:p>
            <a:pPr algn="just">
              <a:lnSpc>
                <a:spcPct val="160000"/>
              </a:lnSpc>
            </a:pPr>
            <a:r>
              <a:rPr lang="en-US" dirty="0" smtClean="0">
                <a:latin typeface="Times New Roman" pitchFamily="18" charset="0"/>
                <a:cs typeface="Times New Roman" pitchFamily="18" charset="0"/>
              </a:rPr>
              <a:t>The major vascular plants about which information must be collected include: a) plants with forestry value, b) plants with medicinal value, and c) plants with agricultural or food value. </a:t>
            </a:r>
          </a:p>
          <a:p>
            <a:pPr algn="just">
              <a:lnSpc>
                <a:spcPct val="160000"/>
              </a:lnSpc>
            </a:pPr>
            <a:r>
              <a:rPr lang="en-US" dirty="0" smtClean="0">
                <a:latin typeface="Times New Roman" pitchFamily="18" charset="0"/>
                <a:cs typeface="Times New Roman" pitchFamily="18" charset="0"/>
              </a:rPr>
              <a:t>It is essential to employ experts who are competent in the identification of the various groups and have some knowledge of their ecology.</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85793"/>
            <a:ext cx="11787270" cy="5786479"/>
          </a:xfrm>
        </p:spPr>
        <p:txBody>
          <a:bodyPr>
            <a:normAutofit fontScale="70000" lnSpcReduction="20000"/>
          </a:bodyPr>
          <a:lstStyle/>
          <a:p>
            <a:pPr algn="just">
              <a:lnSpc>
                <a:spcPct val="170000"/>
              </a:lnSpc>
              <a:buNone/>
            </a:pPr>
            <a:r>
              <a:rPr lang="en-US" b="1" dirty="0">
                <a:latin typeface="Times New Roman" pitchFamily="18" charset="0"/>
                <a:cs typeface="Times New Roman" pitchFamily="18" charset="0"/>
              </a:rPr>
              <a:t>Application for </a:t>
            </a:r>
            <a:r>
              <a:rPr lang="en-US" b="1" dirty="0" smtClean="0">
                <a:latin typeface="Times New Roman" pitchFamily="18" charset="0"/>
                <a:cs typeface="Times New Roman" pitchFamily="18" charset="0"/>
              </a:rPr>
              <a:t>Prior Environmental Clearance (PEC):</a:t>
            </a:r>
          </a:p>
          <a:p>
            <a:pPr algn="just">
              <a:lnSpc>
                <a:spcPct val="170000"/>
              </a:lnSpc>
            </a:pPr>
            <a:r>
              <a:rPr lang="en-US" dirty="0">
                <a:latin typeface="Times New Roman" pitchFamily="18" charset="0"/>
                <a:cs typeface="Times New Roman" pitchFamily="18" charset="0"/>
              </a:rPr>
              <a:t>In the process of seeking </a:t>
            </a:r>
            <a:r>
              <a:rPr lang="en-US" dirty="0" smtClean="0">
                <a:latin typeface="Times New Roman" pitchFamily="18" charset="0"/>
                <a:cs typeface="Times New Roman" pitchFamily="18" charset="0"/>
              </a:rPr>
              <a:t>PEC, the </a:t>
            </a:r>
            <a:r>
              <a:rPr lang="en-US" dirty="0">
                <a:latin typeface="Times New Roman" pitchFamily="18" charset="0"/>
                <a:cs typeface="Times New Roman" pitchFamily="18" charset="0"/>
              </a:rPr>
              <a:t>prescribed Form 1 or Form </a:t>
            </a:r>
            <a:r>
              <a:rPr lang="en-US" dirty="0" smtClean="0">
                <a:latin typeface="Times New Roman" pitchFamily="18" charset="0"/>
                <a:cs typeface="Times New Roman" pitchFamily="18" charset="0"/>
              </a:rPr>
              <a:t>1A should </a:t>
            </a:r>
            <a:r>
              <a:rPr lang="en-US" dirty="0">
                <a:latin typeface="Times New Roman" pitchFamily="18" charset="0"/>
                <a:cs typeface="Times New Roman" pitchFamily="18" charset="0"/>
              </a:rPr>
              <a:t>be filled out, but this </a:t>
            </a:r>
            <a:r>
              <a:rPr lang="en-US" dirty="0" smtClean="0">
                <a:latin typeface="Times New Roman" pitchFamily="18" charset="0"/>
                <a:cs typeface="Times New Roman" pitchFamily="18" charset="0"/>
              </a:rPr>
              <a:t>has to </a:t>
            </a:r>
            <a:r>
              <a:rPr lang="en-US" dirty="0">
                <a:latin typeface="Times New Roman" pitchFamily="18" charset="0"/>
                <a:cs typeface="Times New Roman" pitchFamily="18" charset="0"/>
              </a:rPr>
              <a:t>be done before </a:t>
            </a:r>
            <a:r>
              <a:rPr lang="en-US" dirty="0" smtClean="0">
                <a:latin typeface="Times New Roman" pitchFamily="18" charset="0"/>
                <a:cs typeface="Times New Roman" pitchFamily="18" charset="0"/>
              </a:rPr>
              <a:t>commencing construction activities.</a:t>
            </a:r>
          </a:p>
          <a:p>
            <a:pPr algn="just">
              <a:lnSpc>
                <a:spcPct val="170000"/>
              </a:lnSpc>
            </a:pPr>
            <a:r>
              <a:rPr lang="en-US" dirty="0" smtClean="0">
                <a:latin typeface="Times New Roman" pitchFamily="18" charset="0"/>
                <a:cs typeface="Times New Roman" pitchFamily="18" charset="0"/>
              </a:rPr>
              <a:t>Along with </a:t>
            </a:r>
            <a:r>
              <a:rPr lang="en-US" dirty="0">
                <a:latin typeface="Times New Roman" pitchFamily="18" charset="0"/>
                <a:cs typeface="Times New Roman" pitchFamily="18" charset="0"/>
              </a:rPr>
              <a:t>Form 1, the applicant </a:t>
            </a:r>
            <a:r>
              <a:rPr lang="en-US" dirty="0" smtClean="0">
                <a:latin typeface="Times New Roman" pitchFamily="18" charset="0"/>
                <a:cs typeface="Times New Roman" pitchFamily="18" charset="0"/>
              </a:rPr>
              <a:t>should submit </a:t>
            </a:r>
            <a:r>
              <a:rPr lang="en-US" dirty="0">
                <a:latin typeface="Times New Roman" pitchFamily="18" charset="0"/>
                <a:cs typeface="Times New Roman" pitchFamily="18" charset="0"/>
              </a:rPr>
              <a:t>a pre-feasibility </a:t>
            </a:r>
            <a:r>
              <a:rPr lang="en-US" dirty="0" smtClean="0">
                <a:latin typeface="Times New Roman" pitchFamily="18" charset="0"/>
                <a:cs typeface="Times New Roman" pitchFamily="18" charset="0"/>
              </a:rPr>
              <a:t>study report </a:t>
            </a:r>
            <a:r>
              <a:rPr lang="en-US" dirty="0">
                <a:latin typeface="Times New Roman" pitchFamily="18" charset="0"/>
                <a:cs typeface="Times New Roman" pitchFamily="18" charset="0"/>
              </a:rPr>
              <a:t>or a conceptual plan </a:t>
            </a:r>
            <a:r>
              <a:rPr lang="en-US" dirty="0" smtClean="0">
                <a:latin typeface="Times New Roman" pitchFamily="18" charset="0"/>
                <a:cs typeface="Times New Roman" pitchFamily="18" charset="0"/>
              </a:rPr>
              <a:t>report for </a:t>
            </a:r>
            <a:r>
              <a:rPr lang="en-US" dirty="0">
                <a:latin typeface="Times New Roman" pitchFamily="18" charset="0"/>
                <a:cs typeface="Times New Roman" pitchFamily="18" charset="0"/>
              </a:rPr>
              <a:t>non-construction project</a:t>
            </a:r>
            <a:r>
              <a:rPr lang="en-US" dirty="0" smtClean="0">
                <a:latin typeface="Times New Roman" pitchFamily="18" charset="0"/>
                <a:cs typeface="Times New Roman" pitchFamily="18" charset="0"/>
              </a:rPr>
              <a:t>.</a:t>
            </a:r>
          </a:p>
          <a:p>
            <a:pPr algn="just">
              <a:lnSpc>
                <a:spcPct val="170000"/>
              </a:lnSpc>
              <a:buNone/>
            </a:pPr>
            <a:r>
              <a:rPr lang="en-US" b="1" dirty="0">
                <a:latin typeface="Times New Roman" pitchFamily="18" charset="0"/>
                <a:cs typeface="Times New Roman" pitchFamily="18" charset="0"/>
              </a:rPr>
              <a:t>Stages for PEC for new projects:</a:t>
            </a:r>
          </a:p>
          <a:p>
            <a:pPr algn="just">
              <a:lnSpc>
                <a:spcPct val="170000"/>
              </a:lnSpc>
            </a:pPr>
            <a:r>
              <a:rPr lang="en-US" b="1" dirty="0">
                <a:solidFill>
                  <a:srgbClr val="00B050"/>
                </a:solidFill>
                <a:latin typeface="Times New Roman" pitchFamily="18" charset="0"/>
                <a:cs typeface="Times New Roman" pitchFamily="18" charset="0"/>
              </a:rPr>
              <a:t>Stage (1): Screening </a:t>
            </a:r>
            <a:r>
              <a:rPr lang="en-US" dirty="0">
                <a:latin typeface="Times New Roman" pitchFamily="18" charset="0"/>
                <a:cs typeface="Times New Roman" pitchFamily="18" charset="0"/>
              </a:rPr>
              <a:t>(for B category projects): The project </a:t>
            </a:r>
            <a:r>
              <a:rPr lang="en-US" dirty="0" smtClean="0">
                <a:latin typeface="Times New Roman" pitchFamily="18" charset="0"/>
                <a:cs typeface="Times New Roman" pitchFamily="18" charset="0"/>
              </a:rPr>
              <a:t>proponent should </a:t>
            </a:r>
            <a:r>
              <a:rPr lang="en-US" dirty="0">
                <a:latin typeface="Times New Roman" pitchFamily="18" charset="0"/>
                <a:cs typeface="Times New Roman" pitchFamily="18" charset="0"/>
              </a:rPr>
              <a:t>fill out Form 1 (Appendix 1 of Notification 2006) and </a:t>
            </a:r>
            <a:r>
              <a:rPr lang="en-US" dirty="0" smtClean="0">
                <a:latin typeface="Times New Roman" pitchFamily="18" charset="0"/>
                <a:cs typeface="Times New Roman" pitchFamily="18" charset="0"/>
              </a:rPr>
              <a:t>State-level Environmental </a:t>
            </a:r>
            <a:r>
              <a:rPr lang="en-US" dirty="0">
                <a:latin typeface="Times New Roman" pitchFamily="18" charset="0"/>
                <a:cs typeface="Times New Roman" pitchFamily="18" charset="0"/>
              </a:rPr>
              <a:t>Appraisal Committee (SEAC) determines whether the </a:t>
            </a:r>
            <a:r>
              <a:rPr lang="en-US" dirty="0" smtClean="0">
                <a:latin typeface="Times New Roman" pitchFamily="18" charset="0"/>
                <a:cs typeface="Times New Roman" pitchFamily="18" charset="0"/>
              </a:rPr>
              <a:t>project requires </a:t>
            </a:r>
            <a:r>
              <a:rPr lang="en-US" dirty="0">
                <a:latin typeface="Times New Roman" pitchFamily="18" charset="0"/>
                <a:cs typeface="Times New Roman" pitchFamily="18" charset="0"/>
              </a:rPr>
              <a:t>EIA for environment clearance. While project category B1 requires </a:t>
            </a:r>
            <a:r>
              <a:rPr lang="en-US" dirty="0" smtClean="0">
                <a:latin typeface="Times New Roman" pitchFamily="18" charset="0"/>
                <a:cs typeface="Times New Roman" pitchFamily="18" charset="0"/>
              </a:rPr>
              <a:t>an EIA</a:t>
            </a:r>
            <a:r>
              <a:rPr lang="en-US" dirty="0">
                <a:latin typeface="Times New Roman" pitchFamily="18" charset="0"/>
                <a:cs typeface="Times New Roman" pitchFamily="18" charset="0"/>
              </a:rPr>
              <a:t>, project category B2 does not require one</a:t>
            </a:r>
            <a:r>
              <a:rPr lang="en-US" dirty="0" smtClean="0">
                <a:latin typeface="Times New Roman" pitchFamily="18" charset="0"/>
                <a:cs typeface="Times New Roman" pitchFamily="18" charset="0"/>
              </a:rPr>
              <a:t>.</a:t>
            </a:r>
          </a:p>
          <a:p>
            <a:endParaRPr lang="en-US" b="1" dirty="0" smtClean="0">
              <a:latin typeface="Times New Roman" pitchFamily="18" charset="0"/>
              <a:cs typeface="Times New Roman" pitchFamily="18" charset="0"/>
            </a:endParaRPr>
          </a:p>
          <a:p>
            <a:pPr>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1" y="714356"/>
            <a:ext cx="12049961" cy="5929354"/>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The five important decisions to be made in planning a detailed field survey are listed below:</a:t>
            </a:r>
          </a:p>
          <a:p>
            <a:pPr algn="just">
              <a:lnSpc>
                <a:spcPct val="170000"/>
              </a:lnSpc>
              <a:buNone/>
            </a:pPr>
            <a:r>
              <a:rPr lang="en-US" dirty="0" smtClean="0">
                <a:latin typeface="Times New Roman" pitchFamily="18" charset="0"/>
                <a:cs typeface="Times New Roman" pitchFamily="18" charset="0"/>
              </a:rPr>
              <a:t>(a) sample size,</a:t>
            </a:r>
          </a:p>
          <a:p>
            <a:pPr algn="just">
              <a:lnSpc>
                <a:spcPct val="170000"/>
              </a:lnSpc>
              <a:buNone/>
            </a:pPr>
            <a:r>
              <a:rPr lang="en-US" dirty="0" smtClean="0">
                <a:latin typeface="Times New Roman" pitchFamily="18" charset="0"/>
                <a:cs typeface="Times New Roman" pitchFamily="18" charset="0"/>
              </a:rPr>
              <a:t>(b) sampling pattern,</a:t>
            </a:r>
          </a:p>
          <a:p>
            <a:pPr algn="just">
              <a:lnSpc>
                <a:spcPct val="170000"/>
              </a:lnSpc>
              <a:buNone/>
            </a:pPr>
            <a:r>
              <a:rPr lang="en-US" dirty="0" smtClean="0">
                <a:latin typeface="Times New Roman" pitchFamily="18" charset="0"/>
                <a:cs typeface="Times New Roman" pitchFamily="18" charset="0"/>
              </a:rPr>
              <a:t>(c) species abundance,</a:t>
            </a:r>
          </a:p>
          <a:p>
            <a:pPr algn="just">
              <a:lnSpc>
                <a:spcPct val="170000"/>
              </a:lnSpc>
              <a:buNone/>
            </a:pPr>
            <a:r>
              <a:rPr lang="en-US" dirty="0" smtClean="0">
                <a:latin typeface="Times New Roman" pitchFamily="18" charset="0"/>
                <a:cs typeface="Times New Roman" pitchFamily="18" charset="0"/>
              </a:rPr>
              <a:t>(d) relevant environmental factors, and</a:t>
            </a:r>
          </a:p>
          <a:p>
            <a:pPr algn="just">
              <a:lnSpc>
                <a:spcPct val="170000"/>
              </a:lnSpc>
              <a:buNone/>
            </a:pPr>
            <a:r>
              <a:rPr lang="en-US" dirty="0" smtClean="0">
                <a:latin typeface="Times New Roman" pitchFamily="18" charset="0"/>
                <a:cs typeface="Times New Roman" pitchFamily="18" charset="0"/>
              </a:rPr>
              <a:t>(e) methods of data analysis.</a:t>
            </a:r>
          </a:p>
          <a:p>
            <a:pPr algn="just">
              <a:lnSpc>
                <a:spcPct val="170000"/>
              </a:lnSpc>
              <a:buNone/>
            </a:pPr>
            <a:r>
              <a:rPr lang="en-US" b="1" dirty="0" smtClean="0">
                <a:latin typeface="Times New Roman" pitchFamily="18" charset="0"/>
                <a:cs typeface="Times New Roman" pitchFamily="18" charset="0"/>
              </a:rPr>
              <a:t>Number of individuals: </a:t>
            </a:r>
            <a:r>
              <a:rPr lang="en-US" dirty="0" smtClean="0">
                <a:latin typeface="Times New Roman" pitchFamily="18" charset="0"/>
                <a:cs typeface="Times New Roman" pitchFamily="18" charset="0"/>
              </a:rPr>
              <a:t>Numbers are usually counted in quadrates and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expressed as the density (number per unit area) or population size (total number in site or overall study area).</a:t>
            </a:r>
          </a:p>
          <a:p>
            <a:pPr algn="just">
              <a:lnSpc>
                <a:spcPct val="170000"/>
              </a:lnSpc>
              <a:buNone/>
            </a:pPr>
            <a:r>
              <a:rPr lang="en-US" b="1" dirty="0" smtClean="0">
                <a:latin typeface="Times New Roman" pitchFamily="18" charset="0"/>
                <a:cs typeface="Times New Roman" pitchFamily="18" charset="0"/>
              </a:rPr>
              <a:t>Coverage: </a:t>
            </a:r>
            <a:r>
              <a:rPr lang="en-US" dirty="0" smtClean="0">
                <a:latin typeface="Times New Roman" pitchFamily="18" charset="0"/>
                <a:cs typeface="Times New Roman" pitchFamily="18" charset="0"/>
              </a:rPr>
              <a:t>This is the percentage of the total area occupied by a perpendicular projection of the aerial parts of a particular species.</a:t>
            </a:r>
          </a:p>
          <a:p>
            <a:pPr algn="just">
              <a:lnSpc>
                <a:spcPct val="170000"/>
              </a:lnSpc>
              <a:buNone/>
            </a:pPr>
            <a:r>
              <a:rPr lang="en-US" b="1" dirty="0" smtClean="0">
                <a:latin typeface="Times New Roman" pitchFamily="18" charset="0"/>
                <a:cs typeface="Times New Roman" pitchFamily="18" charset="0"/>
              </a:rPr>
              <a:t>Frequency: </a:t>
            </a:r>
            <a:r>
              <a:rPr lang="en-US" dirty="0" smtClean="0">
                <a:latin typeface="Times New Roman" pitchFamily="18" charset="0"/>
                <a:cs typeface="Times New Roman" pitchFamily="18" charset="0"/>
              </a:rPr>
              <a:t>This is the percentage of observations in a sample that contains a particular species.</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2918"/>
            <a:ext cx="12241213" cy="6215082"/>
          </a:xfrm>
        </p:spPr>
        <p:txBody>
          <a:bodyPr>
            <a:normAutofit fontScale="55000" lnSpcReduction="20000"/>
          </a:bodyPr>
          <a:lstStyle/>
          <a:p>
            <a:pPr>
              <a:buNone/>
            </a:pPr>
            <a:r>
              <a:rPr lang="en-IN" sz="3800" b="1" dirty="0" smtClean="0">
                <a:solidFill>
                  <a:srgbClr val="FF0000"/>
                </a:solidFill>
                <a:latin typeface="Times New Roman" pitchFamily="18" charset="0"/>
                <a:cs typeface="Times New Roman" pitchFamily="18" charset="0"/>
              </a:rPr>
              <a:t>4. </a:t>
            </a:r>
            <a:r>
              <a:rPr lang="en-US" sz="3800" b="1" dirty="0" smtClean="0">
                <a:solidFill>
                  <a:srgbClr val="FF0000"/>
                </a:solidFill>
                <a:latin typeface="Times New Roman" pitchFamily="18" charset="0"/>
                <a:cs typeface="Times New Roman" pitchFamily="18" charset="0"/>
              </a:rPr>
              <a:t>Wildlife</a:t>
            </a:r>
          </a:p>
          <a:p>
            <a:pPr marL="514350" indent="-514350" algn="just">
              <a:lnSpc>
                <a:spcPct val="170000"/>
              </a:lnSpc>
              <a:buAutoNum type="alphaLcParenR"/>
            </a:pPr>
            <a:r>
              <a:rPr lang="en-US" sz="3800" b="1" dirty="0" smtClean="0">
                <a:latin typeface="Times New Roman" pitchFamily="18" charset="0"/>
                <a:cs typeface="Times New Roman" pitchFamily="18" charset="0"/>
              </a:rPr>
              <a:t>Terrestrial communities</a:t>
            </a:r>
          </a:p>
          <a:p>
            <a:pPr algn="just">
              <a:lnSpc>
                <a:spcPct val="170000"/>
              </a:lnSpc>
            </a:pPr>
            <a:r>
              <a:rPr lang="en-US" sz="3800" dirty="0" smtClean="0">
                <a:latin typeface="Times New Roman" pitchFamily="18" charset="0"/>
                <a:cs typeface="Times New Roman" pitchFamily="18" charset="0"/>
              </a:rPr>
              <a:t>In general, it is more difficult to sample animals than plants because while plants</a:t>
            </a:r>
          </a:p>
          <a:p>
            <a:pPr algn="just">
              <a:lnSpc>
                <a:spcPct val="170000"/>
              </a:lnSpc>
              <a:buNone/>
            </a:pPr>
            <a:r>
              <a:rPr lang="en-US" sz="3800" dirty="0" smtClean="0">
                <a:latin typeface="Times New Roman" pitchFamily="18" charset="0"/>
                <a:cs typeface="Times New Roman" pitchFamily="18" charset="0"/>
              </a:rPr>
              <a:t>	are stationary, animals generally move. </a:t>
            </a:r>
          </a:p>
          <a:p>
            <a:pPr algn="just">
              <a:lnSpc>
                <a:spcPct val="170000"/>
              </a:lnSpc>
            </a:pPr>
            <a:r>
              <a:rPr lang="en-US" sz="3800" dirty="0" smtClean="0">
                <a:latin typeface="Times New Roman" pitchFamily="18" charset="0"/>
                <a:cs typeface="Times New Roman" pitchFamily="18" charset="0"/>
              </a:rPr>
              <a:t>For this reason, few EIAs attempt a quantitative study of animals. Instead, they contain lists of the mammals, reptiles, birds, butterflies, and other insects present in the project area and of their habitats, seasonal movements and conservation status (rare, endangered, etc.).</a:t>
            </a:r>
          </a:p>
          <a:p>
            <a:pPr algn="just">
              <a:lnSpc>
                <a:spcPct val="170000"/>
              </a:lnSpc>
            </a:pPr>
            <a:r>
              <a:rPr lang="en-US" sz="3800" dirty="0" smtClean="0">
                <a:latin typeface="Times New Roman" pitchFamily="18" charset="0"/>
                <a:cs typeface="Times New Roman" pitchFamily="18" charset="0"/>
              </a:rPr>
              <a:t>The ecological value of a site can be determined largely from the vegetation study because most resident and visiting animals depend on vegetation for food and shelter. </a:t>
            </a:r>
          </a:p>
          <a:p>
            <a:pPr algn="just">
              <a:lnSpc>
                <a:spcPct val="170000"/>
              </a:lnSpc>
            </a:pPr>
            <a:r>
              <a:rPr lang="en-US" sz="3800" dirty="0" smtClean="0">
                <a:latin typeface="Times New Roman" pitchFamily="18" charset="0"/>
                <a:cs typeface="Times New Roman" pitchFamily="18" charset="0"/>
              </a:rPr>
              <a:t>However, other factors such as climate also affect their distribution and animals themselves can influence plant communities. </a:t>
            </a:r>
          </a:p>
          <a:p>
            <a:pPr marL="514350" indent="-514350">
              <a:buNone/>
            </a:pPr>
            <a:endParaRPr lang="en-US" dirty="0">
              <a:solidFill>
                <a:srgbClr val="FF0000"/>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52" y="714356"/>
            <a:ext cx="11858708" cy="5857915"/>
          </a:xfrm>
        </p:spPr>
        <p:txBody>
          <a:bodyPr>
            <a:normAutofit fontScale="70000" lnSpcReduction="20000"/>
          </a:bodyPr>
          <a:lstStyle/>
          <a:p>
            <a:pPr algn="just">
              <a:lnSpc>
                <a:spcPct val="170000"/>
              </a:lnSpc>
            </a:pPr>
            <a:r>
              <a:rPr lang="en-US" dirty="0" smtClean="0">
                <a:latin typeface="Times New Roman" pitchFamily="18" charset="0"/>
                <a:cs typeface="Times New Roman" pitchFamily="18" charset="0"/>
              </a:rPr>
              <a:t>Rare, endangered, protected, threatened, and endemic species of wildlife are often detectable only if a systematic faunal survey is carried out. The Convention on International Trade in Endangered Species (CITES) and the IUCN’s Red</a:t>
            </a:r>
          </a:p>
          <a:p>
            <a:pPr algn="just">
              <a:lnSpc>
                <a:spcPct val="170000"/>
              </a:lnSpc>
            </a:pPr>
            <a:r>
              <a:rPr lang="en-US" dirty="0" smtClean="0">
                <a:latin typeface="Times New Roman" pitchFamily="18" charset="0"/>
                <a:cs typeface="Times New Roman" pitchFamily="18" charset="0"/>
              </a:rPr>
              <a:t>Data Book have developed criteria for establishing the category of threat for different species.</a:t>
            </a:r>
            <a:endParaRPr lang="en-US" b="1" dirty="0" smtClean="0">
              <a:latin typeface="Times New Roman" pitchFamily="18" charset="0"/>
              <a:cs typeface="Times New Roman" pitchFamily="18" charset="0"/>
            </a:endParaRPr>
          </a:p>
          <a:p>
            <a:pPr algn="just">
              <a:lnSpc>
                <a:spcPct val="170000"/>
              </a:lnSpc>
            </a:pPr>
            <a:r>
              <a:rPr lang="en-US" dirty="0" smtClean="0">
                <a:latin typeface="Times New Roman" pitchFamily="18" charset="0"/>
                <a:cs typeface="Times New Roman" pitchFamily="18" charset="0"/>
              </a:rPr>
              <a:t>The fauna present in any area of impact is usually diverse and often extremely abundant, so a faunal survey can be daunting. </a:t>
            </a:r>
          </a:p>
          <a:p>
            <a:pPr algn="just">
              <a:lnSpc>
                <a:spcPct val="170000"/>
              </a:lnSpc>
            </a:pPr>
            <a:r>
              <a:rPr lang="en-US" dirty="0" smtClean="0">
                <a:latin typeface="Times New Roman" pitchFamily="18" charset="0"/>
                <a:cs typeface="Times New Roman" pitchFamily="18" charset="0"/>
              </a:rPr>
              <a:t>However, compiling a list of the animal species found is a requisite for habitat surveys. A detailed study of animal populations is likely to be undertaken only in exceptional cases and even then, study of all the animal communities present is not practicable.</a:t>
            </a:r>
            <a:endParaRPr lang="en-US"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05764" cy="70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274638"/>
            <a:ext cx="11017092" cy="563562"/>
          </a:xfrm>
        </p:spPr>
        <p:txBody>
          <a:bodyPr>
            <a:noAutofit/>
          </a:bodyPr>
          <a:lstStyle/>
          <a:p>
            <a:r>
              <a:rPr lang="en-IN" sz="3200" b="1" dirty="0" smtClean="0">
                <a:solidFill>
                  <a:srgbClr val="FF0000"/>
                </a:solidFill>
                <a:latin typeface="Times New Roman" pitchFamily="18" charset="0"/>
                <a:cs typeface="Times New Roman" pitchFamily="18" charset="0"/>
              </a:rPr>
              <a:t>References</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7006" y="914400"/>
            <a:ext cx="11887200" cy="5715000"/>
          </a:xfrm>
        </p:spPr>
        <p:txBody>
          <a:bodyPr>
            <a:normAutofit fontScale="77500" lnSpcReduction="20000"/>
          </a:bodyPr>
          <a:lstStyle/>
          <a:p>
            <a:pPr marL="514350" indent="-514350" algn="just">
              <a:lnSpc>
                <a:spcPct val="110000"/>
              </a:lnSpc>
              <a:buAutoNum type="arabicPeriod"/>
            </a:pPr>
            <a:r>
              <a:rPr lang="en-IN" dirty="0" smtClean="0">
                <a:latin typeface="Times New Roman" pitchFamily="18" charset="0"/>
                <a:cs typeface="Times New Roman" pitchFamily="18" charset="0"/>
              </a:rPr>
              <a:t>Ram B. </a:t>
            </a:r>
            <a:r>
              <a:rPr lang="en-IN" dirty="0" err="1" smtClean="0">
                <a:latin typeface="Times New Roman" pitchFamily="18" charset="0"/>
                <a:cs typeface="Times New Roman" pitchFamily="18" charset="0"/>
              </a:rPr>
              <a:t>Khadka</a:t>
            </a:r>
            <a:r>
              <a:rPr lang="en-IN" dirty="0" smtClean="0">
                <a:latin typeface="Times New Roman" pitchFamily="18" charset="0"/>
                <a:cs typeface="Times New Roman" pitchFamily="18" charset="0"/>
              </a:rPr>
              <a:t>, Steve </a:t>
            </a:r>
            <a:r>
              <a:rPr lang="en-IN" dirty="0" err="1" smtClean="0">
                <a:latin typeface="Times New Roman" pitchFamily="18" charset="0"/>
                <a:cs typeface="Times New Roman" pitchFamily="18" charset="0"/>
              </a:rPr>
              <a:t>Gorzula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Ananda</a:t>
            </a:r>
            <a:r>
              <a:rPr lang="en-IN" dirty="0" smtClean="0">
                <a:latin typeface="Times New Roman" pitchFamily="18" charset="0"/>
                <a:cs typeface="Times New Roman" pitchFamily="18" charset="0"/>
              </a:rPr>
              <a:t> R. Joshi, </a:t>
            </a:r>
            <a:r>
              <a:rPr lang="en-IN" dirty="0" err="1" smtClean="0">
                <a:latin typeface="Times New Roman" pitchFamily="18" charset="0"/>
                <a:cs typeface="Times New Roman" pitchFamily="18" charset="0"/>
              </a:rPr>
              <a:t>Shailendra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Guragain</a:t>
            </a:r>
            <a:r>
              <a:rPr lang="en-IN" dirty="0" smtClean="0">
                <a:latin typeface="Times New Roman" pitchFamily="18" charset="0"/>
                <a:cs typeface="Times New Roman" pitchFamily="18" charset="0"/>
              </a:rPr>
              <a:t>, and Ajay B. </a:t>
            </a:r>
            <a:r>
              <a:rPr lang="en-IN" dirty="0" err="1" smtClean="0">
                <a:latin typeface="Times New Roman" pitchFamily="18" charset="0"/>
                <a:cs typeface="Times New Roman" pitchFamily="18" charset="0"/>
              </a:rPr>
              <a:t>Mathema</a:t>
            </a:r>
            <a:r>
              <a:rPr lang="en-IN" dirty="0" smtClean="0">
                <a:latin typeface="Times New Roman" pitchFamily="18" charset="0"/>
                <a:cs typeface="Times New Roman" pitchFamily="18" charset="0"/>
              </a:rPr>
              <a:t>. “Environmental Impact Assessment, Processes, Methods, and practices of South Asia (Bangladesh, Bhutan, India, and Nepal)”, 1 </a:t>
            </a:r>
            <a:r>
              <a:rPr lang="en-IN" dirty="0" err="1" smtClean="0">
                <a:latin typeface="Times New Roman" pitchFamily="18" charset="0"/>
                <a:cs typeface="Times New Roman" pitchFamily="18" charset="0"/>
              </a:rPr>
              <a:t>st</a:t>
            </a:r>
            <a:r>
              <a:rPr lang="en-IN" dirty="0" smtClean="0">
                <a:latin typeface="Times New Roman" pitchFamily="18" charset="0"/>
                <a:cs typeface="Times New Roman" pitchFamily="18" charset="0"/>
              </a:rPr>
              <a:t> Edition, 2013, School of Environmental Science and Management and Institute of Environment and Development: Research and Capacity Building Initiatives, Nepal.</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smtClean="0">
                <a:latin typeface="Times New Roman" pitchFamily="18" charset="0"/>
                <a:cs typeface="Times New Roman" pitchFamily="18" charset="0"/>
              </a:rPr>
              <a:t>Y. </a:t>
            </a:r>
            <a:r>
              <a:rPr lang="en-IN" dirty="0" err="1" smtClean="0">
                <a:latin typeface="Times New Roman" pitchFamily="18" charset="0"/>
                <a:cs typeface="Times New Roman" pitchFamily="18" charset="0"/>
              </a:rPr>
              <a:t>Anjaneyulu</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Valli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Manickam</a:t>
            </a:r>
            <a:r>
              <a:rPr lang="en-IN" dirty="0" smtClean="0">
                <a:latin typeface="Times New Roman" pitchFamily="18" charset="0"/>
                <a:cs typeface="Times New Roman" pitchFamily="18" charset="0"/>
              </a:rPr>
              <a:t>. “ Environmental Impact Assessment Methodologies, Second edition, 2007, BS Publications, India.</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smtClean="0">
                <a:latin typeface="Times New Roman" pitchFamily="18" charset="0"/>
                <a:cs typeface="Times New Roman" pitchFamily="18" charset="0"/>
              </a:rPr>
              <a:t>Peter Morris and </a:t>
            </a:r>
            <a:r>
              <a:rPr lang="en-IN" dirty="0" err="1" smtClean="0">
                <a:latin typeface="Times New Roman" pitchFamily="18" charset="0"/>
                <a:cs typeface="Times New Roman" pitchFamily="18" charset="0"/>
              </a:rPr>
              <a:t>Riki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Therivel</a:t>
            </a:r>
            <a:r>
              <a:rPr lang="en-IN" dirty="0" smtClean="0">
                <a:latin typeface="Times New Roman" pitchFamily="18" charset="0"/>
                <a:cs typeface="Times New Roman" pitchFamily="18" charset="0"/>
              </a:rPr>
              <a:t>. Methods of Environmental Impact Assessment, Second edition, 2001, Spoon Press, London.</a:t>
            </a:r>
          </a:p>
          <a:p>
            <a:pPr marL="514350" indent="-514350" algn="just">
              <a:lnSpc>
                <a:spcPct val="110000"/>
              </a:lnSpc>
              <a:buAutoNum type="arabicPeriod"/>
            </a:pPr>
            <a:endParaRPr lang="en-IN" dirty="0" smtClean="0">
              <a:latin typeface="Times New Roman" pitchFamily="18" charset="0"/>
              <a:cs typeface="Times New Roman" pitchFamily="18" charset="0"/>
            </a:endParaRPr>
          </a:p>
          <a:p>
            <a:pPr marL="514350" indent="-514350" algn="just">
              <a:lnSpc>
                <a:spcPct val="110000"/>
              </a:lnSpc>
              <a:buAutoNum type="arabicPeriod"/>
            </a:pPr>
            <a:r>
              <a:rPr lang="en-IN" dirty="0" err="1" smtClean="0">
                <a:latin typeface="Times New Roman" pitchFamily="18" charset="0"/>
                <a:cs typeface="Times New Roman" pitchFamily="18" charset="0"/>
              </a:rPr>
              <a:t>Asit</a:t>
            </a:r>
            <a:r>
              <a:rPr lang="en-IN" dirty="0" smtClean="0">
                <a:latin typeface="Times New Roman" pitchFamily="18" charset="0"/>
                <a:cs typeface="Times New Roman" pitchFamily="18" charset="0"/>
              </a:rPr>
              <a:t> K. </a:t>
            </a:r>
            <a:r>
              <a:rPr lang="en-IN" dirty="0" err="1" smtClean="0">
                <a:latin typeface="Times New Roman" pitchFamily="18" charset="0"/>
                <a:cs typeface="Times New Roman" pitchFamily="18" charset="0"/>
              </a:rPr>
              <a:t>Biswas</a:t>
            </a:r>
            <a:r>
              <a:rPr lang="en-IN" dirty="0" smtClean="0">
                <a:latin typeface="Times New Roman" pitchFamily="18" charset="0"/>
                <a:cs typeface="Times New Roman" pitchFamily="18" charset="0"/>
              </a:rPr>
              <a:t> and S. B. C. </a:t>
            </a:r>
            <a:r>
              <a:rPr lang="en-IN" dirty="0" err="1" smtClean="0">
                <a:latin typeface="Times New Roman" pitchFamily="18" charset="0"/>
                <a:cs typeface="Times New Roman" pitchFamily="18" charset="0"/>
              </a:rPr>
              <a:t>Agarwal</a:t>
            </a:r>
            <a:r>
              <a:rPr lang="en-IN" dirty="0" smtClean="0">
                <a:latin typeface="Times New Roman" pitchFamily="18" charset="0"/>
                <a:cs typeface="Times New Roman" pitchFamily="18" charset="0"/>
              </a:rPr>
              <a:t>. “ Environmental Impact Assessment for Developing Countries, 1992, Butterworth-Heinemann Ltd, Oxford.</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90" y="785794"/>
            <a:ext cx="11715832" cy="5857915"/>
          </a:xfrm>
        </p:spPr>
        <p:txBody>
          <a:bodyPr>
            <a:normAutofit fontScale="62500" lnSpcReduction="20000"/>
          </a:bodyPr>
          <a:lstStyle/>
          <a:p>
            <a:pPr algn="just">
              <a:lnSpc>
                <a:spcPct val="160000"/>
              </a:lnSpc>
              <a:buNone/>
            </a:pPr>
            <a:r>
              <a:rPr lang="en-US" b="1" i="1" dirty="0">
                <a:solidFill>
                  <a:srgbClr val="00B050"/>
                </a:solidFill>
                <a:latin typeface="Times New Roman" pitchFamily="18" charset="0"/>
                <a:cs typeface="Times New Roman" pitchFamily="18" charset="0"/>
              </a:rPr>
              <a:t>Stage (2): Scoping: </a:t>
            </a:r>
            <a:r>
              <a:rPr lang="en-US" i="1" dirty="0">
                <a:latin typeface="Times New Roman" pitchFamily="18" charset="0"/>
                <a:cs typeface="Times New Roman" pitchFamily="18" charset="0"/>
              </a:rPr>
              <a:t>Scoping is done by EAC for category ‘A’ projects, and by</a:t>
            </a:r>
          </a:p>
          <a:p>
            <a:pPr algn="just">
              <a:lnSpc>
                <a:spcPct val="160000"/>
              </a:lnSpc>
              <a:buNone/>
            </a:pPr>
            <a:r>
              <a:rPr lang="en-US" dirty="0">
                <a:latin typeface="Times New Roman" pitchFamily="18" charset="0"/>
                <a:cs typeface="Times New Roman" pitchFamily="18" charset="0"/>
              </a:rPr>
              <a:t>SEAC in case of category ‘B’ projects, based on the information </a:t>
            </a:r>
            <a:r>
              <a:rPr lang="en-US" dirty="0" smtClean="0">
                <a:latin typeface="Times New Roman" pitchFamily="18" charset="0"/>
                <a:cs typeface="Times New Roman" pitchFamily="18" charset="0"/>
              </a:rPr>
              <a:t>furnished in Form </a:t>
            </a:r>
            <a:r>
              <a:rPr lang="en-US" dirty="0">
                <a:latin typeface="Times New Roman" pitchFamily="18" charset="0"/>
                <a:cs typeface="Times New Roman" pitchFamily="18" charset="0"/>
              </a:rPr>
              <a:t>1.  </a:t>
            </a:r>
            <a:r>
              <a:rPr lang="en-US" dirty="0" smtClean="0">
                <a:latin typeface="Times New Roman" pitchFamily="18" charset="0"/>
                <a:cs typeface="Times New Roman" pitchFamily="18" charset="0"/>
              </a:rPr>
              <a:t>Scoping </a:t>
            </a:r>
            <a:r>
              <a:rPr lang="en-US" dirty="0">
                <a:latin typeface="Times New Roman" pitchFamily="18" charset="0"/>
                <a:cs typeface="Times New Roman" pitchFamily="18" charset="0"/>
              </a:rPr>
              <a:t>is carried out to develop a comprehensive Terms of </a:t>
            </a:r>
            <a:r>
              <a:rPr lang="en-US" dirty="0" smtClean="0">
                <a:latin typeface="Times New Roman" pitchFamily="18" charset="0"/>
                <a:cs typeface="Times New Roman" pitchFamily="18" charset="0"/>
              </a:rPr>
              <a:t>Reference (</a:t>
            </a:r>
            <a:r>
              <a:rPr lang="en-US" dirty="0" err="1" smtClean="0">
                <a:latin typeface="Times New Roman" pitchFamily="18" charset="0"/>
                <a:cs typeface="Times New Roman" pitchFamily="18" charset="0"/>
              </a:rPr>
              <a:t>ToR</a:t>
            </a:r>
            <a:r>
              <a:rPr lang="en-US" dirty="0">
                <a:latin typeface="Times New Roman" pitchFamily="18" charset="0"/>
                <a:cs typeface="Times New Roman" pitchFamily="18" charset="0"/>
              </a:rPr>
              <a:t>) for the development of EIA report.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EAC/SEAC can also </a:t>
            </a:r>
            <a:r>
              <a:rPr lang="en-US" dirty="0" smtClean="0">
                <a:latin typeface="Times New Roman" pitchFamily="18" charset="0"/>
                <a:cs typeface="Times New Roman" pitchFamily="18" charset="0"/>
              </a:rPr>
              <a:t>review </a:t>
            </a:r>
            <a:r>
              <a:rPr lang="en-US" dirty="0" err="1" smtClean="0">
                <a:latin typeface="Times New Roman" pitchFamily="18" charset="0"/>
                <a:cs typeface="Times New Roman" pitchFamily="18" charset="0"/>
              </a:rPr>
              <a:t>ToR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submitted by the project proponent. EAC/SEAC can also visit the site </a:t>
            </a:r>
            <a:r>
              <a:rPr lang="en-US" dirty="0" smtClean="0">
                <a:latin typeface="Times New Roman" pitchFamily="18" charset="0"/>
                <a:cs typeface="Times New Roman" pitchFamily="18" charset="0"/>
              </a:rPr>
              <a:t>if required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Projects </a:t>
            </a:r>
            <a:r>
              <a:rPr lang="en-US" dirty="0">
                <a:latin typeface="Times New Roman" pitchFamily="18" charset="0"/>
                <a:cs typeface="Times New Roman" pitchFamily="18" charset="0"/>
              </a:rPr>
              <a:t>under category ‘B’ in Item (8) may not need scoping </a:t>
            </a:r>
            <a:r>
              <a:rPr lang="en-US" dirty="0" smtClean="0">
                <a:latin typeface="Times New Roman" pitchFamily="18" charset="0"/>
                <a:cs typeface="Times New Roman" pitchFamily="18" charset="0"/>
              </a:rPr>
              <a:t>and may </a:t>
            </a:r>
            <a:r>
              <a:rPr lang="en-US" dirty="0">
                <a:latin typeface="Times New Roman" pitchFamily="18" charset="0"/>
                <a:cs typeface="Times New Roman" pitchFamily="18" charset="0"/>
              </a:rPr>
              <a:t>be examined based on Form 1/Form 1A or conceptual plan</a:t>
            </a:r>
            <a:r>
              <a:rPr lang="en-US" dirty="0" smtClean="0">
                <a:latin typeface="Times New Roman" pitchFamily="18" charset="0"/>
                <a:cs typeface="Times New Roman" pitchFamily="18" charset="0"/>
              </a:rPr>
              <a:t>.</a:t>
            </a:r>
          </a:p>
          <a:p>
            <a:pPr algn="just">
              <a:lnSpc>
                <a:spcPct val="160000"/>
              </a:lnSpc>
            </a:pPr>
            <a:r>
              <a:rPr lang="en-US" dirty="0">
                <a:latin typeface="Times New Roman" pitchFamily="18" charset="0"/>
                <a:cs typeface="Times New Roman" pitchFamily="18" charset="0"/>
              </a:rPr>
              <a:t>Within 60 days time of submission of Form 1, the proponent receives </a:t>
            </a:r>
            <a:r>
              <a:rPr lang="en-US" dirty="0" err="1">
                <a:latin typeface="Times New Roman" pitchFamily="18" charset="0"/>
                <a:cs typeface="Times New Roman" pitchFamily="18" charset="0"/>
              </a:rPr>
              <a:t>ToR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For hydropower </a:t>
            </a:r>
            <a:r>
              <a:rPr lang="en-US" dirty="0">
                <a:latin typeface="Times New Roman" pitchFamily="18" charset="0"/>
                <a:cs typeface="Times New Roman" pitchFamily="18" charset="0"/>
              </a:rPr>
              <a:t>category A, Item 1 (c) of the Schedule, </a:t>
            </a:r>
            <a:r>
              <a:rPr lang="en-US" dirty="0" err="1">
                <a:latin typeface="Times New Roman" pitchFamily="18" charset="0"/>
                <a:cs typeface="Times New Roman" pitchFamily="18" charset="0"/>
              </a:rPr>
              <a:t>ToR</a:t>
            </a:r>
            <a:r>
              <a:rPr lang="en-US" dirty="0">
                <a:latin typeface="Times New Roman" pitchFamily="18" charset="0"/>
                <a:cs typeface="Times New Roman" pitchFamily="18" charset="0"/>
              </a:rPr>
              <a:t> is provided along </a:t>
            </a:r>
            <a:r>
              <a:rPr lang="en-US" dirty="0" smtClean="0">
                <a:latin typeface="Times New Roman" pitchFamily="18" charset="0"/>
                <a:cs typeface="Times New Roman" pitchFamily="18" charset="0"/>
              </a:rPr>
              <a:t>with EC </a:t>
            </a:r>
            <a:r>
              <a:rPr lang="en-US" dirty="0">
                <a:latin typeface="Times New Roman" pitchFamily="18" charset="0"/>
                <a:cs typeface="Times New Roman" pitchFamily="18" charset="0"/>
              </a:rPr>
              <a:t>for pre-construction. If </a:t>
            </a:r>
            <a:r>
              <a:rPr lang="en-US" dirty="0" err="1">
                <a:latin typeface="Times New Roman" pitchFamily="18" charset="0"/>
                <a:cs typeface="Times New Roman" pitchFamily="18" charset="0"/>
              </a:rPr>
              <a:t>ToR</a:t>
            </a:r>
            <a:r>
              <a:rPr lang="en-US" dirty="0">
                <a:latin typeface="Times New Roman" pitchFamily="18" charset="0"/>
                <a:cs typeface="Times New Roman" pitchFamily="18" charset="0"/>
              </a:rPr>
              <a:t> is not available within 60 days, the </a:t>
            </a:r>
            <a:r>
              <a:rPr lang="en-US" dirty="0" smtClean="0">
                <a:latin typeface="Times New Roman" pitchFamily="18" charset="0"/>
                <a:cs typeface="Times New Roman" pitchFamily="18" charset="0"/>
              </a:rPr>
              <a:t>proponent should </a:t>
            </a:r>
            <a:r>
              <a:rPr lang="en-US" dirty="0">
                <a:latin typeface="Times New Roman" pitchFamily="18" charset="0"/>
                <a:cs typeface="Times New Roman" pitchFamily="18" charset="0"/>
              </a:rPr>
              <a:t>consider that the </a:t>
            </a:r>
            <a:r>
              <a:rPr lang="en-US" dirty="0" err="1">
                <a:latin typeface="Times New Roman" pitchFamily="18" charset="0"/>
                <a:cs typeface="Times New Roman" pitchFamily="18" charset="0"/>
              </a:rPr>
              <a:t>ToR</a:t>
            </a:r>
            <a:r>
              <a:rPr lang="en-US" dirty="0">
                <a:latin typeface="Times New Roman" pitchFamily="18" charset="0"/>
                <a:cs typeface="Times New Roman" pitchFamily="18" charset="0"/>
              </a:rPr>
              <a:t> submitted by them </a:t>
            </a:r>
            <a:r>
              <a:rPr lang="en-US" dirty="0" smtClean="0">
                <a:latin typeface="Times New Roman" pitchFamily="18" charset="0"/>
                <a:cs typeface="Times New Roman" pitchFamily="18" charset="0"/>
              </a:rPr>
              <a:t>is approved </a:t>
            </a:r>
            <a:r>
              <a:rPr lang="en-US" dirty="0">
                <a:latin typeface="Times New Roman" pitchFamily="18" charset="0"/>
                <a:cs typeface="Times New Roman" pitchFamily="18" charset="0"/>
              </a:rPr>
              <a:t>for EIA study.</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566" y="714356"/>
            <a:ext cx="11644394" cy="5857915"/>
          </a:xfrm>
        </p:spPr>
        <p:txBody>
          <a:bodyPr>
            <a:normAutofit fontScale="77500" lnSpcReduction="20000"/>
          </a:bodyPr>
          <a:lstStyle/>
          <a:p>
            <a:pPr algn="just">
              <a:lnSpc>
                <a:spcPct val="160000"/>
              </a:lnSpc>
            </a:pPr>
            <a:r>
              <a:rPr lang="en-US" dirty="0">
                <a:latin typeface="Times New Roman" pitchFamily="18" charset="0"/>
                <a:cs typeface="Times New Roman" pitchFamily="18" charset="0"/>
              </a:rPr>
              <a:t>The approved </a:t>
            </a:r>
            <a:r>
              <a:rPr lang="en-US" dirty="0" err="1">
                <a:latin typeface="Times New Roman" pitchFamily="18" charset="0"/>
                <a:cs typeface="Times New Roman" pitchFamily="18" charset="0"/>
              </a:rPr>
              <a:t>ToR</a:t>
            </a:r>
            <a:r>
              <a:rPr lang="en-US" dirty="0">
                <a:latin typeface="Times New Roman" pitchFamily="18" charset="0"/>
                <a:cs typeface="Times New Roman" pitchFamily="18" charset="0"/>
              </a:rPr>
              <a:t> will be published on the website of </a:t>
            </a:r>
            <a:r>
              <a:rPr lang="en-US" dirty="0" smtClean="0">
                <a:latin typeface="Times New Roman" pitchFamily="18" charset="0"/>
                <a:cs typeface="Times New Roman" pitchFamily="18" charset="0"/>
              </a:rPr>
              <a:t>Ministry of Environment and Forest (</a:t>
            </a:r>
            <a:r>
              <a:rPr lang="en-US" dirty="0" err="1" smtClean="0">
                <a:latin typeface="Times New Roman" pitchFamily="18" charset="0"/>
                <a:cs typeface="Times New Roman" pitchFamily="18" charset="0"/>
              </a:rPr>
              <a:t>MoEF</a:t>
            </a:r>
            <a:r>
              <a:rPr lang="en-US" dirty="0" smtClean="0">
                <a:latin typeface="Times New Roman" pitchFamily="18" charset="0"/>
                <a:cs typeface="Times New Roman" pitchFamily="18" charset="0"/>
              </a:rPr>
              <a:t>). Application for </a:t>
            </a:r>
            <a:r>
              <a:rPr lang="en-US" dirty="0">
                <a:latin typeface="Times New Roman" pitchFamily="18" charset="0"/>
                <a:cs typeface="Times New Roman" pitchFamily="18" charset="0"/>
              </a:rPr>
              <a:t>Prior Environmental Clearance can be rejected by the authority </a:t>
            </a:r>
            <a:r>
              <a:rPr lang="en-US" dirty="0" smtClean="0">
                <a:latin typeface="Times New Roman" pitchFamily="18" charset="0"/>
                <a:cs typeface="Times New Roman" pitchFamily="18" charset="0"/>
              </a:rPr>
              <a:t>based on </a:t>
            </a:r>
            <a:r>
              <a:rPr lang="en-US" dirty="0">
                <a:latin typeface="Times New Roman" pitchFamily="18" charset="0"/>
                <a:cs typeface="Times New Roman" pitchFamily="18" charset="0"/>
              </a:rPr>
              <a:t>the recommendation of EAC/SEAC at this stage also.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such a case, </a:t>
            </a:r>
            <a:r>
              <a:rPr lang="en-US" dirty="0" smtClean="0">
                <a:latin typeface="Times New Roman" pitchFamily="18" charset="0"/>
                <a:cs typeface="Times New Roman" pitchFamily="18" charset="0"/>
              </a:rPr>
              <a:t>the proponent </a:t>
            </a:r>
            <a:r>
              <a:rPr lang="en-US" dirty="0">
                <a:latin typeface="Times New Roman" pitchFamily="18" charset="0"/>
                <a:cs typeface="Times New Roman" pitchFamily="18" charset="0"/>
              </a:rPr>
              <a:t>should be informed within 60 days</a:t>
            </a:r>
            <a:r>
              <a:rPr lang="en-US" dirty="0" smtClean="0">
                <a:latin typeface="Times New Roman" pitchFamily="18" charset="0"/>
                <a:cs typeface="Times New Roman" pitchFamily="18" charset="0"/>
              </a:rPr>
              <a:t>.</a:t>
            </a:r>
          </a:p>
          <a:p>
            <a:pPr algn="just">
              <a:lnSpc>
                <a:spcPct val="160000"/>
              </a:lnSpc>
              <a:buNone/>
            </a:pPr>
            <a:r>
              <a:rPr lang="en-US" b="1" i="1" dirty="0" smtClean="0">
                <a:solidFill>
                  <a:srgbClr val="00B050"/>
                </a:solidFill>
                <a:latin typeface="Times New Roman" pitchFamily="18" charset="0"/>
                <a:cs typeface="Times New Roman" pitchFamily="18" charset="0"/>
              </a:rPr>
              <a:t>Stage </a:t>
            </a:r>
            <a:r>
              <a:rPr lang="en-US" b="1" i="1" dirty="0">
                <a:solidFill>
                  <a:srgbClr val="00B050"/>
                </a:solidFill>
                <a:latin typeface="Times New Roman" pitchFamily="18" charset="0"/>
                <a:cs typeface="Times New Roman" pitchFamily="18" charset="0"/>
              </a:rPr>
              <a:t>(3): Public consultation: </a:t>
            </a:r>
            <a:r>
              <a:rPr lang="en-US" i="1" dirty="0">
                <a:latin typeface="Times New Roman" pitchFamily="18" charset="0"/>
                <a:cs typeface="Times New Roman" pitchFamily="18" charset="0"/>
              </a:rPr>
              <a:t>All category ‘A’ and ‘B’, projects require </a:t>
            </a:r>
            <a:r>
              <a:rPr lang="en-US" i="1" dirty="0" smtClean="0">
                <a:latin typeface="Times New Roman" pitchFamily="18" charset="0"/>
                <a:cs typeface="Times New Roman" pitchFamily="18" charset="0"/>
              </a:rPr>
              <a:t>public </a:t>
            </a:r>
            <a:r>
              <a:rPr lang="en-US" dirty="0" smtClean="0">
                <a:latin typeface="Times New Roman" pitchFamily="18" charset="0"/>
                <a:cs typeface="Times New Roman" pitchFamily="18" charset="0"/>
              </a:rPr>
              <a:t>consultation </a:t>
            </a:r>
            <a:r>
              <a:rPr lang="en-US" dirty="0">
                <a:latin typeface="Times New Roman" pitchFamily="18" charset="0"/>
                <a:cs typeface="Times New Roman" pitchFamily="18" charset="0"/>
              </a:rPr>
              <a:t>except improvement of irrigation project, Item 1 (c) (ii); </a:t>
            </a:r>
            <a:r>
              <a:rPr lang="en-US" dirty="0" smtClean="0">
                <a:latin typeface="Times New Roman" pitchFamily="18" charset="0"/>
                <a:cs typeface="Times New Roman" pitchFamily="18" charset="0"/>
              </a:rPr>
              <a:t>project activities </a:t>
            </a:r>
            <a:r>
              <a:rPr lang="en-US" dirty="0">
                <a:latin typeface="Times New Roman" pitchFamily="18" charset="0"/>
                <a:cs typeface="Times New Roman" pitchFamily="18" charset="0"/>
              </a:rPr>
              <a:t>within the industrial estate or park, Item 7 (c); expansion of </a:t>
            </a:r>
            <a:r>
              <a:rPr lang="en-US" dirty="0" smtClean="0">
                <a:latin typeface="Times New Roman" pitchFamily="18" charset="0"/>
                <a:cs typeface="Times New Roman" pitchFamily="18" charset="0"/>
              </a:rPr>
              <a:t>road and </a:t>
            </a:r>
            <a:r>
              <a:rPr lang="en-US" dirty="0">
                <a:latin typeface="Times New Roman" pitchFamily="18" charset="0"/>
                <a:cs typeface="Times New Roman" pitchFamily="18" charset="0"/>
              </a:rPr>
              <a:t>highways, Item 7 (f), which do not require further land; all building, </a:t>
            </a:r>
            <a:r>
              <a:rPr lang="en-US" dirty="0" smtClean="0">
                <a:latin typeface="Times New Roman" pitchFamily="18" charset="0"/>
                <a:cs typeface="Times New Roman" pitchFamily="18" charset="0"/>
              </a:rPr>
              <a:t>area development</a:t>
            </a:r>
            <a:r>
              <a:rPr lang="en-US" dirty="0">
                <a:latin typeface="Times New Roman" pitchFamily="18" charset="0"/>
                <a:cs typeface="Times New Roman" pitchFamily="18" charset="0"/>
              </a:rPr>
              <a:t>, and township development projects, Item 8; and all category </a:t>
            </a:r>
            <a:r>
              <a:rPr lang="en-US" dirty="0" smtClean="0">
                <a:latin typeface="Times New Roman" pitchFamily="18" charset="0"/>
                <a:cs typeface="Times New Roman" pitchFamily="18" charset="0"/>
              </a:rPr>
              <a:t>B2 projects </a:t>
            </a:r>
            <a:r>
              <a:rPr lang="en-US" dirty="0">
                <a:latin typeface="Times New Roman" pitchFamily="18" charset="0"/>
                <a:cs typeface="Times New Roman" pitchFamily="18" charset="0"/>
              </a:rPr>
              <a:t>and all defense related activities.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689" y="714356"/>
            <a:ext cx="11787271" cy="5929353"/>
          </a:xfrm>
        </p:spPr>
        <p:txBody>
          <a:bodyPr>
            <a:normAutofit fontScale="70000" lnSpcReduction="20000"/>
          </a:bodyPr>
          <a:lstStyle/>
          <a:p>
            <a:pPr algn="just">
              <a:lnSpc>
                <a:spcPct val="160000"/>
              </a:lnSpc>
            </a:pPr>
            <a:r>
              <a:rPr lang="en-US" dirty="0">
                <a:latin typeface="Times New Roman" pitchFamily="18" charset="0"/>
                <a:cs typeface="Times New Roman" pitchFamily="18" charset="0"/>
              </a:rPr>
              <a:t>Public hearing should be carried out in the proximity of the project </a:t>
            </a:r>
            <a:r>
              <a:rPr lang="en-US" dirty="0" smtClean="0">
                <a:latin typeface="Times New Roman" pitchFamily="18" charset="0"/>
                <a:cs typeface="Times New Roman" pitchFamily="18" charset="0"/>
              </a:rPr>
              <a:t>area based </a:t>
            </a:r>
            <a:r>
              <a:rPr lang="en-US" dirty="0">
                <a:latin typeface="Times New Roman" pitchFamily="18" charset="0"/>
                <a:cs typeface="Times New Roman" pitchFamily="18" charset="0"/>
              </a:rPr>
              <a:t>on Appendix IV and grievances should be obtained in writing.</a:t>
            </a:r>
          </a:p>
          <a:p>
            <a:pPr algn="just">
              <a:lnSpc>
                <a:spcPct val="160000"/>
              </a:lnSpc>
            </a:pPr>
            <a:r>
              <a:rPr lang="en-US" dirty="0">
                <a:latin typeface="Times New Roman" pitchFamily="18" charset="0"/>
                <a:cs typeface="Times New Roman" pitchFamily="18" charset="0"/>
              </a:rPr>
              <a:t>These activities should be carried out by State-level Pollution </a:t>
            </a:r>
            <a:r>
              <a:rPr lang="en-US" dirty="0" smtClean="0">
                <a:latin typeface="Times New Roman" pitchFamily="18" charset="0"/>
                <a:cs typeface="Times New Roman" pitchFamily="18" charset="0"/>
              </a:rPr>
              <a:t>Control Board </a:t>
            </a:r>
            <a:r>
              <a:rPr lang="en-US" dirty="0">
                <a:latin typeface="Times New Roman" pitchFamily="18" charset="0"/>
                <a:cs typeface="Times New Roman" pitchFamily="18" charset="0"/>
              </a:rPr>
              <a:t>(SPCB) or Union Territory Pollution Control Committee (UTPCC).</a:t>
            </a:r>
          </a:p>
          <a:p>
            <a:pPr algn="just">
              <a:lnSpc>
                <a:spcPct val="160000"/>
              </a:lnSpc>
            </a:pPr>
            <a:r>
              <a:rPr lang="en-US" dirty="0">
                <a:latin typeface="Times New Roman" pitchFamily="18" charset="0"/>
                <a:cs typeface="Times New Roman" pitchFamily="18" charset="0"/>
              </a:rPr>
              <a:t>The proceedings of public hearing should be forwarded to </a:t>
            </a:r>
            <a:r>
              <a:rPr lang="en-US" dirty="0" smtClean="0">
                <a:latin typeface="Times New Roman" pitchFamily="18" charset="0"/>
                <a:cs typeface="Times New Roman" pitchFamily="18" charset="0"/>
              </a:rPr>
              <a:t>the regulatory authorities </a:t>
            </a:r>
            <a:r>
              <a:rPr lang="en-US" dirty="0">
                <a:latin typeface="Times New Roman" pitchFamily="18" charset="0"/>
                <a:cs typeface="Times New Roman" pitchFamily="18" charset="0"/>
              </a:rPr>
              <a:t>within 45 days of the request from the applicant; if not, </a:t>
            </a:r>
            <a:r>
              <a:rPr lang="en-US" dirty="0" smtClean="0">
                <a:latin typeface="Times New Roman" pitchFamily="18" charset="0"/>
                <a:cs typeface="Times New Roman" pitchFamily="18" charset="0"/>
              </a:rPr>
              <a:t>the regulatory </a:t>
            </a:r>
            <a:r>
              <a:rPr lang="en-US" dirty="0">
                <a:latin typeface="Times New Roman" pitchFamily="18" charset="0"/>
                <a:cs typeface="Times New Roman" pitchFamily="18" charset="0"/>
              </a:rPr>
              <a:t>authority engages other public institutions to hold </a:t>
            </a:r>
            <a:r>
              <a:rPr lang="en-US" dirty="0" smtClean="0">
                <a:latin typeface="Times New Roman" pitchFamily="18" charset="0"/>
                <a:cs typeface="Times New Roman" pitchFamily="18" charset="0"/>
              </a:rPr>
              <a:t>public hearing </a:t>
            </a:r>
            <a:r>
              <a:rPr lang="en-US" dirty="0">
                <a:latin typeface="Times New Roman" pitchFamily="18" charset="0"/>
                <a:cs typeface="Times New Roman" pitchFamily="18" charset="0"/>
              </a:rPr>
              <a:t>within another 45 days. </a:t>
            </a:r>
            <a:endParaRPr lang="en-US" dirty="0" smtClean="0">
              <a:latin typeface="Times New Roman" pitchFamily="18" charset="0"/>
              <a:cs typeface="Times New Roman" pitchFamily="18" charset="0"/>
            </a:endParaRPr>
          </a:p>
          <a:p>
            <a:pPr algn="just">
              <a:lnSpc>
                <a:spcPct val="160000"/>
              </a:lnSpc>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public hearing is not possible, </a:t>
            </a:r>
            <a:r>
              <a:rPr lang="en-US" dirty="0" smtClean="0">
                <a:latin typeface="Times New Roman" pitchFamily="18" charset="0"/>
                <a:cs typeface="Times New Roman" pitchFamily="18" charset="0"/>
              </a:rPr>
              <a:t>the regulatory </a:t>
            </a:r>
            <a:r>
              <a:rPr lang="en-US" dirty="0">
                <a:latin typeface="Times New Roman" pitchFamily="18" charset="0"/>
                <a:cs typeface="Times New Roman" pitchFamily="18" charset="0"/>
              </a:rPr>
              <a:t>authorities should collect information from other </a:t>
            </a:r>
            <a:r>
              <a:rPr lang="en-US" dirty="0" smtClean="0">
                <a:latin typeface="Times New Roman" pitchFamily="18" charset="0"/>
                <a:cs typeface="Times New Roman" pitchFamily="18" charset="0"/>
              </a:rPr>
              <a:t>reliable sources</a:t>
            </a:r>
            <a:r>
              <a:rPr lang="en-US" dirty="0">
                <a:latin typeface="Times New Roman" pitchFamily="18" charset="0"/>
                <a:cs typeface="Times New Roman" pitchFamily="18" charset="0"/>
              </a:rPr>
              <a:t>. The SPCB/UTPCC invite responses from stakeholders by </a:t>
            </a:r>
            <a:r>
              <a:rPr lang="en-US" dirty="0" smtClean="0">
                <a:latin typeface="Times New Roman" pitchFamily="18" charset="0"/>
                <a:cs typeface="Times New Roman" pitchFamily="18" charset="0"/>
              </a:rPr>
              <a:t>placing summary </a:t>
            </a:r>
            <a:r>
              <a:rPr lang="en-US" dirty="0">
                <a:latin typeface="Times New Roman" pitchFamily="18" charset="0"/>
                <a:cs typeface="Times New Roman" pitchFamily="18" charset="0"/>
              </a:rPr>
              <a:t>of EIA report on their website within 7 days of request </a:t>
            </a:r>
            <a:r>
              <a:rPr lang="en-US" dirty="0" smtClean="0">
                <a:latin typeface="Times New Roman" pitchFamily="18" charset="0"/>
                <a:cs typeface="Times New Roman" pitchFamily="18" charset="0"/>
              </a:rPr>
              <a:t>from applicant</a:t>
            </a:r>
            <a:r>
              <a:rPr lang="en-US" dirty="0">
                <a:latin typeface="Times New Roman" pitchFamily="18" charset="0"/>
                <a:cs typeface="Times New Roman" pitchFamily="18" charset="0"/>
              </a:rPr>
              <a:t>, or use other means of media to disseminate the </a:t>
            </a:r>
            <a:r>
              <a:rPr lang="en-US" dirty="0" smtClean="0">
                <a:latin typeface="Times New Roman" pitchFamily="18" charset="0"/>
                <a:cs typeface="Times New Roman" pitchFamily="18" charset="0"/>
              </a:rPr>
              <a:t>information, or </a:t>
            </a:r>
            <a:r>
              <a:rPr lang="en-US" dirty="0">
                <a:latin typeface="Times New Roman" pitchFamily="18" charset="0"/>
                <a:cs typeface="Times New Roman" pitchFamily="18" charset="0"/>
              </a:rPr>
              <a:t>the authority receives a request to make the draft EIA report available.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00314" cy="84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6841</Words>
  <Application>Microsoft Office PowerPoint</Application>
  <PresentationFormat>Custom</PresentationFormat>
  <Paragraphs>324</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Times New Roman</vt:lpstr>
      <vt:lpstr>Office Theme</vt:lpstr>
      <vt:lpstr>Legislative and environmental clearance procedure in India</vt:lpstr>
      <vt:lpstr>Project screening in India</vt:lpstr>
      <vt:lpstr>PowerPoint Presentation</vt:lpstr>
      <vt:lpstr>PowerPoint Presentation</vt:lpstr>
      <vt:lpstr>Screening, scoping, and appraisal</vt:lpstr>
      <vt:lpstr>PowerPoint Presentation</vt:lpstr>
      <vt:lpstr>PowerPoint Presentation</vt:lpstr>
      <vt:lpstr>PowerPoint Presentation</vt:lpstr>
      <vt:lpstr>PowerPoint Presentation</vt:lpstr>
      <vt:lpstr>PowerPoint Presentation</vt:lpstr>
      <vt:lpstr>PowerPoint Presentation</vt:lpstr>
      <vt:lpstr>Prediction tools for EIA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- 4  Environmental Impact Assessment</dc:title>
  <dc:creator>Admin</dc:creator>
  <cp:lastModifiedBy>thiru</cp:lastModifiedBy>
  <cp:revision>75</cp:revision>
  <dcterms:created xsi:type="dcterms:W3CDTF">2020-07-08T16:43:44Z</dcterms:created>
  <dcterms:modified xsi:type="dcterms:W3CDTF">2021-09-30T05:31:46Z</dcterms:modified>
</cp:coreProperties>
</file>