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2" r:id="rId14"/>
    <p:sldId id="273" r:id="rId15"/>
    <p:sldId id="271" r:id="rId16"/>
    <p:sldId id="270" r:id="rId17"/>
    <p:sldId id="274" r:id="rId18"/>
    <p:sldId id="275" r:id="rId19"/>
    <p:sldId id="276" r:id="rId20"/>
  </p:sldIdLst>
  <p:sldSz cx="122412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6" y="44"/>
      </p:cViewPr>
      <p:guideLst>
        <p:guide orient="horz" pos="2160"/>
        <p:guide pos="3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091" y="2130426"/>
            <a:ext cx="1040503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36182" y="3886200"/>
            <a:ext cx="856884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9ED6E2-B76C-441B-B453-C4AA511C847E}"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ED6E2-B76C-441B-B453-C4AA511C847E}"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82054" y="274639"/>
            <a:ext cx="368511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0331" y="274639"/>
            <a:ext cx="1085770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ED6E2-B76C-441B-B453-C4AA511C847E}"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ED6E2-B76C-441B-B453-C4AA511C847E}"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2" y="4406901"/>
            <a:ext cx="1040503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6972" y="2906713"/>
            <a:ext cx="104050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ED6E2-B76C-441B-B453-C4AA511C847E}"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0331" y="1600201"/>
            <a:ext cx="727034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94698" y="1600201"/>
            <a:ext cx="727247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ED6E2-B76C-441B-B453-C4AA511C847E}"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4638"/>
            <a:ext cx="1101709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2060" y="1535113"/>
            <a:ext cx="54086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2060" y="2174875"/>
            <a:ext cx="54086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18367"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8367"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9ED6E2-B76C-441B-B453-C4AA511C847E}"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9ED6E2-B76C-441B-B453-C4AA511C847E}" type="datetimeFigureOut">
              <a:rPr lang="en-US" smtClean="0"/>
              <a:pPr/>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ED6E2-B76C-441B-B453-C4AA511C847E}" type="datetimeFigureOut">
              <a:rPr lang="en-US" smtClean="0"/>
              <a:pPr/>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3050"/>
            <a:ext cx="40272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85974" y="273051"/>
            <a:ext cx="68431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2061" y="1435101"/>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ED6E2-B76C-441B-B453-C4AA511C847E}"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3" y="4800600"/>
            <a:ext cx="734472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9363"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9363"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ED6E2-B76C-441B-B453-C4AA511C847E}"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61E2A-AEF2-4532-9AA6-3ECB29E37D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1" y="274638"/>
            <a:ext cx="1101709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2061" y="1600201"/>
            <a:ext cx="1101709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2061" y="6356351"/>
            <a:ext cx="28562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ED6E2-B76C-441B-B453-C4AA511C847E}" type="datetimeFigureOut">
              <a:rPr lang="en-US" smtClean="0"/>
              <a:pPr/>
              <a:t>3/25/2021</a:t>
            </a:fld>
            <a:endParaRPr lang="en-US"/>
          </a:p>
        </p:txBody>
      </p:sp>
      <p:sp>
        <p:nvSpPr>
          <p:cNvPr id="5" name="Footer Placeholder 4"/>
          <p:cNvSpPr>
            <a:spLocks noGrp="1"/>
          </p:cNvSpPr>
          <p:nvPr>
            <p:ph type="ftr" sz="quarter" idx="3"/>
          </p:nvPr>
        </p:nvSpPr>
        <p:spPr>
          <a:xfrm>
            <a:off x="4182415" y="6356351"/>
            <a:ext cx="38763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72869" y="6356351"/>
            <a:ext cx="28562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61E2A-AEF2-4532-9AA6-3ECB29E37D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28" y="285728"/>
            <a:ext cx="11501518" cy="6286543"/>
          </a:xfrm>
        </p:spPr>
        <p:txBody>
          <a:bodyPr>
            <a:normAutofit lnSpcReduction="10000"/>
          </a:bodyPr>
          <a:lstStyle/>
          <a:p>
            <a:pPr algn="ctr">
              <a:buNone/>
            </a:pPr>
            <a:r>
              <a:rPr lang="en-US" sz="2400" b="1" dirty="0" smtClean="0">
                <a:solidFill>
                  <a:srgbClr val="FF0000"/>
                </a:solidFill>
                <a:latin typeface="Times New Roman" pitchFamily="18" charset="0"/>
                <a:cs typeface="Times New Roman" pitchFamily="18" charset="0"/>
              </a:rPr>
              <a:t>Assessment of Socio cultural environment</a:t>
            </a:r>
          </a:p>
          <a:p>
            <a:pPr algn="just">
              <a:lnSpc>
                <a:spcPct val="150000"/>
              </a:lnSpc>
              <a:buNone/>
            </a:pPr>
            <a:r>
              <a:rPr lang="en-US" sz="2400" b="1" dirty="0" smtClean="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(a) Demography</a:t>
            </a:r>
          </a:p>
          <a:p>
            <a:pPr algn="just">
              <a:lnSpc>
                <a:spcPct val="150000"/>
              </a:lnSpc>
            </a:pPr>
            <a:r>
              <a:rPr lang="en-US" sz="2400" dirty="0">
                <a:latin typeface="Times New Roman" pitchFamily="18" charset="0"/>
                <a:cs typeface="Times New Roman" pitchFamily="18" charset="0"/>
              </a:rPr>
              <a:t>While conducting the baseline survey, the following information </a:t>
            </a:r>
            <a:r>
              <a:rPr lang="en-US" sz="2400" dirty="0" smtClean="0">
                <a:latin typeface="Times New Roman" pitchFamily="18" charset="0"/>
                <a:cs typeface="Times New Roman" pitchFamily="18" charset="0"/>
              </a:rPr>
              <a:t>on demography </a:t>
            </a:r>
            <a:r>
              <a:rPr lang="en-US" sz="2400" dirty="0">
                <a:latin typeface="Times New Roman" pitchFamily="18" charset="0"/>
                <a:cs typeface="Times New Roman" pitchFamily="18" charset="0"/>
              </a:rPr>
              <a:t>should be collected:</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Population </a:t>
            </a:r>
            <a:r>
              <a:rPr lang="en-US" sz="2400" dirty="0">
                <a:latin typeface="Times New Roman" pitchFamily="18" charset="0"/>
                <a:cs typeface="Times New Roman" pitchFamily="18" charset="0"/>
              </a:rPr>
              <a:t>size (including growth rate and density), structure, age </a:t>
            </a:r>
            <a:r>
              <a:rPr lang="en-US" sz="2400" dirty="0" smtClean="0">
                <a:latin typeface="Times New Roman" pitchFamily="18" charset="0"/>
                <a:cs typeface="Times New Roman" pitchFamily="18" charset="0"/>
              </a:rPr>
              <a:t>groups, sex </a:t>
            </a:r>
            <a:r>
              <a:rPr lang="en-US" sz="2400" dirty="0">
                <a:latin typeface="Times New Roman" pitchFamily="18" charset="0"/>
                <a:cs typeface="Times New Roman" pitchFamily="18" charset="0"/>
              </a:rPr>
              <a:t>ratio, </a:t>
            </a:r>
            <a:r>
              <a:rPr lang="en-US" sz="2400" dirty="0" smtClean="0">
                <a:latin typeface="Times New Roman" pitchFamily="18" charset="0"/>
                <a:cs typeface="Times New Roman" pitchFamily="18" charset="0"/>
              </a:rPr>
              <a:t>and</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Patterns </a:t>
            </a:r>
            <a:r>
              <a:rPr lang="en-US" sz="2400" dirty="0">
                <a:latin typeface="Times New Roman" pitchFamily="18" charset="0"/>
                <a:cs typeface="Times New Roman" pitchFamily="18" charset="0"/>
              </a:rPr>
              <a:t>of in- and out-migration.</a:t>
            </a:r>
          </a:p>
          <a:p>
            <a:pPr algn="just">
              <a:lnSpc>
                <a:spcPct val="150000"/>
              </a:lnSpc>
            </a:pPr>
            <a:r>
              <a:rPr lang="en-US" sz="2400" dirty="0">
                <a:latin typeface="Times New Roman" pitchFamily="18" charset="0"/>
                <a:cs typeface="Times New Roman" pitchFamily="18" charset="0"/>
              </a:rPr>
              <a:t>The information above should be related to the specific project area and </a:t>
            </a:r>
            <a:r>
              <a:rPr lang="en-US" sz="2400" dirty="0" smtClean="0">
                <a:latin typeface="Times New Roman" pitchFamily="18" charset="0"/>
                <a:cs typeface="Times New Roman" pitchFamily="18" charset="0"/>
              </a:rPr>
              <a:t>then compared </a:t>
            </a:r>
            <a:r>
              <a:rPr lang="en-US" sz="2400" dirty="0">
                <a:latin typeface="Times New Roman" pitchFamily="18" charset="0"/>
                <a:cs typeface="Times New Roman" pitchFamily="18" charset="0"/>
              </a:rPr>
              <a:t>with information at the district and regional levels.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Information on demography </a:t>
            </a:r>
            <a:r>
              <a:rPr lang="en-US" sz="2400" dirty="0">
                <a:latin typeface="Times New Roman" pitchFamily="18" charset="0"/>
                <a:cs typeface="Times New Roman" pitchFamily="18" charset="0"/>
              </a:rPr>
              <a:t>should either be extracted from recent census records or </a:t>
            </a:r>
            <a:r>
              <a:rPr lang="en-US" sz="2400" dirty="0" smtClean="0">
                <a:latin typeface="Times New Roman" pitchFamily="18" charset="0"/>
                <a:cs typeface="Times New Roman" pitchFamily="18" charset="0"/>
              </a:rPr>
              <a:t>district profiles </a:t>
            </a:r>
            <a:r>
              <a:rPr lang="en-US" sz="2400" dirty="0">
                <a:latin typeface="Times New Roman" pitchFamily="18" charset="0"/>
                <a:cs typeface="Times New Roman" pitchFamily="18" charset="0"/>
              </a:rPr>
              <a:t>or a household survey should be conducted in order to collect </a:t>
            </a:r>
            <a:r>
              <a:rPr lang="en-US" sz="2400" dirty="0" smtClean="0">
                <a:latin typeface="Times New Roman" pitchFamily="18" charset="0"/>
                <a:cs typeface="Times New Roman" pitchFamily="18" charset="0"/>
              </a:rPr>
              <a:t>primary information </a:t>
            </a:r>
            <a:r>
              <a:rPr lang="en-US" sz="2400" dirty="0">
                <a:latin typeface="Times New Roman" pitchFamily="18" charset="0"/>
                <a:cs typeface="Times New Roman" pitchFamily="18" charset="0"/>
              </a:rPr>
              <a:t>about the proposed project area.</a:t>
            </a:r>
            <a:endParaRPr lang="en-US" sz="2400" b="1" dirty="0" smtClean="0">
              <a:solidFill>
                <a:srgbClr val="FF0000"/>
              </a:solidFill>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4"/>
            <a:ext cx="11787270" cy="5857915"/>
          </a:xfrm>
        </p:spPr>
        <p:txBody>
          <a:bodyPr>
            <a:normAutofit fontScale="62500" lnSpcReduction="20000"/>
          </a:bodyPr>
          <a:lstStyle/>
          <a:p>
            <a:pPr algn="just">
              <a:lnSpc>
                <a:spcPct val="170000"/>
              </a:lnSpc>
              <a:buNone/>
            </a:pPr>
            <a:r>
              <a:rPr lang="en-US" b="1" dirty="0">
                <a:solidFill>
                  <a:srgbClr val="FF0000"/>
                </a:solidFill>
                <a:latin typeface="Times New Roman" pitchFamily="18" charset="0"/>
                <a:cs typeface="Times New Roman" pitchFamily="18" charset="0"/>
              </a:rPr>
              <a:t>h) </a:t>
            </a:r>
            <a:r>
              <a:rPr lang="en-US" b="1" dirty="0" smtClean="0">
                <a:solidFill>
                  <a:srgbClr val="FF0000"/>
                </a:solidFill>
                <a:latin typeface="Times New Roman" pitchFamily="18" charset="0"/>
                <a:cs typeface="Times New Roman" pitchFamily="18" charset="0"/>
              </a:rPr>
              <a:t>Gender: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concept of gender deals with the sharing of benefits and power </a:t>
            </a:r>
            <a:r>
              <a:rPr lang="en-US" dirty="0" smtClean="0">
                <a:latin typeface="Times New Roman" pitchFamily="18" charset="0"/>
                <a:cs typeface="Times New Roman" pitchFamily="18" charset="0"/>
              </a:rPr>
              <a:t>between men </a:t>
            </a:r>
            <a:r>
              <a:rPr lang="en-US" dirty="0">
                <a:latin typeface="Times New Roman" pitchFamily="18" charset="0"/>
                <a:cs typeface="Times New Roman" pitchFamily="18" charset="0"/>
              </a:rPr>
              <a:t>and women, and gender equality emphasizes partnerships </a:t>
            </a:r>
            <a:r>
              <a:rPr lang="en-US" dirty="0" smtClean="0">
                <a:latin typeface="Times New Roman" pitchFamily="18" charset="0"/>
                <a:cs typeface="Times New Roman" pitchFamily="18" charset="0"/>
              </a:rPr>
              <a:t>and interdependence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Since </a:t>
            </a:r>
            <a:r>
              <a:rPr lang="en-US" dirty="0">
                <a:latin typeface="Times New Roman" pitchFamily="18" charset="0"/>
                <a:cs typeface="Times New Roman" pitchFamily="18" charset="0"/>
              </a:rPr>
              <a:t>both men and women will participate in the project, it </a:t>
            </a:r>
            <a:r>
              <a:rPr lang="en-US" dirty="0" smtClean="0">
                <a:latin typeface="Times New Roman" pitchFamily="18" charset="0"/>
                <a:cs typeface="Times New Roman" pitchFamily="18" charset="0"/>
              </a:rPr>
              <a:t>is important </a:t>
            </a:r>
            <a:r>
              <a:rPr lang="en-US" dirty="0">
                <a:latin typeface="Times New Roman" pitchFamily="18" charset="0"/>
                <a:cs typeface="Times New Roman" pitchFamily="18" charset="0"/>
              </a:rPr>
              <a:t>to collect the following information with respect to gender:</a:t>
            </a:r>
          </a:p>
          <a:p>
            <a:pPr algn="just">
              <a:lnSpc>
                <a:spcPct val="170000"/>
              </a:lnSpc>
              <a:buNone/>
            </a:pPr>
            <a:r>
              <a:rPr lang="en-US" dirty="0">
                <a:latin typeface="Times New Roman" pitchFamily="18" charset="0"/>
                <a:cs typeface="Times New Roman" pitchFamily="18" charset="0"/>
              </a:rPr>
              <a:t>1) The ratio of males to females in the project area,</a:t>
            </a:r>
          </a:p>
          <a:p>
            <a:pPr algn="just">
              <a:lnSpc>
                <a:spcPct val="170000"/>
              </a:lnSpc>
              <a:buNone/>
            </a:pPr>
            <a:r>
              <a:rPr lang="en-US" dirty="0">
                <a:latin typeface="Times New Roman" pitchFamily="18" charset="0"/>
                <a:cs typeface="Times New Roman" pitchFamily="18" charset="0"/>
              </a:rPr>
              <a:t>2) The total number of women in the active, working population (aged 15-59),</a:t>
            </a:r>
          </a:p>
          <a:p>
            <a:pPr algn="just">
              <a:lnSpc>
                <a:spcPct val="170000"/>
              </a:lnSpc>
              <a:buNone/>
            </a:pPr>
            <a:r>
              <a:rPr lang="en-US" dirty="0">
                <a:latin typeface="Times New Roman" pitchFamily="18" charset="0"/>
                <a:cs typeface="Times New Roman" pitchFamily="18" charset="0"/>
              </a:rPr>
              <a:t>3) The female literacy rate, the number of women who have a higher </a:t>
            </a:r>
            <a:r>
              <a:rPr lang="en-US" dirty="0" smtClean="0">
                <a:latin typeface="Times New Roman" pitchFamily="18" charset="0"/>
                <a:cs typeface="Times New Roman" pitchFamily="18" charset="0"/>
              </a:rPr>
              <a:t>education (above </a:t>
            </a:r>
            <a:r>
              <a:rPr lang="en-US" dirty="0">
                <a:latin typeface="Times New Roman" pitchFamily="18" charset="0"/>
                <a:cs typeface="Times New Roman" pitchFamily="18" charset="0"/>
              </a:rPr>
              <a:t>high school graduation) and the number of skilled women,</a:t>
            </a:r>
          </a:p>
          <a:p>
            <a:pPr algn="just">
              <a:lnSpc>
                <a:spcPct val="170000"/>
              </a:lnSpc>
              <a:buNone/>
            </a:pPr>
            <a:r>
              <a:rPr lang="en-US" dirty="0">
                <a:latin typeface="Times New Roman" pitchFamily="18" charset="0"/>
                <a:cs typeface="Times New Roman" pitchFamily="18" charset="0"/>
              </a:rPr>
              <a:t>4) Women’s participation in decision-making in the project development </a:t>
            </a:r>
            <a:r>
              <a:rPr lang="en-US" dirty="0" smtClean="0">
                <a:latin typeface="Times New Roman" pitchFamily="18" charset="0"/>
                <a:cs typeface="Times New Roman" pitchFamily="18" charset="0"/>
              </a:rPr>
              <a:t>and  implementation, </a:t>
            </a:r>
          </a:p>
          <a:p>
            <a:pPr algn="just">
              <a:lnSpc>
                <a:spcPct val="170000"/>
              </a:lnSpc>
              <a:buNone/>
            </a:pPr>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Social attitudes toward the working of women,</a:t>
            </a:r>
          </a:p>
          <a:p>
            <a:pPr algn="just">
              <a:lnSpc>
                <a:spcPct val="170000"/>
              </a:lnSpc>
              <a:buNone/>
            </a:pPr>
            <a:r>
              <a:rPr lang="en-US" dirty="0">
                <a:latin typeface="Times New Roman" pitchFamily="18" charset="0"/>
                <a:cs typeface="Times New Roman" pitchFamily="18" charset="0"/>
              </a:rPr>
              <a:t>6) Women organizations such as NGOs and community groups in </a:t>
            </a:r>
            <a:r>
              <a:rPr lang="en-US" dirty="0" smtClean="0">
                <a:latin typeface="Times New Roman" pitchFamily="18" charset="0"/>
                <a:cs typeface="Times New Roman" pitchFamily="18" charset="0"/>
              </a:rPr>
              <a:t>the project </a:t>
            </a:r>
            <a:r>
              <a:rPr lang="en-US" dirty="0">
                <a:latin typeface="Times New Roman" pitchFamily="18" charset="0"/>
                <a:cs typeface="Times New Roman" pitchFamily="18" charset="0"/>
              </a:rPr>
              <a:t>area, </a:t>
            </a:r>
          </a:p>
          <a:p>
            <a:pPr algn="just">
              <a:lnSpc>
                <a:spcPct val="170000"/>
              </a:lnSpc>
              <a:buNone/>
            </a:pPr>
            <a:r>
              <a:rPr lang="en-US" dirty="0">
                <a:latin typeface="Times New Roman" pitchFamily="18" charset="0"/>
                <a:cs typeface="Times New Roman" pitchFamily="18" charset="0"/>
              </a:rPr>
              <a:t>7) The number of women to be employed by the project.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15832" cy="5715039"/>
          </a:xfrm>
        </p:spPr>
        <p:txBody>
          <a:bodyPr>
            <a:normAutofit fontScale="62500" lnSpcReduction="20000"/>
          </a:bodyPr>
          <a:lstStyle/>
          <a:p>
            <a:pPr>
              <a:buNone/>
            </a:pPr>
            <a:r>
              <a:rPr lang="en-US" b="1" dirty="0" smtClean="0">
                <a:solidFill>
                  <a:srgbClr val="FF0000"/>
                </a:solidFill>
                <a:latin typeface="Times New Roman" pitchFamily="18" charset="0"/>
                <a:cs typeface="Times New Roman" pitchFamily="18" charset="0"/>
              </a:rPr>
              <a:t>Public participation:</a:t>
            </a:r>
          </a:p>
          <a:p>
            <a:pPr algn="just">
              <a:lnSpc>
                <a:spcPct val="170000"/>
              </a:lnSpc>
            </a:pPr>
            <a:r>
              <a:rPr lang="en-US" dirty="0" smtClean="0">
                <a:latin typeface="Times New Roman" pitchFamily="18" charset="0"/>
                <a:cs typeface="Times New Roman" pitchFamily="18" charset="0"/>
              </a:rPr>
              <a:t>The public must be made aware in order to be able to make informed choices. Scoping refers to early coordination with interested and affected agencies and the public. Evaluation of the significance of anticipated changes related to the proposed project should be carried out through conducting public meetings and/or public participation programs.</a:t>
            </a:r>
          </a:p>
          <a:p>
            <a:pPr algn="just">
              <a:lnSpc>
                <a:spcPct val="170000"/>
              </a:lnSpc>
            </a:pPr>
            <a:r>
              <a:rPr lang="en-US" dirty="0" smtClean="0">
                <a:latin typeface="Times New Roman" pitchFamily="18" charset="0"/>
                <a:cs typeface="Times New Roman" pitchFamily="18" charset="0"/>
              </a:rPr>
              <a:t>One basis for evaluation of significant impact is public input; this input could be received through a continued scoping process of the conduction of public meetings or public participation programs or both. The general public can often delineate important environmental resources and values for particular areas. and this should be considered in impact assessment.</a:t>
            </a:r>
          </a:p>
          <a:p>
            <a:pPr algn="just">
              <a:lnSpc>
                <a:spcPct val="170000"/>
              </a:lnSpc>
            </a:pPr>
            <a:r>
              <a:rPr lang="en-US" dirty="0" smtClean="0">
                <a:latin typeface="Times New Roman" pitchFamily="18" charset="0"/>
                <a:cs typeface="Times New Roman" pitchFamily="18" charset="0"/>
              </a:rPr>
              <a:t>Scoping identifies important issues and concerns, areas of no concern for a particular project or action, and other legislative or regulatory requirements Various public participation methods may be used to identify which issues are significant and to prioritize the issues (Delphi method).</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928671"/>
            <a:ext cx="11858708" cy="5197494"/>
          </a:xfrm>
        </p:spPr>
        <p:txBody>
          <a:bodyPr>
            <a:normAutofit lnSpcReduction="10000"/>
          </a:bodyPr>
          <a:lstStyle/>
          <a:p>
            <a:pPr algn="just">
              <a:lnSpc>
                <a:spcPct val="150000"/>
              </a:lnSpc>
            </a:pPr>
            <a:r>
              <a:rPr lang="en-US" dirty="0" smtClean="0">
                <a:latin typeface="Times New Roman" pitchFamily="18" charset="0"/>
                <a:cs typeface="Times New Roman" pitchFamily="18" charset="0"/>
              </a:rPr>
              <a:t>Two major considerations in identifying health-effect mitigation measures are that not all the identified measures are necessarily technically or economically feasible, and that public participation is important for selecting acceptable measures. </a:t>
            </a:r>
          </a:p>
          <a:p>
            <a:pPr algn="just">
              <a:lnSpc>
                <a:spcPct val="150000"/>
              </a:lnSpc>
            </a:pPr>
            <a:r>
              <a:rPr lang="en-US" dirty="0" smtClean="0">
                <a:latin typeface="Times New Roman" pitchFamily="18" charset="0"/>
                <a:cs typeface="Times New Roman" pitchFamily="18" charset="0"/>
              </a:rPr>
              <a:t>In identifying any quantifiable mitigation measure, sufficient information should be aggregated to allow quantification of the reduction of the impact.</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85794"/>
            <a:ext cx="11787270" cy="5715039"/>
          </a:xfrm>
        </p:spPr>
        <p:txBody>
          <a:bodyPr>
            <a:normAutofit fontScale="62500" lnSpcReduction="20000"/>
          </a:bodyPr>
          <a:lstStyle/>
          <a:p>
            <a:pPr algn="just">
              <a:lnSpc>
                <a:spcPct val="160000"/>
              </a:lnSpc>
            </a:pPr>
            <a:r>
              <a:rPr lang="en-US" dirty="0" smtClean="0">
                <a:latin typeface="Times New Roman" pitchFamily="18" charset="0"/>
                <a:cs typeface="Times New Roman" pitchFamily="18" charset="0"/>
              </a:rPr>
              <a:t>The first and foremost consideration is the matter of land acquisition since the loss of land and loss of livelihoods due to project construction is of paramount importance. </a:t>
            </a:r>
          </a:p>
          <a:p>
            <a:pPr algn="just">
              <a:lnSpc>
                <a:spcPct val="160000"/>
              </a:lnSpc>
            </a:pPr>
            <a:r>
              <a:rPr lang="en-US" dirty="0" smtClean="0">
                <a:latin typeface="Times New Roman" pitchFamily="18" charset="0"/>
                <a:cs typeface="Times New Roman" pitchFamily="18" charset="0"/>
              </a:rPr>
              <a:t>Local people may also lose properties including their houses and other infrastructure and displacements are possible. </a:t>
            </a:r>
          </a:p>
          <a:p>
            <a:pPr algn="just">
              <a:lnSpc>
                <a:spcPct val="160000"/>
              </a:lnSpc>
            </a:pPr>
            <a:r>
              <a:rPr lang="en-US" dirty="0" smtClean="0">
                <a:latin typeface="Times New Roman" pitchFamily="18" charset="0"/>
                <a:cs typeface="Times New Roman" pitchFamily="18" charset="0"/>
              </a:rPr>
              <a:t>In order to properly compensate and resettle the displaced, the EIA must formulate compensation plans for both land acquisition and resettlement. In drafting this plan, the following points must be kept in mind:</a:t>
            </a:r>
          </a:p>
          <a:p>
            <a:pPr algn="just">
              <a:lnSpc>
                <a:spcPct val="160000"/>
              </a:lnSpc>
              <a:buNone/>
            </a:pPr>
            <a:r>
              <a:rPr lang="en-US" dirty="0" smtClean="0">
                <a:latin typeface="Times New Roman" pitchFamily="18" charset="0"/>
                <a:cs typeface="Times New Roman" pitchFamily="18" charset="0"/>
              </a:rPr>
              <a:t>1. Determine how much land is required for placing project facilities,</a:t>
            </a:r>
          </a:p>
          <a:p>
            <a:pPr algn="just">
              <a:lnSpc>
                <a:spcPct val="160000"/>
              </a:lnSpc>
              <a:buNone/>
            </a:pPr>
            <a:r>
              <a:rPr lang="en-US" dirty="0" smtClean="0">
                <a:latin typeface="Times New Roman" pitchFamily="18" charset="0"/>
                <a:cs typeface="Times New Roman" pitchFamily="18" charset="0"/>
              </a:rPr>
              <a:t>2. Determine the number of the houses to be dismantled, the number of trees and orchards to be cleared, and the types of properties to be removed.</a:t>
            </a:r>
          </a:p>
          <a:p>
            <a:pPr algn="just">
              <a:lnSpc>
                <a:spcPct val="160000"/>
              </a:lnSpc>
              <a:buNone/>
            </a:pPr>
            <a:r>
              <a:rPr lang="en-US" dirty="0" smtClean="0">
                <a:latin typeface="Times New Roman" pitchFamily="18" charset="0"/>
                <a:cs typeface="Times New Roman" pitchFamily="18" charset="0"/>
              </a:rPr>
              <a:t>3. Categorize land resources as private and national, and determine ownership, the exact area of land, and other resources concerned, by consulting the local people and the cadastral maps available in the district development office.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77664" y="357166"/>
            <a:ext cx="371477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000" b="1" dirty="0" smtClean="0">
                <a:solidFill>
                  <a:schemeClr val="tx1"/>
                </a:solidFill>
                <a:latin typeface="Times New Roman" pitchFamily="18" charset="0"/>
                <a:cs typeface="Times New Roman" pitchFamily="18" charset="0"/>
              </a:rPr>
              <a:t>Resettlement and Rehabilitation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857232"/>
            <a:ext cx="11858708" cy="5786477"/>
          </a:xfrm>
        </p:spPr>
        <p:txBody>
          <a:bodyPr>
            <a:normAutofit fontScale="625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Classify the affected households into the following categories:</a:t>
            </a:r>
          </a:p>
          <a:p>
            <a:pPr algn="just">
              <a:lnSpc>
                <a:spcPct val="170000"/>
              </a:lnSpc>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Severely project-affected family: household subsistence is severely affected through the permanent loss of cultivated land and/or dwelling,</a:t>
            </a:r>
          </a:p>
          <a:p>
            <a:pPr algn="just">
              <a:lnSpc>
                <a:spcPct val="170000"/>
              </a:lnSpc>
              <a:buNone/>
            </a:pPr>
            <a:r>
              <a:rPr lang="en-US" dirty="0" smtClean="0">
                <a:latin typeface="Times New Roman" pitchFamily="18" charset="0"/>
                <a:cs typeface="Times New Roman" pitchFamily="18" charset="0"/>
              </a:rPr>
              <a:t>(ii) Project-affected family: household subsistence is marginally affected through the permanent loss of agriculture land and/or dwelling, and</a:t>
            </a:r>
          </a:p>
          <a:p>
            <a:pPr algn="just">
              <a:lnSpc>
                <a:spcPct val="170000"/>
              </a:lnSpc>
              <a:buNone/>
            </a:pPr>
            <a:r>
              <a:rPr lang="en-US" dirty="0" smtClean="0">
                <a:latin typeface="Times New Roman" pitchFamily="18" charset="0"/>
                <a:cs typeface="Times New Roman" pitchFamily="18" charset="0"/>
              </a:rPr>
              <a:t>(iii) Temporarily-affected family: household subsistence is temporarily affected through the leasing of land or dwelling.</a:t>
            </a:r>
          </a:p>
          <a:p>
            <a:pPr algn="just">
              <a:lnSpc>
                <a:spcPct val="170000"/>
              </a:lnSpc>
            </a:pPr>
            <a:r>
              <a:rPr lang="en-US" dirty="0" smtClean="0">
                <a:latin typeface="Times New Roman" pitchFamily="18" charset="0"/>
                <a:cs typeface="Times New Roman" pitchFamily="18" charset="0"/>
              </a:rPr>
              <a:t>Including the information above in the EIA report provides a basis for developing a compensation package and resettlement and rehabilitation action plan. </a:t>
            </a:r>
          </a:p>
          <a:p>
            <a:pPr algn="just">
              <a:lnSpc>
                <a:spcPct val="170000"/>
              </a:lnSpc>
            </a:pPr>
            <a:r>
              <a:rPr lang="en-US" dirty="0" smtClean="0">
                <a:latin typeface="Times New Roman" pitchFamily="18" charset="0"/>
                <a:cs typeface="Times New Roman" pitchFamily="18" charset="0"/>
              </a:rPr>
              <a:t>The legal framework provided by the Land Acquisition Act and the Land Acquisition Guidelines should be consulted while developing such a plan.</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15832" cy="5786477"/>
          </a:xfrm>
        </p:spPr>
        <p:txBody>
          <a:bodyPr>
            <a:normAutofit fontScale="77500" lnSpcReduction="20000"/>
          </a:bodyPr>
          <a:lstStyle/>
          <a:p>
            <a:pPr algn="just">
              <a:lnSpc>
                <a:spcPct val="160000"/>
              </a:lnSpc>
            </a:pPr>
            <a:r>
              <a:rPr lang="en-US" dirty="0" smtClean="0">
                <a:latin typeface="Times New Roman" pitchFamily="18" charset="0"/>
                <a:cs typeface="Times New Roman" pitchFamily="18" charset="0"/>
              </a:rPr>
              <a:t>Some countries provide indigenous groups with resource-use or land-use rights through their constitutions, policies, or regulations, but such rights often amount to nothing due to the low socio-economic and political status of such groups. </a:t>
            </a:r>
          </a:p>
          <a:p>
            <a:pPr algn="just">
              <a:lnSpc>
                <a:spcPct val="160000"/>
              </a:lnSpc>
            </a:pPr>
            <a:r>
              <a:rPr lang="en-US" dirty="0" smtClean="0">
                <a:latin typeface="Times New Roman" pitchFamily="18" charset="0"/>
                <a:cs typeface="Times New Roman" pitchFamily="18" charset="0"/>
              </a:rPr>
              <a:t>In some cases, one tribal group dominates and others are ignored, as is often the case in Africa. </a:t>
            </a:r>
          </a:p>
          <a:p>
            <a:pPr algn="just">
              <a:lnSpc>
                <a:spcPct val="160000"/>
              </a:lnSpc>
            </a:pPr>
            <a:r>
              <a:rPr lang="en-US" dirty="0" smtClean="0">
                <a:latin typeface="Times New Roman" pitchFamily="18" charset="0"/>
                <a:cs typeface="Times New Roman" pitchFamily="18" charset="0"/>
              </a:rPr>
              <a:t>The caste system in South Asia has a similar consequence: the so-called low castes and “untouchables” are the most vulnerable groups. </a:t>
            </a:r>
          </a:p>
          <a:p>
            <a:pPr algn="just">
              <a:lnSpc>
                <a:spcPct val="160000"/>
              </a:lnSpc>
            </a:pPr>
            <a:r>
              <a:rPr lang="en-US" dirty="0" smtClean="0">
                <a:latin typeface="Times New Roman" pitchFamily="18" charset="0"/>
                <a:cs typeface="Times New Roman" pitchFamily="18" charset="0"/>
              </a:rPr>
              <a:t>It is a primary concern of an EIA that the indigenous rights of such groups to land and other property not be encroached upon by the proposed development project.</a:t>
            </a:r>
            <a:endParaRPr lang="en-US"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87270" cy="5643601"/>
          </a:xfrm>
        </p:spPr>
        <p:txBody>
          <a:bodyPr>
            <a:normAutofit fontScale="92500"/>
          </a:bodyPr>
          <a:lstStyle/>
          <a:p>
            <a:pPr algn="just">
              <a:lnSpc>
                <a:spcPct val="150000"/>
              </a:lnSpc>
            </a:pPr>
            <a:r>
              <a:rPr lang="en-US" dirty="0" smtClean="0">
                <a:latin typeface="Times New Roman" pitchFamily="18" charset="0"/>
                <a:cs typeface="Times New Roman" pitchFamily="18" charset="0"/>
              </a:rPr>
              <a:t>While considering social aspects, an EIA practitioner must always keep in mind two crucial considerations:</a:t>
            </a:r>
          </a:p>
          <a:p>
            <a:pPr algn="just">
              <a:lnSpc>
                <a:spcPct val="150000"/>
              </a:lnSpc>
            </a:pPr>
            <a:r>
              <a:rPr lang="en-US" dirty="0" smtClean="0">
                <a:latin typeface="Times New Roman" pitchFamily="18" charset="0"/>
                <a:cs typeface="Times New Roman" pitchFamily="18" charset="0"/>
              </a:rPr>
              <a:t>It is always advisable to avoid involuntary resettlement, especially where vulnerable groups of people are involved.</a:t>
            </a:r>
          </a:p>
          <a:p>
            <a:pPr algn="just">
              <a:lnSpc>
                <a:spcPct val="150000"/>
              </a:lnSpc>
            </a:pPr>
            <a:r>
              <a:rPr lang="en-US" dirty="0" smtClean="0">
                <a:latin typeface="Times New Roman" pitchFamily="18" charset="0"/>
                <a:cs typeface="Times New Roman" pitchFamily="18" charset="0"/>
              </a:rPr>
              <a:t>In cases in which a project will require acquiring land from indigenous people, the landowners should be compensated well enough so that their standard of living improves or, at the least, is sustained at the same level.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57232"/>
            <a:ext cx="12241213" cy="6000768"/>
          </a:xfrm>
        </p:spPr>
        <p:txBody>
          <a:bodyPr>
            <a:normAutofit fontScale="70000" lnSpcReduction="20000"/>
          </a:bodyPr>
          <a:lstStyle/>
          <a:p>
            <a:pPr>
              <a:buNone/>
            </a:pPr>
            <a:r>
              <a:rPr lang="en-US" b="1" dirty="0" smtClean="0">
                <a:latin typeface="Times New Roman" pitchFamily="18" charset="0"/>
                <a:cs typeface="Times New Roman" pitchFamily="18" charset="0"/>
              </a:rPr>
              <a:t>Documentation of EIA</a:t>
            </a:r>
          </a:p>
          <a:p>
            <a:pPr algn="just">
              <a:lnSpc>
                <a:spcPct val="170000"/>
              </a:lnSpc>
            </a:pPr>
            <a:r>
              <a:rPr lang="en-US" dirty="0" smtClean="0">
                <a:latin typeface="Times New Roman" pitchFamily="18" charset="0"/>
                <a:cs typeface="Times New Roman" pitchFamily="18" charset="0"/>
              </a:rPr>
              <a:t>The operational document on environment and sustainable development for the 21st century, has recommended a full integration of environment on development issues at all levels of decision-making, and further emphasized the adoption of Environmental Impact Assessment (EIA) as one of the key instruments to achieve economic and environmental sustainability.</a:t>
            </a:r>
          </a:p>
          <a:p>
            <a:pPr algn="just">
              <a:lnSpc>
                <a:spcPct val="170000"/>
              </a:lnSpc>
            </a:pPr>
            <a:r>
              <a:rPr lang="en-US" dirty="0" smtClean="0">
                <a:latin typeface="Times New Roman" pitchFamily="18" charset="0"/>
                <a:cs typeface="Times New Roman" pitchFamily="18" charset="0"/>
              </a:rPr>
              <a:t> Baseline information should be collected to document the existing condition of resources in the project area. It is especially important to gather data on the physical, biological, socio-economic, and cultural environments, and to include the changes that are expected to accompany project implementation.</a:t>
            </a:r>
          </a:p>
          <a:p>
            <a:pPr algn="just">
              <a:lnSpc>
                <a:spcPct val="170000"/>
              </a:lnSpc>
            </a:pPr>
            <a:r>
              <a:rPr lang="en-US" dirty="0" smtClean="0">
                <a:latin typeface="Times New Roman" pitchFamily="18" charset="0"/>
                <a:cs typeface="Times New Roman" pitchFamily="18" charset="0"/>
              </a:rPr>
              <a:t>After baseline data has been collected, impacts should be identified and predicted using various methods. The magnitude, duration, and extent of the impacts should be predicted, and practical mitigation measures should be prescribed to reduce the effects of the predicted impacts.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28670"/>
            <a:ext cx="12241213" cy="5715039"/>
          </a:xfrm>
        </p:spPr>
        <p:txBody>
          <a:bodyPr>
            <a:normAutofit fontScale="625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The main components of the EIA report are: </a:t>
            </a:r>
          </a:p>
          <a:p>
            <a:pPr algn="just">
              <a:lnSpc>
                <a:spcPct val="170000"/>
              </a:lnSpc>
              <a:buNone/>
            </a:pPr>
            <a:r>
              <a:rPr lang="en-US" dirty="0" smtClean="0">
                <a:latin typeface="Times New Roman" pitchFamily="18" charset="0"/>
                <a:cs typeface="Times New Roman" pitchFamily="18" charset="0"/>
              </a:rPr>
              <a:t>	a) Assessment of the baseline condition,</a:t>
            </a:r>
          </a:p>
          <a:p>
            <a:pPr algn="just">
              <a:lnSpc>
                <a:spcPct val="170000"/>
              </a:lnSpc>
              <a:buNone/>
            </a:pPr>
            <a:r>
              <a:rPr lang="en-US" dirty="0" smtClean="0">
                <a:latin typeface="Times New Roman" pitchFamily="18" charset="0"/>
                <a:cs typeface="Times New Roman" pitchFamily="18" charset="0"/>
              </a:rPr>
              <a:t>	b) Impact identification and prediction, </a:t>
            </a:r>
          </a:p>
          <a:p>
            <a:pPr algn="just">
              <a:lnSpc>
                <a:spcPct val="170000"/>
              </a:lnSpc>
              <a:buNone/>
            </a:pPr>
            <a:r>
              <a:rPr lang="en-US" dirty="0" smtClean="0">
                <a:latin typeface="Times New Roman" pitchFamily="18" charset="0"/>
                <a:cs typeface="Times New Roman" pitchFamily="18" charset="0"/>
              </a:rPr>
              <a:t>	c) Mitigation measures, and </a:t>
            </a:r>
          </a:p>
          <a:p>
            <a:pPr algn="just">
              <a:lnSpc>
                <a:spcPct val="170000"/>
              </a:lnSpc>
              <a:buNone/>
            </a:pPr>
            <a:r>
              <a:rPr lang="en-US" dirty="0" smtClean="0">
                <a:latin typeface="Times New Roman" pitchFamily="18" charset="0"/>
                <a:cs typeface="Times New Roman" pitchFamily="18" charset="0"/>
              </a:rPr>
              <a:t>	d) Development of an Environmental Management Plan (EMP) and a monitoring plan.</a:t>
            </a:r>
            <a:endParaRPr lang="en-US" b="1"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Briefly, the Guide covers onus, documentation, instructions how to do, duties of initiating departments, proponents, panels and reviews; initial assessment categories, technical methods, information required, definitions of effects, format considerations; public consultations; quantifying effects criteria (magnitude, risk, prevalence, etc.), thresholds of concerns, mitigation measures, monitoring and follow-up. Items such as types of activities which may warrant a referral to the Public Panel Review stage, and what goes into the Report to the Minister also are included.</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563562"/>
          </a:xfrm>
        </p:spPr>
        <p:txBody>
          <a:bodyPr>
            <a:noAutofit/>
          </a:bodyPr>
          <a:lstStyle/>
          <a:p>
            <a:r>
              <a:rPr lang="en-IN" sz="3200" b="1" dirty="0" smtClean="0">
                <a:solidFill>
                  <a:srgbClr val="FF0000"/>
                </a:solidFill>
                <a:latin typeface="Times New Roman" pitchFamily="18" charset="0"/>
                <a:cs typeface="Times New Roman" pitchFamily="18" charset="0"/>
              </a:rPr>
              <a:t>References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7006" y="914400"/>
            <a:ext cx="11887200" cy="5715000"/>
          </a:xfrm>
        </p:spPr>
        <p:txBody>
          <a:bodyPr>
            <a:normAutofit lnSpcReduction="10000"/>
          </a:bodyPr>
          <a:lstStyle/>
          <a:p>
            <a:pPr marL="514350" indent="-514350" algn="just">
              <a:lnSpc>
                <a:spcPct val="110000"/>
              </a:lnSpc>
              <a:buAutoNum type="arabicPeriod"/>
            </a:pPr>
            <a:r>
              <a:rPr lang="en-IN" dirty="0" smtClean="0">
                <a:latin typeface="Times New Roman" pitchFamily="18" charset="0"/>
                <a:cs typeface="Times New Roman" pitchFamily="18" charset="0"/>
              </a:rPr>
              <a:t>Ram B. </a:t>
            </a:r>
            <a:r>
              <a:rPr lang="en-IN" dirty="0" err="1" smtClean="0">
                <a:latin typeface="Times New Roman" pitchFamily="18" charset="0"/>
                <a:cs typeface="Times New Roman" pitchFamily="18" charset="0"/>
              </a:rPr>
              <a:t>Khadka</a:t>
            </a:r>
            <a:r>
              <a:rPr lang="en-IN" dirty="0" smtClean="0">
                <a:latin typeface="Times New Roman" pitchFamily="18" charset="0"/>
                <a:cs typeface="Times New Roman" pitchFamily="18" charset="0"/>
              </a:rPr>
              <a:t>, Steve </a:t>
            </a:r>
            <a:r>
              <a:rPr lang="en-IN" dirty="0" err="1" smtClean="0">
                <a:latin typeface="Times New Roman" pitchFamily="18" charset="0"/>
                <a:cs typeface="Times New Roman" pitchFamily="18" charset="0"/>
              </a:rPr>
              <a:t>Gorzula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Ananda</a:t>
            </a:r>
            <a:r>
              <a:rPr lang="en-IN" dirty="0" smtClean="0">
                <a:latin typeface="Times New Roman" pitchFamily="18" charset="0"/>
                <a:cs typeface="Times New Roman" pitchFamily="18" charset="0"/>
              </a:rPr>
              <a:t> R. Joshi, </a:t>
            </a:r>
            <a:r>
              <a:rPr lang="en-IN" dirty="0" err="1" smtClean="0">
                <a:latin typeface="Times New Roman" pitchFamily="18" charset="0"/>
                <a:cs typeface="Times New Roman" pitchFamily="18" charset="0"/>
              </a:rPr>
              <a:t>Shailendra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Guragain</a:t>
            </a:r>
            <a:r>
              <a:rPr lang="en-IN" dirty="0" smtClean="0">
                <a:latin typeface="Times New Roman" pitchFamily="18" charset="0"/>
                <a:cs typeface="Times New Roman" pitchFamily="18" charset="0"/>
              </a:rPr>
              <a:t>, and Ajay B. </a:t>
            </a:r>
            <a:r>
              <a:rPr lang="en-IN" dirty="0" err="1" smtClean="0">
                <a:latin typeface="Times New Roman" pitchFamily="18" charset="0"/>
                <a:cs typeface="Times New Roman" pitchFamily="18" charset="0"/>
              </a:rPr>
              <a:t>Mathema</a:t>
            </a:r>
            <a:r>
              <a:rPr lang="en-IN" dirty="0" smtClean="0">
                <a:latin typeface="Times New Roman" pitchFamily="18" charset="0"/>
                <a:cs typeface="Times New Roman" pitchFamily="18" charset="0"/>
              </a:rPr>
              <a:t>. “Environmental Impact Assessment, Processes, Methods, and practices of South Asia (Bangladesh, Bhutan, India, and Nepal)”, 1 </a:t>
            </a:r>
            <a:r>
              <a:rPr lang="en-IN" dirty="0" err="1" smtClean="0">
                <a:latin typeface="Times New Roman" pitchFamily="18" charset="0"/>
                <a:cs typeface="Times New Roman" pitchFamily="18" charset="0"/>
              </a:rPr>
              <a:t>st</a:t>
            </a:r>
            <a:r>
              <a:rPr lang="en-IN" dirty="0" smtClean="0">
                <a:latin typeface="Times New Roman" pitchFamily="18" charset="0"/>
                <a:cs typeface="Times New Roman" pitchFamily="18" charset="0"/>
              </a:rPr>
              <a:t> Edition, 2013, School of Environmental Science and Management and Institute of Environment and Development: Research and Capacity Building Initiatives, Nepal.</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smtClean="0">
                <a:latin typeface="Times New Roman" pitchFamily="18" charset="0"/>
                <a:cs typeface="Times New Roman" pitchFamily="18" charset="0"/>
              </a:rPr>
              <a:t>Y. </a:t>
            </a:r>
            <a:r>
              <a:rPr lang="en-IN" dirty="0" err="1" smtClean="0">
                <a:latin typeface="Times New Roman" pitchFamily="18" charset="0"/>
                <a:cs typeface="Times New Roman" pitchFamily="18" charset="0"/>
              </a:rPr>
              <a:t>Anjaneyulu</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Valli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Manickam</a:t>
            </a:r>
            <a:r>
              <a:rPr lang="en-IN" dirty="0" smtClean="0">
                <a:latin typeface="Times New Roman" pitchFamily="18" charset="0"/>
                <a:cs typeface="Times New Roman" pitchFamily="18" charset="0"/>
              </a:rPr>
              <a:t>. “ Environmental Impact Assessment Methodologies, Second edition, 2007, BS Publications, India.</a:t>
            </a:r>
          </a:p>
          <a:p>
            <a:pPr marL="514350" indent="-514350" algn="just">
              <a:lnSpc>
                <a:spcPct val="110000"/>
              </a:lnSpc>
              <a:buAutoNum type="arabicPeriod"/>
            </a:pPr>
            <a:endParaRPr lang="en-IN"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23653" cy="5268932"/>
          </a:xfrm>
        </p:spPr>
        <p:txBody>
          <a:bodyPr>
            <a:noAutofit/>
          </a:bodyPr>
          <a:lstStyle/>
          <a:p>
            <a:pPr algn="just">
              <a:buNone/>
            </a:pPr>
            <a:r>
              <a:rPr lang="en-US" sz="2400" b="1" dirty="0">
                <a:latin typeface="Times New Roman" pitchFamily="18" charset="0"/>
                <a:cs typeface="Times New Roman" pitchFamily="18" charset="0"/>
              </a:rPr>
              <a:t>(b) Social characteristics</a:t>
            </a:r>
          </a:p>
          <a:p>
            <a:pPr algn="just"/>
            <a:r>
              <a:rPr lang="en-US" sz="2400" dirty="0">
                <a:latin typeface="Times New Roman" pitchFamily="18" charset="0"/>
                <a:cs typeface="Times New Roman" pitchFamily="18" charset="0"/>
              </a:rPr>
              <a:t>Information on the following socio-cultural parameters should be </a:t>
            </a:r>
            <a:r>
              <a:rPr lang="en-US" sz="2400" dirty="0" smtClean="0">
                <a:latin typeface="Times New Roman" pitchFamily="18" charset="0"/>
                <a:cs typeface="Times New Roman" pitchFamily="18" charset="0"/>
              </a:rPr>
              <a:t>collected and </a:t>
            </a:r>
            <a:r>
              <a:rPr lang="en-US" sz="2400" dirty="0">
                <a:latin typeface="Times New Roman" pitchFamily="18" charset="0"/>
                <a:cs typeface="Times New Roman" pitchFamily="18" charset="0"/>
              </a:rPr>
              <a:t>analyzed</a:t>
            </a:r>
            <a:r>
              <a:rPr lang="en-US" sz="2400" dirty="0" smtClean="0">
                <a:latin typeface="Times New Roman" pitchFamily="18" charset="0"/>
                <a:cs typeface="Times New Roman" pitchFamily="18" charset="0"/>
              </a:rPr>
              <a:t>:</a:t>
            </a:r>
          </a:p>
          <a:p>
            <a:pPr algn="just">
              <a:buFont typeface="Wingdings" pitchFamily="2" charset="2"/>
              <a:buChar char="Ø"/>
            </a:pPr>
            <a:r>
              <a:rPr lang="en-US" sz="2400" dirty="0" smtClean="0">
                <a:latin typeface="Times New Roman" pitchFamily="18" charset="0"/>
                <a:cs typeface="Times New Roman" pitchFamily="18" charset="0"/>
              </a:rPr>
              <a:t>Quality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life</a:t>
            </a:r>
          </a:p>
          <a:p>
            <a:pPr algn="just">
              <a:buFont typeface="Wingdings" pitchFamily="2" charset="2"/>
              <a:buChar char="Ø"/>
            </a:pPr>
            <a:r>
              <a:rPr lang="en-US" sz="2400" dirty="0" smtClean="0">
                <a:latin typeface="Times New Roman" pitchFamily="18" charset="0"/>
                <a:cs typeface="Times New Roman" pitchFamily="18" charset="0"/>
              </a:rPr>
              <a:t>Social </a:t>
            </a:r>
            <a:r>
              <a:rPr lang="en-US" sz="2400" dirty="0">
                <a:latin typeface="Times New Roman" pitchFamily="18" charset="0"/>
                <a:cs typeface="Times New Roman" pitchFamily="18" charset="0"/>
              </a:rPr>
              <a:t>organization and </a:t>
            </a:r>
            <a:r>
              <a:rPr lang="en-US" sz="2400" dirty="0" smtClean="0">
                <a:latin typeface="Times New Roman" pitchFamily="18" charset="0"/>
                <a:cs typeface="Times New Roman" pitchFamily="18" charset="0"/>
              </a:rPr>
              <a:t>structures</a:t>
            </a:r>
          </a:p>
          <a:p>
            <a:pPr algn="just">
              <a:buFont typeface="Wingdings" pitchFamily="2" charset="2"/>
              <a:buChar char="Ø"/>
            </a:pPr>
            <a:r>
              <a:rPr lang="en-US" sz="2400" dirty="0" smtClean="0">
                <a:latin typeface="Times New Roman" pitchFamily="18" charset="0"/>
                <a:cs typeface="Times New Roman" pitchFamily="18" charset="0"/>
              </a:rPr>
              <a:t>Language</a:t>
            </a:r>
            <a:r>
              <a:rPr lang="en-US" sz="2400" dirty="0">
                <a:latin typeface="Times New Roman" pitchFamily="18" charset="0"/>
                <a:cs typeface="Times New Roman" pitchFamily="18" charset="0"/>
              </a:rPr>
              <a:t>, rituals, and general </a:t>
            </a:r>
            <a:r>
              <a:rPr lang="en-US" sz="2400" dirty="0" smtClean="0">
                <a:latin typeface="Times New Roman" pitchFamily="18" charset="0"/>
                <a:cs typeface="Times New Roman" pitchFamily="18" charset="0"/>
              </a:rPr>
              <a:t>lifestyle,</a:t>
            </a:r>
          </a:p>
          <a:p>
            <a:pPr algn="just">
              <a:buFont typeface="Wingdings" pitchFamily="2" charset="2"/>
              <a:buChar char="Ø"/>
            </a:pPr>
            <a:r>
              <a:rPr lang="en-US" sz="2400" dirty="0" smtClean="0">
                <a:latin typeface="Times New Roman" pitchFamily="18" charset="0"/>
                <a:cs typeface="Times New Roman" pitchFamily="18" charset="0"/>
              </a:rPr>
              <a:t>Dispute-resolution </a:t>
            </a:r>
            <a:r>
              <a:rPr lang="en-US" sz="2400" dirty="0">
                <a:latin typeface="Times New Roman" pitchFamily="18" charset="0"/>
                <a:cs typeface="Times New Roman" pitchFamily="18" charset="0"/>
              </a:rPr>
              <a:t>institutions and </a:t>
            </a:r>
            <a:r>
              <a:rPr lang="en-US" sz="2400" dirty="0" smtClean="0">
                <a:latin typeface="Times New Roman" pitchFamily="18" charset="0"/>
                <a:cs typeface="Times New Roman" pitchFamily="18" charset="0"/>
              </a:rPr>
              <a:t>processes,</a:t>
            </a:r>
          </a:p>
          <a:p>
            <a:pPr algn="just">
              <a:buFont typeface="Wingdings" pitchFamily="2" charset="2"/>
              <a:buChar char="Ø"/>
            </a:pPr>
            <a:r>
              <a:rPr lang="en-US" sz="2400" dirty="0" smtClean="0">
                <a:latin typeface="Times New Roman" pitchFamily="18" charset="0"/>
                <a:cs typeface="Times New Roman" pitchFamily="18" charset="0"/>
              </a:rPr>
              <a:t>Relationships </a:t>
            </a:r>
            <a:r>
              <a:rPr lang="en-US" sz="2400" dirty="0">
                <a:latin typeface="Times New Roman" pitchFamily="18" charset="0"/>
                <a:cs typeface="Times New Roman" pitchFamily="18" charset="0"/>
              </a:rPr>
              <a:t>between </a:t>
            </a:r>
            <a:r>
              <a:rPr lang="en-US" sz="2400" dirty="0" smtClean="0">
                <a:latin typeface="Times New Roman" pitchFamily="18" charset="0"/>
                <a:cs typeface="Times New Roman" pitchFamily="18" charset="0"/>
              </a:rPr>
              <a:t>generations,</a:t>
            </a:r>
          </a:p>
          <a:p>
            <a:pPr algn="just">
              <a:buFont typeface="Wingdings" pitchFamily="2" charset="2"/>
              <a:buChar char="Ø"/>
            </a:pPr>
            <a:r>
              <a:rPr lang="en-US" sz="2400" dirty="0" smtClean="0">
                <a:latin typeface="Times New Roman" pitchFamily="18" charset="0"/>
                <a:cs typeface="Times New Roman" pitchFamily="18" charset="0"/>
              </a:rPr>
              <a:t>Value </a:t>
            </a:r>
            <a:r>
              <a:rPr lang="en-US" sz="2400" dirty="0">
                <a:latin typeface="Times New Roman" pitchFamily="18" charset="0"/>
                <a:cs typeface="Times New Roman" pitchFamily="18" charset="0"/>
              </a:rPr>
              <a:t>systems, </a:t>
            </a:r>
            <a:r>
              <a:rPr lang="en-US" sz="2400" dirty="0" smtClean="0">
                <a:latin typeface="Times New Roman" pitchFamily="18" charset="0"/>
                <a:cs typeface="Times New Roman" pitchFamily="18" charset="0"/>
              </a:rPr>
              <a:t>and religion.</a:t>
            </a:r>
          </a:p>
          <a:p>
            <a:pPr algn="just"/>
            <a:r>
              <a:rPr lang="en-US" sz="2400" dirty="0">
                <a:latin typeface="Times New Roman" pitchFamily="18" charset="0"/>
                <a:cs typeface="Times New Roman" pitchFamily="18" charset="0"/>
              </a:rPr>
              <a:t>There are two important reasons for incorporating social analysis into an EIA. </a:t>
            </a:r>
            <a:r>
              <a:rPr lang="en-US" sz="2400" dirty="0" smtClean="0">
                <a:latin typeface="Times New Roman" pitchFamily="18" charset="0"/>
                <a:cs typeface="Times New Roman" pitchFamily="18" charset="0"/>
              </a:rPr>
              <a:t> First</a:t>
            </a:r>
            <a:r>
              <a:rPr lang="en-US" sz="2400" dirty="0">
                <a:latin typeface="Times New Roman" pitchFamily="18" charset="0"/>
                <a:cs typeface="Times New Roman" pitchFamily="18" charset="0"/>
              </a:rPr>
              <a:t>, people and their social relations and values are components </a:t>
            </a:r>
            <a:r>
              <a:rPr lang="en-US" sz="2400" dirty="0" smtClean="0">
                <a:latin typeface="Times New Roman" pitchFamily="18" charset="0"/>
                <a:cs typeface="Times New Roman" pitchFamily="18" charset="0"/>
              </a:rPr>
              <a:t>having strong </a:t>
            </a:r>
            <a:r>
              <a:rPr lang="en-US" sz="2400" dirty="0">
                <a:latin typeface="Times New Roman" pitchFamily="18" charset="0"/>
                <a:cs typeface="Times New Roman" pitchFamily="18" charset="0"/>
              </a:rPr>
              <a:t>linkages with the environment.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Because </a:t>
            </a:r>
            <a:r>
              <a:rPr lang="en-US" sz="2400" dirty="0">
                <a:latin typeface="Times New Roman" pitchFamily="18" charset="0"/>
                <a:cs typeface="Times New Roman" pitchFamily="18" charset="0"/>
              </a:rPr>
              <a:t>social changes can affect </a:t>
            </a:r>
            <a:r>
              <a:rPr lang="en-US" sz="2400" dirty="0" smtClean="0">
                <a:latin typeface="Times New Roman" pitchFamily="18" charset="0"/>
                <a:cs typeface="Times New Roman" pitchFamily="18" charset="0"/>
              </a:rPr>
              <a:t>the physical </a:t>
            </a:r>
            <a:r>
              <a:rPr lang="en-US" sz="2400" dirty="0">
                <a:latin typeface="Times New Roman" pitchFamily="18" charset="0"/>
                <a:cs typeface="Times New Roman" pitchFamily="18" charset="0"/>
              </a:rPr>
              <a:t>and biological environment, it is important to be informed </a:t>
            </a:r>
            <a:r>
              <a:rPr lang="en-US" sz="2400" dirty="0" smtClean="0">
                <a:latin typeface="Times New Roman" pitchFamily="18" charset="0"/>
                <a:cs typeface="Times New Roman" pitchFamily="18" charset="0"/>
              </a:rPr>
              <a:t>about social </a:t>
            </a:r>
            <a:r>
              <a:rPr lang="en-US" sz="2400" dirty="0">
                <a:latin typeface="Times New Roman" pitchFamily="18" charset="0"/>
                <a:cs typeface="Times New Roman" pitchFamily="18" charset="0"/>
              </a:rPr>
              <a:t>characteristics and their linkages with environmental resources.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85795"/>
            <a:ext cx="11644394" cy="5340370"/>
          </a:xfrm>
        </p:spPr>
        <p:txBody>
          <a:bodyPr>
            <a:normAutofit fontScale="85000" lnSpcReduction="20000"/>
          </a:bodyPr>
          <a:lstStyle/>
          <a:p>
            <a:pPr algn="just">
              <a:lnSpc>
                <a:spcPct val="160000"/>
              </a:lnSpc>
            </a:pPr>
            <a:r>
              <a:rPr lang="en-US" dirty="0" smtClean="0">
                <a:latin typeface="Times New Roman" pitchFamily="18" charset="0"/>
                <a:cs typeface="Times New Roman" pitchFamily="18" charset="0"/>
              </a:rPr>
              <a:t>The second reason is to identify the social groups which make up local communities.</a:t>
            </a:r>
          </a:p>
          <a:p>
            <a:pPr algn="just">
              <a:lnSpc>
                <a:spcPct val="160000"/>
              </a:lnSpc>
            </a:pPr>
            <a:r>
              <a:rPr lang="en-US" dirty="0" smtClean="0">
                <a:latin typeface="Times New Roman" pitchFamily="18" charset="0"/>
                <a:cs typeface="Times New Roman" pitchFamily="18" charset="0"/>
              </a:rPr>
              <a:t>Characteristics that may be used to identify such groups include the following:</a:t>
            </a:r>
          </a:p>
          <a:p>
            <a:pPr algn="just">
              <a:lnSpc>
                <a:spcPct val="160000"/>
              </a:lnSpc>
              <a:buFont typeface="Wingdings" pitchFamily="2" charset="2"/>
              <a:buChar char="Ø"/>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caste, ethnicity, occupation, economic status, and gender.</a:t>
            </a:r>
          </a:p>
          <a:p>
            <a:pPr algn="just">
              <a:lnSpc>
                <a:spcPct val="160000"/>
              </a:lnSpc>
              <a:buNone/>
            </a:pPr>
            <a:r>
              <a:rPr lang="en-US" b="1" dirty="0" smtClean="0">
                <a:latin typeface="Times New Roman" pitchFamily="18" charset="0"/>
                <a:cs typeface="Times New Roman" pitchFamily="18" charset="0"/>
              </a:rPr>
              <a:t>(c) Water use rights</a:t>
            </a:r>
          </a:p>
          <a:p>
            <a:pPr algn="just">
              <a:lnSpc>
                <a:spcPct val="160000"/>
              </a:lnSpc>
            </a:pPr>
            <a:r>
              <a:rPr lang="en-US" dirty="0" smtClean="0">
                <a:latin typeface="Times New Roman" pitchFamily="18" charset="0"/>
                <a:cs typeface="Times New Roman" pitchFamily="18" charset="0"/>
              </a:rPr>
              <a:t>In a project where water must be diverted from upstream areas, downstream villages will suffer from water scarcity during the dry season. </a:t>
            </a:r>
          </a:p>
          <a:p>
            <a:pPr algn="just">
              <a:lnSpc>
                <a:spcPct val="160000"/>
              </a:lnSpc>
            </a:pPr>
            <a:r>
              <a:rPr lang="en-US" dirty="0" smtClean="0">
                <a:latin typeface="Times New Roman" pitchFamily="18" charset="0"/>
                <a:cs typeface="Times New Roman" pitchFamily="18" charset="0"/>
              </a:rPr>
              <a:t>During the baseline survey it is important to collect the following information:</a:t>
            </a:r>
          </a:p>
          <a:p>
            <a:pPr>
              <a:buFont typeface="Wingdings" pitchFamily="2" charset="2"/>
              <a:buChar char="Ø"/>
            </a:pPr>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928670"/>
            <a:ext cx="11715832" cy="5643601"/>
          </a:xfrm>
        </p:spPr>
        <p:txBody>
          <a:bodyPr>
            <a:normAutofit fontScale="85000" lnSpcReduction="10000"/>
          </a:bodyPr>
          <a:lstStyle/>
          <a:p>
            <a:pPr algn="just">
              <a:lnSpc>
                <a:spcPct val="150000"/>
              </a:lnSpc>
              <a:buNone/>
            </a:pPr>
            <a:r>
              <a:rPr lang="en-US" dirty="0" err="1" smtClean="0">
                <a:latin typeface="Times New Roman" pitchFamily="18" charset="0"/>
                <a:cs typeface="Times New Roman" pitchFamily="18" charset="0"/>
              </a:rPr>
              <a:t>i</a:t>
            </a:r>
            <a:r>
              <a:rPr lang="en-US" dirty="0">
                <a:latin typeface="Times New Roman" pitchFamily="18" charset="0"/>
                <a:cs typeface="Times New Roman" pitchFamily="18" charset="0"/>
              </a:rPr>
              <a:t>) The number of downstream villages (and their populations) that are </a:t>
            </a:r>
            <a:r>
              <a:rPr lang="en-US" dirty="0" smtClean="0">
                <a:latin typeface="Times New Roman" pitchFamily="18" charset="0"/>
                <a:cs typeface="Times New Roman" pitchFamily="18" charset="0"/>
              </a:rPr>
              <a:t>likely to </a:t>
            </a:r>
            <a:r>
              <a:rPr lang="en-US" dirty="0">
                <a:latin typeface="Times New Roman" pitchFamily="18" charset="0"/>
                <a:cs typeface="Times New Roman" pitchFamily="18" charset="0"/>
              </a:rPr>
              <a:t>be affected by the diversion of water in upstream areas,</a:t>
            </a:r>
          </a:p>
          <a:p>
            <a:pPr algn="just">
              <a:lnSpc>
                <a:spcPct val="150000"/>
              </a:lnSpc>
              <a:buNone/>
            </a:pPr>
            <a:r>
              <a:rPr lang="en-US" dirty="0">
                <a:latin typeface="Times New Roman" pitchFamily="18" charset="0"/>
                <a:cs typeface="Times New Roman" pitchFamily="18" charset="0"/>
              </a:rPr>
              <a:t>ii) Per capita water requirement for domestic use,</a:t>
            </a:r>
          </a:p>
          <a:p>
            <a:pPr algn="just">
              <a:lnSpc>
                <a:spcPct val="150000"/>
              </a:lnSpc>
              <a:buNone/>
            </a:pPr>
            <a:r>
              <a:rPr lang="en-US" dirty="0" smtClean="0">
                <a:latin typeface="Times New Roman" pitchFamily="18" charset="0"/>
                <a:cs typeface="Times New Roman" pitchFamily="18" charset="0"/>
              </a:rPr>
              <a:t>iii) </a:t>
            </a:r>
            <a:r>
              <a:rPr lang="en-US" dirty="0">
                <a:latin typeface="Times New Roman" pitchFamily="18" charset="0"/>
                <a:cs typeface="Times New Roman" pitchFamily="18" charset="0"/>
              </a:rPr>
              <a:t>Irrigation, drinking water, water mill, and hydropower schemes that are </a:t>
            </a:r>
            <a:r>
              <a:rPr lang="en-US" dirty="0" smtClean="0">
                <a:latin typeface="Times New Roman" pitchFamily="18" charset="0"/>
                <a:cs typeface="Times New Roman" pitchFamily="18" charset="0"/>
              </a:rPr>
              <a:t>in operation </a:t>
            </a:r>
            <a:r>
              <a:rPr lang="en-US" dirty="0">
                <a:latin typeface="Times New Roman" pitchFamily="18" charset="0"/>
                <a:cs typeface="Times New Roman" pitchFamily="18" charset="0"/>
              </a:rPr>
              <a:t>or under-construction or whose implementation is planned </a:t>
            </a:r>
            <a:r>
              <a:rPr lang="en-US" dirty="0" smtClean="0">
                <a:latin typeface="Times New Roman" pitchFamily="18" charset="0"/>
                <a:cs typeface="Times New Roman" pitchFamily="18" charset="0"/>
              </a:rPr>
              <a:t>in the </a:t>
            </a:r>
            <a:r>
              <a:rPr lang="en-US" dirty="0">
                <a:latin typeface="Times New Roman" pitchFamily="18" charset="0"/>
                <a:cs typeface="Times New Roman" pitchFamily="18" charset="0"/>
              </a:rPr>
              <a:t>near future, and the water requirement of each activity,</a:t>
            </a:r>
          </a:p>
          <a:p>
            <a:pPr algn="just">
              <a:lnSpc>
                <a:spcPct val="150000"/>
              </a:lnSpc>
              <a:buNone/>
            </a:pPr>
            <a:r>
              <a:rPr lang="en-US" dirty="0">
                <a:latin typeface="Times New Roman" pitchFamily="18" charset="0"/>
                <a:cs typeface="Times New Roman" pitchFamily="18" charset="0"/>
              </a:rPr>
              <a:t>iv) Fishing activities, and</a:t>
            </a:r>
          </a:p>
          <a:p>
            <a:pPr algn="just">
              <a:lnSpc>
                <a:spcPct val="150000"/>
              </a:lnSpc>
              <a:buNone/>
            </a:pPr>
            <a:r>
              <a:rPr lang="en-US" dirty="0">
                <a:latin typeface="Times New Roman" pitchFamily="18" charset="0"/>
                <a:cs typeface="Times New Roman" pitchFamily="18" charset="0"/>
              </a:rPr>
              <a:t>v) Other downstream uses of water, including water needed at cremation </a:t>
            </a:r>
            <a:r>
              <a:rPr lang="en-US" dirty="0" smtClean="0">
                <a:latin typeface="Times New Roman" pitchFamily="18" charset="0"/>
                <a:cs typeface="Times New Roman" pitchFamily="18" charset="0"/>
              </a:rPr>
              <a:t>sites and </a:t>
            </a:r>
            <a:r>
              <a:rPr lang="en-US" dirty="0">
                <a:latin typeface="Times New Roman" pitchFamily="18" charset="0"/>
                <a:cs typeface="Times New Roman" pitchFamily="18" charset="0"/>
              </a:rPr>
              <a:t>shrines, and water required for washing, livestock consumption, etc.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857232"/>
            <a:ext cx="11787270" cy="5643601"/>
          </a:xfrm>
        </p:spPr>
        <p:txBody>
          <a:bodyPr>
            <a:normAutofit fontScale="70000" lnSpcReduction="20000"/>
          </a:bodyPr>
          <a:lstStyle/>
          <a:p>
            <a:pPr>
              <a:buNone/>
            </a:pPr>
            <a:r>
              <a:rPr lang="en-US" b="1" dirty="0">
                <a:latin typeface="Times New Roman" pitchFamily="18" charset="0"/>
                <a:cs typeface="Times New Roman" pitchFamily="18" charset="0"/>
              </a:rPr>
              <a:t>(d) Cultural resources</a:t>
            </a:r>
          </a:p>
          <a:p>
            <a:pPr algn="just">
              <a:lnSpc>
                <a:spcPct val="170000"/>
              </a:lnSpc>
            </a:pPr>
            <a:r>
              <a:rPr lang="en-US" dirty="0">
                <a:latin typeface="Times New Roman" pitchFamily="18" charset="0"/>
                <a:cs typeface="Times New Roman" pitchFamily="18" charset="0"/>
              </a:rPr>
              <a:t>Cultural resources refer to resources with archaeological, historical, </a:t>
            </a:r>
            <a:r>
              <a:rPr lang="en-US" dirty="0" smtClean="0">
                <a:latin typeface="Times New Roman" pitchFamily="18" charset="0"/>
                <a:cs typeface="Times New Roman" pitchFamily="18" charset="0"/>
              </a:rPr>
              <a:t>religious, cultural </a:t>
            </a:r>
            <a:r>
              <a:rPr lang="en-US" dirty="0">
                <a:latin typeface="Times New Roman" pitchFamily="18" charset="0"/>
                <a:cs typeface="Times New Roman" pitchFamily="18" charset="0"/>
              </a:rPr>
              <a:t>and or aesthetic values. Since cultural resources are a part of the </a:t>
            </a:r>
            <a:r>
              <a:rPr lang="en-US" dirty="0" smtClean="0">
                <a:latin typeface="Times New Roman" pitchFamily="18" charset="0"/>
                <a:cs typeface="Times New Roman" pitchFamily="18" charset="0"/>
              </a:rPr>
              <a:t>resource base </a:t>
            </a:r>
            <a:r>
              <a:rPr lang="en-US" dirty="0">
                <a:latin typeface="Times New Roman" pitchFamily="18" charset="0"/>
                <a:cs typeface="Times New Roman" pitchFamily="18" charset="0"/>
              </a:rPr>
              <a:t>of an area, it is important that the development options under </a:t>
            </a:r>
            <a:r>
              <a:rPr lang="en-US" dirty="0" smtClean="0">
                <a:latin typeface="Times New Roman" pitchFamily="18" charset="0"/>
                <a:cs typeface="Times New Roman" pitchFamily="18" charset="0"/>
              </a:rPr>
              <a:t>consideration are </a:t>
            </a:r>
            <a:r>
              <a:rPr lang="en-US" dirty="0">
                <a:latin typeface="Times New Roman" pitchFamily="18" charset="0"/>
                <a:cs typeface="Times New Roman" pitchFamily="18" charset="0"/>
              </a:rPr>
              <a:t>screened for potential impacts.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step in conducting the study on </a:t>
            </a:r>
            <a:r>
              <a:rPr lang="en-US" dirty="0" smtClean="0">
                <a:latin typeface="Times New Roman" pitchFamily="18" charset="0"/>
                <a:cs typeface="Times New Roman" pitchFamily="18" charset="0"/>
              </a:rPr>
              <a:t>this component </a:t>
            </a:r>
            <a:r>
              <a:rPr lang="en-US" dirty="0">
                <a:latin typeface="Times New Roman" pitchFamily="18" charset="0"/>
                <a:cs typeface="Times New Roman" pitchFamily="18" charset="0"/>
              </a:rPr>
              <a:t>of an EIA is to check whether or not the area contains any </a:t>
            </a:r>
            <a:r>
              <a:rPr lang="en-US" dirty="0" smtClean="0">
                <a:latin typeface="Times New Roman" pitchFamily="18" charset="0"/>
                <a:cs typeface="Times New Roman" pitchFamily="18" charset="0"/>
              </a:rPr>
              <a:t>UNESCO World </a:t>
            </a:r>
            <a:r>
              <a:rPr lang="en-US" dirty="0">
                <a:latin typeface="Times New Roman" pitchFamily="18" charset="0"/>
                <a:cs typeface="Times New Roman" pitchFamily="18" charset="0"/>
              </a:rPr>
              <a:t>Heritage Sites.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second step is to check national inventories of </a:t>
            </a:r>
            <a:r>
              <a:rPr lang="en-US" dirty="0" smtClean="0">
                <a:latin typeface="Times New Roman" pitchFamily="18" charset="0"/>
                <a:cs typeface="Times New Roman" pitchFamily="18" charset="0"/>
              </a:rPr>
              <a:t>cultural resources.</a:t>
            </a:r>
          </a:p>
          <a:p>
            <a:pPr algn="just">
              <a:lnSpc>
                <a:spcPct val="170000"/>
              </a:lnSpc>
            </a:pPr>
            <a:r>
              <a:rPr lang="en-US" dirty="0" smtClean="0">
                <a:latin typeface="Times New Roman" pitchFamily="18" charset="0"/>
                <a:cs typeface="Times New Roman" pitchFamily="18" charset="0"/>
              </a:rPr>
              <a:t>Other </a:t>
            </a:r>
            <a:r>
              <a:rPr lang="en-US" dirty="0">
                <a:latin typeface="Times New Roman" pitchFamily="18" charset="0"/>
                <a:cs typeface="Times New Roman" pitchFamily="18" charset="0"/>
              </a:rPr>
              <a:t>agencies like museums, universities, and the Department </a:t>
            </a:r>
            <a:r>
              <a:rPr lang="en-US" dirty="0" smtClean="0">
                <a:latin typeface="Times New Roman" pitchFamily="18" charset="0"/>
                <a:cs typeface="Times New Roman" pitchFamily="18" charset="0"/>
              </a:rPr>
              <a:t>of Archaeology </a:t>
            </a:r>
            <a:r>
              <a:rPr lang="en-US" dirty="0">
                <a:latin typeface="Times New Roman" pitchFamily="18" charset="0"/>
                <a:cs typeface="Times New Roman" pitchFamily="18" charset="0"/>
              </a:rPr>
              <a:t>should also be consulted (UNESCO, 1972).</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15832" cy="5857915"/>
          </a:xfrm>
        </p:spPr>
        <p:txBody>
          <a:bodyPr>
            <a:normAutofit fontScale="62500" lnSpcReduction="20000"/>
          </a:bodyPr>
          <a:lstStyle/>
          <a:p>
            <a:pPr algn="just">
              <a:lnSpc>
                <a:spcPct val="170000"/>
              </a:lnSpc>
              <a:buNone/>
            </a:pPr>
            <a:r>
              <a:rPr lang="en-US" b="1" dirty="0">
                <a:latin typeface="Times New Roman" pitchFamily="18" charset="0"/>
                <a:cs typeface="Times New Roman" pitchFamily="18" charset="0"/>
              </a:rPr>
              <a:t>(e) Health and sanitation</a:t>
            </a:r>
          </a:p>
          <a:p>
            <a:pPr algn="just">
              <a:lnSpc>
                <a:spcPct val="170000"/>
              </a:lnSpc>
            </a:pPr>
            <a:r>
              <a:rPr lang="en-US" dirty="0">
                <a:latin typeface="Times New Roman" pitchFamily="18" charset="0"/>
                <a:cs typeface="Times New Roman" pitchFamily="18" charset="0"/>
              </a:rPr>
              <a:t>Traditionally, health issues have been given little attention in EIAs </a:t>
            </a:r>
            <a:r>
              <a:rPr lang="en-US" dirty="0" smtClean="0">
                <a:latin typeface="Times New Roman" pitchFamily="18" charset="0"/>
                <a:cs typeface="Times New Roman" pitchFamily="18" charset="0"/>
              </a:rPr>
              <a:t>though the </a:t>
            </a:r>
            <a:r>
              <a:rPr lang="en-US" dirty="0">
                <a:latin typeface="Times New Roman" pitchFamily="18" charset="0"/>
                <a:cs typeface="Times New Roman" pitchFamily="18" charset="0"/>
              </a:rPr>
              <a:t>health of local people depends largely on the sanitation conditions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their environment.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Even </a:t>
            </a:r>
            <a:r>
              <a:rPr lang="en-US" dirty="0">
                <a:latin typeface="Times New Roman" pitchFamily="18" charset="0"/>
                <a:cs typeface="Times New Roman" pitchFamily="18" charset="0"/>
              </a:rPr>
              <a:t>when the impact of a project on the </a:t>
            </a:r>
            <a:r>
              <a:rPr lang="en-US" dirty="0" smtClean="0">
                <a:latin typeface="Times New Roman" pitchFamily="18" charset="0"/>
                <a:cs typeface="Times New Roman" pitchFamily="18" charset="0"/>
              </a:rPr>
              <a:t>socio-economic and </a:t>
            </a:r>
            <a:r>
              <a:rPr lang="en-US" dirty="0">
                <a:latin typeface="Times New Roman" pitchFamily="18" charset="0"/>
                <a:cs typeface="Times New Roman" pitchFamily="18" charset="0"/>
              </a:rPr>
              <a:t>cultural environment is investigated, its effects on people’s mental </a:t>
            </a:r>
            <a:r>
              <a:rPr lang="en-US" dirty="0" smtClean="0">
                <a:latin typeface="Times New Roman" pitchFamily="18" charset="0"/>
                <a:cs typeface="Times New Roman" pitchFamily="18" charset="0"/>
              </a:rPr>
              <a:t>and physiological </a:t>
            </a:r>
            <a:r>
              <a:rPr lang="en-US" dirty="0">
                <a:latin typeface="Times New Roman" pitchFamily="18" charset="0"/>
                <a:cs typeface="Times New Roman" pitchFamily="18" charset="0"/>
              </a:rPr>
              <a:t>wellbeing (health status and trends) are often omitted or </a:t>
            </a:r>
            <a:r>
              <a:rPr lang="en-US" dirty="0" smtClean="0">
                <a:latin typeface="Times New Roman" pitchFamily="18" charset="0"/>
                <a:cs typeface="Times New Roman" pitchFamily="18" charset="0"/>
              </a:rPr>
              <a:t>treated very </a:t>
            </a:r>
            <a:r>
              <a:rPr lang="en-US" dirty="0">
                <a:latin typeface="Times New Roman" pitchFamily="18" charset="0"/>
                <a:cs typeface="Times New Roman" pitchFamily="18" charset="0"/>
              </a:rPr>
              <a:t>superficially.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impact of a project on health depends on its </a:t>
            </a:r>
            <a:r>
              <a:rPr lang="en-US" dirty="0" smtClean="0">
                <a:latin typeface="Times New Roman" pitchFamily="18" charset="0"/>
                <a:cs typeface="Times New Roman" pitchFamily="18" charset="0"/>
              </a:rPr>
              <a:t>initial environmental </a:t>
            </a:r>
            <a:r>
              <a:rPr lang="en-US" dirty="0">
                <a:latin typeface="Times New Roman" pitchFamily="18" charset="0"/>
                <a:cs typeface="Times New Roman" pitchFamily="18" charset="0"/>
              </a:rPr>
              <a:t>impacts such as habitat changes causing increased </a:t>
            </a:r>
            <a:r>
              <a:rPr lang="en-US" dirty="0" smtClean="0">
                <a:latin typeface="Times New Roman" pitchFamily="18" charset="0"/>
                <a:cs typeface="Times New Roman" pitchFamily="18" charset="0"/>
              </a:rPr>
              <a:t>vector densities </a:t>
            </a:r>
            <a:r>
              <a:rPr lang="en-US" dirty="0">
                <a:latin typeface="Times New Roman" pitchFamily="18" charset="0"/>
                <a:cs typeface="Times New Roman" pitchFamily="18" charset="0"/>
              </a:rPr>
              <a:t>and or increased likelihood of human contact with disease vectors.</a:t>
            </a:r>
          </a:p>
          <a:p>
            <a:pPr algn="just">
              <a:lnSpc>
                <a:spcPct val="170000"/>
              </a:lnSpc>
            </a:pPr>
            <a:r>
              <a:rPr lang="en-US" dirty="0">
                <a:latin typeface="Times New Roman" pitchFamily="18" charset="0"/>
                <a:cs typeface="Times New Roman" pitchFamily="18" charset="0"/>
              </a:rPr>
              <a:t>There are also disease pathways which occur solely within a social context.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A common </a:t>
            </a:r>
            <a:r>
              <a:rPr lang="en-US" dirty="0">
                <a:latin typeface="Times New Roman" pitchFamily="18" charset="0"/>
                <a:cs typeface="Times New Roman" pitchFamily="18" charset="0"/>
              </a:rPr>
              <a:t>example is an increased incidence of foreign diseases resulting </a:t>
            </a:r>
            <a:r>
              <a:rPr lang="en-US" dirty="0" smtClean="0">
                <a:latin typeface="Times New Roman" pitchFamily="18" charset="0"/>
                <a:cs typeface="Times New Roman" pitchFamily="18" charset="0"/>
              </a:rPr>
              <a:t>from the </a:t>
            </a:r>
            <a:r>
              <a:rPr lang="en-US" dirty="0">
                <a:latin typeface="Times New Roman" pitchFamily="18" charset="0"/>
                <a:cs typeface="Times New Roman" pitchFamily="18" charset="0"/>
              </a:rPr>
              <a:t>influx of a large labor force to carry out construction activities.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4"/>
            <a:ext cx="11787270" cy="6072206"/>
          </a:xfrm>
        </p:spPr>
        <p:txBody>
          <a:bodyPr>
            <a:normAutofit fontScale="70000" lnSpcReduction="20000"/>
          </a:bodyPr>
          <a:lstStyle/>
          <a:p>
            <a:pPr algn="just">
              <a:lnSpc>
                <a:spcPct val="160000"/>
              </a:lnSpc>
              <a:buNone/>
            </a:pPr>
            <a:r>
              <a:rPr lang="en-US" b="1" dirty="0">
                <a:latin typeface="Times New Roman" pitchFamily="18" charset="0"/>
                <a:cs typeface="Times New Roman" pitchFamily="18" charset="0"/>
              </a:rPr>
              <a:t>(f) Local economy</a:t>
            </a:r>
          </a:p>
          <a:p>
            <a:pPr algn="just">
              <a:lnSpc>
                <a:spcPct val="160000"/>
              </a:lnSpc>
            </a:pPr>
            <a:r>
              <a:rPr lang="en-US" dirty="0">
                <a:latin typeface="Times New Roman" pitchFamily="18" charset="0"/>
                <a:cs typeface="Times New Roman" pitchFamily="18" charset="0"/>
              </a:rPr>
              <a:t>In the baseline survey of the proposed project area, the primary </a:t>
            </a:r>
            <a:r>
              <a:rPr lang="en-US" dirty="0" smtClean="0">
                <a:latin typeface="Times New Roman" pitchFamily="18" charset="0"/>
                <a:cs typeface="Times New Roman" pitchFamily="18" charset="0"/>
              </a:rPr>
              <a:t>sources of </a:t>
            </a:r>
            <a:r>
              <a:rPr lang="en-US" dirty="0">
                <a:latin typeface="Times New Roman" pitchFamily="18" charset="0"/>
                <a:cs typeface="Times New Roman" pitchFamily="18" charset="0"/>
              </a:rPr>
              <a:t>local livelihoods should be identified.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economic base includes </a:t>
            </a:r>
            <a:r>
              <a:rPr lang="en-US" dirty="0" smtClean="0">
                <a:latin typeface="Times New Roman" pitchFamily="18" charset="0"/>
                <a:cs typeface="Times New Roman" pitchFamily="18" charset="0"/>
              </a:rPr>
              <a:t>the following </a:t>
            </a:r>
            <a:r>
              <a:rPr lang="en-US" dirty="0">
                <a:latin typeface="Times New Roman" pitchFamily="18" charset="0"/>
                <a:cs typeface="Times New Roman" pitchFamily="18" charset="0"/>
              </a:rPr>
              <a:t>livelihoods:</a:t>
            </a:r>
          </a:p>
          <a:p>
            <a:pPr algn="just">
              <a:lnSpc>
                <a:spcPct val="160000"/>
              </a:lnSpc>
              <a:buFont typeface="Wingdings" pitchFamily="2" charset="2"/>
              <a:buChar char="Ø"/>
            </a:pPr>
            <a:r>
              <a:rPr lang="en-US" b="1" i="1" dirty="0">
                <a:solidFill>
                  <a:srgbClr val="FF0000"/>
                </a:solidFill>
                <a:latin typeface="Times New Roman" pitchFamily="18" charset="0"/>
                <a:cs typeface="Times New Roman" pitchFamily="18" charset="0"/>
              </a:rPr>
              <a:t>L</a:t>
            </a:r>
            <a:r>
              <a:rPr lang="en-US" b="1" i="1" dirty="0" smtClean="0">
                <a:solidFill>
                  <a:srgbClr val="FF0000"/>
                </a:solidFill>
                <a:latin typeface="Times New Roman" pitchFamily="18" charset="0"/>
                <a:cs typeface="Times New Roman" pitchFamily="18" charset="0"/>
              </a:rPr>
              <a:t>ocal </a:t>
            </a:r>
            <a:r>
              <a:rPr lang="en-US" b="1" i="1" dirty="0">
                <a:solidFill>
                  <a:srgbClr val="FF0000"/>
                </a:solidFill>
                <a:latin typeface="Times New Roman" pitchFamily="18" charset="0"/>
                <a:cs typeface="Times New Roman" pitchFamily="18" charset="0"/>
              </a:rPr>
              <a:t>industries: </a:t>
            </a:r>
            <a:r>
              <a:rPr lang="en-US" i="1" dirty="0">
                <a:latin typeface="Times New Roman" pitchFamily="18" charset="0"/>
                <a:cs typeface="Times New Roman" pitchFamily="18" charset="0"/>
              </a:rPr>
              <a:t>In some cases, small industries are present. The </a:t>
            </a:r>
            <a:r>
              <a:rPr lang="en-US" i="1" dirty="0" smtClean="0">
                <a:latin typeface="Times New Roman" pitchFamily="18" charset="0"/>
                <a:cs typeface="Times New Roman" pitchFamily="18" charset="0"/>
              </a:rPr>
              <a:t>income </a:t>
            </a:r>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generate and the employment they provide should be </a:t>
            </a:r>
            <a:r>
              <a:rPr lang="en-US" dirty="0" smtClean="0">
                <a:latin typeface="Times New Roman" pitchFamily="18" charset="0"/>
                <a:cs typeface="Times New Roman" pitchFamily="18" charset="0"/>
              </a:rPr>
              <a:t>noted.</a:t>
            </a:r>
          </a:p>
          <a:p>
            <a:pPr algn="just">
              <a:lnSpc>
                <a:spcPct val="160000"/>
              </a:lnSpc>
              <a:buFont typeface="Wingdings" pitchFamily="2" charset="2"/>
              <a:buChar char="Ø"/>
            </a:pPr>
            <a:r>
              <a:rPr lang="en-US" b="1" i="1" dirty="0">
                <a:solidFill>
                  <a:srgbClr val="FF0000"/>
                </a:solidFill>
                <a:latin typeface="Times New Roman" pitchFamily="18" charset="0"/>
                <a:cs typeface="Times New Roman" pitchFamily="18" charset="0"/>
              </a:rPr>
              <a:t>E</a:t>
            </a:r>
            <a:r>
              <a:rPr lang="en-US" b="1" i="1" dirty="0" smtClean="0">
                <a:solidFill>
                  <a:srgbClr val="FF0000"/>
                </a:solidFill>
                <a:latin typeface="Times New Roman" pitchFamily="18" charset="0"/>
                <a:cs typeface="Times New Roman" pitchFamily="18" charset="0"/>
              </a:rPr>
              <a:t>mployment</a:t>
            </a:r>
            <a:r>
              <a:rPr lang="en-US" b="1" i="1" dirty="0">
                <a:solidFill>
                  <a:srgbClr val="FF0000"/>
                </a:solidFill>
                <a:latin typeface="Times New Roman" pitchFamily="18" charset="0"/>
                <a:cs typeface="Times New Roman" pitchFamily="18" charset="0"/>
              </a:rPr>
              <a:t>: </a:t>
            </a:r>
            <a:r>
              <a:rPr lang="en-US" i="1" dirty="0">
                <a:latin typeface="Times New Roman" pitchFamily="18" charset="0"/>
                <a:cs typeface="Times New Roman" pitchFamily="18" charset="0"/>
              </a:rPr>
              <a:t>Some indication of the total household income </a:t>
            </a:r>
            <a:r>
              <a:rPr lang="en-US" i="1" dirty="0" smtClean="0">
                <a:latin typeface="Times New Roman" pitchFamily="18" charset="0"/>
                <a:cs typeface="Times New Roman" pitchFamily="18" charset="0"/>
              </a:rPr>
              <a:t>generated </a:t>
            </a:r>
            <a:r>
              <a:rPr lang="en-US" dirty="0" smtClean="0">
                <a:latin typeface="Times New Roman" pitchFamily="18" charset="0"/>
                <a:cs typeface="Times New Roman" pitchFamily="18" charset="0"/>
              </a:rPr>
              <a:t>through </a:t>
            </a:r>
            <a:r>
              <a:rPr lang="en-US" dirty="0">
                <a:latin typeface="Times New Roman" pitchFamily="18" charset="0"/>
                <a:cs typeface="Times New Roman" pitchFamily="18" charset="0"/>
              </a:rPr>
              <a:t>the employment of local people at the local, regional, national, </a:t>
            </a:r>
            <a:r>
              <a:rPr lang="en-US" dirty="0" smtClean="0">
                <a:latin typeface="Times New Roman" pitchFamily="18" charset="0"/>
                <a:cs typeface="Times New Roman" pitchFamily="18" charset="0"/>
              </a:rPr>
              <a:t>and international </a:t>
            </a:r>
            <a:r>
              <a:rPr lang="en-US" dirty="0">
                <a:latin typeface="Times New Roman" pitchFamily="18" charset="0"/>
                <a:cs typeface="Times New Roman" pitchFamily="18" charset="0"/>
              </a:rPr>
              <a:t>levels should be roughly </a:t>
            </a:r>
            <a:r>
              <a:rPr lang="en-US" dirty="0" smtClean="0">
                <a:latin typeface="Times New Roman" pitchFamily="18" charset="0"/>
                <a:cs typeface="Times New Roman" pitchFamily="18" charset="0"/>
              </a:rPr>
              <a:t>estimated.</a:t>
            </a:r>
          </a:p>
          <a:p>
            <a:pPr algn="just">
              <a:lnSpc>
                <a:spcPct val="160000"/>
              </a:lnSpc>
              <a:buFont typeface="Wingdings" pitchFamily="2" charset="2"/>
              <a:buChar char="Ø"/>
            </a:pPr>
            <a:r>
              <a:rPr lang="en-US" b="1" i="1" dirty="0" smtClean="0">
                <a:solidFill>
                  <a:srgbClr val="FF0000"/>
                </a:solidFill>
                <a:latin typeface="Times New Roman" pitchFamily="18" charset="0"/>
                <a:cs typeface="Times New Roman" pitchFamily="18" charset="0"/>
              </a:rPr>
              <a:t>Small </a:t>
            </a:r>
            <a:r>
              <a:rPr lang="en-US" b="1" i="1" dirty="0">
                <a:solidFill>
                  <a:srgbClr val="FF0000"/>
                </a:solidFill>
                <a:latin typeface="Times New Roman" pitchFamily="18" charset="0"/>
                <a:cs typeface="Times New Roman" pitchFamily="18" charset="0"/>
              </a:rPr>
              <a:t>businesses: </a:t>
            </a:r>
            <a:r>
              <a:rPr lang="en-US" i="1" dirty="0">
                <a:latin typeface="Times New Roman" pitchFamily="18" charset="0"/>
                <a:cs typeface="Times New Roman" pitchFamily="18" charset="0"/>
              </a:rPr>
              <a:t>Any shops, restaurants, hotels, or other forms </a:t>
            </a:r>
            <a:r>
              <a:rPr lang="en-US" i="1" dirty="0" smtClean="0">
                <a:latin typeface="Times New Roman" pitchFamily="18" charset="0"/>
                <a:cs typeface="Times New Roman" pitchFamily="18" charset="0"/>
              </a:rPr>
              <a:t>of </a:t>
            </a:r>
            <a:r>
              <a:rPr lang="en-US" dirty="0">
                <a:latin typeface="Times New Roman" pitchFamily="18" charset="0"/>
                <a:cs typeface="Times New Roman" pitchFamily="18" charset="0"/>
              </a:rPr>
              <a:t>production in the local area that generate income and provide </a:t>
            </a:r>
            <a:r>
              <a:rPr lang="en-US" dirty="0" smtClean="0">
                <a:latin typeface="Times New Roman" pitchFamily="18" charset="0"/>
                <a:cs typeface="Times New Roman" pitchFamily="18" charset="0"/>
              </a:rPr>
              <a:t>employment opportunities </a:t>
            </a:r>
            <a:r>
              <a:rPr lang="en-US" dirty="0">
                <a:latin typeface="Times New Roman" pitchFamily="18" charset="0"/>
                <a:cs typeface="Times New Roman" pitchFamily="18" charset="0"/>
              </a:rPr>
              <a:t>for local people should be investigated.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715832" cy="5929353"/>
          </a:xfrm>
        </p:spPr>
        <p:txBody>
          <a:bodyPr>
            <a:normAutofit fontScale="77500" lnSpcReduction="20000"/>
          </a:bodyPr>
          <a:lstStyle/>
          <a:p>
            <a:pPr algn="just">
              <a:lnSpc>
                <a:spcPct val="170000"/>
              </a:lnSpc>
              <a:buNone/>
            </a:pPr>
            <a:r>
              <a:rPr lang="en-US" b="1" i="1" dirty="0">
                <a:solidFill>
                  <a:srgbClr val="FF0000"/>
                </a:solidFill>
                <a:latin typeface="Times New Roman" pitchFamily="18" charset="0"/>
                <a:cs typeface="Times New Roman" pitchFamily="18" charset="0"/>
              </a:rPr>
              <a:t>A</a:t>
            </a:r>
            <a:r>
              <a:rPr lang="en-US" b="1" i="1" dirty="0" smtClean="0">
                <a:solidFill>
                  <a:srgbClr val="FF0000"/>
                </a:solidFill>
                <a:latin typeface="Times New Roman" pitchFamily="18" charset="0"/>
                <a:cs typeface="Times New Roman" pitchFamily="18" charset="0"/>
              </a:rPr>
              <a:t>griculture</a:t>
            </a:r>
            <a:r>
              <a:rPr lang="en-US" b="1" i="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The landholdings of individual households and pattern </a:t>
            </a:r>
            <a:r>
              <a:rPr lang="en-US" dirty="0" smtClean="0">
                <a:latin typeface="Times New Roman" pitchFamily="18" charset="0"/>
                <a:cs typeface="Times New Roman" pitchFamily="18" charset="0"/>
              </a:rPr>
              <a:t>of land </a:t>
            </a:r>
            <a:r>
              <a:rPr lang="en-US" dirty="0">
                <a:latin typeface="Times New Roman" pitchFamily="18" charset="0"/>
                <a:cs typeface="Times New Roman" pitchFamily="18" charset="0"/>
              </a:rPr>
              <a:t>ownership, cropping patterns, and types of crops, including </a:t>
            </a:r>
            <a:r>
              <a:rPr lang="en-US" dirty="0" smtClean="0">
                <a:latin typeface="Times New Roman" pitchFamily="18" charset="0"/>
                <a:cs typeface="Times New Roman" pitchFamily="18" charset="0"/>
              </a:rPr>
              <a:t>vegetable cultivation </a:t>
            </a:r>
            <a:r>
              <a:rPr lang="en-US" dirty="0">
                <a:latin typeface="Times New Roman" pitchFamily="18" charset="0"/>
                <a:cs typeface="Times New Roman" pitchFamily="18" charset="0"/>
              </a:rPr>
              <a:t>and horticulture, the use of manual or mechanized </a:t>
            </a:r>
            <a:r>
              <a:rPr lang="en-US" dirty="0" smtClean="0">
                <a:latin typeface="Times New Roman" pitchFamily="18" charset="0"/>
                <a:cs typeface="Times New Roman" pitchFamily="18" charset="0"/>
              </a:rPr>
              <a:t>farming techniques</a:t>
            </a:r>
            <a:r>
              <a:rPr lang="en-US" dirty="0">
                <a:latin typeface="Times New Roman" pitchFamily="18" charset="0"/>
                <a:cs typeface="Times New Roman" pitchFamily="18" charset="0"/>
              </a:rPr>
              <a:t>, and the availability and type of irrigation, crop </a:t>
            </a:r>
            <a:r>
              <a:rPr lang="en-US" dirty="0" smtClean="0">
                <a:latin typeface="Times New Roman" pitchFamily="18" charset="0"/>
                <a:cs typeface="Times New Roman" pitchFamily="18" charset="0"/>
              </a:rPr>
              <a:t>productivity, and </a:t>
            </a:r>
            <a:r>
              <a:rPr lang="en-US" dirty="0">
                <a:latin typeface="Times New Roman" pitchFamily="18" charset="0"/>
                <a:cs typeface="Times New Roman" pitchFamily="18" charset="0"/>
              </a:rPr>
              <a:t>yields should be investigated.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analysis should indicate the </a:t>
            </a:r>
            <a:r>
              <a:rPr lang="en-US" dirty="0" smtClean="0">
                <a:latin typeface="Times New Roman" pitchFamily="18" charset="0"/>
                <a:cs typeface="Times New Roman" pitchFamily="18" charset="0"/>
              </a:rPr>
              <a:t>degree of </a:t>
            </a:r>
            <a:r>
              <a:rPr lang="en-US" dirty="0">
                <a:latin typeface="Times New Roman" pitchFamily="18" charset="0"/>
                <a:cs typeface="Times New Roman" pitchFamily="18" charset="0"/>
              </a:rPr>
              <a:t>food sufficiency to the local people</a:t>
            </a:r>
            <a:r>
              <a:rPr lang="en-US" dirty="0" smtClean="0">
                <a:latin typeface="Times New Roman" pitchFamily="18" charset="0"/>
                <a:cs typeface="Times New Roman" pitchFamily="18" charset="0"/>
              </a:rPr>
              <a:t>.</a:t>
            </a:r>
          </a:p>
          <a:p>
            <a:pPr algn="just">
              <a:lnSpc>
                <a:spcPct val="170000"/>
              </a:lnSpc>
              <a:buNone/>
            </a:pPr>
            <a:r>
              <a:rPr lang="en-US" b="1" i="1" dirty="0">
                <a:solidFill>
                  <a:srgbClr val="FF0000"/>
                </a:solidFill>
                <a:latin typeface="Times New Roman" pitchFamily="18" charset="0"/>
                <a:cs typeface="Times New Roman" pitchFamily="18" charset="0"/>
              </a:rPr>
              <a:t>livestock: </a:t>
            </a:r>
            <a:r>
              <a:rPr lang="en-US" dirty="0">
                <a:latin typeface="Times New Roman" pitchFamily="18" charset="0"/>
                <a:cs typeface="Times New Roman" pitchFamily="18" charset="0"/>
              </a:rPr>
              <a:t>Most rural people rear livestock. </a:t>
            </a:r>
            <a:r>
              <a:rPr lang="en-US" i="1" dirty="0">
                <a:latin typeface="Times New Roman" pitchFamily="18" charset="0"/>
                <a:cs typeface="Times New Roman" pitchFamily="18" charset="0"/>
              </a:rPr>
              <a:t>They use manure to </a:t>
            </a:r>
            <a:r>
              <a:rPr lang="en-US" i="1" dirty="0" smtClean="0">
                <a:latin typeface="Times New Roman" pitchFamily="18" charset="0"/>
                <a:cs typeface="Times New Roman" pitchFamily="18" charset="0"/>
              </a:rPr>
              <a:t>fertilize </a:t>
            </a:r>
            <a:r>
              <a:rPr lang="en-US" dirty="0" smtClean="0">
                <a:latin typeface="Times New Roman" pitchFamily="18" charset="0"/>
                <a:cs typeface="Times New Roman" pitchFamily="18" charset="0"/>
              </a:rPr>
              <a:t>crops </a:t>
            </a:r>
            <a:r>
              <a:rPr lang="en-US" dirty="0">
                <a:latin typeface="Times New Roman" pitchFamily="18" charset="0"/>
                <a:cs typeface="Times New Roman" pitchFamily="18" charset="0"/>
              </a:rPr>
              <a:t>and sell the milk and milk products of cows and buffaloes, as </a:t>
            </a:r>
            <a:r>
              <a:rPr lang="en-US" dirty="0" smtClean="0">
                <a:latin typeface="Times New Roman" pitchFamily="18" charset="0"/>
                <a:cs typeface="Times New Roman" pitchFamily="18" charset="0"/>
              </a:rPr>
              <a:t>well as </a:t>
            </a:r>
            <a:r>
              <a:rPr lang="en-US" dirty="0">
                <a:latin typeface="Times New Roman" pitchFamily="18" charset="0"/>
                <a:cs typeface="Times New Roman" pitchFamily="18" charset="0"/>
              </a:rPr>
              <a:t>goats and sheep for meat. While conducting the baseline survey, </a:t>
            </a:r>
            <a:r>
              <a:rPr lang="en-US" dirty="0" smtClean="0">
                <a:latin typeface="Times New Roman" pitchFamily="18" charset="0"/>
                <a:cs typeface="Times New Roman" pitchFamily="18" charset="0"/>
              </a:rPr>
              <a:t>an estimation </a:t>
            </a:r>
            <a:r>
              <a:rPr lang="en-US" dirty="0">
                <a:latin typeface="Times New Roman" pitchFamily="18" charset="0"/>
                <a:cs typeface="Times New Roman" pitchFamily="18" charset="0"/>
              </a:rPr>
              <a:t>of the household income generated from livestock and the </a:t>
            </a:r>
            <a:r>
              <a:rPr lang="en-US" dirty="0" smtClean="0">
                <a:latin typeface="Times New Roman" pitchFamily="18" charset="0"/>
                <a:cs typeface="Times New Roman" pitchFamily="18" charset="0"/>
              </a:rPr>
              <a:t>types and </a:t>
            </a:r>
            <a:r>
              <a:rPr lang="en-US" dirty="0">
                <a:latin typeface="Times New Roman" pitchFamily="18" charset="0"/>
                <a:cs typeface="Times New Roman" pitchFamily="18" charset="0"/>
              </a:rPr>
              <a:t>numbers of livestock should be made.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15832" cy="5786477"/>
          </a:xfrm>
        </p:spPr>
        <p:txBody>
          <a:bodyPr>
            <a:normAutofit fontScale="77500" lnSpcReduction="20000"/>
          </a:bodyPr>
          <a:lstStyle/>
          <a:p>
            <a:pPr algn="just">
              <a:lnSpc>
                <a:spcPct val="160000"/>
              </a:lnSpc>
              <a:buNone/>
            </a:pPr>
            <a:r>
              <a:rPr lang="en-US" b="1" dirty="0">
                <a:solidFill>
                  <a:srgbClr val="FF0000"/>
                </a:solidFill>
                <a:latin typeface="Times New Roman" pitchFamily="18" charset="0"/>
                <a:cs typeface="Times New Roman" pitchFamily="18" charset="0"/>
              </a:rPr>
              <a:t>(g) Social services, facilities, and </a:t>
            </a:r>
            <a:r>
              <a:rPr lang="en-US" b="1" dirty="0" smtClean="0">
                <a:solidFill>
                  <a:srgbClr val="FF0000"/>
                </a:solidFill>
                <a:latin typeface="Times New Roman" pitchFamily="18" charset="0"/>
                <a:cs typeface="Times New Roman" pitchFamily="18" charset="0"/>
              </a:rPr>
              <a:t>institutions: </a:t>
            </a:r>
            <a:r>
              <a:rPr lang="en-US" dirty="0" smtClean="0">
                <a:latin typeface="Times New Roman" pitchFamily="18" charset="0"/>
                <a:cs typeface="Times New Roman" pitchFamily="18" charset="0"/>
              </a:rPr>
              <a:t>Social </a:t>
            </a:r>
            <a:r>
              <a:rPr lang="en-US" dirty="0">
                <a:latin typeface="Times New Roman" pitchFamily="18" charset="0"/>
                <a:cs typeface="Times New Roman" pitchFamily="18" charset="0"/>
              </a:rPr>
              <a:t>services and public facilities include the administrative offices of </a:t>
            </a:r>
            <a:r>
              <a:rPr lang="en-US" dirty="0" smtClean="0">
                <a:latin typeface="Times New Roman" pitchFamily="18" charset="0"/>
                <a:cs typeface="Times New Roman" pitchFamily="18" charset="0"/>
              </a:rPr>
              <a:t>local </a:t>
            </a:r>
            <a:r>
              <a:rPr lang="en-US" dirty="0">
                <a:latin typeface="Times New Roman" pitchFamily="18" charset="0"/>
                <a:cs typeface="Times New Roman" pitchFamily="18" charset="0"/>
              </a:rPr>
              <a:t>governments, services such as hospitals, drinking water supply, </a:t>
            </a:r>
            <a:r>
              <a:rPr lang="en-US" dirty="0" smtClean="0">
                <a:latin typeface="Times New Roman" pitchFamily="18" charset="0"/>
                <a:cs typeface="Times New Roman" pitchFamily="18" charset="0"/>
              </a:rPr>
              <a:t>sanitation, schools </a:t>
            </a:r>
            <a:r>
              <a:rPr lang="en-US" dirty="0">
                <a:latin typeface="Times New Roman" pitchFamily="18" charset="0"/>
                <a:cs typeface="Times New Roman" pitchFamily="18" charset="0"/>
              </a:rPr>
              <a:t>and colleges, electricity and irrigation facilities, hotels, industries, </a:t>
            </a:r>
            <a:r>
              <a:rPr lang="en-US" dirty="0" smtClean="0">
                <a:latin typeface="Times New Roman" pitchFamily="18" charset="0"/>
                <a:cs typeface="Times New Roman" pitchFamily="18" charset="0"/>
              </a:rPr>
              <a:t>trade and </a:t>
            </a:r>
            <a:r>
              <a:rPr lang="en-US" dirty="0">
                <a:latin typeface="Times New Roman" pitchFamily="18" charset="0"/>
                <a:cs typeface="Times New Roman" pitchFamily="18" charset="0"/>
              </a:rPr>
              <a:t>commerce, housing and security services, etc.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Institutions </a:t>
            </a:r>
            <a:r>
              <a:rPr lang="en-US" dirty="0">
                <a:latin typeface="Times New Roman" pitchFamily="18" charset="0"/>
                <a:cs typeface="Times New Roman" pitchFamily="18" charset="0"/>
              </a:rPr>
              <a:t>are </a:t>
            </a:r>
            <a:r>
              <a:rPr lang="en-US" dirty="0" smtClean="0">
                <a:latin typeface="Times New Roman" pitchFamily="18" charset="0"/>
                <a:cs typeface="Times New Roman" pitchFamily="18" charset="0"/>
              </a:rPr>
              <a:t>organizations which </a:t>
            </a:r>
            <a:r>
              <a:rPr lang="en-US" dirty="0">
                <a:latin typeface="Times New Roman" pitchFamily="18" charset="0"/>
                <a:cs typeface="Times New Roman" pitchFamily="18" charset="0"/>
              </a:rPr>
              <a:t>provide services to local people.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Collecting </a:t>
            </a:r>
            <a:r>
              <a:rPr lang="en-US" dirty="0">
                <a:latin typeface="Times New Roman" pitchFamily="18" charset="0"/>
                <a:cs typeface="Times New Roman" pitchFamily="18" charset="0"/>
              </a:rPr>
              <a:t>baseline information </a:t>
            </a:r>
            <a:r>
              <a:rPr lang="en-US" dirty="0" smtClean="0">
                <a:latin typeface="Times New Roman" pitchFamily="18" charset="0"/>
                <a:cs typeface="Times New Roman" pitchFamily="18" charset="0"/>
              </a:rPr>
              <a:t>requires the </a:t>
            </a:r>
            <a:r>
              <a:rPr lang="en-US" dirty="0">
                <a:latin typeface="Times New Roman" pitchFamily="18" charset="0"/>
                <a:cs typeface="Times New Roman" pitchFamily="18" charset="0"/>
              </a:rPr>
              <a:t>investigation and analysis of important social services, facilities, </a:t>
            </a:r>
            <a:r>
              <a:rPr lang="en-US" dirty="0" smtClean="0">
                <a:latin typeface="Times New Roman" pitchFamily="18" charset="0"/>
                <a:cs typeface="Times New Roman" pitchFamily="18" charset="0"/>
              </a:rPr>
              <a:t>and institutions </a:t>
            </a:r>
            <a:r>
              <a:rPr lang="en-US" dirty="0">
                <a:latin typeface="Times New Roman" pitchFamily="18" charset="0"/>
                <a:cs typeface="Times New Roman" pitchFamily="18" charset="0"/>
              </a:rPr>
              <a:t>in order to evaluate whether those services are efficient enough </a:t>
            </a:r>
            <a:r>
              <a:rPr lang="en-US" dirty="0" smtClean="0">
                <a:latin typeface="Times New Roman" pitchFamily="18" charset="0"/>
                <a:cs typeface="Times New Roman" pitchFamily="18" charset="0"/>
              </a:rPr>
              <a:t>to cater </a:t>
            </a:r>
            <a:r>
              <a:rPr lang="en-US" dirty="0">
                <a:latin typeface="Times New Roman" pitchFamily="18" charset="0"/>
                <a:cs typeface="Times New Roman" pitchFamily="18" charset="0"/>
              </a:rPr>
              <a:t>to the needs of the local people or whether a proposal to extend the </a:t>
            </a:r>
            <a:r>
              <a:rPr lang="en-US" dirty="0" smtClean="0">
                <a:latin typeface="Times New Roman" pitchFamily="18" charset="0"/>
                <a:cs typeface="Times New Roman" pitchFamily="18" charset="0"/>
              </a:rPr>
              <a:t>services needs </a:t>
            </a:r>
            <a:r>
              <a:rPr lang="en-US" dirty="0">
                <a:latin typeface="Times New Roman" pitchFamily="18" charset="0"/>
                <a:cs typeface="Times New Roman" pitchFamily="18" charset="0"/>
              </a:rPr>
              <a:t>to be made in order to accommodate the external labor force which </a:t>
            </a:r>
            <a:r>
              <a:rPr lang="en-US" dirty="0" smtClean="0">
                <a:latin typeface="Times New Roman" pitchFamily="18" charset="0"/>
                <a:cs typeface="Times New Roman" pitchFamily="18" charset="0"/>
              </a:rPr>
              <a:t>will migrate </a:t>
            </a:r>
            <a:r>
              <a:rPr lang="en-US" dirty="0">
                <a:latin typeface="Times New Roman" pitchFamily="18" charset="0"/>
                <a:cs typeface="Times New Roman" pitchFamily="18" charset="0"/>
              </a:rPr>
              <a:t>to the project area during the project’s construction phase.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2108</Words>
  <Application>Microsoft Office PowerPoint</Application>
  <PresentationFormat>Custom</PresentationFormat>
  <Paragraphs>99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  Environmental Impact Assessment</dc:title>
  <dc:creator>Admin</dc:creator>
  <cp:lastModifiedBy>thiru</cp:lastModifiedBy>
  <cp:revision>22</cp:revision>
  <dcterms:created xsi:type="dcterms:W3CDTF">2020-07-17T16:19:15Z</dcterms:created>
  <dcterms:modified xsi:type="dcterms:W3CDTF">2021-03-25T17:18:11Z</dcterms:modified>
</cp:coreProperties>
</file>