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301" r:id="rId39"/>
    <p:sldId id="302" r:id="rId40"/>
    <p:sldId id="298" r:id="rId41"/>
    <p:sldId id="300" r:id="rId42"/>
    <p:sldId id="303" r:id="rId43"/>
  </p:sldIdLst>
  <p:sldSz cx="122412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44"/>
      </p:cViewPr>
      <p:guideLst>
        <p:guide orient="horz" pos="2160"/>
        <p:guide pos="3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4490BF-28BF-4A2F-91C9-636D5398EC25}" type="datetimeFigureOut">
              <a:rPr lang="en-US" smtClean="0"/>
              <a:pPr/>
              <a:t>4/22/2021</a:t>
            </a:fld>
            <a:endParaRPr lang="en-US"/>
          </a:p>
        </p:txBody>
      </p:sp>
      <p:sp>
        <p:nvSpPr>
          <p:cNvPr id="4" name="Slide Image Placeholder 3"/>
          <p:cNvSpPr>
            <a:spLocks noGrp="1" noRot="1" noChangeAspect="1"/>
          </p:cNvSpPr>
          <p:nvPr>
            <p:ph type="sldImg" idx="2"/>
          </p:nvPr>
        </p:nvSpPr>
        <p:spPr>
          <a:xfrm>
            <a:off x="369888" y="685800"/>
            <a:ext cx="61182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688A27-FE0F-4FED-838E-E01211DFE837}" type="slidenum">
              <a:rPr lang="en-US" smtClean="0"/>
              <a:pPr/>
              <a:t>‹#›</a:t>
            </a:fld>
            <a:endParaRPr lang="en-US"/>
          </a:p>
        </p:txBody>
      </p:sp>
    </p:spTree>
    <p:extLst>
      <p:ext uri="{BB962C8B-B14F-4D97-AF65-F5344CB8AC3E}">
        <p14:creationId xmlns:p14="http://schemas.microsoft.com/office/powerpoint/2010/main" val="167254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092" y="2130427"/>
            <a:ext cx="10405032"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36183" y="3886200"/>
            <a:ext cx="856884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7A6D5C-C298-4285-93EF-8D4B81A488EB}" type="datetime1">
              <a:rPr lang="en-US" smtClean="0"/>
              <a:pPr/>
              <a:t>4/22/2021</a:t>
            </a:fld>
            <a:endParaRPr lang="en-US"/>
          </a:p>
        </p:txBody>
      </p:sp>
      <p:sp>
        <p:nvSpPr>
          <p:cNvPr id="5" name="Footer Placeholder 4"/>
          <p:cNvSpPr>
            <a:spLocks noGrp="1"/>
          </p:cNvSpPr>
          <p:nvPr>
            <p:ph type="ftr" sz="quarter" idx="11"/>
          </p:nvPr>
        </p:nvSpPr>
        <p:spPr/>
        <p:txBody>
          <a:bodyPr/>
          <a:lstStyle/>
          <a:p>
            <a:r>
              <a:rPr lang="en-US" smtClean="0"/>
              <a:t>Dr. V. MAGESH           DOME         SRMIST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36E6C-18A5-4951-8243-F00369CE59C5}" type="datetime1">
              <a:rPr lang="en-US" smtClean="0"/>
              <a:pPr/>
              <a:t>4/22/2021</a:t>
            </a:fld>
            <a:endParaRPr lang="en-US"/>
          </a:p>
        </p:txBody>
      </p:sp>
      <p:sp>
        <p:nvSpPr>
          <p:cNvPr id="5" name="Footer Placeholder 4"/>
          <p:cNvSpPr>
            <a:spLocks noGrp="1"/>
          </p:cNvSpPr>
          <p:nvPr>
            <p:ph type="ftr" sz="quarter" idx="11"/>
          </p:nvPr>
        </p:nvSpPr>
        <p:spPr/>
        <p:txBody>
          <a:bodyPr/>
          <a:lstStyle/>
          <a:p>
            <a:r>
              <a:rPr lang="en-US" smtClean="0"/>
              <a:t>Dr. V. MAGESH           DOME         SRMIST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4880" y="274640"/>
            <a:ext cx="275427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2060" y="274640"/>
            <a:ext cx="8058799"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ABF28-64E2-4FF4-8D65-276B700A5550}" type="datetime1">
              <a:rPr lang="en-US" smtClean="0"/>
              <a:pPr/>
              <a:t>4/22/2021</a:t>
            </a:fld>
            <a:endParaRPr lang="en-US"/>
          </a:p>
        </p:txBody>
      </p:sp>
      <p:sp>
        <p:nvSpPr>
          <p:cNvPr id="5" name="Footer Placeholder 4"/>
          <p:cNvSpPr>
            <a:spLocks noGrp="1"/>
          </p:cNvSpPr>
          <p:nvPr>
            <p:ph type="ftr" sz="quarter" idx="11"/>
          </p:nvPr>
        </p:nvSpPr>
        <p:spPr/>
        <p:txBody>
          <a:bodyPr/>
          <a:lstStyle/>
          <a:p>
            <a:r>
              <a:rPr lang="en-US" smtClean="0"/>
              <a:t>Dr. V. MAGESH           DOME         SRMIST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D70FB-F57D-4760-96A6-8150BB0CD2CA}" type="datetime1">
              <a:rPr lang="en-US" smtClean="0"/>
              <a:pPr/>
              <a:t>4/22/2021</a:t>
            </a:fld>
            <a:endParaRPr lang="en-US"/>
          </a:p>
        </p:txBody>
      </p:sp>
      <p:sp>
        <p:nvSpPr>
          <p:cNvPr id="5" name="Footer Placeholder 4"/>
          <p:cNvSpPr>
            <a:spLocks noGrp="1"/>
          </p:cNvSpPr>
          <p:nvPr>
            <p:ph type="ftr" sz="quarter" idx="11"/>
          </p:nvPr>
        </p:nvSpPr>
        <p:spPr/>
        <p:txBody>
          <a:bodyPr/>
          <a:lstStyle/>
          <a:p>
            <a:r>
              <a:rPr lang="en-US" smtClean="0"/>
              <a:t>Dr. V. MAGESH           DOME         SRMIST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6971" y="4406902"/>
            <a:ext cx="10405032"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6971" y="2906713"/>
            <a:ext cx="1040503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63525-2159-43BC-B0E1-104E95941CDF}" type="datetime1">
              <a:rPr lang="en-US" smtClean="0"/>
              <a:pPr/>
              <a:t>4/22/2021</a:t>
            </a:fld>
            <a:endParaRPr lang="en-US"/>
          </a:p>
        </p:txBody>
      </p:sp>
      <p:sp>
        <p:nvSpPr>
          <p:cNvPr id="5" name="Footer Placeholder 4"/>
          <p:cNvSpPr>
            <a:spLocks noGrp="1"/>
          </p:cNvSpPr>
          <p:nvPr>
            <p:ph type="ftr" sz="quarter" idx="11"/>
          </p:nvPr>
        </p:nvSpPr>
        <p:spPr/>
        <p:txBody>
          <a:bodyPr/>
          <a:lstStyle/>
          <a:p>
            <a:r>
              <a:rPr lang="en-US" smtClean="0"/>
              <a:t>Dr. V. MAGESH           DOME         SRMIST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2062" y="1600202"/>
            <a:ext cx="540653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22617" y="1600202"/>
            <a:ext cx="540653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FE8AAD-8E88-428C-A017-C1FA3CCB4380}" type="datetime1">
              <a:rPr lang="en-US" smtClean="0"/>
              <a:pPr/>
              <a:t>4/22/2021</a:t>
            </a:fld>
            <a:endParaRPr lang="en-US"/>
          </a:p>
        </p:txBody>
      </p:sp>
      <p:sp>
        <p:nvSpPr>
          <p:cNvPr id="6" name="Footer Placeholder 5"/>
          <p:cNvSpPr>
            <a:spLocks noGrp="1"/>
          </p:cNvSpPr>
          <p:nvPr>
            <p:ph type="ftr" sz="quarter" idx="11"/>
          </p:nvPr>
        </p:nvSpPr>
        <p:spPr/>
        <p:txBody>
          <a:bodyPr/>
          <a:lstStyle/>
          <a:p>
            <a:r>
              <a:rPr lang="en-US" smtClean="0"/>
              <a:t>Dr. V. MAGESH           DOME         SRMIST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2061" y="1535113"/>
            <a:ext cx="54086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2061" y="2174875"/>
            <a:ext cx="54086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18367" y="1535113"/>
            <a:ext cx="54107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8367" y="2174875"/>
            <a:ext cx="54107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52E126-9B54-4892-93C0-F381F026B7B2}" type="datetime1">
              <a:rPr lang="en-US" smtClean="0"/>
              <a:pPr/>
              <a:t>4/22/2021</a:t>
            </a:fld>
            <a:endParaRPr lang="en-US"/>
          </a:p>
        </p:txBody>
      </p:sp>
      <p:sp>
        <p:nvSpPr>
          <p:cNvPr id="8" name="Footer Placeholder 7"/>
          <p:cNvSpPr>
            <a:spLocks noGrp="1"/>
          </p:cNvSpPr>
          <p:nvPr>
            <p:ph type="ftr" sz="quarter" idx="11"/>
          </p:nvPr>
        </p:nvSpPr>
        <p:spPr/>
        <p:txBody>
          <a:bodyPr/>
          <a:lstStyle/>
          <a:p>
            <a:r>
              <a:rPr lang="en-US" smtClean="0"/>
              <a:t>Dr. V. MAGESH           DOME         SRMIST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213F1-B208-459B-B929-77C0E4EE1ECD}" type="datetime1">
              <a:rPr lang="en-US" smtClean="0"/>
              <a:pPr/>
              <a:t>4/22/2021</a:t>
            </a:fld>
            <a:endParaRPr lang="en-US"/>
          </a:p>
        </p:txBody>
      </p:sp>
      <p:sp>
        <p:nvSpPr>
          <p:cNvPr id="4" name="Footer Placeholder 3"/>
          <p:cNvSpPr>
            <a:spLocks noGrp="1"/>
          </p:cNvSpPr>
          <p:nvPr>
            <p:ph type="ftr" sz="quarter" idx="11"/>
          </p:nvPr>
        </p:nvSpPr>
        <p:spPr/>
        <p:txBody>
          <a:bodyPr/>
          <a:lstStyle/>
          <a:p>
            <a:r>
              <a:rPr lang="en-US" smtClean="0"/>
              <a:t>Dr. V. MAGESH           DOME         SRMIST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CB051-05DF-4455-A08D-64C5A941F251}" type="datetime1">
              <a:rPr lang="en-US" smtClean="0"/>
              <a:pPr/>
              <a:t>4/22/2021</a:t>
            </a:fld>
            <a:endParaRPr lang="en-US"/>
          </a:p>
        </p:txBody>
      </p:sp>
      <p:sp>
        <p:nvSpPr>
          <p:cNvPr id="3" name="Footer Placeholder 2"/>
          <p:cNvSpPr>
            <a:spLocks noGrp="1"/>
          </p:cNvSpPr>
          <p:nvPr>
            <p:ph type="ftr" sz="quarter" idx="11"/>
          </p:nvPr>
        </p:nvSpPr>
        <p:spPr/>
        <p:txBody>
          <a:bodyPr/>
          <a:lstStyle/>
          <a:p>
            <a:r>
              <a:rPr lang="en-US" smtClean="0"/>
              <a:t>Dr. V. MAGESH           DOME         SRMIST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061" y="273050"/>
            <a:ext cx="40272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85974" y="273052"/>
            <a:ext cx="68431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2061" y="1435102"/>
            <a:ext cx="40272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AD0B4-5499-4899-A35B-281BEDD0E7C7}" type="datetime1">
              <a:rPr lang="en-US" smtClean="0"/>
              <a:pPr/>
              <a:t>4/22/2021</a:t>
            </a:fld>
            <a:endParaRPr lang="en-US"/>
          </a:p>
        </p:txBody>
      </p:sp>
      <p:sp>
        <p:nvSpPr>
          <p:cNvPr id="6" name="Footer Placeholder 5"/>
          <p:cNvSpPr>
            <a:spLocks noGrp="1"/>
          </p:cNvSpPr>
          <p:nvPr>
            <p:ph type="ftr" sz="quarter" idx="11"/>
          </p:nvPr>
        </p:nvSpPr>
        <p:spPr/>
        <p:txBody>
          <a:bodyPr/>
          <a:lstStyle/>
          <a:p>
            <a:r>
              <a:rPr lang="en-US" smtClean="0"/>
              <a:t>Dr. V. MAGESH           DOME         SRMIST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9364" y="4800600"/>
            <a:ext cx="734472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9364" y="612775"/>
            <a:ext cx="73447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9364" y="5367338"/>
            <a:ext cx="73447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595C3-2916-438E-BF8B-88F0A6694D70}" type="datetime1">
              <a:rPr lang="en-US" smtClean="0"/>
              <a:pPr/>
              <a:t>4/22/2021</a:t>
            </a:fld>
            <a:endParaRPr lang="en-US"/>
          </a:p>
        </p:txBody>
      </p:sp>
      <p:sp>
        <p:nvSpPr>
          <p:cNvPr id="6" name="Footer Placeholder 5"/>
          <p:cNvSpPr>
            <a:spLocks noGrp="1"/>
          </p:cNvSpPr>
          <p:nvPr>
            <p:ph type="ftr" sz="quarter" idx="11"/>
          </p:nvPr>
        </p:nvSpPr>
        <p:spPr/>
        <p:txBody>
          <a:bodyPr/>
          <a:lstStyle/>
          <a:p>
            <a:r>
              <a:rPr lang="en-US" smtClean="0"/>
              <a:t>Dr. V. MAGESH           DOME         SRMIST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62" y="274638"/>
            <a:ext cx="1101709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2062" y="1600202"/>
            <a:ext cx="1101709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2061" y="6356352"/>
            <a:ext cx="28562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20EDF-8254-4E4A-99C6-C98BDE1C2A18}" type="datetime1">
              <a:rPr lang="en-US" smtClean="0"/>
              <a:pPr/>
              <a:t>4/22/2021</a:t>
            </a:fld>
            <a:endParaRPr lang="en-US"/>
          </a:p>
        </p:txBody>
      </p:sp>
      <p:sp>
        <p:nvSpPr>
          <p:cNvPr id="5" name="Footer Placeholder 4"/>
          <p:cNvSpPr>
            <a:spLocks noGrp="1"/>
          </p:cNvSpPr>
          <p:nvPr>
            <p:ph type="ftr" sz="quarter" idx="3"/>
          </p:nvPr>
        </p:nvSpPr>
        <p:spPr>
          <a:xfrm>
            <a:off x="4182416" y="6356352"/>
            <a:ext cx="38763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V. MAGESH           DOME         SRMIST</a:t>
            </a:r>
            <a:endParaRPr lang="en-US"/>
          </a:p>
        </p:txBody>
      </p:sp>
      <p:sp>
        <p:nvSpPr>
          <p:cNvPr id="6" name="Slide Number Placeholder 5"/>
          <p:cNvSpPr>
            <a:spLocks noGrp="1"/>
          </p:cNvSpPr>
          <p:nvPr>
            <p:ph type="sldNum" sz="quarter" idx="4"/>
          </p:nvPr>
        </p:nvSpPr>
        <p:spPr>
          <a:xfrm>
            <a:off x="8772869" y="6356352"/>
            <a:ext cx="28562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Unit - 4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Environmental Impact Assessment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dirty="0" smtClean="0"/>
              <a:t>   </a:t>
            </a:r>
            <a:r>
              <a:rPr lang="en-US" dirty="0" smtClean="0">
                <a:latin typeface="Times New Roman" pitchFamily="18" charset="0"/>
                <a:cs typeface="Times New Roman" pitchFamily="18" charset="0"/>
              </a:rPr>
              <a:t>Evolution, Concepts, Methodologies, Screening, Scoping and Checklist of EIA - Rapid and Comprehensive EIA - Legislative and environmental clearance procedure in India - Prediction tools for EIA - Assessment of Impact of air, water, soil, noise, biological and Socio cultural environment - Public participation - Resettlement and Rehabilitation - Documentation of EIA</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777206" y="609600"/>
            <a:ext cx="5562600" cy="5344173"/>
          </a:xfrm>
          <a:prstGeom prst="rect">
            <a:avLst/>
          </a:prstGeom>
          <a:noFill/>
          <a:ln w="9525">
            <a:noFill/>
            <a:miter lim="800000"/>
            <a:headEnd/>
            <a:tailEnd/>
          </a:ln>
          <a:effectLst/>
        </p:spPr>
      </p:pic>
      <p:sp>
        <p:nvSpPr>
          <p:cNvPr id="9" name="TextBox 8"/>
          <p:cNvSpPr txBox="1"/>
          <p:nvPr/>
        </p:nvSpPr>
        <p:spPr>
          <a:xfrm>
            <a:off x="7644606" y="2057400"/>
            <a:ext cx="4343400" cy="1477328"/>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Environmental impact assessment principles and processes, 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sp>
        <p:nvSpPr>
          <p:cNvPr id="11" name="TextBox 10"/>
          <p:cNvSpPr txBox="1"/>
          <p:nvPr/>
        </p:nvSpPr>
        <p:spPr>
          <a:xfrm>
            <a:off x="7339806" y="3962400"/>
            <a:ext cx="4343400" cy="923330"/>
          </a:xfrm>
          <a:prstGeom prst="rect">
            <a:avLst/>
          </a:prstGeom>
          <a:noFill/>
        </p:spPr>
        <p:txBody>
          <a:bodyPr wrap="square" rtlCol="0">
            <a:spAutoFit/>
          </a:bodyPr>
          <a:lstStyle/>
          <a:p>
            <a:pPr algn="just"/>
            <a:r>
              <a:rPr lang="en-US" b="1" dirty="0" smtClean="0"/>
              <a:t>So, EIA is a process, EIA is part of project planning, and EIA is a proactive way of addressing environmental concerns.</a:t>
            </a:r>
            <a:endParaRPr lang="en-US" b="1"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639762"/>
          </a:xfrm>
        </p:spPr>
        <p:txBody>
          <a:bodyPr>
            <a:normAutofit fontScale="90000"/>
          </a:bodyPr>
          <a:lstStyle/>
          <a:p>
            <a:r>
              <a:rPr lang="en-IN" b="1" dirty="0" smtClean="0">
                <a:latin typeface="Times New Roman" pitchFamily="18" charset="0"/>
                <a:cs typeface="Times New Roman" pitchFamily="18" charset="0"/>
              </a:rPr>
              <a:t>Meaning of EIA</a:t>
            </a:r>
            <a:endParaRPr lang="en-US"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4520406" y="1295400"/>
            <a:ext cx="3333546" cy="4525963"/>
          </a:xfrm>
          <a:prstGeom prst="rect">
            <a:avLst/>
          </a:prstGeom>
          <a:noFill/>
          <a:ln w="9525">
            <a:noFill/>
            <a:miter lim="800000"/>
            <a:headEnd/>
            <a:tailEnd/>
          </a:ln>
          <a:effectLst/>
        </p:spPr>
      </p:pic>
      <p:sp>
        <p:nvSpPr>
          <p:cNvPr id="7" name="TextBox 6"/>
          <p:cNvSpPr txBox="1"/>
          <p:nvPr/>
        </p:nvSpPr>
        <p:spPr>
          <a:xfrm>
            <a:off x="7897813" y="2057400"/>
            <a:ext cx="4343400" cy="923330"/>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977606" y="0"/>
            <a:ext cx="7016347" cy="5562600"/>
          </a:xfrm>
          <a:prstGeom prst="rect">
            <a:avLst/>
          </a:prstGeom>
          <a:noFill/>
          <a:ln w="9525">
            <a:noFill/>
            <a:miter lim="800000"/>
            <a:headEnd/>
            <a:tailEnd/>
          </a:ln>
          <a:effectLst/>
        </p:spPr>
      </p:pic>
      <p:sp>
        <p:nvSpPr>
          <p:cNvPr id="7" name="TextBox 6"/>
          <p:cNvSpPr txBox="1"/>
          <p:nvPr/>
        </p:nvSpPr>
        <p:spPr>
          <a:xfrm>
            <a:off x="786606" y="5334000"/>
            <a:ext cx="3810000" cy="923330"/>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pic>
        <p:nvPicPr>
          <p:cNvPr id="3075" name="Picture 3"/>
          <p:cNvPicPr>
            <a:picLocks noChangeAspect="1" noChangeArrowheads="1"/>
          </p:cNvPicPr>
          <p:nvPr/>
        </p:nvPicPr>
        <p:blipFill>
          <a:blip r:embed="rId3"/>
          <a:srcRect/>
          <a:stretch>
            <a:fillRect/>
          </a:stretch>
        </p:blipFill>
        <p:spPr bwMode="auto">
          <a:xfrm>
            <a:off x="4977606" y="5559474"/>
            <a:ext cx="7086599" cy="1298526"/>
          </a:xfrm>
          <a:prstGeom prst="rect">
            <a:avLst/>
          </a:prstGeom>
          <a:noFill/>
          <a:ln w="9525">
            <a:noFill/>
            <a:miter lim="800000"/>
            <a:headEnd/>
            <a:tailEnd/>
          </a:ln>
          <a:effectLst/>
        </p:spPr>
      </p:pic>
      <p:sp>
        <p:nvSpPr>
          <p:cNvPr id="9" name="Rectangle 8"/>
          <p:cNvSpPr/>
          <p:nvPr/>
        </p:nvSpPr>
        <p:spPr>
          <a:xfrm>
            <a:off x="862806" y="1905000"/>
            <a:ext cx="4038600" cy="584775"/>
          </a:xfrm>
          <a:prstGeom prst="rect">
            <a:avLst/>
          </a:prstGeom>
        </p:spPr>
        <p:txBody>
          <a:bodyPr wrap="square">
            <a:spAutoFit/>
          </a:bodyPr>
          <a:lstStyle/>
          <a:p>
            <a:r>
              <a:rPr lang="en-IN" sz="3200" b="1" dirty="0" smtClean="0">
                <a:latin typeface="Times New Roman" pitchFamily="18" charset="0"/>
                <a:cs typeface="Times New Roman" pitchFamily="18" charset="0"/>
              </a:rPr>
              <a:t>EIA Methodologies</a:t>
            </a:r>
            <a:endParaRPr lang="en-US" sz="3200" dirty="0"/>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06" y="762000"/>
            <a:ext cx="11887200" cy="5562600"/>
          </a:xfrm>
        </p:spPr>
        <p:txBody>
          <a:bodyPr>
            <a:normAutofit fontScale="70000" lnSpcReduction="20000"/>
          </a:bodyPr>
          <a:lstStyle/>
          <a:p>
            <a:pPr algn="just">
              <a:lnSpc>
                <a:spcPct val="160000"/>
              </a:lnSpc>
              <a:buNone/>
            </a:pPr>
            <a:r>
              <a:rPr lang="en-US" dirty="0" smtClean="0">
                <a:latin typeface="Times New Roman" pitchFamily="18" charset="0"/>
                <a:cs typeface="Times New Roman" pitchFamily="18" charset="0"/>
              </a:rPr>
              <a:t>The EIA procedure in India includes six stages:</a:t>
            </a:r>
          </a:p>
          <a:p>
            <a:pPr algn="just">
              <a:lnSpc>
                <a:spcPct val="160000"/>
              </a:lnSpc>
              <a:buNone/>
            </a:pP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Application Form 1,</a:t>
            </a:r>
          </a:p>
          <a:p>
            <a:pPr algn="just">
              <a:lnSpc>
                <a:spcPct val="160000"/>
              </a:lnSpc>
              <a:buNone/>
            </a:pPr>
            <a:r>
              <a:rPr lang="en-US" dirty="0" smtClean="0">
                <a:latin typeface="Times New Roman" pitchFamily="18" charset="0"/>
                <a:cs typeface="Times New Roman" pitchFamily="18" charset="0"/>
              </a:rPr>
              <a:t>ii) Screening/scoping,</a:t>
            </a:r>
          </a:p>
          <a:p>
            <a:pPr algn="just">
              <a:lnSpc>
                <a:spcPct val="160000"/>
              </a:lnSpc>
              <a:buNone/>
            </a:pPr>
            <a:r>
              <a:rPr lang="en-US" dirty="0" smtClean="0">
                <a:latin typeface="Times New Roman" pitchFamily="18" charset="0"/>
                <a:cs typeface="Times New Roman" pitchFamily="18" charset="0"/>
              </a:rPr>
              <a:t>iii) Preparation of Terms of Reference,</a:t>
            </a:r>
          </a:p>
          <a:p>
            <a:pPr algn="just">
              <a:lnSpc>
                <a:spcPct val="160000"/>
              </a:lnSpc>
              <a:buNone/>
            </a:pPr>
            <a:r>
              <a:rPr lang="en-US" dirty="0" smtClean="0">
                <a:latin typeface="Times New Roman" pitchFamily="18" charset="0"/>
                <a:cs typeface="Times New Roman" pitchFamily="18" charset="0"/>
              </a:rPr>
              <a:t>iv) Preparation of draft prior to EIA report,</a:t>
            </a:r>
          </a:p>
          <a:p>
            <a:pPr algn="just">
              <a:lnSpc>
                <a:spcPct val="160000"/>
              </a:lnSpc>
              <a:buNone/>
            </a:pPr>
            <a:r>
              <a:rPr lang="en-US" dirty="0" smtClean="0">
                <a:latin typeface="Times New Roman" pitchFamily="18" charset="0"/>
                <a:cs typeface="Times New Roman" pitchFamily="18" charset="0"/>
              </a:rPr>
              <a:t>v) Public consultation, and</a:t>
            </a:r>
          </a:p>
          <a:p>
            <a:pPr algn="just">
              <a:lnSpc>
                <a:spcPct val="160000"/>
              </a:lnSpc>
              <a:buNone/>
            </a:pPr>
            <a:r>
              <a:rPr lang="en-US" dirty="0" smtClean="0">
                <a:latin typeface="Times New Roman" pitchFamily="18" charset="0"/>
                <a:cs typeface="Times New Roman" pitchFamily="18" charset="0"/>
              </a:rPr>
              <a:t>vi) Application for Environmental Clearance Certificate.</a:t>
            </a:r>
          </a:p>
          <a:p>
            <a:pPr algn="just">
              <a:lnSpc>
                <a:spcPct val="160000"/>
              </a:lnSpc>
            </a:pPr>
            <a:r>
              <a:rPr lang="en-US" dirty="0" smtClean="0">
                <a:latin typeface="Times New Roman" pitchFamily="18" charset="0"/>
                <a:cs typeface="Times New Roman" pitchFamily="18" charset="0"/>
              </a:rPr>
              <a:t>The time it takes to get an EIA approved ranges from 30 days to 10 months from the date of submission. However, in places, the approval process takes even longer, contingent upon fulfilling the primary legal requirements.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606" y="274638"/>
            <a:ext cx="6172200" cy="487362"/>
          </a:xfrm>
        </p:spPr>
        <p:txBody>
          <a:bodyPr>
            <a:normAutofit fontScale="90000"/>
          </a:bodyPr>
          <a:lstStyle/>
          <a:p>
            <a:r>
              <a:rPr lang="en-IN" b="1" dirty="0" smtClean="0">
                <a:latin typeface="Times New Roman" pitchFamily="18" charset="0"/>
                <a:cs typeface="Times New Roman" pitchFamily="18" charset="0"/>
              </a:rPr>
              <a:t>Screening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77006" y="914400"/>
            <a:ext cx="11734800" cy="5410200"/>
          </a:xfrm>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Screening is the initial stage of the EIA process. In it, a decision is made on whether an EIA is required for a particular project. </a:t>
            </a:r>
          </a:p>
          <a:p>
            <a:pPr algn="just">
              <a:lnSpc>
                <a:spcPct val="170000"/>
              </a:lnSpc>
            </a:pPr>
            <a:r>
              <a:rPr lang="en-US" dirty="0" smtClean="0">
                <a:latin typeface="Times New Roman" pitchFamily="18" charset="0"/>
                <a:cs typeface="Times New Roman" pitchFamily="18" charset="0"/>
              </a:rPr>
              <a:t>Unless screening is carried out, no further action on an EIA can be taken.</a:t>
            </a:r>
          </a:p>
          <a:p>
            <a:pPr algn="just">
              <a:lnSpc>
                <a:spcPct val="170000"/>
              </a:lnSpc>
            </a:pPr>
            <a:r>
              <a:rPr lang="en-US" dirty="0" smtClean="0">
                <a:latin typeface="Times New Roman" pitchFamily="18" charset="0"/>
                <a:cs typeface="Times New Roman" pitchFamily="18" charset="0"/>
              </a:rPr>
              <a:t>Screening is usually carried out by the developer, often in conjunction with the authorizing agency. </a:t>
            </a:r>
          </a:p>
          <a:p>
            <a:pPr algn="just">
              <a:lnSpc>
                <a:spcPct val="170000"/>
              </a:lnSpc>
            </a:pPr>
            <a:r>
              <a:rPr lang="en-US" dirty="0" smtClean="0">
                <a:latin typeface="Times New Roman" pitchFamily="18" charset="0"/>
                <a:cs typeface="Times New Roman" pitchFamily="18" charset="0"/>
              </a:rPr>
              <a:t>For effective screening, the developer must be aware of EIA and its requirements and the competent authority must be able to provide advice in an informed manner, for example, threshold criteria and their application in practice. </a:t>
            </a:r>
          </a:p>
          <a:p>
            <a:pPr algn="just">
              <a:lnSpc>
                <a:spcPct val="170000"/>
              </a:lnSpc>
            </a:pPr>
            <a:r>
              <a:rPr lang="en-US" dirty="0" smtClean="0">
                <a:latin typeface="Times New Roman" pitchFamily="18" charset="0"/>
                <a:cs typeface="Times New Roman" pitchFamily="18" charset="0"/>
              </a:rPr>
              <a:t>The role of authorizing agencies or the competent authorities is often more important in screening than the developers. </a:t>
            </a:r>
          </a:p>
          <a:p>
            <a:pPr algn="just">
              <a:lnSpc>
                <a:spcPct val="170000"/>
              </a:lnSpc>
            </a:pPr>
            <a:r>
              <a:rPr lang="en-US" dirty="0" smtClean="0">
                <a:latin typeface="Times New Roman" pitchFamily="18" charset="0"/>
                <a:cs typeface="Times New Roman" pitchFamily="18" charset="0"/>
              </a:rPr>
              <a:t>Others may also be consulted at this stage but it is not common for public </a:t>
            </a:r>
            <a:r>
              <a:rPr lang="en-US" dirty="0" err="1" smtClean="0">
                <a:latin typeface="Times New Roman" pitchFamily="18" charset="0"/>
                <a:cs typeface="Times New Roman" pitchFamily="18" charset="0"/>
              </a:rPr>
              <a:t>nonstatutory</a:t>
            </a:r>
            <a:r>
              <a:rPr lang="en-US" dirty="0" smtClean="0">
                <a:latin typeface="Times New Roman" pitchFamily="18" charset="0"/>
                <a:cs typeface="Times New Roman" pitchFamily="18" charset="0"/>
              </a:rPr>
              <a:t> bodies or non-governmental organizations to be involved. </a:t>
            </a:r>
          </a:p>
          <a:p>
            <a:pPr algn="just">
              <a:lnSpc>
                <a:spcPct val="170000"/>
              </a:lnSpc>
            </a:pPr>
            <a:r>
              <a:rPr lang="en-US" dirty="0" smtClean="0">
                <a:latin typeface="Times New Roman" pitchFamily="18" charset="0"/>
                <a:cs typeface="Times New Roman" pitchFamily="18" charset="0"/>
              </a:rPr>
              <a:t>To make the screening decision, certain basic information about the project, such as its scale and location and the process to be involved, is required.</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406" y="762000"/>
            <a:ext cx="11299748" cy="5867400"/>
          </a:xfrm>
        </p:spPr>
        <p:txBody>
          <a:bodyPr>
            <a:normAutofit fontScale="85000" lnSpcReduction="20000"/>
          </a:bodyPr>
          <a:lstStyle/>
          <a:p>
            <a:pPr algn="just">
              <a:lnSpc>
                <a:spcPct val="160000"/>
              </a:lnSpc>
            </a:pPr>
            <a:r>
              <a:rPr lang="en-US" dirty="0" smtClean="0">
                <a:latin typeface="Times New Roman" pitchFamily="18" charset="0"/>
                <a:cs typeface="Times New Roman" pitchFamily="18" charset="0"/>
              </a:rPr>
              <a:t>The number of projects that are being subjected to an EIA may be very large. </a:t>
            </a:r>
          </a:p>
          <a:p>
            <a:pPr algn="just">
              <a:lnSpc>
                <a:spcPct val="160000"/>
              </a:lnSpc>
            </a:pPr>
            <a:r>
              <a:rPr lang="en-US" dirty="0" smtClean="0">
                <a:latin typeface="Times New Roman" pitchFamily="18" charset="0"/>
                <a:cs typeface="Times New Roman" pitchFamily="18" charset="0"/>
              </a:rPr>
              <a:t>Screening is required to ensure that only those projects that might have a significant impact on the environment are assessed. </a:t>
            </a:r>
          </a:p>
          <a:p>
            <a:pPr algn="just">
              <a:lnSpc>
                <a:spcPct val="160000"/>
              </a:lnSpc>
            </a:pPr>
            <a:r>
              <a:rPr lang="en-US" dirty="0" smtClean="0">
                <a:latin typeface="Times New Roman" pitchFamily="18" charset="0"/>
                <a:cs typeface="Times New Roman" pitchFamily="18" charset="0"/>
              </a:rPr>
              <a:t>Projects with few or no impacts are screened out without being subjected to an assessment and there will be no associated implications of cost and time. </a:t>
            </a:r>
          </a:p>
          <a:p>
            <a:pPr algn="just">
              <a:lnSpc>
                <a:spcPct val="160000"/>
              </a:lnSpc>
            </a:pPr>
            <a:r>
              <a:rPr lang="en-US" dirty="0" smtClean="0">
                <a:latin typeface="Times New Roman" pitchFamily="18" charset="0"/>
                <a:cs typeface="Times New Roman" pitchFamily="18" charset="0"/>
              </a:rPr>
              <a:t>A specific decision on screening should be reached with reasons, and within a specified time frame, in order to make the process efficient and effective.</a:t>
            </a:r>
          </a:p>
          <a:p>
            <a:pPr algn="just">
              <a:lnSpc>
                <a:spcPct val="160000"/>
              </a:lnSpc>
            </a:pPr>
            <a:r>
              <a:rPr lang="en-US" dirty="0" smtClean="0">
                <a:latin typeface="Times New Roman" pitchFamily="18" charset="0"/>
                <a:cs typeface="Times New Roman" pitchFamily="18" charset="0"/>
              </a:rPr>
              <a:t>A list of projects/intervention/development (focusing on scale, location, and process) is useful for this process.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406" y="0"/>
            <a:ext cx="11017092" cy="487362"/>
          </a:xfrm>
        </p:spPr>
        <p:txBody>
          <a:bodyPr>
            <a:noAutofit/>
          </a:bodyPr>
          <a:lstStyle/>
          <a:p>
            <a:r>
              <a:rPr lang="en-IN" sz="2800" b="1" dirty="0" smtClean="0">
                <a:latin typeface="Times New Roman" pitchFamily="18" charset="0"/>
                <a:cs typeface="Times New Roman" pitchFamily="18" charset="0"/>
              </a:rPr>
              <a:t>Screening process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53206" y="533400"/>
            <a:ext cx="11811000" cy="6172200"/>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Screening is mandatory in most of the developing countries and it calls for the authorizing agency to screen the project after the developers submit the details of the proposed project. </a:t>
            </a:r>
          </a:p>
          <a:p>
            <a:pPr algn="just">
              <a:lnSpc>
                <a:spcPct val="170000"/>
              </a:lnSpc>
            </a:pPr>
            <a:r>
              <a:rPr lang="en-US" dirty="0" smtClean="0">
                <a:latin typeface="Times New Roman" pitchFamily="18" charset="0"/>
                <a:cs typeface="Times New Roman" pitchFamily="18" charset="0"/>
              </a:rPr>
              <a:t>Some countries do not have formal procedure for screening but most other countries have a list of projects requiring EIA or IEE, and they consider each project on a case-to-case basis.</a:t>
            </a:r>
          </a:p>
          <a:p>
            <a:pPr algn="just">
              <a:lnSpc>
                <a:spcPct val="170000"/>
              </a:lnSpc>
              <a:buNone/>
            </a:pPr>
            <a:r>
              <a:rPr lang="en-IN" b="1" dirty="0" smtClean="0">
                <a:latin typeface="Times New Roman" pitchFamily="18" charset="0"/>
                <a:cs typeface="Times New Roman" pitchFamily="18" charset="0"/>
              </a:rPr>
              <a:t>Need for screening: </a:t>
            </a:r>
            <a:r>
              <a:rPr lang="en-US" dirty="0" smtClean="0">
                <a:latin typeface="Times New Roman" pitchFamily="18" charset="0"/>
                <a:cs typeface="Times New Roman" pitchFamily="18" charset="0"/>
              </a:rPr>
              <a:t>The screening of development proposals during the early stages of project planning accrues the following benefits:</a:t>
            </a:r>
          </a:p>
          <a:p>
            <a:pPr algn="just">
              <a:lnSpc>
                <a:spcPct val="170000"/>
              </a:lnSpc>
            </a:pPr>
            <a:r>
              <a:rPr lang="en-US" dirty="0" smtClean="0">
                <a:latin typeface="Times New Roman" pitchFamily="18" charset="0"/>
                <a:cs typeface="Times New Roman" pitchFamily="18" charset="0"/>
              </a:rPr>
              <a:t>saves money, saves time (i.e., avoids unnecessary delay), establishes the need for the project, immediately identifies the environmental issues of major concern, and determines whether an EIA study needs to be conducted.</a:t>
            </a:r>
          </a:p>
          <a:p>
            <a:pPr algn="just">
              <a:lnSpc>
                <a:spcPct val="170000"/>
              </a:lnSpc>
            </a:pPr>
            <a:r>
              <a:rPr lang="en-US" dirty="0" smtClean="0">
                <a:latin typeface="Times New Roman" pitchFamily="18" charset="0"/>
                <a:cs typeface="Times New Roman" pitchFamily="18" charset="0"/>
              </a:rPr>
              <a:t>Screening classifies project proposals into the following three categories: </a:t>
            </a:r>
          </a:p>
          <a:p>
            <a:pPr algn="just">
              <a:lnSpc>
                <a:spcPct val="170000"/>
              </a:lnSpc>
              <a:buNone/>
            </a:pPr>
            <a:r>
              <a:rPr lang="en-US" dirty="0" smtClean="0">
                <a:latin typeface="Times New Roman" pitchFamily="18" charset="0"/>
                <a:cs typeface="Times New Roman" pitchFamily="18" charset="0"/>
              </a:rPr>
              <a:t>	1. Project clearly requiring an EIA, 2. Project not requiring an EIA, and 3. project which may or may not require an EIA and should consider conducting an IEE to see if an EIA is needed.</a:t>
            </a:r>
            <a:endParaRPr lang="en-US" b="1"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005806" cy="7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406" y="685800"/>
            <a:ext cx="11299748" cy="5791200"/>
          </a:xfrm>
        </p:spPr>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Development projects have biophysical as well as social and economic impacts. </a:t>
            </a:r>
          </a:p>
          <a:p>
            <a:pPr algn="just">
              <a:lnSpc>
                <a:spcPct val="150000"/>
              </a:lnSpc>
            </a:pPr>
            <a:r>
              <a:rPr lang="en-US" dirty="0" smtClean="0">
                <a:latin typeface="Times New Roman" pitchFamily="18" charset="0"/>
                <a:cs typeface="Times New Roman" pitchFamily="18" charset="0"/>
              </a:rPr>
              <a:t>The scale of a project is a key factor in determining whether an environmental assessment is warranted. </a:t>
            </a:r>
          </a:p>
          <a:p>
            <a:pPr algn="just">
              <a:lnSpc>
                <a:spcPct val="150000"/>
              </a:lnSpc>
            </a:pPr>
            <a:r>
              <a:rPr lang="en-US" dirty="0" smtClean="0">
                <a:latin typeface="Times New Roman" pitchFamily="18" charset="0"/>
                <a:cs typeface="Times New Roman" pitchFamily="18" charset="0"/>
              </a:rPr>
              <a:t>The scale of a project is a measure of its size, the number of people potentially affected, and the extent to which the natural systems are disrupted. </a:t>
            </a:r>
          </a:p>
          <a:p>
            <a:pPr algn="just">
              <a:lnSpc>
                <a:spcPct val="150000"/>
              </a:lnSpc>
            </a:pPr>
            <a:r>
              <a:rPr lang="en-US" dirty="0" smtClean="0">
                <a:latin typeface="Times New Roman" pitchFamily="18" charset="0"/>
                <a:cs typeface="Times New Roman" pitchFamily="18" charset="0"/>
              </a:rPr>
              <a:t>A sufficient understanding of each of these factors is necessary in order to make the initial screening decision.</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977606" y="228600"/>
            <a:ext cx="6629400" cy="6296743"/>
          </a:xfrm>
          <a:prstGeom prst="rect">
            <a:avLst/>
          </a:prstGeom>
          <a:noFill/>
          <a:ln w="9525">
            <a:noFill/>
            <a:miter lim="800000"/>
            <a:headEnd/>
            <a:tailEnd/>
          </a:ln>
          <a:effectLst/>
        </p:spPr>
      </p:pic>
      <p:sp>
        <p:nvSpPr>
          <p:cNvPr id="5" name="Rectangle 4"/>
          <p:cNvSpPr/>
          <p:nvPr/>
        </p:nvSpPr>
        <p:spPr>
          <a:xfrm>
            <a:off x="786606" y="1752600"/>
            <a:ext cx="4038600" cy="1077218"/>
          </a:xfrm>
          <a:prstGeom prst="rect">
            <a:avLst/>
          </a:prstGeom>
        </p:spPr>
        <p:txBody>
          <a:bodyPr wrap="square">
            <a:spAutoFit/>
          </a:bodyPr>
          <a:lstStyle/>
          <a:p>
            <a:r>
              <a:rPr lang="en-IN" sz="3200" b="1" dirty="0" smtClean="0">
                <a:latin typeface="Times New Roman" pitchFamily="18" charset="0"/>
                <a:cs typeface="Times New Roman" pitchFamily="18" charset="0"/>
              </a:rPr>
              <a:t>Project screening process</a:t>
            </a:r>
            <a:endParaRPr lang="en-US" sz="3200" dirty="0"/>
          </a:p>
        </p:txBody>
      </p:sp>
      <p:sp>
        <p:nvSpPr>
          <p:cNvPr id="6" name="TextBox 5"/>
          <p:cNvSpPr txBox="1"/>
          <p:nvPr/>
        </p:nvSpPr>
        <p:spPr>
          <a:xfrm>
            <a:off x="405606" y="4800600"/>
            <a:ext cx="3810000" cy="923330"/>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411162"/>
          </a:xfrm>
        </p:spPr>
        <p:txBody>
          <a:bodyPr>
            <a:noAutofit/>
          </a:bodyPr>
          <a:lstStyle/>
          <a:p>
            <a:r>
              <a:rPr lang="en-IN" sz="2800" b="1" dirty="0" smtClean="0">
                <a:latin typeface="Times New Roman" pitchFamily="18" charset="0"/>
                <a:cs typeface="Times New Roman" pitchFamily="18" charset="0"/>
              </a:rPr>
              <a:t>Screening methods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53206" y="838200"/>
            <a:ext cx="11811000" cy="5791200"/>
          </a:xfrm>
        </p:spPr>
        <p:txBody>
          <a:bodyPr>
            <a:normAutofit fontScale="70000" lnSpcReduction="20000"/>
          </a:bodyPr>
          <a:lstStyle/>
          <a:p>
            <a:pPr algn="just">
              <a:lnSpc>
                <a:spcPct val="150000"/>
              </a:lnSpc>
              <a:buNone/>
            </a:pPr>
            <a:r>
              <a:rPr lang="en-IN" dirty="0" smtClean="0">
                <a:solidFill>
                  <a:srgbClr val="FF0000"/>
                </a:solidFill>
                <a:latin typeface="Times New Roman" pitchFamily="18" charset="0"/>
                <a:cs typeface="Times New Roman" pitchFamily="18" charset="0"/>
              </a:rPr>
              <a:t>1</a:t>
            </a:r>
            <a:r>
              <a:rPr lang="en-IN" dirty="0" smtClean="0">
                <a:latin typeface="Times New Roman" pitchFamily="18" charset="0"/>
                <a:cs typeface="Times New Roman" pitchFamily="18" charset="0"/>
              </a:rPr>
              <a:t>.  </a:t>
            </a:r>
            <a:r>
              <a:rPr lang="en-IN" b="1" dirty="0" smtClean="0">
                <a:solidFill>
                  <a:srgbClr val="FF0000"/>
                </a:solidFill>
                <a:latin typeface="Times New Roman" pitchFamily="18" charset="0"/>
                <a:cs typeface="Times New Roman" pitchFamily="18" charset="0"/>
              </a:rPr>
              <a:t>Lists: </a:t>
            </a:r>
            <a:r>
              <a:rPr lang="en-US" dirty="0" smtClean="0">
                <a:latin typeface="Times New Roman" pitchFamily="18" charset="0"/>
                <a:cs typeface="Times New Roman" pitchFamily="18" charset="0"/>
              </a:rPr>
              <a:t>This may be categorized as being either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‘positive 'or ‘inclusive’ projects that will always require an EIA, and ii) ‘negative’ or ‘exclusive’ projects sometimes referred to as ‘categorical exclusions’.</a:t>
            </a:r>
          </a:p>
          <a:p>
            <a:pPr algn="just">
              <a:lnSpc>
                <a:spcPct val="150000"/>
              </a:lnSpc>
            </a:pPr>
            <a:r>
              <a:rPr lang="en-IN"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weakness of lists is that individual projects of the same type can vary in size, vary in plant requirements, processes and layout and, therefore, can have different environmental effects.</a:t>
            </a:r>
          </a:p>
          <a:p>
            <a:pPr algn="just">
              <a:lnSpc>
                <a:spcPct val="170000"/>
              </a:lnSpc>
              <a:buNone/>
            </a:pPr>
            <a:r>
              <a:rPr lang="en-US" b="1" dirty="0" smtClean="0">
                <a:solidFill>
                  <a:srgbClr val="FF0000"/>
                </a:solidFill>
                <a:latin typeface="Times New Roman" pitchFamily="18" charset="0"/>
                <a:cs typeface="Times New Roman" pitchFamily="18" charset="0"/>
              </a:rPr>
              <a:t>2. Threshold criteria: </a:t>
            </a:r>
            <a:r>
              <a:rPr lang="en-US" dirty="0" smtClean="0">
                <a:latin typeface="Times New Roman" pitchFamily="18" charset="0"/>
                <a:cs typeface="Times New Roman" pitchFamily="18" charset="0"/>
              </a:rPr>
              <a:t>A project that exceeds a predetermined threshold may require an EIA. Thresholds can relate to </a:t>
            </a:r>
            <a:r>
              <a:rPr lang="en-US" b="1" dirty="0" smtClean="0">
                <a:latin typeface="Times New Roman" pitchFamily="18" charset="0"/>
                <a:cs typeface="Times New Roman" pitchFamily="18" charset="0"/>
              </a:rPr>
              <a:t>project size, capital expenditure, raw materials needed, emissions or outputs, and area of land required</a:t>
            </a:r>
            <a:r>
              <a:rPr lang="en-US" dirty="0" smtClean="0">
                <a:latin typeface="Times New Roman" pitchFamily="18" charset="0"/>
                <a:cs typeface="Times New Roman" pitchFamily="18" charset="0"/>
              </a:rPr>
              <a:t>. </a:t>
            </a:r>
          </a:p>
          <a:p>
            <a:pPr algn="just">
              <a:lnSpc>
                <a:spcPct val="170000"/>
              </a:lnSpc>
            </a:pPr>
            <a:r>
              <a:rPr lang="en-US" dirty="0" smtClean="0">
                <a:latin typeface="Times New Roman" pitchFamily="18" charset="0"/>
                <a:cs typeface="Times New Roman" pitchFamily="18" charset="0"/>
              </a:rPr>
              <a:t>Thresholds can be confusing since a project occupying 200 ha in a critical area may give rise to more adverse impacts than a project of a similar nature occupying twice the land size in a non-critical area.</a:t>
            </a:r>
            <a:endParaRPr lang="en-US"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774" y="457201"/>
            <a:ext cx="11776688" cy="5867399"/>
          </a:xfrm>
        </p:spPr>
        <p:txBody>
          <a:bodyPr>
            <a:normAutofit fontScale="62500" lnSpcReduction="20000"/>
          </a:bodyPr>
          <a:lstStyle/>
          <a:p>
            <a:pPr algn="just">
              <a:lnSpc>
                <a:spcPct val="160000"/>
              </a:lnSpc>
              <a:buNone/>
            </a:pPr>
            <a:r>
              <a:rPr lang="en-IN" b="1" dirty="0" smtClean="0">
                <a:latin typeface="Times New Roman" pitchFamily="18" charset="0"/>
                <a:cs typeface="Times New Roman" pitchFamily="18" charset="0"/>
              </a:rPr>
              <a:t>Concepts of the environment:</a:t>
            </a:r>
          </a:p>
          <a:p>
            <a:pPr algn="just">
              <a:lnSpc>
                <a:spcPct val="160000"/>
              </a:lnSpc>
            </a:pPr>
            <a:r>
              <a:rPr lang="en-US" dirty="0" smtClean="0">
                <a:latin typeface="Times New Roman" pitchFamily="18" charset="0"/>
                <a:cs typeface="Times New Roman" pitchFamily="18" charset="0"/>
              </a:rPr>
              <a:t>The term “environment” is all-encompassing; it means essentially everything around us, including the conditions under which we live.</a:t>
            </a:r>
          </a:p>
          <a:p>
            <a:pPr algn="just">
              <a:lnSpc>
                <a:spcPct val="160000"/>
              </a:lnSpc>
              <a:buNone/>
            </a:pPr>
            <a:r>
              <a:rPr lang="en-US" b="1" dirty="0" smtClean="0">
                <a:latin typeface="Times New Roman" pitchFamily="18" charset="0"/>
                <a:cs typeface="Times New Roman" pitchFamily="18" charset="0"/>
              </a:rPr>
              <a:t>1. Bio-physical</a:t>
            </a:r>
          </a:p>
          <a:p>
            <a:pPr algn="just">
              <a:lnSpc>
                <a:spcPct val="160000"/>
              </a:lnSpc>
            </a:pPr>
            <a:r>
              <a:rPr lang="en-US" dirty="0" smtClean="0">
                <a:latin typeface="Times New Roman" pitchFamily="18" charset="0"/>
                <a:cs typeface="Times New Roman" pitchFamily="18" charset="0"/>
              </a:rPr>
              <a:t>Land, water, and air including all layers of the atmosphere,</a:t>
            </a:r>
          </a:p>
          <a:p>
            <a:pPr algn="just">
              <a:lnSpc>
                <a:spcPct val="160000"/>
              </a:lnSpc>
            </a:pPr>
            <a:r>
              <a:rPr lang="en-US" dirty="0" smtClean="0">
                <a:latin typeface="Times New Roman" pitchFamily="18" charset="0"/>
                <a:cs typeface="Times New Roman" pitchFamily="18" charset="0"/>
              </a:rPr>
              <a:t>All organic and inorganic matter and living organisms, and</a:t>
            </a:r>
          </a:p>
          <a:p>
            <a:pPr algn="just">
              <a:lnSpc>
                <a:spcPct val="160000"/>
              </a:lnSpc>
            </a:pPr>
            <a:r>
              <a:rPr lang="en-US" dirty="0" smtClean="0">
                <a:latin typeface="Times New Roman" pitchFamily="18" charset="0"/>
                <a:cs typeface="Times New Roman" pitchFamily="18" charset="0"/>
              </a:rPr>
              <a:t>Interacting natural systems (ecosystems).</a:t>
            </a:r>
          </a:p>
          <a:p>
            <a:pPr algn="just">
              <a:lnSpc>
                <a:spcPct val="160000"/>
              </a:lnSpc>
              <a:buNone/>
            </a:pPr>
            <a:r>
              <a:rPr lang="en-US" b="1" dirty="0" smtClean="0">
                <a:latin typeface="Times New Roman" pitchFamily="18" charset="0"/>
                <a:cs typeface="Times New Roman" pitchFamily="18" charset="0"/>
              </a:rPr>
              <a:t>2. Socio-economic and cultural</a:t>
            </a:r>
          </a:p>
          <a:p>
            <a:pPr algn="just">
              <a:lnSpc>
                <a:spcPct val="160000"/>
              </a:lnSpc>
            </a:pPr>
            <a:r>
              <a:rPr lang="en-US" dirty="0" smtClean="0">
                <a:latin typeface="Times New Roman" pitchFamily="18" charset="0"/>
                <a:cs typeface="Times New Roman" pitchFamily="18" charset="0"/>
              </a:rPr>
              <a:t>The social, economic, and cultural conditions influencing the lives of people and the communities they live in.</a:t>
            </a:r>
          </a:p>
          <a:p>
            <a:pPr algn="just">
              <a:lnSpc>
                <a:spcPct val="160000"/>
              </a:lnSpc>
              <a:buNone/>
            </a:pPr>
            <a:r>
              <a:rPr lang="en-US" b="1" dirty="0" smtClean="0">
                <a:latin typeface="Times New Roman" pitchFamily="18" charset="0"/>
                <a:cs typeface="Times New Roman" pitchFamily="18" charset="0"/>
              </a:rPr>
              <a:t>3. Built environment</a:t>
            </a:r>
          </a:p>
          <a:p>
            <a:pPr algn="just">
              <a:lnSpc>
                <a:spcPct val="160000"/>
              </a:lnSpc>
            </a:pPr>
            <a:r>
              <a:rPr lang="en-US" dirty="0" smtClean="0">
                <a:latin typeface="Times New Roman" pitchFamily="18" charset="0"/>
                <a:cs typeface="Times New Roman" pitchFamily="18" charset="0"/>
              </a:rPr>
              <a:t>Any building or structure made by people.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72406" cy="54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62" y="762000"/>
            <a:ext cx="11375944" cy="5791200"/>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Thresholds for environmental parameters; if any parameter exceeds the thresholds, the project requires an EIA. </a:t>
            </a:r>
          </a:p>
          <a:p>
            <a:pPr algn="just">
              <a:lnSpc>
                <a:spcPct val="170000"/>
              </a:lnSpc>
            </a:pPr>
            <a:r>
              <a:rPr lang="en-US" dirty="0" smtClean="0">
                <a:latin typeface="Times New Roman" pitchFamily="18" charset="0"/>
                <a:cs typeface="Times New Roman" pitchFamily="18" charset="0"/>
              </a:rPr>
              <a:t>Such thresholds can range from environmental factors such as the area of agricultural land used for a development project to location, cost, outputs, and infrastructure demands to national standards for air, water, and noise.</a:t>
            </a:r>
          </a:p>
          <a:p>
            <a:pPr algn="just">
              <a:lnSpc>
                <a:spcPct val="170000"/>
              </a:lnSpc>
            </a:pPr>
            <a:r>
              <a:rPr lang="en-US" b="1" dirty="0" smtClean="0">
                <a:solidFill>
                  <a:srgbClr val="00B050"/>
                </a:solidFill>
                <a:latin typeface="Times New Roman" pitchFamily="18" charset="0"/>
                <a:cs typeface="Times New Roman" pitchFamily="18" charset="0"/>
              </a:rPr>
              <a:t>Site thresholds </a:t>
            </a:r>
            <a:r>
              <a:rPr lang="en-US" dirty="0" smtClean="0">
                <a:latin typeface="Times New Roman" pitchFamily="18" charset="0"/>
                <a:cs typeface="Times New Roman" pitchFamily="18" charset="0"/>
              </a:rPr>
              <a:t>and </a:t>
            </a:r>
            <a:r>
              <a:rPr lang="en-US" b="1" dirty="0" smtClean="0">
                <a:solidFill>
                  <a:srgbClr val="00B050"/>
                </a:solidFill>
                <a:latin typeface="Times New Roman" pitchFamily="18" charset="0"/>
                <a:cs typeface="Times New Roman" pitchFamily="18" charset="0"/>
              </a:rPr>
              <a:t>Capital investment </a:t>
            </a:r>
            <a:r>
              <a:rPr lang="en-US" dirty="0" smtClean="0">
                <a:latin typeface="Times New Roman" pitchFamily="18" charset="0"/>
                <a:cs typeface="Times New Roman" pitchFamily="18" charset="0"/>
              </a:rPr>
              <a:t>or project cost may be used as a financial threshold</a:t>
            </a:r>
          </a:p>
          <a:p>
            <a:pPr algn="just">
              <a:lnSpc>
                <a:spcPct val="170000"/>
              </a:lnSpc>
              <a:buNone/>
            </a:pPr>
            <a:r>
              <a:rPr lang="en-IN" dirty="0" smtClean="0">
                <a:solidFill>
                  <a:srgbClr val="FF0000"/>
                </a:solidFill>
                <a:latin typeface="Times New Roman" pitchFamily="18" charset="0"/>
                <a:cs typeface="Times New Roman" pitchFamily="18" charset="0"/>
              </a:rPr>
              <a:t>3. </a:t>
            </a:r>
            <a:r>
              <a:rPr lang="en-US" b="1" dirty="0" smtClean="0">
                <a:solidFill>
                  <a:srgbClr val="FF0000"/>
                </a:solidFill>
                <a:latin typeface="Times New Roman" pitchFamily="18" charset="0"/>
                <a:cs typeface="Times New Roman" pitchFamily="18" charset="0"/>
              </a:rPr>
              <a:t>Project type criteria: </a:t>
            </a:r>
            <a:r>
              <a:rPr lang="en-US" dirty="0" smtClean="0">
                <a:latin typeface="Times New Roman" pitchFamily="18" charset="0"/>
                <a:cs typeface="Times New Roman" pitchFamily="18" charset="0"/>
              </a:rPr>
              <a:t>The development projects are usually divided into broad categories, each of which reflects different degrees of potential impact on the environment. </a:t>
            </a:r>
          </a:p>
          <a:p>
            <a:pPr algn="just">
              <a:lnSpc>
                <a:spcPct val="170000"/>
              </a:lnSpc>
            </a:pPr>
            <a:r>
              <a:rPr lang="en-US" dirty="0" smtClean="0">
                <a:latin typeface="Times New Roman" pitchFamily="18" charset="0"/>
                <a:cs typeface="Times New Roman" pitchFamily="18" charset="0"/>
              </a:rPr>
              <a:t>These are often determined on the basis of past experience with the implementation of similar forms of development projects</a:t>
            </a:r>
            <a:r>
              <a:rPr lang="en-US" dirty="0" smtClean="0"/>
              <a:t>.</a:t>
            </a:r>
            <a:endParaRPr lang="en-US" dirty="0">
              <a:solidFill>
                <a:srgbClr val="FF0000"/>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6406" y="152400"/>
            <a:ext cx="6019800" cy="457200"/>
          </a:xfrm>
        </p:spPr>
        <p:txBody>
          <a:bodyPr>
            <a:noAutofit/>
          </a:bodyPr>
          <a:lstStyle/>
          <a:p>
            <a:r>
              <a:rPr lang="en-IN" sz="3200" b="1" dirty="0" smtClean="0">
                <a:latin typeface="Times New Roman" pitchFamily="18" charset="0"/>
                <a:cs typeface="Times New Roman" pitchFamily="18" charset="0"/>
              </a:rPr>
              <a:t>Scoping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77006" y="762000"/>
            <a:ext cx="11887200" cy="5867400"/>
          </a:xfrm>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After screening, the next important step is </a:t>
            </a:r>
            <a:r>
              <a:rPr lang="en-US" dirty="0" smtClean="0">
                <a:solidFill>
                  <a:srgbClr val="FF0000"/>
                </a:solidFill>
                <a:latin typeface="Times New Roman" pitchFamily="18" charset="0"/>
                <a:cs typeface="Times New Roman" pitchFamily="18" charset="0"/>
              </a:rPr>
              <a:t>to determine the coverage or scope of an EIA study for a project proposal with potentially significant environmental impacts.</a:t>
            </a:r>
            <a:r>
              <a:rPr lang="en-US" dirty="0" smtClean="0">
                <a:latin typeface="Times New Roman" pitchFamily="18" charset="0"/>
                <a:cs typeface="Times New Roman" pitchFamily="18" charset="0"/>
              </a:rPr>
              <a:t> This activity is referred to as ‘scoping’. </a:t>
            </a:r>
          </a:p>
          <a:p>
            <a:pPr algn="just">
              <a:lnSpc>
                <a:spcPct val="170000"/>
              </a:lnSpc>
            </a:pPr>
            <a:r>
              <a:rPr lang="en-US" dirty="0" smtClean="0">
                <a:latin typeface="Times New Roman" pitchFamily="18" charset="0"/>
                <a:cs typeface="Times New Roman" pitchFamily="18" charset="0"/>
              </a:rPr>
              <a:t>Scoping helps in developing and selecting alternatives to the proposed action and in identifying the issues to be considered in an EIA. </a:t>
            </a:r>
          </a:p>
          <a:p>
            <a:pPr algn="just">
              <a:lnSpc>
                <a:spcPct val="170000"/>
              </a:lnSpc>
            </a:pPr>
            <a:r>
              <a:rPr lang="en-US" dirty="0" smtClean="0">
                <a:latin typeface="Times New Roman" pitchFamily="18" charset="0"/>
                <a:cs typeface="Times New Roman" pitchFamily="18" charset="0"/>
              </a:rPr>
              <a:t>It is also used to establish </a:t>
            </a:r>
            <a:r>
              <a:rPr lang="en-US" dirty="0" smtClean="0">
                <a:solidFill>
                  <a:srgbClr val="FF0000"/>
                </a:solidFill>
                <a:latin typeface="Times New Roman" pitchFamily="18" charset="0"/>
                <a:cs typeface="Times New Roman" pitchFamily="18" charset="0"/>
              </a:rPr>
              <a:t>Terms of Reference (</a:t>
            </a:r>
            <a:r>
              <a:rPr lang="en-US" dirty="0" err="1" smtClean="0">
                <a:solidFill>
                  <a:srgbClr val="FF0000"/>
                </a:solidFill>
                <a:latin typeface="Times New Roman" pitchFamily="18" charset="0"/>
                <a:cs typeface="Times New Roman" pitchFamily="18" charset="0"/>
              </a:rPr>
              <a:t>ToR</a:t>
            </a:r>
            <a:r>
              <a:rPr lang="en-US" dirty="0" smtClean="0">
                <a:solidFill>
                  <a:srgbClr val="FF0000"/>
                </a:solidFill>
                <a:latin typeface="Times New Roman" pitchFamily="18" charset="0"/>
                <a:cs typeface="Times New Roman" pitchFamily="18" charset="0"/>
              </a:rPr>
              <a:t>) for an EIA.</a:t>
            </a:r>
          </a:p>
          <a:p>
            <a:pPr algn="just">
              <a:lnSpc>
                <a:spcPct val="170000"/>
              </a:lnSpc>
            </a:pPr>
            <a:r>
              <a:rPr lang="en-US" dirty="0" smtClean="0">
                <a:solidFill>
                  <a:srgbClr val="FF0000"/>
                </a:solidFill>
                <a:latin typeface="Times New Roman" pitchFamily="18" charset="0"/>
                <a:cs typeface="Times New Roman" pitchFamily="18" charset="0"/>
              </a:rPr>
              <a:t>Scoping stage aims to highlight the need for further study of the impacts of a project and is an important part of the decision on whether the project should be authorized. </a:t>
            </a:r>
          </a:p>
          <a:p>
            <a:pPr algn="just">
              <a:lnSpc>
                <a:spcPct val="170000"/>
              </a:lnSpc>
            </a:pPr>
            <a:r>
              <a:rPr lang="en-US" dirty="0" smtClean="0">
                <a:latin typeface="Times New Roman" pitchFamily="18" charset="0"/>
                <a:cs typeface="Times New Roman" pitchFamily="18" charset="0"/>
              </a:rPr>
              <a:t>Scoping indicates in detail, the need for information in subsequent stages and can also be used to review alternative options for project setting and design.</a:t>
            </a:r>
          </a:p>
          <a:p>
            <a:pPr algn="just">
              <a:lnSpc>
                <a:spcPct val="170000"/>
              </a:lnSpc>
            </a:pPr>
            <a:r>
              <a:rPr lang="en-US" dirty="0" smtClean="0">
                <a:latin typeface="Times New Roman" pitchFamily="18" charset="0"/>
                <a:cs typeface="Times New Roman" pitchFamily="18" charset="0"/>
              </a:rPr>
              <a:t>Sets clear boundaries for assessment so that proponents are able to focus their time and resources on the most important issues. Setting limits also assists in limiting the amount of information to be gathered and analyzed to a manageable level.</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06" y="762000"/>
            <a:ext cx="11887200" cy="5791200"/>
          </a:xfrm>
        </p:spPr>
        <p:txBody>
          <a:bodyPr>
            <a:normAutofit fontScale="85000" lnSpcReduction="10000"/>
          </a:bodyPr>
          <a:lstStyle/>
          <a:p>
            <a:pPr algn="just">
              <a:lnSpc>
                <a:spcPct val="150000"/>
              </a:lnSpc>
            </a:pPr>
            <a:r>
              <a:rPr lang="en-US" dirty="0" smtClean="0">
                <a:latin typeface="Times New Roman" pitchFamily="18" charset="0"/>
                <a:cs typeface="Times New Roman" pitchFamily="18" charset="0"/>
              </a:rPr>
              <a:t>Scoping stage can also be used to agree upon the criteria to be used </a:t>
            </a:r>
            <a:r>
              <a:rPr lang="en-US" dirty="0" smtClean="0">
                <a:solidFill>
                  <a:srgbClr val="FF0000"/>
                </a:solidFill>
                <a:latin typeface="Times New Roman" pitchFamily="18" charset="0"/>
                <a:cs typeface="Times New Roman" pitchFamily="18" charset="0"/>
              </a:rPr>
              <a:t>in assessing the significance of impacts and eliminating those impacts which are insignificant</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The scoping stage is crucial as it aims to identify all the potential environmental impacts and then narrow them down so that the assessment focuses only on key issues (biophysical impacts or they may relate to the values, </a:t>
            </a:r>
            <a:r>
              <a:rPr lang="en-US" dirty="0" smtClean="0">
                <a:solidFill>
                  <a:srgbClr val="FF0000"/>
                </a:solidFill>
                <a:latin typeface="Times New Roman" pitchFamily="18" charset="0"/>
                <a:cs typeface="Times New Roman" pitchFamily="18" charset="0"/>
              </a:rPr>
              <a:t>concerns and fears of the public and other groups</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Scoping Play a role in identifying impacts that may need to be monitored once the project is operational. Since the scoping output is documented, it can prove useful in checking the final EIA report.</a:t>
            </a:r>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411162"/>
          </a:xfrm>
        </p:spPr>
        <p:txBody>
          <a:bodyPr>
            <a:normAutofit fontScale="90000"/>
          </a:bodyPr>
          <a:lstStyle/>
          <a:p>
            <a:r>
              <a:rPr lang="en-US" sz="3200" b="1" dirty="0" smtClean="0">
                <a:solidFill>
                  <a:srgbClr val="FF0000"/>
                </a:solidFill>
                <a:latin typeface="Times New Roman" pitchFamily="18" charset="0"/>
                <a:cs typeface="Times New Roman" pitchFamily="18" charset="0"/>
              </a:rPr>
              <a:t>Information needed for Scoping</a:t>
            </a:r>
            <a:endParaRPr lang="en-US" sz="3200" dirty="0">
              <a:solidFill>
                <a:srgbClr val="FF0000"/>
              </a:solidFill>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1624806" y="838200"/>
            <a:ext cx="8915400" cy="5115130"/>
          </a:xfrm>
          <a:prstGeom prst="rect">
            <a:avLst/>
          </a:prstGeom>
          <a:noFill/>
          <a:ln w="9525">
            <a:noFill/>
            <a:miter lim="800000"/>
            <a:headEnd/>
            <a:tailEnd/>
          </a:ln>
          <a:effectLst/>
        </p:spPr>
      </p:pic>
      <p:sp>
        <p:nvSpPr>
          <p:cNvPr id="5" name="TextBox 4"/>
          <p:cNvSpPr txBox="1"/>
          <p:nvPr/>
        </p:nvSpPr>
        <p:spPr>
          <a:xfrm>
            <a:off x="3301206" y="6019800"/>
            <a:ext cx="4953000" cy="923330"/>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411162"/>
          </a:xfrm>
        </p:spPr>
        <p:txBody>
          <a:bodyPr>
            <a:normAutofit fontScale="90000"/>
          </a:bodyPr>
          <a:lstStyle/>
          <a:p>
            <a:r>
              <a:rPr lang="en-US" sz="3200" b="1" dirty="0" smtClean="0">
                <a:latin typeface="Times New Roman" pitchFamily="18" charset="0"/>
                <a:cs typeface="Times New Roman" pitchFamily="18" charset="0"/>
              </a:rPr>
              <a:t>Aim of scoping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53206" y="762000"/>
            <a:ext cx="11734800" cy="5943600"/>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Identify the concerns and issues that need to be considered in an EIA.</a:t>
            </a:r>
          </a:p>
          <a:p>
            <a:pPr algn="just">
              <a:lnSpc>
                <a:spcPct val="170000"/>
              </a:lnSpc>
            </a:pPr>
            <a:r>
              <a:rPr lang="en-US" dirty="0" smtClean="0">
                <a:latin typeface="Times New Roman" pitchFamily="18" charset="0"/>
                <a:cs typeface="Times New Roman" pitchFamily="18" charset="0"/>
              </a:rPr>
              <a:t>Ensure that the EIA is relevant.</a:t>
            </a:r>
          </a:p>
          <a:p>
            <a:pPr algn="just">
              <a:lnSpc>
                <a:spcPct val="170000"/>
              </a:lnSpc>
            </a:pPr>
            <a:r>
              <a:rPr lang="en-US" dirty="0" smtClean="0">
                <a:latin typeface="Times New Roman" pitchFamily="18" charset="0"/>
                <a:cs typeface="Times New Roman" pitchFamily="18" charset="0"/>
              </a:rPr>
              <a:t>Enable those responsible for carrying out an EIA study to properly brief the study team on the alternatives and on the impacts to be considered at different levels of analysis.</a:t>
            </a:r>
          </a:p>
          <a:p>
            <a:pPr algn="just">
              <a:lnSpc>
                <a:spcPct val="170000"/>
              </a:lnSpc>
            </a:pPr>
            <a:r>
              <a:rPr lang="en-US" dirty="0" smtClean="0">
                <a:latin typeface="Times New Roman" pitchFamily="18" charset="0"/>
                <a:cs typeface="Times New Roman" pitchFamily="18" charset="0"/>
              </a:rPr>
              <a:t>Determine the assessment methods to be used.</a:t>
            </a:r>
          </a:p>
          <a:p>
            <a:pPr algn="just">
              <a:lnSpc>
                <a:spcPct val="170000"/>
              </a:lnSpc>
            </a:pPr>
            <a:r>
              <a:rPr lang="en-US" dirty="0" smtClean="0">
                <a:latin typeface="Times New Roman" pitchFamily="18" charset="0"/>
                <a:cs typeface="Times New Roman" pitchFamily="18" charset="0"/>
              </a:rPr>
              <a:t>Identify all affected interests.</a:t>
            </a:r>
          </a:p>
          <a:p>
            <a:pPr algn="just">
              <a:lnSpc>
                <a:spcPct val="170000"/>
              </a:lnSpc>
            </a:pPr>
            <a:r>
              <a:rPr lang="en-US" dirty="0" smtClean="0">
                <a:solidFill>
                  <a:srgbClr val="FF0000"/>
                </a:solidFill>
                <a:latin typeface="Times New Roman" pitchFamily="18" charset="0"/>
                <a:cs typeface="Times New Roman" pitchFamily="18" charset="0"/>
              </a:rPr>
              <a:t>Provide an opportunity for the public to be involved in determining the factors to be assessed and to secure early agreement on contentious issues.</a:t>
            </a:r>
          </a:p>
          <a:p>
            <a:pPr algn="just">
              <a:lnSpc>
                <a:spcPct val="170000"/>
              </a:lnSpc>
            </a:pPr>
            <a:r>
              <a:rPr lang="en-US" dirty="0" smtClean="0">
                <a:latin typeface="Times New Roman" pitchFamily="18" charset="0"/>
                <a:cs typeface="Times New Roman" pitchFamily="18" charset="0"/>
              </a:rPr>
              <a:t>Save time and money, and establish the </a:t>
            </a:r>
            <a:r>
              <a:rPr lang="en-US" dirty="0" err="1" smtClean="0">
                <a:latin typeface="Times New Roman" pitchFamily="18" charset="0"/>
                <a:cs typeface="Times New Roman" pitchFamily="18" charset="0"/>
              </a:rPr>
              <a:t>ToR</a:t>
            </a:r>
            <a:r>
              <a:rPr lang="en-US" dirty="0" smtClean="0">
                <a:latin typeface="Times New Roman" pitchFamily="18" charset="0"/>
                <a:cs typeface="Times New Roman" pitchFamily="18" charset="0"/>
              </a:rPr>
              <a:t> for the EIA study.</a:t>
            </a:r>
          </a:p>
          <a:p>
            <a:pPr algn="just">
              <a:lnSpc>
                <a:spcPct val="170000"/>
              </a:lnSpc>
              <a:buFont typeface="Wingdings" pitchFamily="2" charset="2"/>
              <a:buChar char="Ø"/>
            </a:pPr>
            <a:r>
              <a:rPr lang="en-US" dirty="0" smtClean="0">
                <a:solidFill>
                  <a:srgbClr val="FF0000"/>
                </a:solidFill>
                <a:latin typeface="Times New Roman" pitchFamily="18" charset="0"/>
                <a:cs typeface="Times New Roman" pitchFamily="18" charset="0"/>
              </a:rPr>
              <a:t>Scoping is not an isolated exercise</a:t>
            </a:r>
            <a:r>
              <a:rPr lang="en-US" dirty="0" smtClean="0">
                <a:latin typeface="Times New Roman" pitchFamily="18" charset="0"/>
                <a:cs typeface="Times New Roman" pitchFamily="18" charset="0"/>
              </a:rPr>
              <a:t>. It may continue well into the project planning and design phases and even into the construction and operation phases depending on whether or not new issues arise for consideration.</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206" y="0"/>
            <a:ext cx="11017092" cy="411162"/>
          </a:xfrm>
        </p:spPr>
        <p:txBody>
          <a:bodyPr>
            <a:noAutofit/>
          </a:bodyPr>
          <a:lstStyle/>
          <a:p>
            <a:r>
              <a:rPr lang="en-US" sz="2800" b="1" dirty="0" smtClean="0">
                <a:latin typeface="Times New Roman" pitchFamily="18" charset="0"/>
                <a:cs typeface="Times New Roman" pitchFamily="18" charset="0"/>
              </a:rPr>
              <a:t>Scoping process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53206" y="762000"/>
            <a:ext cx="11811000" cy="5715000"/>
          </a:xfrm>
        </p:spPr>
        <p:txBody>
          <a:bodyPr>
            <a:normAutofit fontScale="55000" lnSpcReduction="20000"/>
          </a:bodyPr>
          <a:lstStyle/>
          <a:p>
            <a:pPr algn="just">
              <a:lnSpc>
                <a:spcPct val="170000"/>
              </a:lnSpc>
            </a:pPr>
            <a:r>
              <a:rPr lang="en-IN" dirty="0" smtClean="0">
                <a:latin typeface="Times New Roman" pitchFamily="18" charset="0"/>
                <a:cs typeface="Times New Roman" pitchFamily="18" charset="0"/>
              </a:rPr>
              <a:t>Well-planned and well-structured process is needed.</a:t>
            </a:r>
          </a:p>
          <a:p>
            <a:pPr algn="just">
              <a:lnSpc>
                <a:spcPct val="170000"/>
              </a:lnSpc>
            </a:pPr>
            <a:r>
              <a:rPr lang="en-US" dirty="0" smtClean="0">
                <a:latin typeface="Times New Roman" pitchFamily="18" charset="0"/>
                <a:cs typeface="Times New Roman" pitchFamily="18" charset="0"/>
              </a:rPr>
              <a:t>In contrast to screening, scoping is very much a process rather than merely a stage and it must also consider alternatives.</a:t>
            </a:r>
          </a:p>
          <a:p>
            <a:pPr algn="just">
              <a:lnSpc>
                <a:spcPct val="170000"/>
              </a:lnSpc>
            </a:pPr>
            <a:r>
              <a:rPr lang="en-US" dirty="0" smtClean="0">
                <a:latin typeface="Times New Roman" pitchFamily="18" charset="0"/>
                <a:cs typeface="Times New Roman" pitchFamily="18" charset="0"/>
              </a:rPr>
              <a:t>The following eight objectives primarily provide a guiding principles for undertaking a scoping exercise of a project:</a:t>
            </a:r>
          </a:p>
          <a:p>
            <a:pPr algn="just">
              <a:lnSpc>
                <a:spcPct val="170000"/>
              </a:lnSpc>
              <a:buNone/>
            </a:pPr>
            <a:r>
              <a:rPr lang="en-US" dirty="0" smtClean="0">
                <a:latin typeface="Times New Roman" pitchFamily="18" charset="0"/>
                <a:cs typeface="Times New Roman" pitchFamily="18" charset="0"/>
              </a:rPr>
              <a:t>1. Identify all possible impacts on the environment</a:t>
            </a:r>
          </a:p>
          <a:p>
            <a:pPr algn="just">
              <a:lnSpc>
                <a:spcPct val="170000"/>
              </a:lnSpc>
              <a:buNone/>
            </a:pPr>
            <a:r>
              <a:rPr lang="en-US" dirty="0" smtClean="0">
                <a:latin typeface="Times New Roman" pitchFamily="18" charset="0"/>
                <a:cs typeface="Times New Roman" pitchFamily="18" charset="0"/>
              </a:rPr>
              <a:t>2. Identify all possible impacts on people</a:t>
            </a:r>
          </a:p>
          <a:p>
            <a:pPr algn="just">
              <a:lnSpc>
                <a:spcPct val="170000"/>
              </a:lnSpc>
              <a:buNone/>
            </a:pPr>
            <a:r>
              <a:rPr lang="en-US" dirty="0" smtClean="0">
                <a:latin typeface="Times New Roman" pitchFamily="18" charset="0"/>
                <a:cs typeface="Times New Roman" pitchFamily="18" charset="0"/>
              </a:rPr>
              <a:t>3. Inform the people in the project area who may be affected</a:t>
            </a:r>
          </a:p>
          <a:p>
            <a:pPr algn="just">
              <a:lnSpc>
                <a:spcPct val="170000"/>
              </a:lnSpc>
              <a:buNone/>
            </a:pPr>
            <a:r>
              <a:rPr lang="en-US" dirty="0" smtClean="0">
                <a:latin typeface="Times New Roman" pitchFamily="18" charset="0"/>
                <a:cs typeface="Times New Roman" pitchFamily="18" charset="0"/>
              </a:rPr>
              <a:t>4. Reach an appreciation of the values held by individuals and groups with regard to the quality of the environment that might be affected by the project</a:t>
            </a:r>
          </a:p>
          <a:p>
            <a:pPr algn="just">
              <a:lnSpc>
                <a:spcPct val="170000"/>
              </a:lnSpc>
              <a:buNone/>
            </a:pPr>
            <a:r>
              <a:rPr lang="en-US" dirty="0" smtClean="0">
                <a:latin typeface="Times New Roman" pitchFamily="18" charset="0"/>
                <a:cs typeface="Times New Roman" pitchFamily="18" charset="0"/>
              </a:rPr>
              <a:t>5. Evaluate the concerns expressed about the possible environmental impacts to determine how they should be addressed</a:t>
            </a:r>
          </a:p>
          <a:p>
            <a:pPr algn="just">
              <a:lnSpc>
                <a:spcPct val="170000"/>
              </a:lnSpc>
              <a:buNone/>
            </a:pPr>
            <a:r>
              <a:rPr lang="en-US" dirty="0" smtClean="0">
                <a:latin typeface="Times New Roman" pitchFamily="18" charset="0"/>
                <a:cs typeface="Times New Roman" pitchFamily="18" charset="0"/>
              </a:rPr>
              <a:t>6. Define the boundaries for any further assessment required</a:t>
            </a:r>
          </a:p>
          <a:p>
            <a:pPr algn="just">
              <a:lnSpc>
                <a:spcPct val="170000"/>
              </a:lnSpc>
              <a:buNone/>
            </a:pPr>
            <a:r>
              <a:rPr lang="en-US" dirty="0" smtClean="0">
                <a:latin typeface="Times New Roman" pitchFamily="18" charset="0"/>
                <a:cs typeface="Times New Roman" pitchFamily="18" charset="0"/>
              </a:rPr>
              <a:t>7. Determine the nature of any further assessment with regard to analytical methods and consultation procedures, and</a:t>
            </a:r>
          </a:p>
          <a:p>
            <a:pPr algn="just">
              <a:lnSpc>
                <a:spcPct val="170000"/>
              </a:lnSpc>
              <a:buNone/>
            </a:pPr>
            <a:r>
              <a:rPr lang="en-US" dirty="0" smtClean="0">
                <a:latin typeface="Times New Roman" pitchFamily="18" charset="0"/>
                <a:cs typeface="Times New Roman" pitchFamily="18" charset="0"/>
              </a:rPr>
              <a:t>8. Organize, focus, and communicate the potential impacts to all concerned.</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762000"/>
            <a:ext cx="11811000" cy="6096000"/>
          </a:xfrm>
        </p:spPr>
        <p:txBody>
          <a:bodyPr>
            <a:noAutofit/>
          </a:bodyPr>
          <a:lstStyle/>
          <a:p>
            <a:pPr algn="just">
              <a:lnSpc>
                <a:spcPct val="170000"/>
              </a:lnSpc>
            </a:pPr>
            <a:r>
              <a:rPr lang="en-US" sz="1800" dirty="0" smtClean="0">
                <a:solidFill>
                  <a:srgbClr val="FF0000"/>
                </a:solidFill>
                <a:latin typeface="Times New Roman" pitchFamily="18" charset="0"/>
                <a:cs typeface="Times New Roman" pitchFamily="18" charset="0"/>
              </a:rPr>
              <a:t>Scoping requires public involvement and participation at different stages.</a:t>
            </a:r>
          </a:p>
          <a:p>
            <a:pPr algn="just">
              <a:lnSpc>
                <a:spcPct val="170000"/>
              </a:lnSpc>
            </a:pPr>
            <a:r>
              <a:rPr lang="en-US" sz="1800" dirty="0" smtClean="0">
                <a:latin typeface="Times New Roman" pitchFamily="18" charset="0"/>
                <a:cs typeface="Times New Roman" pitchFamily="18" charset="0"/>
              </a:rPr>
              <a:t>If scoping is not managed properly, conflict among the interest groups, such as the project proponent (who wishes to minimize time and costs), the consultant (who wishes to maximize work) and the competent authority, the </a:t>
            </a:r>
            <a:r>
              <a:rPr lang="en-US" sz="1800" dirty="0" err="1" smtClean="0">
                <a:latin typeface="Times New Roman" pitchFamily="18" charset="0"/>
                <a:cs typeface="Times New Roman" pitchFamily="18" charset="0"/>
              </a:rPr>
              <a:t>consultees</a:t>
            </a:r>
            <a:r>
              <a:rPr lang="en-US" sz="1800" dirty="0" smtClean="0">
                <a:latin typeface="Times New Roman" pitchFamily="18" charset="0"/>
                <a:cs typeface="Times New Roman" pitchFamily="18" charset="0"/>
              </a:rPr>
              <a:t>, and the public (who wish to gain as much information as possible), may arise.</a:t>
            </a:r>
          </a:p>
          <a:p>
            <a:pPr algn="just">
              <a:lnSpc>
                <a:spcPct val="170000"/>
              </a:lnSpc>
            </a:pPr>
            <a:r>
              <a:rPr lang="en-US" sz="1800" dirty="0" smtClean="0">
                <a:latin typeface="Times New Roman" pitchFamily="18" charset="0"/>
                <a:cs typeface="Times New Roman" pitchFamily="18" charset="0"/>
              </a:rPr>
              <a:t>The scoping process takes place in the early stages of a feasibility study and forms the basis for developing the </a:t>
            </a:r>
            <a:r>
              <a:rPr lang="en-US" sz="1800" dirty="0" err="1" smtClean="0">
                <a:latin typeface="Times New Roman" pitchFamily="18" charset="0"/>
                <a:cs typeface="Times New Roman" pitchFamily="18" charset="0"/>
              </a:rPr>
              <a:t>ToR</a:t>
            </a:r>
            <a:r>
              <a:rPr lang="en-US" sz="1800" dirty="0" smtClean="0">
                <a:latin typeface="Times New Roman" pitchFamily="18" charset="0"/>
                <a:cs typeface="Times New Roman" pitchFamily="18" charset="0"/>
              </a:rPr>
              <a:t> for an EIA. </a:t>
            </a:r>
          </a:p>
          <a:p>
            <a:pPr algn="just">
              <a:lnSpc>
                <a:spcPct val="170000"/>
              </a:lnSpc>
            </a:pPr>
            <a:r>
              <a:rPr lang="en-US" sz="1800" dirty="0" smtClean="0">
                <a:latin typeface="Times New Roman" pitchFamily="18" charset="0"/>
                <a:cs typeface="Times New Roman" pitchFamily="18" charset="0"/>
              </a:rPr>
              <a:t>The developer is responsible for developing scoping and </a:t>
            </a:r>
            <a:r>
              <a:rPr lang="en-US" sz="1800" dirty="0" err="1" smtClean="0">
                <a:latin typeface="Times New Roman" pitchFamily="18" charset="0"/>
                <a:cs typeface="Times New Roman" pitchFamily="18" charset="0"/>
              </a:rPr>
              <a:t>ToR</a:t>
            </a:r>
            <a:r>
              <a:rPr lang="en-US" sz="1800" dirty="0" smtClean="0">
                <a:latin typeface="Times New Roman" pitchFamily="18" charset="0"/>
                <a:cs typeface="Times New Roman" pitchFamily="18" charset="0"/>
              </a:rPr>
              <a:t> documents in some countries, but the approval of the authorizing agencies is required. Scoping document contain feasible alternatives, key impacts, gaps in information, and proposed further study and mitigation measures.</a:t>
            </a:r>
          </a:p>
          <a:p>
            <a:pPr algn="just">
              <a:lnSpc>
                <a:spcPct val="170000"/>
              </a:lnSpc>
            </a:pPr>
            <a:r>
              <a:rPr lang="en-US" sz="1800" dirty="0" smtClean="0">
                <a:solidFill>
                  <a:srgbClr val="FF0000"/>
                </a:solidFill>
                <a:latin typeface="Times New Roman" pitchFamily="18" charset="0"/>
                <a:cs typeface="Times New Roman" pitchFamily="18" charset="0"/>
              </a:rPr>
              <a:t>Elimination of issues based on the following parameters:</a:t>
            </a:r>
          </a:p>
          <a:p>
            <a:pPr algn="just">
              <a:lnSpc>
                <a:spcPct val="170000"/>
              </a:lnSpc>
              <a:buNone/>
            </a:pPr>
            <a:r>
              <a:rPr lang="en-US" sz="1800" dirty="0" smtClean="0">
                <a:latin typeface="Times New Roman" pitchFamily="18" charset="0"/>
                <a:cs typeface="Times New Roman" pitchFamily="18" charset="0"/>
              </a:rPr>
              <a:t>1. Issues that are duplicated,        2. Irrelevant issues,   3. Issues not relevant to that particular project, and</a:t>
            </a:r>
          </a:p>
          <a:p>
            <a:pPr algn="just">
              <a:lnSpc>
                <a:spcPct val="170000"/>
              </a:lnSpc>
              <a:buNone/>
            </a:pPr>
            <a:r>
              <a:rPr lang="en-US" sz="1800" dirty="0" smtClean="0">
                <a:latin typeface="Times New Roman" pitchFamily="18" charset="0"/>
                <a:cs typeface="Times New Roman" pitchFamily="18" charset="0"/>
              </a:rPr>
              <a:t>4. Issues to be addressed at the policy or strategic levels.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334962"/>
          </a:xfrm>
        </p:spPr>
        <p:txBody>
          <a:bodyPr>
            <a:normAutofit fontScale="90000"/>
          </a:bodyPr>
          <a:lstStyle/>
          <a:p>
            <a:r>
              <a:rPr lang="en-US" sz="2400" b="1" dirty="0" smtClean="0">
                <a:latin typeface="Times New Roman" pitchFamily="18" charset="0"/>
                <a:cs typeface="Times New Roman" pitchFamily="18" charset="0"/>
              </a:rPr>
              <a:t>Methods of scoping</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77006" y="685800"/>
            <a:ext cx="11887200" cy="5943600"/>
          </a:xfrm>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The approach to and techniques used in scoping are commonly a part of any decision-making process. Issues are identified, evaluated, and organized to be presented to decision-makers. The basic steps of a scoping exercise are:</a:t>
            </a:r>
          </a:p>
          <a:p>
            <a:pPr algn="just">
              <a:lnSpc>
                <a:spcPct val="160000"/>
              </a:lnSpc>
              <a:buNone/>
            </a:pPr>
            <a:r>
              <a:rPr lang="en-US" dirty="0" smtClean="0">
                <a:latin typeface="Times New Roman" pitchFamily="18" charset="0"/>
                <a:cs typeface="Times New Roman" pitchFamily="18" charset="0"/>
              </a:rPr>
              <a:t>1. Making a plan for public involvement</a:t>
            </a:r>
          </a:p>
          <a:p>
            <a:pPr algn="just">
              <a:lnSpc>
                <a:spcPct val="160000"/>
              </a:lnSpc>
              <a:buNone/>
            </a:pPr>
            <a:r>
              <a:rPr lang="en-US" dirty="0" smtClean="0">
                <a:latin typeface="Times New Roman" pitchFamily="18" charset="0"/>
                <a:cs typeface="Times New Roman" pitchFamily="18" charset="0"/>
              </a:rPr>
              <a:t>2. Assembling relevant existing information (preparing a public ‘information package’)</a:t>
            </a:r>
          </a:p>
          <a:p>
            <a:pPr algn="just">
              <a:lnSpc>
                <a:spcPct val="160000"/>
              </a:lnSpc>
              <a:buNone/>
            </a:pPr>
            <a:r>
              <a:rPr lang="en-US" dirty="0" smtClean="0">
                <a:latin typeface="Times New Roman" pitchFamily="18" charset="0"/>
                <a:cs typeface="Times New Roman" pitchFamily="18" charset="0"/>
              </a:rPr>
              <a:t>3. Distributing the information package to affected persons/public/interested groups</a:t>
            </a:r>
          </a:p>
          <a:p>
            <a:pPr algn="just">
              <a:lnSpc>
                <a:spcPct val="160000"/>
              </a:lnSpc>
              <a:buNone/>
            </a:pPr>
            <a:r>
              <a:rPr lang="en-US" dirty="0" smtClean="0">
                <a:latin typeface="Times New Roman" pitchFamily="18" charset="0"/>
                <a:cs typeface="Times New Roman" pitchFamily="18" charset="0"/>
              </a:rPr>
              <a:t>4. Identifying major issues of public concern,</a:t>
            </a:r>
          </a:p>
          <a:p>
            <a:pPr algn="just">
              <a:lnSpc>
                <a:spcPct val="160000"/>
              </a:lnSpc>
              <a:buNone/>
            </a:pPr>
            <a:r>
              <a:rPr lang="en-US" dirty="0" smtClean="0">
                <a:latin typeface="Times New Roman" pitchFamily="18" charset="0"/>
                <a:cs typeface="Times New Roman" pitchFamily="18" charset="0"/>
              </a:rPr>
              <a:t>5. Evaluating the significance of the identified issues on the basis of available information</a:t>
            </a:r>
          </a:p>
          <a:p>
            <a:pPr algn="just">
              <a:lnSpc>
                <a:spcPct val="160000"/>
              </a:lnSpc>
              <a:buNone/>
            </a:pPr>
            <a:r>
              <a:rPr lang="en-US" dirty="0" smtClean="0">
                <a:latin typeface="Times New Roman" pitchFamily="18" charset="0"/>
                <a:cs typeface="Times New Roman" pitchFamily="18" charset="0"/>
              </a:rPr>
              <a:t>6. Establishing priorities for an environmental assessment, and</a:t>
            </a:r>
          </a:p>
          <a:p>
            <a:pPr algn="just">
              <a:lnSpc>
                <a:spcPct val="160000"/>
              </a:lnSpc>
              <a:buNone/>
            </a:pPr>
            <a:r>
              <a:rPr lang="en-US" dirty="0" smtClean="0">
                <a:latin typeface="Times New Roman" pitchFamily="18" charset="0"/>
                <a:cs typeface="Times New Roman" pitchFamily="18" charset="0"/>
              </a:rPr>
              <a:t>7. Developing a strategy for addressing the established priorities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9606" cy="71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006" y="0"/>
            <a:ext cx="9188292" cy="381000"/>
          </a:xfrm>
        </p:spPr>
        <p:txBody>
          <a:bodyPr>
            <a:normAutofit fontScale="90000"/>
          </a:bodyPr>
          <a:lstStyle/>
          <a:p>
            <a:r>
              <a:rPr lang="en-US" sz="3200" b="1" dirty="0" smtClean="0">
                <a:latin typeface="Times New Roman" pitchFamily="18" charset="0"/>
                <a:cs typeface="Times New Roman" pitchFamily="18" charset="0"/>
              </a:rPr>
              <a:t>Scoping Exercise and Methods</a:t>
            </a:r>
            <a:endParaRPr lang="en-US" sz="32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2158206" y="533400"/>
            <a:ext cx="6629400" cy="5879159"/>
          </a:xfrm>
          <a:prstGeom prst="rect">
            <a:avLst/>
          </a:prstGeom>
          <a:noFill/>
          <a:ln w="9525">
            <a:noFill/>
            <a:miter lim="800000"/>
            <a:headEnd/>
            <a:tailEnd/>
          </a:ln>
          <a:effectLst/>
        </p:spPr>
      </p:pic>
      <p:sp>
        <p:nvSpPr>
          <p:cNvPr id="5" name="TextBox 4"/>
          <p:cNvSpPr txBox="1"/>
          <p:nvPr/>
        </p:nvSpPr>
        <p:spPr>
          <a:xfrm>
            <a:off x="8863806" y="2971800"/>
            <a:ext cx="3048000" cy="1200329"/>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29606" cy="71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61" y="838200"/>
            <a:ext cx="11629151" cy="5791200"/>
          </a:xfrm>
        </p:spPr>
        <p:txBody>
          <a:bodyPr>
            <a:normAutofit fontScale="62500" lnSpcReduction="20000"/>
          </a:bodyPr>
          <a:lstStyle/>
          <a:p>
            <a:pPr marL="514350" indent="-514350">
              <a:buAutoNum type="arabicPeriod"/>
            </a:pPr>
            <a:r>
              <a:rPr lang="en-US" b="1" dirty="0" smtClean="0">
                <a:solidFill>
                  <a:srgbClr val="FF0000"/>
                </a:solidFill>
                <a:latin typeface="Times New Roman" pitchFamily="18" charset="0"/>
                <a:cs typeface="Times New Roman" pitchFamily="18" charset="0"/>
              </a:rPr>
              <a:t>Making a plan for public involvement</a:t>
            </a:r>
          </a:p>
          <a:p>
            <a:pPr marL="514350" indent="-514350" algn="just">
              <a:lnSpc>
                <a:spcPct val="170000"/>
              </a:lnSpc>
            </a:pPr>
            <a:r>
              <a:rPr lang="en-IN" dirty="0" smtClean="0">
                <a:latin typeface="Times New Roman" pitchFamily="18" charset="0"/>
                <a:cs typeface="Times New Roman" pitchFamily="18" charset="0"/>
              </a:rPr>
              <a:t>Most important </a:t>
            </a:r>
            <a:r>
              <a:rPr lang="en-US" dirty="0" smtClean="0">
                <a:latin typeface="Times New Roman" pitchFamily="18" charset="0"/>
                <a:cs typeface="Times New Roman" pitchFamily="18" charset="0"/>
              </a:rPr>
              <a:t>internal planning tools for conducting a scoping exercise. </a:t>
            </a:r>
            <a:r>
              <a:rPr lang="en-IN" dirty="0" smtClean="0">
                <a:latin typeface="Times New Roman" pitchFamily="18" charset="0"/>
                <a:cs typeface="Times New Roman" pitchFamily="18" charset="0"/>
              </a:rPr>
              <a:t>The purpose of scoping is </a:t>
            </a:r>
            <a:r>
              <a:rPr lang="en-US" dirty="0" smtClean="0">
                <a:latin typeface="Times New Roman" pitchFamily="18" charset="0"/>
                <a:cs typeface="Times New Roman" pitchFamily="18" charset="0"/>
              </a:rPr>
              <a:t>clearly define all the communities and agencies which are concerned with the project proposal.</a:t>
            </a:r>
          </a:p>
          <a:p>
            <a:pPr algn="just">
              <a:lnSpc>
                <a:spcPct val="170000"/>
              </a:lnSpc>
            </a:pPr>
            <a:r>
              <a:rPr lang="en-US" dirty="0" smtClean="0">
                <a:latin typeface="Times New Roman" pitchFamily="18" charset="0"/>
                <a:cs typeface="Times New Roman" pitchFamily="18" charset="0"/>
              </a:rPr>
              <a:t>Consent must be obtained from authorities and concerned government agencies. The project proponent, relevant experts, affected local people, and special interest groups should be considered for inclusion in the list of persons to be covered by the communication plan.</a:t>
            </a:r>
          </a:p>
          <a:p>
            <a:pPr algn="just">
              <a:lnSpc>
                <a:spcPct val="170000"/>
              </a:lnSpc>
            </a:pPr>
            <a:r>
              <a:rPr lang="en-US" dirty="0" smtClean="0">
                <a:latin typeface="Times New Roman" pitchFamily="18" charset="0"/>
                <a:cs typeface="Times New Roman" pitchFamily="18" charset="0"/>
              </a:rPr>
              <a:t>Methods for involving those who are affected or interested in the collection of information are:</a:t>
            </a:r>
          </a:p>
          <a:p>
            <a:pPr algn="just">
              <a:lnSpc>
                <a:spcPct val="170000"/>
              </a:lnSpc>
              <a:buNone/>
            </a:pPr>
            <a:r>
              <a:rPr lang="en-IN"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inviting written submissions from relevant government agencies and the public,</a:t>
            </a:r>
          </a:p>
          <a:p>
            <a:pPr algn="just">
              <a:lnSpc>
                <a:spcPct val="170000"/>
              </a:lnSpc>
              <a:buNone/>
            </a:pPr>
            <a:r>
              <a:rPr lang="en-US" dirty="0" smtClean="0">
                <a:latin typeface="Times New Roman" pitchFamily="18" charset="0"/>
                <a:cs typeface="Times New Roman" pitchFamily="18" charset="0"/>
              </a:rPr>
              <a:t>2. Holding community meetings and public hearings,</a:t>
            </a:r>
          </a:p>
          <a:p>
            <a:pPr algn="just">
              <a:lnSpc>
                <a:spcPct val="170000"/>
              </a:lnSpc>
              <a:buNone/>
            </a:pPr>
            <a:r>
              <a:rPr lang="en-US" dirty="0" smtClean="0">
                <a:latin typeface="Times New Roman" pitchFamily="18" charset="0"/>
                <a:cs typeface="Times New Roman" pitchFamily="18" charset="0"/>
              </a:rPr>
              <a:t>3. Conducting preliminary field studies and observation of sites, and</a:t>
            </a:r>
          </a:p>
          <a:p>
            <a:pPr algn="just">
              <a:lnSpc>
                <a:spcPct val="170000"/>
              </a:lnSpc>
              <a:buNone/>
            </a:pPr>
            <a:r>
              <a:rPr lang="en-US" dirty="0" smtClean="0">
                <a:latin typeface="Times New Roman" pitchFamily="18" charset="0"/>
                <a:cs typeface="Times New Roman" pitchFamily="18" charset="0"/>
              </a:rPr>
              <a:t>4. Conducting workshops and seminars and establishing an inter-sector task force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381000"/>
            <a:ext cx="11811000" cy="6248400"/>
          </a:xfrm>
        </p:spPr>
        <p:txBody>
          <a:bodyPr>
            <a:normAutofit fontScale="92500" lnSpcReduction="20000"/>
          </a:bodyPr>
          <a:lstStyle/>
          <a:p>
            <a:pPr algn="just">
              <a:lnSpc>
                <a:spcPct val="150000"/>
              </a:lnSpc>
            </a:pPr>
            <a:r>
              <a:rPr lang="en-US" sz="2400" dirty="0" smtClean="0">
                <a:latin typeface="Times New Roman" pitchFamily="18" charset="0"/>
                <a:cs typeface="Times New Roman" pitchFamily="18" charset="0"/>
              </a:rPr>
              <a:t>The World Bank (1994) defines the environment as “the natural and social conditions surrounding mankind including the future generation”.</a:t>
            </a:r>
          </a:p>
          <a:p>
            <a:pPr algn="just">
              <a:lnSpc>
                <a:spcPct val="150000"/>
              </a:lnSpc>
            </a:pPr>
            <a:r>
              <a:rPr lang="en-US" sz="2400" dirty="0" smtClean="0">
                <a:latin typeface="Times New Roman" pitchFamily="18" charset="0"/>
                <a:cs typeface="Times New Roman" pitchFamily="18" charset="0"/>
              </a:rPr>
              <a:t>Human society receives numerous benefits and services from the ecosystem.</a:t>
            </a:r>
          </a:p>
          <a:p>
            <a:pPr algn="just">
              <a:lnSpc>
                <a:spcPct val="150000"/>
              </a:lnSpc>
            </a:pPr>
            <a:r>
              <a:rPr lang="en-IN" sz="2400" dirty="0" smtClean="0">
                <a:solidFill>
                  <a:srgbClr val="FF0000"/>
                </a:solidFill>
                <a:latin typeface="Times New Roman" pitchFamily="18" charset="0"/>
                <a:cs typeface="Times New Roman" pitchFamily="18" charset="0"/>
              </a:rPr>
              <a:t>Ecosystem: </a:t>
            </a:r>
            <a:r>
              <a:rPr lang="en-US" sz="2400" dirty="0" smtClean="0">
                <a:latin typeface="Times New Roman" pitchFamily="18" charset="0"/>
                <a:cs typeface="Times New Roman" pitchFamily="18" charset="0"/>
              </a:rPr>
              <a:t>Provide water sources and habitats for plants and animals, and facilitate the natural recycling of wastes and flood control. </a:t>
            </a:r>
          </a:p>
          <a:p>
            <a:pPr algn="just">
              <a:lnSpc>
                <a:spcPct val="150000"/>
              </a:lnSpc>
            </a:pPr>
            <a:r>
              <a:rPr lang="en-US" sz="2400" dirty="0" smtClean="0">
                <a:latin typeface="Times New Roman" pitchFamily="18" charset="0"/>
                <a:cs typeface="Times New Roman" pitchFamily="18" charset="0"/>
              </a:rPr>
              <a:t>Ecosystems provide material input to the economic system, producing man-made capital and also providing ‘sink’ functions to all the wastes produced through economic activities. However, human encroachment and ever-increasing wastes have disrupted the assimilative function of ecosystems, causing the integrity of ecosystems to degrade.</a:t>
            </a:r>
          </a:p>
          <a:p>
            <a:pPr algn="just">
              <a:lnSpc>
                <a:spcPct val="150000"/>
              </a:lnSpc>
              <a:buNone/>
            </a:pPr>
            <a:r>
              <a:rPr lang="en-US" sz="2400" dirty="0" smtClean="0">
                <a:latin typeface="Times New Roman" pitchFamily="18" charset="0"/>
                <a:cs typeface="Times New Roman" pitchFamily="18" charset="0"/>
              </a:rPr>
              <a:t>1. Life-supporting functions,</a:t>
            </a:r>
          </a:p>
          <a:p>
            <a:pPr algn="just">
              <a:lnSpc>
                <a:spcPct val="150000"/>
              </a:lnSpc>
              <a:buNone/>
            </a:pPr>
            <a:r>
              <a:rPr lang="en-US" sz="2400" dirty="0" smtClean="0">
                <a:latin typeface="Times New Roman" pitchFamily="18" charset="0"/>
                <a:cs typeface="Times New Roman" pitchFamily="18" charset="0"/>
              </a:rPr>
              <a:t>2. Socio-cultural functions,</a:t>
            </a:r>
          </a:p>
          <a:p>
            <a:pPr algn="just">
              <a:lnSpc>
                <a:spcPct val="150000"/>
              </a:lnSpc>
              <a:buNone/>
            </a:pPr>
            <a:r>
              <a:rPr lang="en-US" sz="2400" dirty="0" smtClean="0">
                <a:latin typeface="Times New Roman" pitchFamily="18" charset="0"/>
                <a:cs typeface="Times New Roman" pitchFamily="18" charset="0"/>
              </a:rPr>
              <a:t>3. Productive functions, and</a:t>
            </a:r>
          </a:p>
          <a:p>
            <a:pPr algn="just">
              <a:lnSpc>
                <a:spcPct val="150000"/>
              </a:lnSpc>
              <a:buNone/>
            </a:pPr>
            <a:r>
              <a:rPr lang="en-US" sz="2400" dirty="0" smtClean="0">
                <a:latin typeface="Times New Roman" pitchFamily="18" charset="0"/>
                <a:cs typeface="Times New Roman" pitchFamily="18" charset="0"/>
              </a:rPr>
              <a:t>4. Sink functions.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72406" cy="54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762000"/>
            <a:ext cx="11811000" cy="5943600"/>
          </a:xfrm>
        </p:spPr>
        <p:txBody>
          <a:bodyPr>
            <a:normAutofit fontScale="92500" lnSpcReduction="20000"/>
          </a:bodyPr>
          <a:lstStyle/>
          <a:p>
            <a:pPr>
              <a:lnSpc>
                <a:spcPct val="150000"/>
              </a:lnSpc>
              <a:buNone/>
            </a:pPr>
            <a:r>
              <a:rPr lang="en-IN" b="1" dirty="0" smtClean="0">
                <a:solidFill>
                  <a:srgbClr val="FF0000"/>
                </a:solidFill>
                <a:latin typeface="Times New Roman" pitchFamily="18" charset="0"/>
                <a:cs typeface="Times New Roman" pitchFamily="18" charset="0"/>
              </a:rPr>
              <a:t>2. </a:t>
            </a:r>
            <a:r>
              <a:rPr lang="en-US" b="1" dirty="0" smtClean="0">
                <a:solidFill>
                  <a:srgbClr val="FF0000"/>
                </a:solidFill>
                <a:latin typeface="Times New Roman" pitchFamily="18" charset="0"/>
                <a:cs typeface="Times New Roman" pitchFamily="18" charset="0"/>
              </a:rPr>
              <a:t>Assembling relevant existing information (preparing a public ‘information package’)</a:t>
            </a:r>
          </a:p>
          <a:p>
            <a:pPr algn="just">
              <a:lnSpc>
                <a:spcPct val="150000"/>
              </a:lnSpc>
            </a:pPr>
            <a:r>
              <a:rPr lang="en-US" dirty="0" smtClean="0">
                <a:latin typeface="Times New Roman" pitchFamily="18" charset="0"/>
                <a:cs typeface="Times New Roman" pitchFamily="18" charset="0"/>
              </a:rPr>
              <a:t>This stage involves collecting information on the nature of the project and the preparation of a preliminary list of potential environmental impacts and practical alternatives. </a:t>
            </a:r>
          </a:p>
          <a:p>
            <a:pPr algn="just">
              <a:lnSpc>
                <a:spcPct val="150000"/>
              </a:lnSpc>
            </a:pPr>
            <a:r>
              <a:rPr lang="en-US" dirty="0" smtClean="0">
                <a:latin typeface="Times New Roman" pitchFamily="18" charset="0"/>
                <a:cs typeface="Times New Roman" pitchFamily="18" charset="0"/>
              </a:rPr>
              <a:t>Maps, drawings, and other aids promoting a full understanding of the project proposal are also to be collected. </a:t>
            </a:r>
          </a:p>
          <a:p>
            <a:pPr algn="just">
              <a:lnSpc>
                <a:spcPct val="150000"/>
              </a:lnSpc>
            </a:pPr>
            <a:r>
              <a:rPr lang="en-US" dirty="0" smtClean="0">
                <a:latin typeface="Times New Roman" pitchFamily="18" charset="0"/>
                <a:cs typeface="Times New Roman" pitchFamily="18" charset="0"/>
              </a:rPr>
              <a:t>All the information collected should be processed and assembled into an information package to be used to inform stakeholders about the project.</a:t>
            </a:r>
            <a:endParaRPr lang="en-US" b="1"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914400"/>
            <a:ext cx="11811000" cy="5715000"/>
          </a:xfrm>
        </p:spPr>
        <p:txBody>
          <a:bodyPr>
            <a:normAutofit fontScale="55000" lnSpcReduction="20000"/>
          </a:bodyPr>
          <a:lstStyle/>
          <a:p>
            <a:pPr algn="just">
              <a:buNone/>
            </a:pPr>
            <a:r>
              <a:rPr lang="en-US" b="1" dirty="0" smtClean="0">
                <a:solidFill>
                  <a:srgbClr val="FF0000"/>
                </a:solidFill>
                <a:latin typeface="Times New Roman" pitchFamily="18" charset="0"/>
                <a:cs typeface="Times New Roman" pitchFamily="18" charset="0"/>
              </a:rPr>
              <a:t>3. Distributing the information package to affected persons/public/interested groups</a:t>
            </a:r>
          </a:p>
          <a:p>
            <a:pPr algn="just">
              <a:lnSpc>
                <a:spcPct val="170000"/>
              </a:lnSpc>
            </a:pPr>
            <a:r>
              <a:rPr lang="en-US" dirty="0" smtClean="0">
                <a:latin typeface="Times New Roman" pitchFamily="18" charset="0"/>
                <a:cs typeface="Times New Roman" pitchFamily="18" charset="0"/>
              </a:rPr>
              <a:t>The information package should be distributed to the affected individuals and organizations, including government departments and concerned local and regional officials. </a:t>
            </a:r>
          </a:p>
          <a:p>
            <a:pPr algn="just">
              <a:lnSpc>
                <a:spcPct val="170000"/>
              </a:lnSpc>
            </a:pPr>
            <a:r>
              <a:rPr lang="en-US" dirty="0" smtClean="0">
                <a:latin typeface="Times New Roman" pitchFamily="18" charset="0"/>
                <a:cs typeface="Times New Roman" pitchFamily="18" charset="0"/>
              </a:rPr>
              <a:t>For major projects, it is always advisable to issue a general public notice inviting public comment and to hold public meetings at the project site as well as at the central level to facilitate consultation and interaction. </a:t>
            </a:r>
          </a:p>
          <a:p>
            <a:pPr algn="just">
              <a:lnSpc>
                <a:spcPct val="170000"/>
              </a:lnSpc>
            </a:pPr>
            <a:r>
              <a:rPr lang="en-US" dirty="0" smtClean="0">
                <a:latin typeface="Times New Roman" pitchFamily="18" charset="0"/>
                <a:cs typeface="Times New Roman" pitchFamily="18" charset="0"/>
              </a:rPr>
              <a:t>The project proponent is responsible for obtaining and making information available to the concerned parties. </a:t>
            </a:r>
          </a:p>
          <a:p>
            <a:pPr algn="just">
              <a:lnSpc>
                <a:spcPct val="170000"/>
              </a:lnSpc>
            </a:pPr>
            <a:r>
              <a:rPr lang="en-US" dirty="0" smtClean="0">
                <a:latin typeface="Times New Roman" pitchFamily="18" charset="0"/>
                <a:cs typeface="Times New Roman" pitchFamily="18" charset="0"/>
              </a:rPr>
              <a:t>This involves identifying all the individuals affected by the proposed project and sending information directly to local community groups.</a:t>
            </a:r>
          </a:p>
          <a:p>
            <a:pPr algn="just">
              <a:lnSpc>
                <a:spcPct val="170000"/>
              </a:lnSpc>
            </a:pPr>
            <a:r>
              <a:rPr lang="en-US" dirty="0" smtClean="0">
                <a:latin typeface="Times New Roman" pitchFamily="18" charset="0"/>
                <a:cs typeface="Times New Roman" pitchFamily="18" charset="0"/>
              </a:rPr>
              <a:t>For large projects, where all the affected individuals cannot be identified, the information should be disseminated through the media or by sending the information package to locations where interested individuals may visit. </a:t>
            </a:r>
          </a:p>
          <a:p>
            <a:pPr algn="just">
              <a:lnSpc>
                <a:spcPct val="170000"/>
              </a:lnSpc>
            </a:pPr>
            <a:r>
              <a:rPr lang="en-US" dirty="0" smtClean="0">
                <a:latin typeface="Times New Roman" pitchFamily="18" charset="0"/>
                <a:cs typeface="Times New Roman" pitchFamily="18" charset="0"/>
              </a:rPr>
              <a:t>The village communities concerned should be involved and made responsible for collecting all written or verbal responses to the project proposal.</a:t>
            </a:r>
          </a:p>
          <a:p>
            <a:pPr>
              <a:lnSpc>
                <a:spcPct val="170000"/>
              </a:lnSpc>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762000"/>
            <a:ext cx="11734800" cy="5638800"/>
          </a:xfrm>
        </p:spPr>
        <p:txBody>
          <a:bodyPr>
            <a:normAutofit fontScale="70000" lnSpcReduction="20000"/>
          </a:bodyPr>
          <a:lstStyle/>
          <a:p>
            <a:pPr algn="just">
              <a:lnSpc>
                <a:spcPct val="170000"/>
              </a:lnSpc>
              <a:buNone/>
            </a:pPr>
            <a:r>
              <a:rPr lang="en-US" b="1" dirty="0" smtClean="0">
                <a:solidFill>
                  <a:srgbClr val="FF0000"/>
                </a:solidFill>
                <a:latin typeface="Times New Roman" pitchFamily="18" charset="0"/>
                <a:cs typeface="Times New Roman" pitchFamily="18" charset="0"/>
              </a:rPr>
              <a:t>4. Identifying major issues of public concern</a:t>
            </a:r>
          </a:p>
          <a:p>
            <a:pPr algn="just">
              <a:lnSpc>
                <a:spcPct val="170000"/>
              </a:lnSpc>
            </a:pPr>
            <a:r>
              <a:rPr lang="en-US" dirty="0" smtClean="0">
                <a:latin typeface="Times New Roman" pitchFamily="18" charset="0"/>
                <a:cs typeface="Times New Roman" pitchFamily="18" charset="0"/>
              </a:rPr>
              <a:t>All the concerns and issues raised by affected people should be compiled into a comprehensive list. </a:t>
            </a:r>
          </a:p>
          <a:p>
            <a:pPr algn="just">
              <a:lnSpc>
                <a:spcPct val="170000"/>
              </a:lnSpc>
            </a:pPr>
            <a:r>
              <a:rPr lang="en-US" dirty="0" smtClean="0">
                <a:latin typeface="Times New Roman" pitchFamily="18" charset="0"/>
                <a:cs typeface="Times New Roman" pitchFamily="18" charset="0"/>
              </a:rPr>
              <a:t>Each contribution should be categorized and no issue or concern, however minor or seemingly irrelevant, should be ignored or eliminated from the complete compilation.</a:t>
            </a:r>
          </a:p>
          <a:p>
            <a:pPr algn="just">
              <a:lnSpc>
                <a:spcPct val="170000"/>
              </a:lnSpc>
              <a:buNone/>
            </a:pPr>
            <a:r>
              <a:rPr lang="en-US" b="1" dirty="0" smtClean="0">
                <a:solidFill>
                  <a:srgbClr val="FF0000"/>
                </a:solidFill>
                <a:latin typeface="Times New Roman" pitchFamily="18" charset="0"/>
                <a:cs typeface="Times New Roman" pitchFamily="18" charset="0"/>
              </a:rPr>
              <a:t>5. Evaluating the significance of the identified issues on the basis of available information</a:t>
            </a:r>
          </a:p>
          <a:p>
            <a:pPr algn="just">
              <a:lnSpc>
                <a:spcPct val="170000"/>
              </a:lnSpc>
            </a:pPr>
            <a:r>
              <a:rPr lang="en-US" dirty="0" smtClean="0">
                <a:latin typeface="Times New Roman" pitchFamily="18" charset="0"/>
                <a:cs typeface="Times New Roman" pitchFamily="18" charset="0"/>
              </a:rPr>
              <a:t>Once the issues have been identified and grouped, their scientific validity needs to be evaluated carefully. </a:t>
            </a:r>
          </a:p>
          <a:p>
            <a:pPr algn="just">
              <a:lnSpc>
                <a:spcPct val="170000"/>
              </a:lnSpc>
            </a:pPr>
            <a:r>
              <a:rPr lang="en-US" dirty="0" smtClean="0">
                <a:latin typeface="Times New Roman" pitchFamily="18" charset="0"/>
                <a:cs typeface="Times New Roman" pitchFamily="18" charset="0"/>
              </a:rPr>
              <a:t>If certain questions of a technical nature remain unresolved, a discussion panel or workshop should be organized at an appropriate venue to resolve them.</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762000"/>
            <a:ext cx="11734800" cy="5791200"/>
          </a:xfrm>
        </p:spPr>
        <p:txBody>
          <a:bodyPr>
            <a:normAutofit fontScale="70000" lnSpcReduction="20000"/>
          </a:bodyPr>
          <a:lstStyle/>
          <a:p>
            <a:pPr algn="just">
              <a:lnSpc>
                <a:spcPct val="170000"/>
              </a:lnSpc>
              <a:buNone/>
            </a:pPr>
            <a:r>
              <a:rPr lang="en-US" b="1" dirty="0" smtClean="0">
                <a:solidFill>
                  <a:srgbClr val="FF0000"/>
                </a:solidFill>
                <a:latin typeface="Times New Roman" pitchFamily="18" charset="0"/>
                <a:cs typeface="Times New Roman" pitchFamily="18" charset="0"/>
              </a:rPr>
              <a:t>6. Establishing priorities for an environmental assessment</a:t>
            </a:r>
          </a:p>
          <a:p>
            <a:pPr algn="just">
              <a:lnSpc>
                <a:spcPct val="170000"/>
              </a:lnSpc>
            </a:pPr>
            <a:r>
              <a:rPr lang="en-US" dirty="0" smtClean="0">
                <a:latin typeface="Times New Roman" pitchFamily="18" charset="0"/>
                <a:cs typeface="Times New Roman" pitchFamily="18" charset="0"/>
              </a:rPr>
              <a:t>A more detailed exercise on evaluating the significance of the issues is undertaken at this stage. </a:t>
            </a:r>
          </a:p>
          <a:p>
            <a:pPr algn="just">
              <a:lnSpc>
                <a:spcPct val="170000"/>
              </a:lnSpc>
            </a:pPr>
            <a:r>
              <a:rPr lang="en-US" dirty="0" smtClean="0">
                <a:latin typeface="Times New Roman" pitchFamily="18" charset="0"/>
                <a:cs typeface="Times New Roman" pitchFamily="18" charset="0"/>
              </a:rPr>
              <a:t>Issues which can be addressed by immediate solutions such as suggesting feasible alternatives or mitigation measures that can be implemented at an early stage and issues which have no relevance to the proposed project are dropped and the remaining key issues are arranged in order of priority.</a:t>
            </a:r>
          </a:p>
          <a:p>
            <a:pPr algn="just">
              <a:lnSpc>
                <a:spcPct val="170000"/>
              </a:lnSpc>
              <a:buNone/>
            </a:pPr>
            <a:r>
              <a:rPr lang="en-US" dirty="0" smtClean="0">
                <a:solidFill>
                  <a:srgbClr val="FF0000"/>
                </a:solidFill>
                <a:latin typeface="Times New Roman" pitchFamily="18" charset="0"/>
                <a:cs typeface="Times New Roman" pitchFamily="18" charset="0"/>
              </a:rPr>
              <a:t>7. </a:t>
            </a:r>
            <a:r>
              <a:rPr lang="en-US" b="1" dirty="0" smtClean="0">
                <a:solidFill>
                  <a:srgbClr val="FF0000"/>
                </a:solidFill>
                <a:latin typeface="Times New Roman" pitchFamily="18" charset="0"/>
                <a:cs typeface="Times New Roman" pitchFamily="18" charset="0"/>
              </a:rPr>
              <a:t>Developing a strategy to address the established priorities</a:t>
            </a:r>
          </a:p>
          <a:p>
            <a:pPr algn="just">
              <a:lnSpc>
                <a:spcPct val="170000"/>
              </a:lnSpc>
            </a:pPr>
            <a:r>
              <a:rPr lang="en-US" dirty="0" smtClean="0">
                <a:latin typeface="Times New Roman" pitchFamily="18" charset="0"/>
                <a:cs typeface="Times New Roman" pitchFamily="18" charset="0"/>
              </a:rPr>
              <a:t>For those issues which need further information in order to be addressed properly, guidelines for further study will be prepared in the form of Terms of Reference (</a:t>
            </a:r>
            <a:r>
              <a:rPr lang="en-US" dirty="0" err="1" smtClean="0">
                <a:latin typeface="Times New Roman" pitchFamily="18" charset="0"/>
                <a:cs typeface="Times New Roman" pitchFamily="18" charset="0"/>
              </a:rPr>
              <a:t>ToR</a:t>
            </a:r>
            <a:r>
              <a:rPr lang="en-US" dirty="0" smtClean="0">
                <a:latin typeface="Times New Roman" pitchFamily="18" charset="0"/>
                <a:cs typeface="Times New Roman" pitchFamily="18" charset="0"/>
              </a:rPr>
              <a:t>). </a:t>
            </a:r>
          </a:p>
          <a:p>
            <a:pPr algn="just">
              <a:lnSpc>
                <a:spcPct val="170000"/>
              </a:lnSpc>
            </a:pPr>
            <a:r>
              <a:rPr lang="en-US" dirty="0" smtClean="0">
                <a:latin typeface="Times New Roman" pitchFamily="18" charset="0"/>
                <a:cs typeface="Times New Roman" pitchFamily="18" charset="0"/>
              </a:rPr>
              <a:t>The extent of information required for a detailed EIA depends upon the type, level, and magnitude of the project concerned.</a:t>
            </a:r>
          </a:p>
          <a:p>
            <a:pPr algn="just">
              <a:buNone/>
            </a:pPr>
            <a:endParaRPr lang="en-US" dirty="0" smtClean="0"/>
          </a:p>
          <a:p>
            <a:pPr algn="just"/>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411162"/>
          </a:xfrm>
        </p:spPr>
        <p:txBody>
          <a:bodyPr>
            <a:normAutofit fontScale="90000"/>
          </a:bodyPr>
          <a:lstStyle/>
          <a:p>
            <a:r>
              <a:rPr lang="en-US" sz="2800" b="1" dirty="0" smtClean="0">
                <a:latin typeface="Times New Roman" pitchFamily="18" charset="0"/>
                <a:cs typeface="Times New Roman" pitchFamily="18" charset="0"/>
              </a:rPr>
              <a:t>Checklists of EIA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12062" y="838200"/>
            <a:ext cx="11375944" cy="5486400"/>
          </a:xfrm>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One of the first EIA methods used are the checklists which come in many different forms. </a:t>
            </a:r>
          </a:p>
          <a:p>
            <a:pPr algn="just">
              <a:lnSpc>
                <a:spcPct val="160000"/>
              </a:lnSpc>
            </a:pPr>
            <a:r>
              <a:rPr lang="en-US" dirty="0" smtClean="0">
                <a:latin typeface="Times New Roman" pitchFamily="18" charset="0"/>
                <a:cs typeface="Times New Roman" pitchFamily="18" charset="0"/>
              </a:rPr>
              <a:t>They usually consist of a list of environmental factors which may be affected by project activities and can range in complexity from simple lists of items to intricate variations which incorporate guidance on the scaling and weighting of impacts.</a:t>
            </a:r>
          </a:p>
          <a:p>
            <a:pPr algn="just">
              <a:lnSpc>
                <a:spcPct val="160000"/>
              </a:lnSpc>
              <a:buNone/>
            </a:pPr>
            <a:r>
              <a:rPr lang="en-US" b="1" dirty="0" smtClean="0">
                <a:solidFill>
                  <a:srgbClr val="FF0000"/>
                </a:solidFill>
                <a:latin typeface="Times New Roman" pitchFamily="18" charset="0"/>
                <a:cs typeface="Times New Roman" pitchFamily="18" charset="0"/>
              </a:rPr>
              <a:t>Various types of checklists</a:t>
            </a:r>
          </a:p>
          <a:p>
            <a:pPr marL="514350" indent="-514350" algn="just">
              <a:lnSpc>
                <a:spcPct val="160000"/>
              </a:lnSpc>
              <a:buAutoNum type="arabicPeriod"/>
            </a:pPr>
            <a:r>
              <a:rPr lang="en-US" b="1" dirty="0" smtClean="0">
                <a:latin typeface="Times New Roman" pitchFamily="18" charset="0"/>
                <a:cs typeface="Times New Roman" pitchFamily="18" charset="0"/>
              </a:rPr>
              <a:t>Simple checklist: </a:t>
            </a:r>
          </a:p>
          <a:p>
            <a:pPr marL="514350" indent="-514350" algn="just">
              <a:lnSpc>
                <a:spcPct val="160000"/>
              </a:lnSpc>
            </a:pPr>
            <a:r>
              <a:rPr lang="en-US" dirty="0" smtClean="0">
                <a:latin typeface="Times New Roman" pitchFamily="18" charset="0"/>
                <a:cs typeface="Times New Roman" pitchFamily="18" charset="0"/>
              </a:rPr>
              <a:t>An easy-to-use checklist containing a list of only those environmental factors which have to be considered for EIA analysis. </a:t>
            </a:r>
          </a:p>
          <a:p>
            <a:pPr marL="514350" indent="-514350" algn="just">
              <a:lnSpc>
                <a:spcPct val="160000"/>
              </a:lnSpc>
            </a:pPr>
            <a:r>
              <a:rPr lang="en-US" dirty="0" smtClean="0">
                <a:latin typeface="Times New Roman" pitchFamily="18" charset="0"/>
                <a:cs typeface="Times New Roman" pitchFamily="18" charset="0"/>
              </a:rPr>
              <a:t>Its use ensures that no factor is inadvertently omitted from the analysis</a:t>
            </a:r>
          </a:p>
          <a:p>
            <a:pPr algn="just">
              <a:lnSpc>
                <a:spcPct val="160000"/>
              </a:lnSpc>
            </a:pPr>
            <a:r>
              <a:rPr lang="en-US" dirty="0" smtClean="0">
                <a:latin typeface="Times New Roman" pitchFamily="18" charset="0"/>
                <a:cs typeface="Times New Roman" pitchFamily="18" charset="0"/>
              </a:rPr>
              <a:t>  It does not provide any guidance on impact prediction.</a:t>
            </a:r>
            <a:endParaRPr lang="en-US" b="1" dirty="0" smtClean="0">
              <a:solidFill>
                <a:srgbClr val="FF0000"/>
              </a:solidFill>
              <a:latin typeface="Times New Roman" pitchFamily="18" charset="0"/>
              <a:cs typeface="Times New Roman" pitchFamily="18" charset="0"/>
            </a:endParaRPr>
          </a:p>
          <a:p>
            <a:pPr algn="just">
              <a:buNone/>
            </a:pPr>
            <a:endParaRPr lang="en-US" b="1" dirty="0" smtClean="0">
              <a:solidFill>
                <a:srgbClr val="FF0000"/>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529806" y="152400"/>
            <a:ext cx="4749006" cy="632773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413284" y="381000"/>
            <a:ext cx="3827929" cy="5334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8406606" y="5715000"/>
            <a:ext cx="3834607" cy="838200"/>
          </a:xfrm>
          <a:prstGeom prst="rect">
            <a:avLst/>
          </a:prstGeom>
          <a:noFill/>
          <a:ln w="9525">
            <a:noFill/>
            <a:miter lim="800000"/>
            <a:headEnd/>
            <a:tailEnd/>
          </a:ln>
          <a:effectLst/>
        </p:spPr>
      </p:pic>
      <p:sp>
        <p:nvSpPr>
          <p:cNvPr id="7" name="TextBox 6"/>
          <p:cNvSpPr txBox="1"/>
          <p:nvPr/>
        </p:nvSpPr>
        <p:spPr>
          <a:xfrm>
            <a:off x="329406" y="2667000"/>
            <a:ext cx="2971800" cy="2031325"/>
          </a:xfrm>
          <a:prstGeom prst="rect">
            <a:avLst/>
          </a:prstGeom>
          <a:noFill/>
        </p:spPr>
        <p:txBody>
          <a:bodyPr wrap="square" rtlCol="0">
            <a:spAutoFit/>
          </a:bodyPr>
          <a:lstStyle/>
          <a:p>
            <a:r>
              <a:rPr lang="en-US" b="1" i="1" dirty="0" smtClean="0"/>
              <a:t>A simple project checklist organized by area of impact: An example. </a:t>
            </a:r>
            <a:r>
              <a:rPr lang="en-IN" b="1" dirty="0" smtClean="0">
                <a:solidFill>
                  <a:srgbClr val="FF0000"/>
                </a:solidFill>
                <a:latin typeface="Times New Roman" pitchFamily="18" charset="0"/>
                <a:cs typeface="Times New Roman" pitchFamily="18" charset="0"/>
              </a:rPr>
              <a:t>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05" y="762000"/>
            <a:ext cx="11811001" cy="5791200"/>
          </a:xfrm>
        </p:spPr>
        <p:txBody>
          <a:bodyPr>
            <a:normAutofit fontScale="70000" lnSpcReduction="20000"/>
          </a:bodyPr>
          <a:lstStyle/>
          <a:p>
            <a:pPr algn="just">
              <a:lnSpc>
                <a:spcPct val="160000"/>
              </a:lnSpc>
              <a:buNone/>
            </a:pPr>
            <a:r>
              <a:rPr lang="en-US" b="1" dirty="0" smtClean="0">
                <a:latin typeface="Times New Roman" pitchFamily="18" charset="0"/>
                <a:cs typeface="Times New Roman" pitchFamily="18" charset="0"/>
              </a:rPr>
              <a:t>2. Questionnaire checklist</a:t>
            </a:r>
          </a:p>
          <a:p>
            <a:pPr algn="just">
              <a:lnSpc>
                <a:spcPct val="160000"/>
              </a:lnSpc>
            </a:pPr>
            <a:r>
              <a:rPr lang="en-US" dirty="0" smtClean="0">
                <a:latin typeface="Times New Roman" pitchFamily="18" charset="0"/>
                <a:cs typeface="Times New Roman" pitchFamily="18" charset="0"/>
              </a:rPr>
              <a:t>This method includes a </a:t>
            </a:r>
            <a:r>
              <a:rPr lang="en-US" dirty="0" err="1" smtClean="0">
                <a:latin typeface="Times New Roman" pitchFamily="18" charset="0"/>
                <a:cs typeface="Times New Roman" pitchFamily="18" charset="0"/>
              </a:rPr>
              <a:t>a</a:t>
            </a:r>
            <a:r>
              <a:rPr lang="en-US" dirty="0" smtClean="0">
                <a:latin typeface="Times New Roman" pitchFamily="18" charset="0"/>
                <a:cs typeface="Times New Roman" pitchFamily="18" charset="0"/>
              </a:rPr>
              <a:t> set of questions to be answered. The questions are listed under generic categories such as "terrestrial ecosystem" and "disease vectors". </a:t>
            </a:r>
          </a:p>
          <a:p>
            <a:pPr algn="just">
              <a:lnSpc>
                <a:spcPct val="160000"/>
              </a:lnSpc>
            </a:pPr>
            <a:r>
              <a:rPr lang="en-US" dirty="0" smtClean="0">
                <a:latin typeface="Times New Roman" pitchFamily="18" charset="0"/>
                <a:cs typeface="Times New Roman" pitchFamily="18" charset="0"/>
              </a:rPr>
              <a:t>Those assessing impacts must attempt to answer the questions in all categories, supplying one of three possible answers, depending on how much is known about the particular impact under consideration. </a:t>
            </a:r>
          </a:p>
          <a:p>
            <a:pPr algn="just">
              <a:lnSpc>
                <a:spcPct val="160000"/>
              </a:lnSpc>
            </a:pPr>
            <a:r>
              <a:rPr lang="en-US" dirty="0" smtClean="0">
                <a:latin typeface="Times New Roman" pitchFamily="18" charset="0"/>
                <a:cs typeface="Times New Roman" pitchFamily="18" charset="0"/>
              </a:rPr>
              <a:t>If it can be determined that an impact is likely, the response is ‘yes’; if it is unlikely, ‘no’. If there is insufficient evidence available to determine whether an impact is likely, ‘unknown’ is the appropriate response. </a:t>
            </a:r>
          </a:p>
          <a:p>
            <a:pPr algn="just">
              <a:lnSpc>
                <a:spcPct val="160000"/>
              </a:lnSpc>
            </a:pPr>
            <a:r>
              <a:rPr lang="en-US" dirty="0" smtClean="0">
                <a:latin typeface="Times New Roman" pitchFamily="18" charset="0"/>
                <a:cs typeface="Times New Roman" pitchFamily="18" charset="0"/>
              </a:rPr>
              <a:t>An ‘unknown’ response indicates that further work is needed to ascertain whether an impact is likely.</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777206" y="228600"/>
            <a:ext cx="4895978" cy="6248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507288" y="685800"/>
            <a:ext cx="4733925" cy="2581275"/>
          </a:xfrm>
          <a:prstGeom prst="rect">
            <a:avLst/>
          </a:prstGeom>
          <a:noFill/>
          <a:ln w="9525">
            <a:noFill/>
            <a:miter lim="800000"/>
            <a:headEnd/>
            <a:tailEnd/>
          </a:ln>
          <a:effectLst/>
        </p:spPr>
      </p:pic>
      <p:sp>
        <p:nvSpPr>
          <p:cNvPr id="6" name="TextBox 5"/>
          <p:cNvSpPr txBox="1"/>
          <p:nvPr/>
        </p:nvSpPr>
        <p:spPr>
          <a:xfrm>
            <a:off x="6958806" y="4267200"/>
            <a:ext cx="2971800" cy="2031325"/>
          </a:xfrm>
          <a:prstGeom prst="rect">
            <a:avLst/>
          </a:prstGeom>
          <a:noFill/>
        </p:spPr>
        <p:txBody>
          <a:bodyPr wrap="square" rtlCol="0">
            <a:spAutoFit/>
          </a:bodyPr>
          <a:lstStyle/>
          <a:p>
            <a:r>
              <a:rPr lang="fr-FR" b="1" i="1" dirty="0" smtClean="0"/>
              <a:t>A </a:t>
            </a:r>
            <a:r>
              <a:rPr lang="fr-FR" b="1" i="1" dirty="0" err="1" smtClean="0"/>
              <a:t>sample</a:t>
            </a:r>
            <a:r>
              <a:rPr lang="fr-FR" b="1" i="1" dirty="0" smtClean="0"/>
              <a:t> questionnaire </a:t>
            </a:r>
            <a:r>
              <a:rPr lang="fr-FR" b="1" i="1" dirty="0" err="1" smtClean="0"/>
              <a:t>checklist</a:t>
            </a:r>
            <a:r>
              <a:rPr lang="fr-FR" b="1" i="1" dirty="0" smtClean="0"/>
              <a:t> for </a:t>
            </a:r>
            <a:r>
              <a:rPr lang="fr-FR" b="1" i="1" dirty="0" err="1" smtClean="0"/>
              <a:t>terrestrial</a:t>
            </a:r>
            <a:endParaRPr lang="fr-FR" b="1" i="1" dirty="0" smtClean="0"/>
          </a:p>
          <a:p>
            <a:r>
              <a:rPr lang="en-US" b="1" i="1" dirty="0" smtClean="0"/>
              <a:t>ecosystems:. </a:t>
            </a:r>
            <a:r>
              <a:rPr lang="en-IN" b="1" dirty="0" smtClean="0">
                <a:solidFill>
                  <a:srgbClr val="FF0000"/>
                </a:solidFill>
                <a:latin typeface="Times New Roman" pitchFamily="18" charset="0"/>
                <a:cs typeface="Times New Roman" pitchFamily="18" charset="0"/>
              </a:rPr>
              <a:t>Courtesy: Environmental impact assessment by </a:t>
            </a:r>
            <a:r>
              <a:rPr lang="en-US" b="1" dirty="0" smtClean="0">
                <a:solidFill>
                  <a:srgbClr val="FF0000"/>
                </a:solidFill>
                <a:latin typeface="Times New Roman" pitchFamily="18" charset="0"/>
                <a:cs typeface="Times New Roman" pitchFamily="18" charset="0"/>
              </a:rPr>
              <a:t>Ram B. </a:t>
            </a:r>
            <a:r>
              <a:rPr lang="en-US" b="1" dirty="0" err="1" smtClean="0">
                <a:solidFill>
                  <a:srgbClr val="FF0000"/>
                </a:solidFill>
                <a:latin typeface="Times New Roman" pitchFamily="18" charset="0"/>
                <a:cs typeface="Times New Roman" pitchFamily="18" charset="0"/>
              </a:rPr>
              <a:t>Khadka</a:t>
            </a:r>
            <a:r>
              <a:rPr lang="en-US" b="1" dirty="0" smtClean="0">
                <a:solidFill>
                  <a:srgbClr val="FF0000"/>
                </a:solidFill>
                <a:latin typeface="Times New Roman" pitchFamily="18" charset="0"/>
                <a:cs typeface="Times New Roman" pitchFamily="18" charset="0"/>
              </a:rPr>
              <a:t> et al.,</a:t>
            </a:r>
          </a:p>
          <a:p>
            <a:endParaRPr lang="en-US" dirty="0"/>
          </a:p>
        </p:txBody>
      </p:sp>
      <p:cxnSp>
        <p:nvCxnSpPr>
          <p:cNvPr id="8" name="Straight Arrow Connector 7"/>
          <p:cNvCxnSpPr/>
          <p:nvPr/>
        </p:nvCxnSpPr>
        <p:spPr>
          <a:xfrm rot="10800000">
            <a:off x="6654006" y="4191000"/>
            <a:ext cx="914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473406" y="4267200"/>
            <a:ext cx="2566193" cy="923330"/>
          </a:xfrm>
          <a:prstGeom prst="rect">
            <a:avLst/>
          </a:prstGeom>
          <a:noFill/>
        </p:spPr>
        <p:txBody>
          <a:bodyPr wrap="square" rtlCol="0">
            <a:spAutoFit/>
          </a:bodyPr>
          <a:lstStyle/>
          <a:p>
            <a:r>
              <a:rPr lang="en-US" b="1" i="1" dirty="0" smtClean="0"/>
              <a:t>A sample questionnaire checklist for disease vectors:. </a:t>
            </a:r>
            <a:endParaRPr lang="en-US" dirty="0"/>
          </a:p>
        </p:txBody>
      </p:sp>
      <p:cxnSp>
        <p:nvCxnSpPr>
          <p:cNvPr id="11" name="Straight Arrow Connector 10"/>
          <p:cNvCxnSpPr/>
          <p:nvPr/>
        </p:nvCxnSpPr>
        <p:spPr>
          <a:xfrm rot="5400000" flipH="1" flipV="1">
            <a:off x="10121106" y="3695700"/>
            <a:ext cx="8397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51098" cy="6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411162"/>
          </a:xfrm>
        </p:spPr>
        <p:txBody>
          <a:bodyPr>
            <a:noAutofit/>
          </a:bodyPr>
          <a:lstStyle/>
          <a:p>
            <a:r>
              <a:rPr lang="en-US" sz="3200" b="1" dirty="0" smtClean="0">
                <a:latin typeface="Times New Roman" pitchFamily="18" charset="0"/>
                <a:cs typeface="Times New Roman" pitchFamily="18" charset="0"/>
              </a:rPr>
              <a:t>Rapid and Comprehensive EIA</a:t>
            </a:r>
            <a:endParaRPr lang="en-US" sz="3200" dirty="0"/>
          </a:p>
        </p:txBody>
      </p:sp>
      <p:sp>
        <p:nvSpPr>
          <p:cNvPr id="3" name="Content Placeholder 2"/>
          <p:cNvSpPr>
            <a:spLocks noGrp="1"/>
          </p:cNvSpPr>
          <p:nvPr>
            <p:ph idx="1"/>
          </p:nvPr>
        </p:nvSpPr>
        <p:spPr>
          <a:xfrm>
            <a:off x="177006" y="838200"/>
            <a:ext cx="11811000" cy="5867400"/>
          </a:xfrm>
        </p:spPr>
        <p:txBody>
          <a:bodyPr>
            <a:normAutofit fontScale="55000" lnSpcReduction="20000"/>
          </a:bodyPr>
          <a:lstStyle/>
          <a:p>
            <a:pPr algn="just">
              <a:lnSpc>
                <a:spcPct val="160000"/>
              </a:lnSpc>
            </a:pPr>
            <a:r>
              <a:rPr lang="en-US" dirty="0" smtClean="0">
                <a:latin typeface="Times New Roman" pitchFamily="18" charset="0"/>
                <a:cs typeface="Times New Roman" pitchFamily="18" charset="0"/>
              </a:rPr>
              <a:t>The EIA Notification 1994 categorizes EIA reports into two types based on the time-scale of the data supplied: comprehensive EIA and rapid EIA. </a:t>
            </a:r>
          </a:p>
          <a:p>
            <a:pPr algn="just">
              <a:lnSpc>
                <a:spcPct val="160000"/>
              </a:lnSpc>
              <a:buNone/>
            </a:pPr>
            <a:r>
              <a:rPr lang="en-US" b="1" dirty="0" smtClean="0">
                <a:solidFill>
                  <a:srgbClr val="FF0000"/>
                </a:solidFill>
                <a:latin typeface="Times New Roman" pitchFamily="18" charset="0"/>
                <a:cs typeface="Times New Roman" pitchFamily="18" charset="0"/>
              </a:rPr>
              <a:t>Rapid EIA: </a:t>
            </a:r>
            <a:r>
              <a:rPr lang="en-US" dirty="0" smtClean="0">
                <a:latin typeface="Times New Roman" pitchFamily="18" charset="0"/>
                <a:cs typeface="Times New Roman" pitchFamily="18" charset="0"/>
              </a:rPr>
              <a:t>It</a:t>
            </a:r>
            <a:r>
              <a:rPr lang="en-US" b="1"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is a speedier appraisal process but both types require the inclusion and coverage of all significant environmental impacts and their mitigation measures. </a:t>
            </a:r>
          </a:p>
          <a:p>
            <a:pPr algn="just">
              <a:lnSpc>
                <a:spcPct val="160000"/>
              </a:lnSpc>
            </a:pPr>
            <a:r>
              <a:rPr lang="en-US" dirty="0" smtClean="0">
                <a:latin typeface="Times New Roman" pitchFamily="18" charset="0"/>
                <a:cs typeface="Times New Roman" pitchFamily="18" charset="0"/>
              </a:rPr>
              <a:t>Rapid EIA requires that data be collected for seasons other than the monsoon. Using such a limited pool of data is acceptable as long as it does not compromise the quality of decision-making.  A review of a rapid EIA will show whether or not a comprehensive EIA is warranted.</a:t>
            </a:r>
          </a:p>
          <a:p>
            <a:pPr algn="just">
              <a:lnSpc>
                <a:spcPct val="170000"/>
              </a:lnSpc>
            </a:pPr>
            <a:r>
              <a:rPr lang="en-US" dirty="0" smtClean="0">
                <a:latin typeface="Times New Roman" pitchFamily="18" charset="0"/>
                <a:cs typeface="Times New Roman" pitchFamily="18" charset="0"/>
              </a:rPr>
              <a:t>If it is felt that the project is likely to cause some detrimental effects on the environment, it is subjected to Rapid Environmental Assessment which involves: </a:t>
            </a:r>
          </a:p>
          <a:p>
            <a:pPr algn="just">
              <a:lnSpc>
                <a:spcPct val="170000"/>
              </a:lnSpc>
              <a:buNone/>
            </a:pPr>
            <a:r>
              <a:rPr lang="en-US" dirty="0" smtClean="0">
                <a:latin typeface="Times New Roman" pitchFamily="18" charset="0"/>
                <a:cs typeface="Times New Roman" pitchFamily="18" charset="0"/>
              </a:rPr>
              <a:t>1. Identification of the important impacts of the project on the environment. </a:t>
            </a:r>
          </a:p>
          <a:p>
            <a:pPr algn="just">
              <a:lnSpc>
                <a:spcPct val="170000"/>
              </a:lnSpc>
              <a:buNone/>
            </a:pPr>
            <a:r>
              <a:rPr lang="en-US" dirty="0" smtClean="0">
                <a:latin typeface="Times New Roman" pitchFamily="18" charset="0"/>
                <a:cs typeface="Times New Roman" pitchFamily="18" charset="0"/>
              </a:rPr>
              <a:t>2. Evaluation of the impact of the project on the locality or entire region. </a:t>
            </a:r>
          </a:p>
          <a:p>
            <a:pPr algn="just">
              <a:lnSpc>
                <a:spcPct val="170000"/>
              </a:lnSpc>
              <a:buNone/>
            </a:pPr>
            <a:r>
              <a:rPr lang="en-US" dirty="0" smtClean="0">
                <a:latin typeface="Times New Roman" pitchFamily="18" charset="0"/>
                <a:cs typeface="Times New Roman" pitchFamily="18" charset="0"/>
              </a:rPr>
              <a:t>3. Conducting cursory cast benefit analyses. </a:t>
            </a:r>
          </a:p>
          <a:p>
            <a:pPr algn="just">
              <a:lnSpc>
                <a:spcPct val="170000"/>
              </a:lnSpc>
              <a:buNone/>
            </a:pPr>
            <a:r>
              <a:rPr lang="en-US" dirty="0" smtClean="0">
                <a:latin typeface="Times New Roman" pitchFamily="18" charset="0"/>
                <a:cs typeface="Times New Roman" pitchFamily="18" charset="0"/>
              </a:rPr>
              <a:t>4. Listing of the issues which are unresolved and which need examination in detail.</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762000"/>
            <a:ext cx="11811000" cy="5867400"/>
          </a:xfrm>
        </p:spPr>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Rapid Environmental Impact Assessment, thus, attempts to identify the key issues in a particular case so that attention or resources could be directed to relevant aspects. </a:t>
            </a:r>
          </a:p>
          <a:p>
            <a:pPr algn="just">
              <a:lnSpc>
                <a:spcPct val="150000"/>
              </a:lnSpc>
            </a:pPr>
            <a:r>
              <a:rPr lang="en-US" dirty="0" smtClean="0">
                <a:latin typeface="Times New Roman" pitchFamily="18" charset="0"/>
                <a:cs typeface="Times New Roman" pitchFamily="18" charset="0"/>
              </a:rPr>
              <a:t>Issues which are not important enough to deserve further studies are omitted. This helps in optimizing our resources.</a:t>
            </a:r>
          </a:p>
          <a:p>
            <a:pPr algn="just">
              <a:lnSpc>
                <a:spcPct val="150000"/>
              </a:lnSpc>
            </a:pPr>
            <a:r>
              <a:rPr lang="en-US" dirty="0" smtClean="0">
                <a:latin typeface="Times New Roman" pitchFamily="18" charset="0"/>
                <a:cs typeface="Times New Roman" pitchFamily="18" charset="0"/>
              </a:rPr>
              <a:t>Rapid Environmental Assessment usually involves interactions and discussion between public, various private organizations and experts as well as the scientific examination of impact caused by critical elements of project on the environment.</a:t>
            </a:r>
          </a:p>
          <a:p>
            <a:pPr algn="just">
              <a:lnSpc>
                <a:spcPct val="150000"/>
              </a:lnSpc>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206" y="274638"/>
            <a:ext cx="9851948" cy="639762"/>
          </a:xfrm>
        </p:spPr>
        <p:txBody>
          <a:bodyPr>
            <a:normAutofit fontScale="90000"/>
          </a:bodyPr>
          <a:lstStyle/>
          <a:p>
            <a:r>
              <a:rPr lang="en-US" b="1" dirty="0" smtClean="0">
                <a:latin typeface="Times New Roman" pitchFamily="18" charset="0"/>
                <a:cs typeface="Times New Roman" pitchFamily="18" charset="0"/>
              </a:rPr>
              <a:t>Environmental Impact Assessment (EIA)</a:t>
            </a:r>
            <a:endParaRPr lang="en-US" dirty="0"/>
          </a:p>
        </p:txBody>
      </p:sp>
      <p:sp>
        <p:nvSpPr>
          <p:cNvPr id="3" name="Content Placeholder 2"/>
          <p:cNvSpPr>
            <a:spLocks noGrp="1"/>
          </p:cNvSpPr>
          <p:nvPr>
            <p:ph idx="1"/>
          </p:nvPr>
        </p:nvSpPr>
        <p:spPr>
          <a:xfrm>
            <a:off x="329406" y="914400"/>
            <a:ext cx="11658600" cy="5715000"/>
          </a:xfrm>
        </p:spPr>
        <p:txBody>
          <a:bodyPr>
            <a:normAutofit fontScale="70000" lnSpcReduction="20000"/>
          </a:bodyPr>
          <a:lstStyle/>
          <a:p>
            <a:pPr>
              <a:buNone/>
            </a:pPr>
            <a:r>
              <a:rPr lang="en-IN" b="1" dirty="0" smtClean="0">
                <a:solidFill>
                  <a:srgbClr val="FF0000"/>
                </a:solidFill>
                <a:latin typeface="Times New Roman" pitchFamily="18" charset="0"/>
                <a:cs typeface="Times New Roman" pitchFamily="18" charset="0"/>
              </a:rPr>
              <a:t>Evolution</a:t>
            </a:r>
            <a:endParaRPr lang="en-US" b="1" dirty="0" smtClean="0">
              <a:solidFill>
                <a:srgbClr val="FF0000"/>
              </a:solidFill>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EIA is a major instrument applied with the goal of making economic development projects environmentally sound and sustainable. </a:t>
            </a:r>
          </a:p>
          <a:p>
            <a:pPr algn="just">
              <a:lnSpc>
                <a:spcPct val="170000"/>
              </a:lnSpc>
            </a:pPr>
            <a:r>
              <a:rPr lang="en-US" dirty="0" smtClean="0">
                <a:latin typeface="Times New Roman" pitchFamily="18" charset="0"/>
                <a:cs typeface="Times New Roman" pitchFamily="18" charset="0"/>
              </a:rPr>
              <a:t>EIA was first used in the USA in 1970 and spread rapidly throughout the world, particularly after the UN Earth Summit in 1992. </a:t>
            </a:r>
          </a:p>
          <a:p>
            <a:pPr algn="just">
              <a:lnSpc>
                <a:spcPct val="170000"/>
              </a:lnSpc>
            </a:pPr>
            <a:r>
              <a:rPr lang="en-US" dirty="0" smtClean="0">
                <a:latin typeface="Times New Roman" pitchFamily="18" charset="0"/>
                <a:cs typeface="Times New Roman" pitchFamily="18" charset="0"/>
              </a:rPr>
              <a:t>In developing countries, EIA was initially used at the initiative of donor agencies; later, however, most national governments have realized that development-related decisions could be substantially improved by taking environmental issues into consideration before the implementation of development projects. </a:t>
            </a:r>
          </a:p>
          <a:p>
            <a:pPr algn="just">
              <a:lnSpc>
                <a:spcPct val="170000"/>
              </a:lnSpc>
            </a:pPr>
            <a:r>
              <a:rPr lang="en-US" dirty="0" smtClean="0">
                <a:latin typeface="Times New Roman" pitchFamily="18" charset="0"/>
                <a:cs typeface="Times New Roman" pitchFamily="18" charset="0"/>
              </a:rPr>
              <a:t>To enable such issues to be taken into consideration in decision-making, it was essential to introduce systematic procedure of EIA.</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857485" cy="68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406" y="0"/>
            <a:ext cx="11017092" cy="411162"/>
          </a:xfrm>
        </p:spPr>
        <p:txBody>
          <a:bodyPr>
            <a:noAutofit/>
          </a:bodyPr>
          <a:lstStyle/>
          <a:p>
            <a:r>
              <a:rPr lang="en-US" sz="2800" b="1" dirty="0" smtClean="0">
                <a:latin typeface="Times New Roman" pitchFamily="18" charset="0"/>
                <a:cs typeface="Times New Roman" pitchFamily="18" charset="0"/>
              </a:rPr>
              <a:t>Comprehensive EIA</a:t>
            </a:r>
            <a:endParaRPr lang="en-US" sz="2800" b="1" dirty="0"/>
          </a:p>
        </p:txBody>
      </p:sp>
      <p:sp>
        <p:nvSpPr>
          <p:cNvPr id="3" name="Content Placeholder 2"/>
          <p:cNvSpPr>
            <a:spLocks noGrp="1"/>
          </p:cNvSpPr>
          <p:nvPr>
            <p:ph idx="1"/>
          </p:nvPr>
        </p:nvSpPr>
        <p:spPr>
          <a:xfrm>
            <a:off x="1" y="838200"/>
            <a:ext cx="11988006" cy="5867400"/>
          </a:xfrm>
        </p:spPr>
        <p:txBody>
          <a:bodyPr>
            <a:noAutofit/>
          </a:bodyPr>
          <a:lstStyle/>
          <a:p>
            <a:pPr algn="just">
              <a:lnSpc>
                <a:spcPct val="170000"/>
              </a:lnSpc>
            </a:pPr>
            <a:r>
              <a:rPr lang="en-US" sz="2000" b="1" dirty="0" smtClean="0">
                <a:solidFill>
                  <a:srgbClr val="FF0000"/>
                </a:solidFill>
                <a:latin typeface="Times New Roman" pitchFamily="18" charset="0"/>
                <a:cs typeface="Times New Roman" pitchFamily="18" charset="0"/>
              </a:rPr>
              <a:t>Comprehensive Environmental Assessment </a:t>
            </a:r>
            <a:r>
              <a:rPr lang="en-US" sz="2000" dirty="0" smtClean="0">
                <a:latin typeface="Times New Roman" pitchFamily="18" charset="0"/>
                <a:cs typeface="Times New Roman" pitchFamily="18" charset="0"/>
              </a:rPr>
              <a:t>is usually undertaken after the initial screening and Rapid Impact Assessment has been performed.</a:t>
            </a:r>
          </a:p>
          <a:p>
            <a:pPr algn="just">
              <a:lnSpc>
                <a:spcPct val="170000"/>
              </a:lnSpc>
            </a:pPr>
            <a:r>
              <a:rPr lang="en-US" sz="2000" dirty="0" smtClean="0">
                <a:latin typeface="Times New Roman" pitchFamily="18" charset="0"/>
                <a:cs typeface="Times New Roman" pitchFamily="18" charset="0"/>
              </a:rPr>
              <a:t>The earlier work has already generated some information about the project and its likely impact on the environment and it is now a comprehensive study of the critical aspects of project which is taken-up in the Comprehensive Environmental Impact Assessment.</a:t>
            </a:r>
          </a:p>
          <a:p>
            <a:pPr algn="just">
              <a:lnSpc>
                <a:spcPct val="170000"/>
              </a:lnSpc>
            </a:pPr>
            <a:r>
              <a:rPr lang="en-US" sz="2000" dirty="0" smtClean="0">
                <a:latin typeface="Times New Roman" pitchFamily="18" charset="0"/>
                <a:cs typeface="Times New Roman" pitchFamily="18" charset="0"/>
              </a:rPr>
              <a:t>It is, therefore, clear that the submission of a professionally prepared Comprehensive EIA in the first instance would generally be the more efficient approach. It usually involves collection and evaluation of the following set of information. </a:t>
            </a:r>
          </a:p>
          <a:p>
            <a:pPr marL="514350" indent="-514350" algn="just">
              <a:lnSpc>
                <a:spcPct val="170000"/>
              </a:lnSpc>
              <a:buAutoNum type="arabicPeriod"/>
            </a:pPr>
            <a:r>
              <a:rPr lang="en-US" sz="2000" dirty="0" smtClean="0">
                <a:latin typeface="Times New Roman" pitchFamily="18" charset="0"/>
                <a:cs typeface="Times New Roman" pitchFamily="18" charset="0"/>
              </a:rPr>
              <a:t>Base-line data about the project, its description in detail along with the description of the existing environment. </a:t>
            </a:r>
          </a:p>
          <a:p>
            <a:pPr marL="514350" indent="-514350" algn="just">
              <a:lnSpc>
                <a:spcPct val="170000"/>
              </a:lnSpc>
              <a:buNone/>
            </a:pPr>
            <a:r>
              <a:rPr lang="en-US" sz="2000" dirty="0" smtClean="0">
                <a:latin typeface="Times New Roman" pitchFamily="18" charset="0"/>
                <a:cs typeface="Times New Roman" pitchFamily="18" charset="0"/>
              </a:rPr>
              <a:t>2. 	Impact Identification. </a:t>
            </a:r>
          </a:p>
          <a:p>
            <a:pPr marL="514350" indent="-514350" algn="just">
              <a:lnSpc>
                <a:spcPct val="170000"/>
              </a:lnSpc>
              <a:buAutoNum type="arabicPeriod" startAt="3"/>
            </a:pPr>
            <a:r>
              <a:rPr lang="en-US" sz="2000" dirty="0" smtClean="0">
                <a:latin typeface="Times New Roman" pitchFamily="18" charset="0"/>
                <a:cs typeface="Times New Roman" pitchFamily="18" charset="0"/>
              </a:rPr>
              <a:t>Impact Prediction. </a:t>
            </a:r>
          </a:p>
          <a:p>
            <a:pPr algn="just">
              <a:lnSpc>
                <a:spcPct val="160000"/>
              </a:lnSpc>
            </a:pPr>
            <a:endParaRPr lang="en-US" sz="2000" dirty="0" smtClean="0">
              <a:latin typeface="Times New Roman" pitchFamily="18" charset="0"/>
              <a:cs typeface="Times New Roman" pitchFamily="18" charset="0"/>
            </a:endParaRPr>
          </a:p>
          <a:p>
            <a:pPr algn="just">
              <a:lnSpc>
                <a:spcPct val="160000"/>
              </a:lnSpc>
            </a:pPr>
            <a:endParaRPr lang="en-US" sz="20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62" y="762000"/>
            <a:ext cx="11017092" cy="5364165"/>
          </a:xfrm>
        </p:spPr>
        <p:txBody>
          <a:bodyPr>
            <a:normAutofit fontScale="92500" lnSpcReduction="20000"/>
          </a:bodyPr>
          <a:lstStyle/>
          <a:p>
            <a:pPr marL="514350" indent="-514350" algn="just">
              <a:lnSpc>
                <a:spcPct val="170000"/>
              </a:lnSpc>
              <a:buNone/>
            </a:pPr>
            <a:r>
              <a:rPr lang="en-US" dirty="0" smtClean="0">
                <a:latin typeface="Times New Roman" pitchFamily="18" charset="0"/>
                <a:cs typeface="Times New Roman" pitchFamily="18" charset="0"/>
              </a:rPr>
              <a:t>4. Evaluation of the impacts. </a:t>
            </a:r>
          </a:p>
          <a:p>
            <a:pPr marL="514350" indent="-514350" algn="just">
              <a:lnSpc>
                <a:spcPct val="170000"/>
              </a:lnSpc>
              <a:buNone/>
            </a:pPr>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Mitigative</a:t>
            </a:r>
            <a:r>
              <a:rPr lang="en-US" dirty="0" smtClean="0">
                <a:latin typeface="Times New Roman" pitchFamily="18" charset="0"/>
                <a:cs typeface="Times New Roman" pitchFamily="18" charset="0"/>
              </a:rPr>
              <a:t> measures and monitoring plans. </a:t>
            </a:r>
          </a:p>
          <a:p>
            <a:pPr marL="514350" indent="-514350" algn="just">
              <a:lnSpc>
                <a:spcPct val="170000"/>
              </a:lnSpc>
              <a:buNone/>
            </a:pPr>
            <a:r>
              <a:rPr lang="en-US" dirty="0" smtClean="0">
                <a:latin typeface="Times New Roman" pitchFamily="18" charset="0"/>
                <a:cs typeface="Times New Roman" pitchFamily="18" charset="0"/>
              </a:rPr>
              <a:t>6. Informing the society and the decision makers.</a:t>
            </a:r>
          </a:p>
          <a:p>
            <a:pPr algn="just">
              <a:lnSpc>
                <a:spcPct val="160000"/>
              </a:lnSpc>
            </a:pPr>
            <a:r>
              <a:rPr lang="en-US" dirty="0" smtClean="0">
                <a:latin typeface="Times New Roman" pitchFamily="18" charset="0"/>
                <a:cs typeface="Times New Roman" pitchFamily="18" charset="0"/>
              </a:rPr>
              <a:t>The EIA Notification suggests that a comprehensive EIA report will normally take at least one year to complete.</a:t>
            </a:r>
          </a:p>
          <a:p>
            <a:pPr algn="just">
              <a:lnSpc>
                <a:spcPct val="160000"/>
              </a:lnSpc>
            </a:pPr>
            <a:r>
              <a:rPr lang="en-US" dirty="0" smtClean="0">
                <a:latin typeface="Times New Roman" pitchFamily="18" charset="0"/>
                <a:cs typeface="Times New Roman" pitchFamily="18" charset="0"/>
              </a:rPr>
              <a:t>Comprehensive scoping process must be completed prior to the preparation of the </a:t>
            </a:r>
            <a:r>
              <a:rPr lang="en-US" dirty="0" err="1" smtClean="0">
                <a:latin typeface="Times New Roman" pitchFamily="18" charset="0"/>
                <a:cs typeface="Times New Roman" pitchFamily="18" charset="0"/>
              </a:rPr>
              <a:t>ToR</a:t>
            </a:r>
            <a:r>
              <a:rPr lang="en-US" dirty="0" smtClean="0">
                <a:latin typeface="Times New Roman" pitchFamily="18" charset="0"/>
                <a:cs typeface="Times New Roman" pitchFamily="18" charset="0"/>
              </a:rPr>
              <a:t> for the EIA.</a:t>
            </a:r>
          </a:p>
          <a:p>
            <a:endParaRPr 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563562"/>
          </a:xfrm>
        </p:spPr>
        <p:txBody>
          <a:bodyPr>
            <a:noAutofit/>
          </a:bodyPr>
          <a:lstStyle/>
          <a:p>
            <a:r>
              <a:rPr lang="en-IN" sz="3200" b="1" dirty="0" smtClean="0">
                <a:solidFill>
                  <a:srgbClr val="FF0000"/>
                </a:solidFill>
                <a:latin typeface="Times New Roman" pitchFamily="18" charset="0"/>
                <a:cs typeface="Times New Roman" pitchFamily="18" charset="0"/>
              </a:rPr>
              <a:t>References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77006" y="914400"/>
            <a:ext cx="11887200" cy="5715000"/>
          </a:xfrm>
        </p:spPr>
        <p:txBody>
          <a:bodyPr>
            <a:normAutofit fontScale="77500" lnSpcReduction="20000"/>
          </a:bodyPr>
          <a:lstStyle/>
          <a:p>
            <a:pPr marL="514350" indent="-514350" algn="just">
              <a:lnSpc>
                <a:spcPct val="110000"/>
              </a:lnSpc>
              <a:buAutoNum type="arabicPeriod"/>
            </a:pPr>
            <a:r>
              <a:rPr lang="en-IN" dirty="0" smtClean="0">
                <a:latin typeface="Times New Roman" pitchFamily="18" charset="0"/>
                <a:cs typeface="Times New Roman" pitchFamily="18" charset="0"/>
              </a:rPr>
              <a:t>Ram B. </a:t>
            </a:r>
            <a:r>
              <a:rPr lang="en-IN" dirty="0" err="1" smtClean="0">
                <a:latin typeface="Times New Roman" pitchFamily="18" charset="0"/>
                <a:cs typeface="Times New Roman" pitchFamily="18" charset="0"/>
              </a:rPr>
              <a:t>Khadka</a:t>
            </a:r>
            <a:r>
              <a:rPr lang="en-IN" dirty="0" smtClean="0">
                <a:latin typeface="Times New Roman" pitchFamily="18" charset="0"/>
                <a:cs typeface="Times New Roman" pitchFamily="18" charset="0"/>
              </a:rPr>
              <a:t>, Steve </a:t>
            </a:r>
            <a:r>
              <a:rPr lang="en-IN" dirty="0" err="1" smtClean="0">
                <a:latin typeface="Times New Roman" pitchFamily="18" charset="0"/>
                <a:cs typeface="Times New Roman" pitchFamily="18" charset="0"/>
              </a:rPr>
              <a:t>Gorzula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Ananda</a:t>
            </a:r>
            <a:r>
              <a:rPr lang="en-IN" dirty="0" smtClean="0">
                <a:latin typeface="Times New Roman" pitchFamily="18" charset="0"/>
                <a:cs typeface="Times New Roman" pitchFamily="18" charset="0"/>
              </a:rPr>
              <a:t> R. Joshi, </a:t>
            </a:r>
            <a:r>
              <a:rPr lang="en-IN" dirty="0" err="1" smtClean="0">
                <a:latin typeface="Times New Roman" pitchFamily="18" charset="0"/>
                <a:cs typeface="Times New Roman" pitchFamily="18" charset="0"/>
              </a:rPr>
              <a:t>Shailendra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Guragain</a:t>
            </a:r>
            <a:r>
              <a:rPr lang="en-IN" dirty="0" smtClean="0">
                <a:latin typeface="Times New Roman" pitchFamily="18" charset="0"/>
                <a:cs typeface="Times New Roman" pitchFamily="18" charset="0"/>
              </a:rPr>
              <a:t>, and Ajay B. </a:t>
            </a:r>
            <a:r>
              <a:rPr lang="en-IN" dirty="0" err="1" smtClean="0">
                <a:latin typeface="Times New Roman" pitchFamily="18" charset="0"/>
                <a:cs typeface="Times New Roman" pitchFamily="18" charset="0"/>
              </a:rPr>
              <a:t>Mathema</a:t>
            </a:r>
            <a:r>
              <a:rPr lang="en-IN" dirty="0" smtClean="0">
                <a:latin typeface="Times New Roman" pitchFamily="18" charset="0"/>
                <a:cs typeface="Times New Roman" pitchFamily="18" charset="0"/>
              </a:rPr>
              <a:t>. “Environmental Impact Assessment, Processes, Methods, and practices of South Asia (Bangladesh, Bhutan, India, and Nepal)”, 1 </a:t>
            </a:r>
            <a:r>
              <a:rPr lang="en-IN" dirty="0" err="1" smtClean="0">
                <a:latin typeface="Times New Roman" pitchFamily="18" charset="0"/>
                <a:cs typeface="Times New Roman" pitchFamily="18" charset="0"/>
              </a:rPr>
              <a:t>st</a:t>
            </a:r>
            <a:r>
              <a:rPr lang="en-IN" dirty="0" smtClean="0">
                <a:latin typeface="Times New Roman" pitchFamily="18" charset="0"/>
                <a:cs typeface="Times New Roman" pitchFamily="18" charset="0"/>
              </a:rPr>
              <a:t> Edition, 2013, School of Environmental Science and Management and Institute of Environment and Development: Research and Capacity Building Initiatives, Nepal.</a:t>
            </a:r>
          </a:p>
          <a:p>
            <a:pPr marL="514350" indent="-514350" algn="just">
              <a:lnSpc>
                <a:spcPct val="110000"/>
              </a:lnSpc>
              <a:buAutoNum type="arabicPeriod"/>
            </a:pPr>
            <a:endParaRPr lang="en-IN" dirty="0" smtClean="0">
              <a:latin typeface="Times New Roman" pitchFamily="18" charset="0"/>
              <a:cs typeface="Times New Roman" pitchFamily="18" charset="0"/>
            </a:endParaRPr>
          </a:p>
          <a:p>
            <a:pPr marL="514350" indent="-514350" algn="just">
              <a:lnSpc>
                <a:spcPct val="110000"/>
              </a:lnSpc>
              <a:buAutoNum type="arabicPeriod"/>
            </a:pPr>
            <a:r>
              <a:rPr lang="en-IN" dirty="0" smtClean="0">
                <a:latin typeface="Times New Roman" pitchFamily="18" charset="0"/>
                <a:cs typeface="Times New Roman" pitchFamily="18" charset="0"/>
              </a:rPr>
              <a:t>Y. </a:t>
            </a:r>
            <a:r>
              <a:rPr lang="en-IN" dirty="0" err="1" smtClean="0">
                <a:latin typeface="Times New Roman" pitchFamily="18" charset="0"/>
                <a:cs typeface="Times New Roman" pitchFamily="18" charset="0"/>
              </a:rPr>
              <a:t>Anjaneyulu</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Valli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Manickam</a:t>
            </a:r>
            <a:r>
              <a:rPr lang="en-IN" dirty="0" smtClean="0">
                <a:latin typeface="Times New Roman" pitchFamily="18" charset="0"/>
                <a:cs typeface="Times New Roman" pitchFamily="18" charset="0"/>
              </a:rPr>
              <a:t>. “ Environmental Impact Assessment Methodologies, Second edition, 2007, BS Publications, India.</a:t>
            </a:r>
          </a:p>
          <a:p>
            <a:pPr marL="514350" indent="-514350" algn="just">
              <a:lnSpc>
                <a:spcPct val="110000"/>
              </a:lnSpc>
              <a:buAutoNum type="arabicPeriod"/>
            </a:pPr>
            <a:endParaRPr lang="en-IN" dirty="0" smtClean="0">
              <a:latin typeface="Times New Roman" pitchFamily="18" charset="0"/>
              <a:cs typeface="Times New Roman" pitchFamily="18" charset="0"/>
            </a:endParaRPr>
          </a:p>
          <a:p>
            <a:pPr marL="514350" indent="-514350" algn="just">
              <a:lnSpc>
                <a:spcPct val="110000"/>
              </a:lnSpc>
              <a:buAutoNum type="arabicPeriod"/>
            </a:pPr>
            <a:r>
              <a:rPr lang="en-IN" dirty="0" smtClean="0">
                <a:latin typeface="Times New Roman" pitchFamily="18" charset="0"/>
                <a:cs typeface="Times New Roman" pitchFamily="18" charset="0"/>
              </a:rPr>
              <a:t>Peter Morris and </a:t>
            </a:r>
            <a:r>
              <a:rPr lang="en-IN" dirty="0" err="1" smtClean="0">
                <a:latin typeface="Times New Roman" pitchFamily="18" charset="0"/>
                <a:cs typeface="Times New Roman" pitchFamily="18" charset="0"/>
              </a:rPr>
              <a:t>Riki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Therivel</a:t>
            </a:r>
            <a:r>
              <a:rPr lang="en-IN" dirty="0" smtClean="0">
                <a:latin typeface="Times New Roman" pitchFamily="18" charset="0"/>
                <a:cs typeface="Times New Roman" pitchFamily="18" charset="0"/>
              </a:rPr>
              <a:t>. Methods of Environmental Impact Assessment, Second edition, 2001, Spoon Press, London.</a:t>
            </a:r>
          </a:p>
          <a:p>
            <a:pPr marL="514350" indent="-514350" algn="just">
              <a:lnSpc>
                <a:spcPct val="110000"/>
              </a:lnSpc>
              <a:buAutoNum type="arabicPeriod"/>
            </a:pPr>
            <a:endParaRPr lang="en-IN" dirty="0" smtClean="0">
              <a:latin typeface="Times New Roman" pitchFamily="18" charset="0"/>
              <a:cs typeface="Times New Roman" pitchFamily="18" charset="0"/>
            </a:endParaRPr>
          </a:p>
          <a:p>
            <a:pPr marL="514350" indent="-514350" algn="just">
              <a:lnSpc>
                <a:spcPct val="110000"/>
              </a:lnSpc>
              <a:buAutoNum type="arabicPeriod"/>
            </a:pPr>
            <a:r>
              <a:rPr lang="en-IN" dirty="0" err="1" smtClean="0">
                <a:latin typeface="Times New Roman" pitchFamily="18" charset="0"/>
                <a:cs typeface="Times New Roman" pitchFamily="18" charset="0"/>
              </a:rPr>
              <a:t>Asit</a:t>
            </a:r>
            <a:r>
              <a:rPr lang="en-IN" dirty="0" smtClean="0">
                <a:latin typeface="Times New Roman" pitchFamily="18" charset="0"/>
                <a:cs typeface="Times New Roman" pitchFamily="18" charset="0"/>
              </a:rPr>
              <a:t> K. </a:t>
            </a:r>
            <a:r>
              <a:rPr lang="en-IN" dirty="0" err="1" smtClean="0">
                <a:latin typeface="Times New Roman" pitchFamily="18" charset="0"/>
                <a:cs typeface="Times New Roman" pitchFamily="18" charset="0"/>
              </a:rPr>
              <a:t>Biswas</a:t>
            </a:r>
            <a:r>
              <a:rPr lang="en-IN" dirty="0" smtClean="0">
                <a:latin typeface="Times New Roman" pitchFamily="18" charset="0"/>
                <a:cs typeface="Times New Roman" pitchFamily="18" charset="0"/>
              </a:rPr>
              <a:t> and S. B. C. </a:t>
            </a:r>
            <a:r>
              <a:rPr lang="en-IN" dirty="0" err="1" smtClean="0">
                <a:latin typeface="Times New Roman" pitchFamily="18" charset="0"/>
                <a:cs typeface="Times New Roman" pitchFamily="18" charset="0"/>
              </a:rPr>
              <a:t>Agarwal</a:t>
            </a:r>
            <a:r>
              <a:rPr lang="en-IN" dirty="0" smtClean="0">
                <a:latin typeface="Times New Roman" pitchFamily="18" charset="0"/>
                <a:cs typeface="Times New Roman" pitchFamily="18" charset="0"/>
              </a:rPr>
              <a:t>. “ Environmental Impact Assessment for Developing Countries, 1992, Butterworth-Heinemann Ltd, Oxford.</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762000"/>
            <a:ext cx="11375948" cy="5364165"/>
          </a:xfrm>
        </p:spPr>
        <p:txBody>
          <a:bodyPr>
            <a:normAutofit fontScale="85000" lnSpcReduction="10000"/>
          </a:bodyPr>
          <a:lstStyle/>
          <a:p>
            <a:pPr algn="just">
              <a:lnSpc>
                <a:spcPct val="150000"/>
              </a:lnSpc>
            </a:pPr>
            <a:r>
              <a:rPr lang="en-US" dirty="0" smtClean="0">
                <a:latin typeface="Times New Roman" pitchFamily="18" charset="0"/>
                <a:cs typeface="Times New Roman" pitchFamily="18" charset="0"/>
              </a:rPr>
              <a:t>EIA is an activity designed to identify and predict the impact of a project on biogeophysico-chemical environment and on human health so as to recommend appropriate legislative measures, programs, and operational procedures to minimize the impact.</a:t>
            </a:r>
          </a:p>
          <a:p>
            <a:pPr algn="just">
              <a:lnSpc>
                <a:spcPct val="150000"/>
              </a:lnSpc>
            </a:pPr>
            <a:r>
              <a:rPr lang="en-US" dirty="0" smtClean="0">
                <a:latin typeface="Times New Roman" pitchFamily="18" charset="0"/>
                <a:cs typeface="Times New Roman" pitchFamily="18" charset="0"/>
              </a:rPr>
              <a:t>Formally </a:t>
            </a:r>
            <a:r>
              <a:rPr lang="en-US" dirty="0" smtClean="0">
                <a:solidFill>
                  <a:srgbClr val="FF0000"/>
                </a:solidFill>
                <a:latin typeface="Times New Roman" pitchFamily="18" charset="0"/>
                <a:cs typeface="Times New Roman" pitchFamily="18" charset="0"/>
              </a:rPr>
              <a:t>EIA can be defined </a:t>
            </a:r>
            <a:r>
              <a:rPr lang="en-US" dirty="0" smtClean="0">
                <a:latin typeface="Times New Roman" pitchFamily="18" charset="0"/>
                <a:cs typeface="Times New Roman" pitchFamily="18" charset="0"/>
              </a:rPr>
              <a:t>as “a process by which information about the environmental effects of a project is collected, both by the developer and from other sources, and taken into account by the relevant decision making body before a decision is given on whether the development should go ahead”.</a:t>
            </a:r>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406" y="685800"/>
            <a:ext cx="11582400" cy="5486400"/>
          </a:xfrm>
        </p:spPr>
        <p:txBody>
          <a:bodyPr>
            <a:normAutofit fontScale="77500" lnSpcReduction="20000"/>
          </a:bodyPr>
          <a:lstStyle/>
          <a:p>
            <a:pPr algn="just">
              <a:lnSpc>
                <a:spcPct val="150000"/>
              </a:lnSpc>
            </a:pPr>
            <a:r>
              <a:rPr lang="en-US" dirty="0" smtClean="0">
                <a:latin typeface="Times New Roman" pitchFamily="18" charset="0"/>
                <a:cs typeface="Times New Roman" pitchFamily="18" charset="0"/>
              </a:rPr>
              <a:t>EIA can also be defined more simply as “an assessment of the impacts of a planned activity on the environment” (UNECE 1991). </a:t>
            </a:r>
          </a:p>
          <a:p>
            <a:pPr algn="just">
              <a:lnSpc>
                <a:spcPct val="150000"/>
              </a:lnSpc>
            </a:pPr>
            <a:r>
              <a:rPr lang="en-US" dirty="0" smtClean="0">
                <a:latin typeface="Times New Roman" pitchFamily="18" charset="0"/>
                <a:cs typeface="Times New Roman" pitchFamily="18" charset="0"/>
              </a:rPr>
              <a:t>In addition to the decision on whether a project should proceed, an EIA will consider aspects such as project alternatives and mitigation measures that should be implemented if the development is allowed. </a:t>
            </a:r>
          </a:p>
          <a:p>
            <a:pPr algn="just">
              <a:lnSpc>
                <a:spcPct val="150000"/>
              </a:lnSpc>
            </a:pPr>
            <a:r>
              <a:rPr lang="en-US" dirty="0" smtClean="0">
                <a:latin typeface="Times New Roman" pitchFamily="18" charset="0"/>
                <a:cs typeface="Times New Roman" pitchFamily="18" charset="0"/>
              </a:rPr>
              <a:t>The findings of an EIA are presented in a document called an Environmental Statement or </a:t>
            </a:r>
            <a:r>
              <a:rPr lang="en-US" b="1" dirty="0" smtClean="0">
                <a:latin typeface="Times New Roman" pitchFamily="18" charset="0"/>
                <a:cs typeface="Times New Roman" pitchFamily="18" charset="0"/>
              </a:rPr>
              <a:t>Environmental Impact Statement (EIS).</a:t>
            </a:r>
          </a:p>
          <a:p>
            <a:pPr algn="just">
              <a:lnSpc>
                <a:spcPct val="150000"/>
              </a:lnSpc>
            </a:pPr>
            <a:r>
              <a:rPr lang="en-US" dirty="0" smtClean="0">
                <a:latin typeface="Times New Roman" pitchFamily="18" charset="0"/>
                <a:cs typeface="Times New Roman" pitchFamily="18" charset="0"/>
              </a:rPr>
              <a:t>EIAs involve individual assessments of aspects of the environment (e.g. population, landscape, heritage, air, climate, soil, water, fauna, flora) likely to be significantly affected by a proposed project.</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406" y="762000"/>
            <a:ext cx="11299748" cy="5943600"/>
          </a:xfrm>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During the 1970s and 1980s the interest in and the awareness of environmental issues in developing countries increased significantly. </a:t>
            </a:r>
          </a:p>
          <a:p>
            <a:pPr algn="just">
              <a:lnSpc>
                <a:spcPct val="170000"/>
              </a:lnSpc>
            </a:pPr>
            <a:r>
              <a:rPr lang="en-US" b="1" i="1" dirty="0" smtClean="0">
                <a:solidFill>
                  <a:srgbClr val="FF0000"/>
                </a:solidFill>
                <a:latin typeface="Times New Roman" pitchFamily="18" charset="0"/>
                <a:cs typeface="Times New Roman" pitchFamily="18" charset="0"/>
              </a:rPr>
              <a:t>Environment must not be ignored but development must not be impeded.</a:t>
            </a:r>
          </a:p>
          <a:p>
            <a:pPr algn="just">
              <a:lnSpc>
                <a:spcPct val="170000"/>
              </a:lnSpc>
            </a:pPr>
            <a:r>
              <a:rPr lang="en-US" dirty="0" smtClean="0">
                <a:latin typeface="Times New Roman" pitchFamily="18" charset="0"/>
                <a:cs typeface="Times New Roman" pitchFamily="18" charset="0"/>
              </a:rPr>
              <a:t>In 1972, during the time of the United Nations Conference on The Human Environment, held in Stockholm – 11 countries participated. In 1981 – 106 Countries participated. </a:t>
            </a:r>
            <a:r>
              <a:rPr lang="en-IN" dirty="0" smtClean="0">
                <a:latin typeface="Times New Roman" pitchFamily="18" charset="0"/>
                <a:cs typeface="Times New Roman" pitchFamily="18" charset="0"/>
              </a:rPr>
              <a:t>In 1991 – All most many countries participated.</a:t>
            </a:r>
          </a:p>
          <a:p>
            <a:pPr algn="just">
              <a:lnSpc>
                <a:spcPct val="170000"/>
              </a:lnSpc>
            </a:pPr>
            <a:r>
              <a:rPr lang="en-US" dirty="0" smtClean="0">
                <a:latin typeface="Times New Roman" pitchFamily="18" charset="0"/>
                <a:cs typeface="Times New Roman" pitchFamily="18" charset="0"/>
              </a:rPr>
              <a:t>The required legislations and setting up of appropriate institutions were initiated mainly during the second half of the 1970s and in the 1980s.  Most developing countries now require an environmental assessment of proposed development projects. </a:t>
            </a:r>
          </a:p>
          <a:p>
            <a:pPr algn="just">
              <a:lnSpc>
                <a:spcPct val="170000"/>
              </a:lnSpc>
            </a:pPr>
            <a:r>
              <a:rPr lang="en-US" dirty="0" smtClean="0">
                <a:latin typeface="Times New Roman" pitchFamily="18" charset="0"/>
                <a:cs typeface="Times New Roman" pitchFamily="18" charset="0"/>
              </a:rPr>
              <a:t>However, it should be noted that whereas countries like the Philippines required environmental impact assessments of major projects in 1977, some important industrialized countries like the Federal Republic of Germany institutionalized similar requirements only about a decade later. Many developing countries now have made EIA an integral component of the project clearance process.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62" y="762000"/>
            <a:ext cx="11223544" cy="5867400"/>
          </a:xfrm>
        </p:spPr>
        <p:txBody>
          <a:bodyPr>
            <a:normAutofit fontScale="77500" lnSpcReduction="20000"/>
          </a:bodyPr>
          <a:lstStyle/>
          <a:p>
            <a:pPr algn="just">
              <a:lnSpc>
                <a:spcPct val="160000"/>
              </a:lnSpc>
            </a:pPr>
            <a:r>
              <a:rPr lang="en-US" dirty="0" smtClean="0">
                <a:latin typeface="Times New Roman" pitchFamily="18" charset="0"/>
                <a:cs typeface="Times New Roman" pitchFamily="18" charset="0"/>
              </a:rPr>
              <a:t>Many Asian developing countries like China, India, Indonesia, Malaysia, Pakistan, the Philippines, South Korea, Sri Lanka and Thailand have now carried out environmental assessments of new projects for some time. </a:t>
            </a:r>
          </a:p>
          <a:p>
            <a:pPr algn="just">
              <a:lnSpc>
                <a:spcPct val="160000"/>
              </a:lnSpc>
            </a:pPr>
            <a:r>
              <a:rPr lang="en-US" dirty="0" smtClean="0">
                <a:latin typeface="Times New Roman" pitchFamily="18" charset="0"/>
                <a:cs typeface="Times New Roman" pitchFamily="18" charset="0"/>
              </a:rPr>
              <a:t>Two countries — Thailand and the Philippines — have now carried out several thousand environmental impact studies.</a:t>
            </a:r>
          </a:p>
          <a:p>
            <a:pPr algn="just">
              <a:lnSpc>
                <a:spcPct val="160000"/>
              </a:lnSpc>
            </a:pPr>
            <a:r>
              <a:rPr lang="en-US" dirty="0" smtClean="0">
                <a:latin typeface="Times New Roman" pitchFamily="18" charset="0"/>
                <a:cs typeface="Times New Roman" pitchFamily="18" charset="0"/>
              </a:rPr>
              <a:t>The application of EIA is based upon the following </a:t>
            </a:r>
            <a:r>
              <a:rPr lang="en-US" b="1" dirty="0" smtClean="0">
                <a:solidFill>
                  <a:srgbClr val="FF0000"/>
                </a:solidFill>
                <a:latin typeface="Times New Roman" pitchFamily="18" charset="0"/>
                <a:cs typeface="Times New Roman" pitchFamily="18" charset="0"/>
              </a:rPr>
              <a:t>three core values:</a:t>
            </a:r>
          </a:p>
          <a:p>
            <a:pPr algn="just">
              <a:lnSpc>
                <a:spcPct val="160000"/>
              </a:lnSpc>
              <a:buNone/>
            </a:pPr>
            <a:r>
              <a:rPr lang="en-US" dirty="0" smtClean="0">
                <a:latin typeface="Times New Roman" pitchFamily="18" charset="0"/>
                <a:cs typeface="Times New Roman" pitchFamily="18" charset="0"/>
              </a:rPr>
              <a:t>1. Sustainability – the EIA process will result in environmental safeguards, </a:t>
            </a:r>
          </a:p>
          <a:p>
            <a:pPr algn="just">
              <a:lnSpc>
                <a:spcPct val="160000"/>
              </a:lnSpc>
              <a:buNone/>
            </a:pPr>
            <a:r>
              <a:rPr lang="en-US" dirty="0" smtClean="0">
                <a:latin typeface="Times New Roman" pitchFamily="18" charset="0"/>
                <a:cs typeface="Times New Roman" pitchFamily="18" charset="0"/>
              </a:rPr>
              <a:t>2. Integrity – the EIA process will conform to agreed-upon standards, and</a:t>
            </a:r>
          </a:p>
          <a:p>
            <a:pPr algn="just">
              <a:lnSpc>
                <a:spcPct val="160000"/>
              </a:lnSpc>
              <a:buNone/>
            </a:pPr>
            <a:r>
              <a:rPr lang="en-US" dirty="0" smtClean="0">
                <a:latin typeface="Times New Roman" pitchFamily="18" charset="0"/>
                <a:cs typeface="Times New Roman" pitchFamily="18" charset="0"/>
              </a:rPr>
              <a:t>3. Utility – the EIA process will provide balance and credible information for   decision-making.</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487362"/>
          </a:xfrm>
        </p:spPr>
        <p:txBody>
          <a:bodyPr>
            <a:normAutofit fontScale="90000"/>
          </a:bodyPr>
          <a:lstStyle/>
          <a:p>
            <a:r>
              <a:rPr lang="en-IN" b="1" dirty="0" smtClean="0">
                <a:latin typeface="Times New Roman" pitchFamily="18" charset="0"/>
                <a:cs typeface="Times New Roman" pitchFamily="18" charset="0"/>
              </a:rPr>
              <a:t>EIA Concepts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05606" y="914400"/>
            <a:ext cx="11658600" cy="5791200"/>
          </a:xfrm>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Under the three core values, the following eight guiding principles govern the entire process of EIA in its implementation:</a:t>
            </a:r>
          </a:p>
          <a:p>
            <a:pPr algn="just">
              <a:lnSpc>
                <a:spcPct val="170000"/>
              </a:lnSpc>
              <a:buNone/>
            </a:pPr>
            <a:r>
              <a:rPr lang="en-US" b="1" dirty="0" smtClean="0">
                <a:latin typeface="Times New Roman" pitchFamily="18" charset="0"/>
                <a:cs typeface="Times New Roman" pitchFamily="18" charset="0"/>
              </a:rPr>
              <a:t>1. Participation: </a:t>
            </a:r>
            <a:r>
              <a:rPr lang="en-US" dirty="0" smtClean="0">
                <a:latin typeface="Times New Roman" pitchFamily="18" charset="0"/>
                <a:cs typeface="Times New Roman" pitchFamily="18" charset="0"/>
              </a:rPr>
              <a:t>all interested parties have appropriate and timely access to the process</a:t>
            </a:r>
          </a:p>
          <a:p>
            <a:pPr algn="just">
              <a:lnSpc>
                <a:spcPct val="170000"/>
              </a:lnSpc>
              <a:buNone/>
            </a:pPr>
            <a:r>
              <a:rPr lang="en-US" b="1" dirty="0" smtClean="0">
                <a:latin typeface="Times New Roman" pitchFamily="18" charset="0"/>
                <a:cs typeface="Times New Roman" pitchFamily="18" charset="0"/>
              </a:rPr>
              <a:t>2. Transparency: </a:t>
            </a:r>
            <a:r>
              <a:rPr lang="en-US" dirty="0" smtClean="0">
                <a:latin typeface="Times New Roman" pitchFamily="18" charset="0"/>
                <a:cs typeface="Times New Roman" pitchFamily="18" charset="0"/>
              </a:rPr>
              <a:t>all assessment decisions and their basis are open and accessible</a:t>
            </a:r>
          </a:p>
          <a:p>
            <a:pPr algn="just">
              <a:lnSpc>
                <a:spcPct val="170000"/>
              </a:lnSpc>
              <a:buNone/>
            </a:pPr>
            <a:r>
              <a:rPr lang="en-US" b="1" dirty="0" smtClean="0">
                <a:latin typeface="Times New Roman" pitchFamily="18" charset="0"/>
                <a:cs typeface="Times New Roman" pitchFamily="18" charset="0"/>
              </a:rPr>
              <a:t>3. Certainty: </a:t>
            </a:r>
            <a:r>
              <a:rPr lang="en-US" dirty="0" smtClean="0">
                <a:latin typeface="Times New Roman" pitchFamily="18" charset="0"/>
                <a:cs typeface="Times New Roman" pitchFamily="18" charset="0"/>
              </a:rPr>
              <a:t>the process and timing of the assessment are agreed upon in advanced and adhered to by all participants</a:t>
            </a:r>
          </a:p>
          <a:p>
            <a:pPr algn="just">
              <a:lnSpc>
                <a:spcPct val="170000"/>
              </a:lnSpc>
              <a:buNone/>
            </a:pPr>
            <a:r>
              <a:rPr lang="en-US" b="1" dirty="0" smtClean="0">
                <a:latin typeface="Times New Roman" pitchFamily="18" charset="0"/>
                <a:cs typeface="Times New Roman" pitchFamily="18" charset="0"/>
              </a:rPr>
              <a:t>4. Accountability: </a:t>
            </a:r>
            <a:r>
              <a:rPr lang="en-US" dirty="0" smtClean="0">
                <a:latin typeface="Times New Roman" pitchFamily="18" charset="0"/>
                <a:cs typeface="Times New Roman" pitchFamily="18" charset="0"/>
              </a:rPr>
              <a:t>decision-makers are responsible to all parties for their actions and decisions under the assessment process</a:t>
            </a:r>
          </a:p>
          <a:p>
            <a:pPr algn="just">
              <a:lnSpc>
                <a:spcPct val="170000"/>
              </a:lnSpc>
              <a:buNone/>
            </a:pPr>
            <a:r>
              <a:rPr lang="en-US" b="1" dirty="0" smtClean="0">
                <a:latin typeface="Times New Roman" pitchFamily="18" charset="0"/>
                <a:cs typeface="Times New Roman" pitchFamily="18" charset="0"/>
              </a:rPr>
              <a:t>5. Credibility: </a:t>
            </a:r>
            <a:r>
              <a:rPr lang="en-US" dirty="0" smtClean="0">
                <a:latin typeface="Times New Roman" pitchFamily="18" charset="0"/>
                <a:cs typeface="Times New Roman" pitchFamily="18" charset="0"/>
              </a:rPr>
              <a:t>assessment is carried out with professionalism and objectivity</a:t>
            </a:r>
          </a:p>
          <a:p>
            <a:pPr algn="just">
              <a:lnSpc>
                <a:spcPct val="170000"/>
              </a:lnSpc>
              <a:buNone/>
            </a:pPr>
            <a:r>
              <a:rPr lang="en-US" b="1" dirty="0" smtClean="0">
                <a:latin typeface="Times New Roman" pitchFamily="18" charset="0"/>
                <a:cs typeface="Times New Roman" pitchFamily="18" charset="0"/>
              </a:rPr>
              <a:t>6. Cost-effectiveness: </a:t>
            </a:r>
            <a:r>
              <a:rPr lang="en-US" dirty="0" smtClean="0">
                <a:latin typeface="Times New Roman" pitchFamily="18" charset="0"/>
                <a:cs typeface="Times New Roman" pitchFamily="18" charset="0"/>
              </a:rPr>
              <a:t>the assessment process and its outcomes ensure environmental protection at the least cost to society,</a:t>
            </a:r>
          </a:p>
          <a:p>
            <a:pPr algn="just">
              <a:lnSpc>
                <a:spcPct val="170000"/>
              </a:lnSpc>
              <a:buNone/>
            </a:pPr>
            <a:r>
              <a:rPr lang="en-US" b="1" dirty="0" smtClean="0">
                <a:latin typeface="Times New Roman" pitchFamily="18" charset="0"/>
                <a:cs typeface="Times New Roman" pitchFamily="18" charset="0"/>
              </a:rPr>
              <a:t>7. Flexibility: </a:t>
            </a:r>
            <a:r>
              <a:rPr lang="en-US" dirty="0" smtClean="0">
                <a:latin typeface="Times New Roman" pitchFamily="18" charset="0"/>
                <a:cs typeface="Times New Roman" pitchFamily="18" charset="0"/>
              </a:rPr>
              <a:t>the assessment process is able to adapt so that it can deal efficiently with any sort of proposal and any decision-making situation, and</a:t>
            </a:r>
          </a:p>
          <a:p>
            <a:pPr algn="just">
              <a:lnSpc>
                <a:spcPct val="170000"/>
              </a:lnSpc>
              <a:buNone/>
            </a:pPr>
            <a:r>
              <a:rPr lang="en-US" b="1" dirty="0" smtClean="0">
                <a:latin typeface="Times New Roman" pitchFamily="18" charset="0"/>
                <a:cs typeface="Times New Roman" pitchFamily="18" charset="0"/>
              </a:rPr>
              <a:t>8. Practicability: </a:t>
            </a:r>
            <a:r>
              <a:rPr lang="en-US" dirty="0" smtClean="0">
                <a:latin typeface="Times New Roman" pitchFamily="18" charset="0"/>
                <a:cs typeface="Times New Roman" pitchFamily="18" charset="0"/>
              </a:rPr>
              <a:t>the information and outputs provided by the assessment process are readily usable in decision-making and planning.</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TotalTime>
  <Words>4531</Words>
  <Application>Microsoft Office PowerPoint</Application>
  <PresentationFormat>Custom</PresentationFormat>
  <Paragraphs>234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Office Theme</vt:lpstr>
      <vt:lpstr>Unit - 4  Environmental Impact Assessment</vt:lpstr>
      <vt:lpstr>PowerPoint Presentation</vt:lpstr>
      <vt:lpstr>PowerPoint Presentation</vt:lpstr>
      <vt:lpstr>Environmental Impact Assessment (EIA)</vt:lpstr>
      <vt:lpstr>PowerPoint Presentation</vt:lpstr>
      <vt:lpstr>PowerPoint Presentation</vt:lpstr>
      <vt:lpstr>PowerPoint Presentation</vt:lpstr>
      <vt:lpstr>PowerPoint Presentation</vt:lpstr>
      <vt:lpstr>EIA Concepts</vt:lpstr>
      <vt:lpstr>PowerPoint Presentation</vt:lpstr>
      <vt:lpstr>Meaning of EIA</vt:lpstr>
      <vt:lpstr>PowerPoint Presentation</vt:lpstr>
      <vt:lpstr>PowerPoint Presentation</vt:lpstr>
      <vt:lpstr>Screening</vt:lpstr>
      <vt:lpstr>PowerPoint Presentation</vt:lpstr>
      <vt:lpstr>Screening process</vt:lpstr>
      <vt:lpstr>PowerPoint Presentation</vt:lpstr>
      <vt:lpstr>PowerPoint Presentation</vt:lpstr>
      <vt:lpstr>Screening methods</vt:lpstr>
      <vt:lpstr>PowerPoint Presentation</vt:lpstr>
      <vt:lpstr>Scoping</vt:lpstr>
      <vt:lpstr>PowerPoint Presentation</vt:lpstr>
      <vt:lpstr>Information needed for Scoping</vt:lpstr>
      <vt:lpstr>Aim of scoping</vt:lpstr>
      <vt:lpstr>Scoping process</vt:lpstr>
      <vt:lpstr>PowerPoint Presentation</vt:lpstr>
      <vt:lpstr>Methods of scoping</vt:lpstr>
      <vt:lpstr>Scoping Exercise and Methods</vt:lpstr>
      <vt:lpstr>PowerPoint Presentation</vt:lpstr>
      <vt:lpstr>PowerPoint Presentation</vt:lpstr>
      <vt:lpstr>PowerPoint Presentation</vt:lpstr>
      <vt:lpstr>PowerPoint Presentation</vt:lpstr>
      <vt:lpstr>PowerPoint Presentation</vt:lpstr>
      <vt:lpstr>Checklists of EIA </vt:lpstr>
      <vt:lpstr>PowerPoint Presentation</vt:lpstr>
      <vt:lpstr>PowerPoint Presentation</vt:lpstr>
      <vt:lpstr>PowerPoint Presentation</vt:lpstr>
      <vt:lpstr>Rapid and Comprehensive EIA</vt:lpstr>
      <vt:lpstr>PowerPoint Presentation</vt:lpstr>
      <vt:lpstr>Comprehensive EIA</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  Environmental Impact Assessment</dc:title>
  <dc:creator>Admin</dc:creator>
  <cp:lastModifiedBy>thiru</cp:lastModifiedBy>
  <cp:revision>52</cp:revision>
  <dcterms:created xsi:type="dcterms:W3CDTF">2006-08-16T00:00:00Z</dcterms:created>
  <dcterms:modified xsi:type="dcterms:W3CDTF">2021-04-22T10:29:54Z</dcterms:modified>
</cp:coreProperties>
</file>