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2"/>
  </p:notesMasterIdLst>
  <p:sldIdLst>
    <p:sldId id="256" r:id="rId3"/>
    <p:sldId id="257" r:id="rId4"/>
    <p:sldId id="258" r:id="rId5"/>
    <p:sldId id="260" r:id="rId6"/>
    <p:sldId id="261" r:id="rId7"/>
    <p:sldId id="266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EF2"/>
    <a:srgbClr val="2CA7F3"/>
    <a:srgbClr val="61E3FD"/>
    <a:srgbClr val="23445C"/>
    <a:srgbClr val="285D6E"/>
    <a:srgbClr val="CBC9C5"/>
    <a:srgbClr val="D8D7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>
        <p:scale>
          <a:sx n="75" d="100"/>
          <a:sy n="75" d="100"/>
        </p:scale>
        <p:origin x="8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3EDAC1-AABE-4265-9F31-5A19EF42308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1174D2A-85C2-48C2-93BE-CC33F8CCDCCF}">
      <dgm:prSet/>
      <dgm:spPr/>
      <dgm:t>
        <a:bodyPr/>
        <a:lstStyle/>
        <a:p>
          <a:r>
            <a:rPr lang="en-US" b="1" i="0" baseline="0"/>
            <a:t>Limited Relevance</a:t>
          </a:r>
          <a:r>
            <a:rPr lang="en-US" b="0" i="0" baseline="0"/>
            <a:t>: Traditional search engines often fail to understand user intent, leading to irrelevant results.</a:t>
          </a:r>
          <a:endParaRPr lang="en-US"/>
        </a:p>
      </dgm:t>
    </dgm:pt>
    <dgm:pt modelId="{DBF9F324-4036-4763-AEA6-93F5802D2CBA}" type="parTrans" cxnId="{22C3CC0C-99E4-4533-894E-DAEFAB99E4A9}">
      <dgm:prSet/>
      <dgm:spPr/>
      <dgm:t>
        <a:bodyPr/>
        <a:lstStyle/>
        <a:p>
          <a:endParaRPr lang="en-US"/>
        </a:p>
      </dgm:t>
    </dgm:pt>
    <dgm:pt modelId="{5BB90DB5-7FFD-4175-A344-0AE2F5E7359E}" type="sibTrans" cxnId="{22C3CC0C-99E4-4533-894E-DAEFAB99E4A9}">
      <dgm:prSet/>
      <dgm:spPr/>
      <dgm:t>
        <a:bodyPr/>
        <a:lstStyle/>
        <a:p>
          <a:endParaRPr lang="en-US"/>
        </a:p>
      </dgm:t>
    </dgm:pt>
    <dgm:pt modelId="{C608EAB5-C84F-4333-BE6A-2F26405B3C32}">
      <dgm:prSet/>
      <dgm:spPr/>
      <dgm:t>
        <a:bodyPr/>
        <a:lstStyle/>
        <a:p>
          <a:r>
            <a:rPr lang="en-US" b="1" i="0" baseline="0"/>
            <a:t>Lack of Context Awareness</a:t>
          </a:r>
          <a:r>
            <a:rPr lang="en-US" b="0" i="0" baseline="0"/>
            <a:t>: Current systems can't adapt to evolving search queries or provide personalized results.</a:t>
          </a:r>
          <a:endParaRPr lang="en-US"/>
        </a:p>
      </dgm:t>
    </dgm:pt>
    <dgm:pt modelId="{E40D52D9-B596-42B1-AE7A-9814001CFC86}" type="parTrans" cxnId="{957AABEC-F60A-4284-8002-C99908FB954D}">
      <dgm:prSet/>
      <dgm:spPr/>
      <dgm:t>
        <a:bodyPr/>
        <a:lstStyle/>
        <a:p>
          <a:endParaRPr lang="en-US"/>
        </a:p>
      </dgm:t>
    </dgm:pt>
    <dgm:pt modelId="{DAD544D6-81E4-4D51-8F1A-9339DA8FB0ED}" type="sibTrans" cxnId="{957AABEC-F60A-4284-8002-C99908FB954D}">
      <dgm:prSet/>
      <dgm:spPr/>
      <dgm:t>
        <a:bodyPr/>
        <a:lstStyle/>
        <a:p>
          <a:endParaRPr lang="en-US"/>
        </a:p>
      </dgm:t>
    </dgm:pt>
    <dgm:pt modelId="{6F738D32-DBED-4D82-80A2-B214BE352C84}">
      <dgm:prSet/>
      <dgm:spPr/>
      <dgm:t>
        <a:bodyPr/>
        <a:lstStyle/>
        <a:p>
          <a:r>
            <a:rPr lang="en-US" b="1" i="0" baseline="0"/>
            <a:t>Static Search Results</a:t>
          </a:r>
          <a:r>
            <a:rPr lang="en-US" b="0" i="0" baseline="0"/>
            <a:t>: Relying on static keyword matching, current technologies struggle with dynamic, complex information.</a:t>
          </a:r>
          <a:endParaRPr lang="en-US"/>
        </a:p>
      </dgm:t>
    </dgm:pt>
    <dgm:pt modelId="{E6B96818-FDBC-478D-A146-D18F0CD4E3DA}" type="parTrans" cxnId="{98A1FB4A-80C9-4676-88F6-ED256D706399}">
      <dgm:prSet/>
      <dgm:spPr/>
      <dgm:t>
        <a:bodyPr/>
        <a:lstStyle/>
        <a:p>
          <a:endParaRPr lang="en-US"/>
        </a:p>
      </dgm:t>
    </dgm:pt>
    <dgm:pt modelId="{0AC308A2-AC68-4C2E-80DF-D622CF4ECC61}" type="sibTrans" cxnId="{98A1FB4A-80C9-4676-88F6-ED256D706399}">
      <dgm:prSet/>
      <dgm:spPr/>
      <dgm:t>
        <a:bodyPr/>
        <a:lstStyle/>
        <a:p>
          <a:endParaRPr lang="en-US"/>
        </a:p>
      </dgm:t>
    </dgm:pt>
    <dgm:pt modelId="{DB55D181-AE32-4605-9E9E-91E2CA6BEB72}">
      <dgm:prSet/>
      <dgm:spPr/>
      <dgm:t>
        <a:bodyPr/>
        <a:lstStyle/>
        <a:p>
          <a:r>
            <a:rPr lang="en-US" b="1" i="0" baseline="0"/>
            <a:t>Increased Data</a:t>
          </a:r>
          <a:r>
            <a:rPr lang="en-US" b="0" i="0" baseline="0"/>
            <a:t>: As the volume of data grows, it's harder to search efficiently without a deeper understanding of context. </a:t>
          </a:r>
          <a:endParaRPr lang="en-US"/>
        </a:p>
      </dgm:t>
    </dgm:pt>
    <dgm:pt modelId="{C4D0DEA8-2C57-482B-8A55-F754E5D4A379}" type="parTrans" cxnId="{F7FD8615-75A2-4E49-A73F-7E8C8877335C}">
      <dgm:prSet/>
      <dgm:spPr/>
      <dgm:t>
        <a:bodyPr/>
        <a:lstStyle/>
        <a:p>
          <a:endParaRPr lang="en-US"/>
        </a:p>
      </dgm:t>
    </dgm:pt>
    <dgm:pt modelId="{712CF3C1-1F8F-4211-A688-FAB788F864DD}" type="sibTrans" cxnId="{F7FD8615-75A2-4E49-A73F-7E8C8877335C}">
      <dgm:prSet/>
      <dgm:spPr/>
      <dgm:t>
        <a:bodyPr/>
        <a:lstStyle/>
        <a:p>
          <a:endParaRPr lang="en-US"/>
        </a:p>
      </dgm:t>
    </dgm:pt>
    <dgm:pt modelId="{C566892E-1729-48DC-883A-1D0B91FA4768}" type="pres">
      <dgm:prSet presAssocID="{713EDAC1-AABE-4265-9F31-5A19EF423088}" presName="root" presStyleCnt="0">
        <dgm:presLayoutVars>
          <dgm:dir/>
          <dgm:resizeHandles val="exact"/>
        </dgm:presLayoutVars>
      </dgm:prSet>
      <dgm:spPr/>
    </dgm:pt>
    <dgm:pt modelId="{EF91DFB7-FFB7-4FC3-BF6D-6EF5AEBD35DF}" type="pres">
      <dgm:prSet presAssocID="{713EDAC1-AABE-4265-9F31-5A19EF423088}" presName="container" presStyleCnt="0">
        <dgm:presLayoutVars>
          <dgm:dir/>
          <dgm:resizeHandles val="exact"/>
        </dgm:presLayoutVars>
      </dgm:prSet>
      <dgm:spPr/>
    </dgm:pt>
    <dgm:pt modelId="{F9065008-D1B3-4276-B237-258DED3D81DE}" type="pres">
      <dgm:prSet presAssocID="{F1174D2A-85C2-48C2-93BE-CC33F8CCDCCF}" presName="compNode" presStyleCnt="0"/>
      <dgm:spPr/>
    </dgm:pt>
    <dgm:pt modelId="{BF9184C2-0266-4C7D-BB38-0B905E4617C3}" type="pres">
      <dgm:prSet presAssocID="{F1174D2A-85C2-48C2-93BE-CC33F8CCDCCF}" presName="iconBgRect" presStyleLbl="bgShp" presStyleIdx="0" presStyleCnt="4"/>
      <dgm:spPr/>
    </dgm:pt>
    <dgm:pt modelId="{5F28E337-52A2-4F36-B747-C2021C8E5DE3}" type="pres">
      <dgm:prSet presAssocID="{F1174D2A-85C2-48C2-93BE-CC33F8CCDCC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9296EE13-E822-41E5-B3B4-E9E35A152172}" type="pres">
      <dgm:prSet presAssocID="{F1174D2A-85C2-48C2-93BE-CC33F8CCDCCF}" presName="spaceRect" presStyleCnt="0"/>
      <dgm:spPr/>
    </dgm:pt>
    <dgm:pt modelId="{130B4D26-316B-4A2E-B0A5-92E0313F4E3B}" type="pres">
      <dgm:prSet presAssocID="{F1174D2A-85C2-48C2-93BE-CC33F8CCDCCF}" presName="textRect" presStyleLbl="revTx" presStyleIdx="0" presStyleCnt="4">
        <dgm:presLayoutVars>
          <dgm:chMax val="1"/>
          <dgm:chPref val="1"/>
        </dgm:presLayoutVars>
      </dgm:prSet>
      <dgm:spPr/>
    </dgm:pt>
    <dgm:pt modelId="{B183994F-408A-4BA6-A6B0-80C05A7CC3A6}" type="pres">
      <dgm:prSet presAssocID="{5BB90DB5-7FFD-4175-A344-0AE2F5E7359E}" presName="sibTrans" presStyleLbl="sibTrans2D1" presStyleIdx="0" presStyleCnt="0"/>
      <dgm:spPr/>
    </dgm:pt>
    <dgm:pt modelId="{1A1D368F-7083-4D59-82AE-B743CE7AD8B6}" type="pres">
      <dgm:prSet presAssocID="{C608EAB5-C84F-4333-BE6A-2F26405B3C32}" presName="compNode" presStyleCnt="0"/>
      <dgm:spPr/>
    </dgm:pt>
    <dgm:pt modelId="{7A905FC2-DA8A-45A1-A456-046481C45E8F}" type="pres">
      <dgm:prSet presAssocID="{C608EAB5-C84F-4333-BE6A-2F26405B3C32}" presName="iconBgRect" presStyleLbl="bgShp" presStyleIdx="1" presStyleCnt="4"/>
      <dgm:spPr/>
    </dgm:pt>
    <dgm:pt modelId="{5C09E013-6033-4470-8281-A18E7BCD7D0F}" type="pres">
      <dgm:prSet presAssocID="{C608EAB5-C84F-4333-BE6A-2F26405B3C3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6093FF7-68B7-4E96-A0DD-681091CA9987}" type="pres">
      <dgm:prSet presAssocID="{C608EAB5-C84F-4333-BE6A-2F26405B3C32}" presName="spaceRect" presStyleCnt="0"/>
      <dgm:spPr/>
    </dgm:pt>
    <dgm:pt modelId="{EF552030-6969-4B09-B2BF-C048D79C4F93}" type="pres">
      <dgm:prSet presAssocID="{C608EAB5-C84F-4333-BE6A-2F26405B3C32}" presName="textRect" presStyleLbl="revTx" presStyleIdx="1" presStyleCnt="4">
        <dgm:presLayoutVars>
          <dgm:chMax val="1"/>
          <dgm:chPref val="1"/>
        </dgm:presLayoutVars>
      </dgm:prSet>
      <dgm:spPr/>
    </dgm:pt>
    <dgm:pt modelId="{39F6711A-6DB5-4176-9233-F2AB231DEE24}" type="pres">
      <dgm:prSet presAssocID="{DAD544D6-81E4-4D51-8F1A-9339DA8FB0ED}" presName="sibTrans" presStyleLbl="sibTrans2D1" presStyleIdx="0" presStyleCnt="0"/>
      <dgm:spPr/>
    </dgm:pt>
    <dgm:pt modelId="{BFAE8FA9-1165-4326-89E0-8FA5F3F64773}" type="pres">
      <dgm:prSet presAssocID="{6F738D32-DBED-4D82-80A2-B214BE352C84}" presName="compNode" presStyleCnt="0"/>
      <dgm:spPr/>
    </dgm:pt>
    <dgm:pt modelId="{334C5B0F-5253-4725-A7D3-2A2D2BF1D4B9}" type="pres">
      <dgm:prSet presAssocID="{6F738D32-DBED-4D82-80A2-B214BE352C84}" presName="iconBgRect" presStyleLbl="bgShp" presStyleIdx="2" presStyleCnt="4"/>
      <dgm:spPr/>
    </dgm:pt>
    <dgm:pt modelId="{EBFDD2BD-9A94-4D9A-8868-A0E8BB4F4856}" type="pres">
      <dgm:prSet presAssocID="{6F738D32-DBED-4D82-80A2-B214BE352C8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AACDDBA2-99DA-47C1-8F84-521FE3638CC6}" type="pres">
      <dgm:prSet presAssocID="{6F738D32-DBED-4D82-80A2-B214BE352C84}" presName="spaceRect" presStyleCnt="0"/>
      <dgm:spPr/>
    </dgm:pt>
    <dgm:pt modelId="{1568E19F-F67E-4535-99DD-28442852E031}" type="pres">
      <dgm:prSet presAssocID="{6F738D32-DBED-4D82-80A2-B214BE352C84}" presName="textRect" presStyleLbl="revTx" presStyleIdx="2" presStyleCnt="4">
        <dgm:presLayoutVars>
          <dgm:chMax val="1"/>
          <dgm:chPref val="1"/>
        </dgm:presLayoutVars>
      </dgm:prSet>
      <dgm:spPr/>
    </dgm:pt>
    <dgm:pt modelId="{173BF0E4-5161-43ED-9CA5-D8A1024BB17D}" type="pres">
      <dgm:prSet presAssocID="{0AC308A2-AC68-4C2E-80DF-D622CF4ECC61}" presName="sibTrans" presStyleLbl="sibTrans2D1" presStyleIdx="0" presStyleCnt="0"/>
      <dgm:spPr/>
    </dgm:pt>
    <dgm:pt modelId="{41D7CCF7-A34C-40D0-BA94-BB7B0BB0D9BD}" type="pres">
      <dgm:prSet presAssocID="{DB55D181-AE32-4605-9E9E-91E2CA6BEB72}" presName="compNode" presStyleCnt="0"/>
      <dgm:spPr/>
    </dgm:pt>
    <dgm:pt modelId="{61D652E4-7791-4A75-ACD4-3CA168BF040E}" type="pres">
      <dgm:prSet presAssocID="{DB55D181-AE32-4605-9E9E-91E2CA6BEB72}" presName="iconBgRect" presStyleLbl="bgShp" presStyleIdx="3" presStyleCnt="4"/>
      <dgm:spPr/>
    </dgm:pt>
    <dgm:pt modelId="{3828D090-1A9A-41EB-8EF3-C4243592DC45}" type="pres">
      <dgm:prSet presAssocID="{DB55D181-AE32-4605-9E9E-91E2CA6BEB7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23290C3-4BF0-4F44-8FDF-3EC9E92F5C38}" type="pres">
      <dgm:prSet presAssocID="{DB55D181-AE32-4605-9E9E-91E2CA6BEB72}" presName="spaceRect" presStyleCnt="0"/>
      <dgm:spPr/>
    </dgm:pt>
    <dgm:pt modelId="{A5FBE442-1C53-48AB-8F3C-CB12DAFDC36A}" type="pres">
      <dgm:prSet presAssocID="{DB55D181-AE32-4605-9E9E-91E2CA6BEB7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6418A03-7E76-4AAC-BC14-8DC6D6BA50B2}" type="presOf" srcId="{713EDAC1-AABE-4265-9F31-5A19EF423088}" destId="{C566892E-1729-48DC-883A-1D0B91FA4768}" srcOrd="0" destOrd="0" presId="urn:microsoft.com/office/officeart/2018/2/layout/IconCircleList"/>
    <dgm:cxn modelId="{22C3CC0C-99E4-4533-894E-DAEFAB99E4A9}" srcId="{713EDAC1-AABE-4265-9F31-5A19EF423088}" destId="{F1174D2A-85C2-48C2-93BE-CC33F8CCDCCF}" srcOrd="0" destOrd="0" parTransId="{DBF9F324-4036-4763-AEA6-93F5802D2CBA}" sibTransId="{5BB90DB5-7FFD-4175-A344-0AE2F5E7359E}"/>
    <dgm:cxn modelId="{85DBEB12-08A4-4581-BEF3-93074ED5F6D4}" type="presOf" srcId="{DB55D181-AE32-4605-9E9E-91E2CA6BEB72}" destId="{A5FBE442-1C53-48AB-8F3C-CB12DAFDC36A}" srcOrd="0" destOrd="0" presId="urn:microsoft.com/office/officeart/2018/2/layout/IconCircleList"/>
    <dgm:cxn modelId="{F7FD8615-75A2-4E49-A73F-7E8C8877335C}" srcId="{713EDAC1-AABE-4265-9F31-5A19EF423088}" destId="{DB55D181-AE32-4605-9E9E-91E2CA6BEB72}" srcOrd="3" destOrd="0" parTransId="{C4D0DEA8-2C57-482B-8A55-F754E5D4A379}" sibTransId="{712CF3C1-1F8F-4211-A688-FAB788F864DD}"/>
    <dgm:cxn modelId="{4357F91A-34BA-4C9A-8D76-DBFA6A492DE7}" type="presOf" srcId="{5BB90DB5-7FFD-4175-A344-0AE2F5E7359E}" destId="{B183994F-408A-4BA6-A6B0-80C05A7CC3A6}" srcOrd="0" destOrd="0" presId="urn:microsoft.com/office/officeart/2018/2/layout/IconCircleList"/>
    <dgm:cxn modelId="{9061304A-D100-435E-BCDA-8392B18D3423}" type="presOf" srcId="{6F738D32-DBED-4D82-80A2-B214BE352C84}" destId="{1568E19F-F67E-4535-99DD-28442852E031}" srcOrd="0" destOrd="0" presId="urn:microsoft.com/office/officeart/2018/2/layout/IconCircleList"/>
    <dgm:cxn modelId="{98A1FB4A-80C9-4676-88F6-ED256D706399}" srcId="{713EDAC1-AABE-4265-9F31-5A19EF423088}" destId="{6F738D32-DBED-4D82-80A2-B214BE352C84}" srcOrd="2" destOrd="0" parTransId="{E6B96818-FDBC-478D-A146-D18F0CD4E3DA}" sibTransId="{0AC308A2-AC68-4C2E-80DF-D622CF4ECC61}"/>
    <dgm:cxn modelId="{89DBF76B-2ACF-4B89-85D0-68D202748AAB}" type="presOf" srcId="{F1174D2A-85C2-48C2-93BE-CC33F8CCDCCF}" destId="{130B4D26-316B-4A2E-B0A5-92E0313F4E3B}" srcOrd="0" destOrd="0" presId="urn:microsoft.com/office/officeart/2018/2/layout/IconCircleList"/>
    <dgm:cxn modelId="{AC97627F-D926-44A4-8950-F52CCBE6C5DB}" type="presOf" srcId="{C608EAB5-C84F-4333-BE6A-2F26405B3C32}" destId="{EF552030-6969-4B09-B2BF-C048D79C4F93}" srcOrd="0" destOrd="0" presId="urn:microsoft.com/office/officeart/2018/2/layout/IconCircleList"/>
    <dgm:cxn modelId="{6102ACCE-B1E9-400F-BD6E-34754767F964}" type="presOf" srcId="{0AC308A2-AC68-4C2E-80DF-D622CF4ECC61}" destId="{173BF0E4-5161-43ED-9CA5-D8A1024BB17D}" srcOrd="0" destOrd="0" presId="urn:microsoft.com/office/officeart/2018/2/layout/IconCircleList"/>
    <dgm:cxn modelId="{134462E5-DC2E-4643-9E73-9072B83B59AB}" type="presOf" srcId="{DAD544D6-81E4-4D51-8F1A-9339DA8FB0ED}" destId="{39F6711A-6DB5-4176-9233-F2AB231DEE24}" srcOrd="0" destOrd="0" presId="urn:microsoft.com/office/officeart/2018/2/layout/IconCircleList"/>
    <dgm:cxn modelId="{957AABEC-F60A-4284-8002-C99908FB954D}" srcId="{713EDAC1-AABE-4265-9F31-5A19EF423088}" destId="{C608EAB5-C84F-4333-BE6A-2F26405B3C32}" srcOrd="1" destOrd="0" parTransId="{E40D52D9-B596-42B1-AE7A-9814001CFC86}" sibTransId="{DAD544D6-81E4-4D51-8F1A-9339DA8FB0ED}"/>
    <dgm:cxn modelId="{764EBCC4-E3A3-48C8-8264-45C794356A01}" type="presParOf" srcId="{C566892E-1729-48DC-883A-1D0B91FA4768}" destId="{EF91DFB7-FFB7-4FC3-BF6D-6EF5AEBD35DF}" srcOrd="0" destOrd="0" presId="urn:microsoft.com/office/officeart/2018/2/layout/IconCircleList"/>
    <dgm:cxn modelId="{B4E1F512-BEBB-4F3A-820A-5317F3C004DE}" type="presParOf" srcId="{EF91DFB7-FFB7-4FC3-BF6D-6EF5AEBD35DF}" destId="{F9065008-D1B3-4276-B237-258DED3D81DE}" srcOrd="0" destOrd="0" presId="urn:microsoft.com/office/officeart/2018/2/layout/IconCircleList"/>
    <dgm:cxn modelId="{D5303774-D474-4E5E-9A8C-A7A8263F078E}" type="presParOf" srcId="{F9065008-D1B3-4276-B237-258DED3D81DE}" destId="{BF9184C2-0266-4C7D-BB38-0B905E4617C3}" srcOrd="0" destOrd="0" presId="urn:microsoft.com/office/officeart/2018/2/layout/IconCircleList"/>
    <dgm:cxn modelId="{34106498-6480-4FCC-B5BF-F63D4AA82B77}" type="presParOf" srcId="{F9065008-D1B3-4276-B237-258DED3D81DE}" destId="{5F28E337-52A2-4F36-B747-C2021C8E5DE3}" srcOrd="1" destOrd="0" presId="urn:microsoft.com/office/officeart/2018/2/layout/IconCircleList"/>
    <dgm:cxn modelId="{E6DF7F07-9A36-48E1-B096-EB619C04877E}" type="presParOf" srcId="{F9065008-D1B3-4276-B237-258DED3D81DE}" destId="{9296EE13-E822-41E5-B3B4-E9E35A152172}" srcOrd="2" destOrd="0" presId="urn:microsoft.com/office/officeart/2018/2/layout/IconCircleList"/>
    <dgm:cxn modelId="{B3C8C665-F56A-4D7A-837C-7D2F2A7F20D8}" type="presParOf" srcId="{F9065008-D1B3-4276-B237-258DED3D81DE}" destId="{130B4D26-316B-4A2E-B0A5-92E0313F4E3B}" srcOrd="3" destOrd="0" presId="urn:microsoft.com/office/officeart/2018/2/layout/IconCircleList"/>
    <dgm:cxn modelId="{4481554A-B250-42BF-B00F-E9835608DD40}" type="presParOf" srcId="{EF91DFB7-FFB7-4FC3-BF6D-6EF5AEBD35DF}" destId="{B183994F-408A-4BA6-A6B0-80C05A7CC3A6}" srcOrd="1" destOrd="0" presId="urn:microsoft.com/office/officeart/2018/2/layout/IconCircleList"/>
    <dgm:cxn modelId="{58D02FDE-318A-4A0F-889F-2CBCD27FD5AE}" type="presParOf" srcId="{EF91DFB7-FFB7-4FC3-BF6D-6EF5AEBD35DF}" destId="{1A1D368F-7083-4D59-82AE-B743CE7AD8B6}" srcOrd="2" destOrd="0" presId="urn:microsoft.com/office/officeart/2018/2/layout/IconCircleList"/>
    <dgm:cxn modelId="{8CB3EF96-A5CF-4E0B-9A8B-8F6941D42841}" type="presParOf" srcId="{1A1D368F-7083-4D59-82AE-B743CE7AD8B6}" destId="{7A905FC2-DA8A-45A1-A456-046481C45E8F}" srcOrd="0" destOrd="0" presId="urn:microsoft.com/office/officeart/2018/2/layout/IconCircleList"/>
    <dgm:cxn modelId="{1E21672D-AD7F-4AF0-A606-2B81DCB24B4D}" type="presParOf" srcId="{1A1D368F-7083-4D59-82AE-B743CE7AD8B6}" destId="{5C09E013-6033-4470-8281-A18E7BCD7D0F}" srcOrd="1" destOrd="0" presId="urn:microsoft.com/office/officeart/2018/2/layout/IconCircleList"/>
    <dgm:cxn modelId="{2E4DAAD4-6B22-4709-94A9-E510FC9D1E7B}" type="presParOf" srcId="{1A1D368F-7083-4D59-82AE-B743CE7AD8B6}" destId="{C6093FF7-68B7-4E96-A0DD-681091CA9987}" srcOrd="2" destOrd="0" presId="urn:microsoft.com/office/officeart/2018/2/layout/IconCircleList"/>
    <dgm:cxn modelId="{A63028A3-4B76-45C3-941E-C9C162038379}" type="presParOf" srcId="{1A1D368F-7083-4D59-82AE-B743CE7AD8B6}" destId="{EF552030-6969-4B09-B2BF-C048D79C4F93}" srcOrd="3" destOrd="0" presId="urn:microsoft.com/office/officeart/2018/2/layout/IconCircleList"/>
    <dgm:cxn modelId="{A3BDD207-FA57-4F5F-872F-BDB7A8BF4545}" type="presParOf" srcId="{EF91DFB7-FFB7-4FC3-BF6D-6EF5AEBD35DF}" destId="{39F6711A-6DB5-4176-9233-F2AB231DEE24}" srcOrd="3" destOrd="0" presId="urn:microsoft.com/office/officeart/2018/2/layout/IconCircleList"/>
    <dgm:cxn modelId="{AD3E01B8-8281-473B-9C4B-E6964F4E0669}" type="presParOf" srcId="{EF91DFB7-FFB7-4FC3-BF6D-6EF5AEBD35DF}" destId="{BFAE8FA9-1165-4326-89E0-8FA5F3F64773}" srcOrd="4" destOrd="0" presId="urn:microsoft.com/office/officeart/2018/2/layout/IconCircleList"/>
    <dgm:cxn modelId="{9F8CFE4C-D18B-4287-B6C9-B6EF6830D57D}" type="presParOf" srcId="{BFAE8FA9-1165-4326-89E0-8FA5F3F64773}" destId="{334C5B0F-5253-4725-A7D3-2A2D2BF1D4B9}" srcOrd="0" destOrd="0" presId="urn:microsoft.com/office/officeart/2018/2/layout/IconCircleList"/>
    <dgm:cxn modelId="{DF725385-736B-4633-BCD8-625AD2FCCCCF}" type="presParOf" srcId="{BFAE8FA9-1165-4326-89E0-8FA5F3F64773}" destId="{EBFDD2BD-9A94-4D9A-8868-A0E8BB4F4856}" srcOrd="1" destOrd="0" presId="urn:microsoft.com/office/officeart/2018/2/layout/IconCircleList"/>
    <dgm:cxn modelId="{8DDA1B29-AD79-44D5-89DE-B0F5A33667EA}" type="presParOf" srcId="{BFAE8FA9-1165-4326-89E0-8FA5F3F64773}" destId="{AACDDBA2-99DA-47C1-8F84-521FE3638CC6}" srcOrd="2" destOrd="0" presId="urn:microsoft.com/office/officeart/2018/2/layout/IconCircleList"/>
    <dgm:cxn modelId="{43B76920-CD75-4ECB-AE3D-F66ADD005A61}" type="presParOf" srcId="{BFAE8FA9-1165-4326-89E0-8FA5F3F64773}" destId="{1568E19F-F67E-4535-99DD-28442852E031}" srcOrd="3" destOrd="0" presId="urn:microsoft.com/office/officeart/2018/2/layout/IconCircleList"/>
    <dgm:cxn modelId="{B6B10059-E9E2-42A5-9AFE-4762870040E3}" type="presParOf" srcId="{EF91DFB7-FFB7-4FC3-BF6D-6EF5AEBD35DF}" destId="{173BF0E4-5161-43ED-9CA5-D8A1024BB17D}" srcOrd="5" destOrd="0" presId="urn:microsoft.com/office/officeart/2018/2/layout/IconCircleList"/>
    <dgm:cxn modelId="{CBD45903-3780-49C6-A449-735AFEBAB28F}" type="presParOf" srcId="{EF91DFB7-FFB7-4FC3-BF6D-6EF5AEBD35DF}" destId="{41D7CCF7-A34C-40D0-BA94-BB7B0BB0D9BD}" srcOrd="6" destOrd="0" presId="urn:microsoft.com/office/officeart/2018/2/layout/IconCircleList"/>
    <dgm:cxn modelId="{B24B9157-53F0-49E5-9E29-F4BA45774FA6}" type="presParOf" srcId="{41D7CCF7-A34C-40D0-BA94-BB7B0BB0D9BD}" destId="{61D652E4-7791-4A75-ACD4-3CA168BF040E}" srcOrd="0" destOrd="0" presId="urn:microsoft.com/office/officeart/2018/2/layout/IconCircleList"/>
    <dgm:cxn modelId="{B8DDADA7-81EC-4FD3-88C1-2329F43F7A4C}" type="presParOf" srcId="{41D7CCF7-A34C-40D0-BA94-BB7B0BB0D9BD}" destId="{3828D090-1A9A-41EB-8EF3-C4243592DC45}" srcOrd="1" destOrd="0" presId="urn:microsoft.com/office/officeart/2018/2/layout/IconCircleList"/>
    <dgm:cxn modelId="{472C3D1C-893E-400F-AC3E-81DD99BC3E5A}" type="presParOf" srcId="{41D7CCF7-A34C-40D0-BA94-BB7B0BB0D9BD}" destId="{B23290C3-4BF0-4F44-8FDF-3EC9E92F5C38}" srcOrd="2" destOrd="0" presId="urn:microsoft.com/office/officeart/2018/2/layout/IconCircleList"/>
    <dgm:cxn modelId="{5A883875-5D70-4F60-A1CB-72A491DA4ABD}" type="presParOf" srcId="{41D7CCF7-A34C-40D0-BA94-BB7B0BB0D9BD}" destId="{A5FBE442-1C53-48AB-8F3C-CB12DAFDC36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184C2-0266-4C7D-BB38-0B905E4617C3}">
      <dsp:nvSpPr>
        <dsp:cNvPr id="0" name=""/>
        <dsp:cNvSpPr/>
      </dsp:nvSpPr>
      <dsp:spPr>
        <a:xfrm>
          <a:off x="212335" y="470390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28E337-52A2-4F36-B747-C2021C8E5DE3}">
      <dsp:nvSpPr>
        <dsp:cNvPr id="0" name=""/>
        <dsp:cNvSpPr/>
      </dsp:nvSpPr>
      <dsp:spPr>
        <a:xfrm>
          <a:off x="492877" y="7509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B4D26-316B-4A2E-B0A5-92E0313F4E3B}">
      <dsp:nvSpPr>
        <dsp:cNvPr id="0" name=""/>
        <dsp:cNvSpPr/>
      </dsp:nvSpPr>
      <dsp:spPr>
        <a:xfrm>
          <a:off x="1834517" y="4703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Limited Relevance</a:t>
          </a:r>
          <a:r>
            <a:rPr lang="en-US" sz="1800" b="0" i="0" kern="1200" baseline="0"/>
            <a:t>: Traditional search engines often fail to understand user intent, leading to irrelevant results.</a:t>
          </a:r>
          <a:endParaRPr lang="en-US" sz="1800" kern="1200"/>
        </a:p>
      </dsp:txBody>
      <dsp:txXfrm>
        <a:off x="1834517" y="470390"/>
        <a:ext cx="3148942" cy="1335915"/>
      </dsp:txXfrm>
    </dsp:sp>
    <dsp:sp modelId="{7A905FC2-DA8A-45A1-A456-046481C45E8F}">
      <dsp:nvSpPr>
        <dsp:cNvPr id="0" name=""/>
        <dsp:cNvSpPr/>
      </dsp:nvSpPr>
      <dsp:spPr>
        <a:xfrm>
          <a:off x="5532139" y="470390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09E013-6033-4470-8281-A18E7BCD7D0F}">
      <dsp:nvSpPr>
        <dsp:cNvPr id="0" name=""/>
        <dsp:cNvSpPr/>
      </dsp:nvSpPr>
      <dsp:spPr>
        <a:xfrm>
          <a:off x="5812681" y="7509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52030-6969-4B09-B2BF-C048D79C4F93}">
      <dsp:nvSpPr>
        <dsp:cNvPr id="0" name=""/>
        <dsp:cNvSpPr/>
      </dsp:nvSpPr>
      <dsp:spPr>
        <a:xfrm>
          <a:off x="7154322" y="4703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Lack of Context Awareness</a:t>
          </a:r>
          <a:r>
            <a:rPr lang="en-US" sz="1800" b="0" i="0" kern="1200" baseline="0"/>
            <a:t>: Current systems can't adapt to evolving search queries or provide personalized results.</a:t>
          </a:r>
          <a:endParaRPr lang="en-US" sz="1800" kern="1200"/>
        </a:p>
      </dsp:txBody>
      <dsp:txXfrm>
        <a:off x="7154322" y="470390"/>
        <a:ext cx="3148942" cy="1335915"/>
      </dsp:txXfrm>
    </dsp:sp>
    <dsp:sp modelId="{334C5B0F-5253-4725-A7D3-2A2D2BF1D4B9}">
      <dsp:nvSpPr>
        <dsp:cNvPr id="0" name=""/>
        <dsp:cNvSpPr/>
      </dsp:nvSpPr>
      <dsp:spPr>
        <a:xfrm>
          <a:off x="212335" y="2546238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FDD2BD-9A94-4D9A-8868-A0E8BB4F4856}">
      <dsp:nvSpPr>
        <dsp:cNvPr id="0" name=""/>
        <dsp:cNvSpPr/>
      </dsp:nvSpPr>
      <dsp:spPr>
        <a:xfrm>
          <a:off x="492877" y="2826780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68E19F-F67E-4535-99DD-28442852E031}">
      <dsp:nvSpPr>
        <dsp:cNvPr id="0" name=""/>
        <dsp:cNvSpPr/>
      </dsp:nvSpPr>
      <dsp:spPr>
        <a:xfrm>
          <a:off x="1834517" y="254623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Static Search Results</a:t>
          </a:r>
          <a:r>
            <a:rPr lang="en-US" sz="1800" b="0" i="0" kern="1200" baseline="0"/>
            <a:t>: Relying on static keyword matching, current technologies struggle with dynamic, complex information.</a:t>
          </a:r>
          <a:endParaRPr lang="en-US" sz="1800" kern="1200"/>
        </a:p>
      </dsp:txBody>
      <dsp:txXfrm>
        <a:off x="1834517" y="2546238"/>
        <a:ext cx="3148942" cy="1335915"/>
      </dsp:txXfrm>
    </dsp:sp>
    <dsp:sp modelId="{61D652E4-7791-4A75-ACD4-3CA168BF040E}">
      <dsp:nvSpPr>
        <dsp:cNvPr id="0" name=""/>
        <dsp:cNvSpPr/>
      </dsp:nvSpPr>
      <dsp:spPr>
        <a:xfrm>
          <a:off x="5532139" y="2546238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8D090-1A9A-41EB-8EF3-C4243592DC45}">
      <dsp:nvSpPr>
        <dsp:cNvPr id="0" name=""/>
        <dsp:cNvSpPr/>
      </dsp:nvSpPr>
      <dsp:spPr>
        <a:xfrm>
          <a:off x="5812681" y="2826780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FBE442-1C53-48AB-8F3C-CB12DAFDC36A}">
      <dsp:nvSpPr>
        <dsp:cNvPr id="0" name=""/>
        <dsp:cNvSpPr/>
      </dsp:nvSpPr>
      <dsp:spPr>
        <a:xfrm>
          <a:off x="7154322" y="254623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Increased Data</a:t>
          </a:r>
          <a:r>
            <a:rPr lang="en-US" sz="1800" b="0" i="0" kern="1200" baseline="0"/>
            <a:t>: As the volume of data grows, it's harder to search efficiently without a deeper understanding of context. </a:t>
          </a:r>
          <a:endParaRPr lang="en-US" sz="1800" kern="1200"/>
        </a:p>
      </dsp:txBody>
      <dsp:txXfrm>
        <a:off x="7154322" y="2546238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977C5-7E98-4F4E-89FB-BAC40C3C7DB9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0E2A2-08A4-4FB4-83C1-104F528C8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4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0E2A2-08A4-4FB4-83C1-104F528C8F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49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0E2A2-08A4-4FB4-83C1-104F528C8F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35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0E2A2-08A4-4FB4-83C1-104F528C8F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60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09B2-4D17-CE84-4E38-57AEFDB0B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BE64D-82C7-0221-223D-72F224AAC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73E8E-A059-1A52-85AE-2DBB18288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2F00-F8E7-4D3A-9B08-17B18FEC7753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FE5F0-C449-ED8C-1474-79995BBB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59F57-D717-0D91-C9D3-4A0580FD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D9C9-6D73-478C-8408-B62A1C25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9DD9-D6EC-5EBB-DF2A-2EC9D02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8F50C-ED71-1BA0-52B9-0DB0EB3A4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BA808-DD84-7FCF-13BA-B31B6957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2F00-F8E7-4D3A-9B08-17B18FEC7753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2E67E-858E-0251-AF08-70A6773E5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074B6-F329-09E9-79D7-F7189FFB4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D9C9-6D73-478C-8408-B62A1C25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7CAEF-8554-B5AF-27A5-E613AB731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36594-1A55-D389-7779-4C1512316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36CA5-4CC5-7249-593C-E9FD028B8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2F00-F8E7-4D3A-9B08-17B18FEC7753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8AA25-474A-6684-C592-885DF9F37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09384-528D-1AB0-678B-0D3F7E8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D9C9-6D73-478C-8408-B62A1C25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37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E22F00-F8E7-4D3A-9B08-17B18FEC7753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49D9C9-6D73-478C-8408-B62A1C2591F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74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2F00-F8E7-4D3A-9B08-17B18FEC7753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D9C9-6D73-478C-8408-B62A1C25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52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2F00-F8E7-4D3A-9B08-17B18FEC7753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D9C9-6D73-478C-8408-B62A1C2591F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78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2F00-F8E7-4D3A-9B08-17B18FEC7753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D9C9-6D73-478C-8408-B62A1C25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27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2F00-F8E7-4D3A-9B08-17B18FEC7753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D9C9-6D73-478C-8408-B62A1C25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34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2F00-F8E7-4D3A-9B08-17B18FEC7753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D9C9-6D73-478C-8408-B62A1C25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45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2F00-F8E7-4D3A-9B08-17B18FEC7753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D9C9-6D73-478C-8408-B62A1C25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88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2F00-F8E7-4D3A-9B08-17B18FEC7753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D9C9-6D73-478C-8408-B62A1C25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2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BA78-BBBE-C3F1-79D3-AC24469E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63997-98AC-C8BA-6551-6D6D9C03A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32412-ADD9-AB2B-AE5C-C1263CD2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2F00-F8E7-4D3A-9B08-17B18FEC7753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FE1C8-DDCD-DBC4-4151-AF5E244C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E6BAD-2281-6837-58EA-F83DF8F1D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D9C9-6D73-478C-8408-B62A1C25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97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2F00-F8E7-4D3A-9B08-17B18FEC7753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D9C9-6D73-478C-8408-B62A1C25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289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2F00-F8E7-4D3A-9B08-17B18FEC7753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D9C9-6D73-478C-8408-B62A1C25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290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2F00-F8E7-4D3A-9B08-17B18FEC7753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D9C9-6D73-478C-8408-B62A1C25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4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1DA89-FE1E-462A-B678-D06821944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E2616-0D8D-848E-E287-857BA294E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5714C-AB1B-747E-3A01-6729EE4B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2F00-F8E7-4D3A-9B08-17B18FEC7753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4CD2C-5759-833F-B1AE-BCCB2294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D61B2-10C9-B0FF-154E-D73369CC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D9C9-6D73-478C-8408-B62A1C25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1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08D43-E66A-6CE1-CBE3-B0BDADD9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A23CD-B6EE-5DDA-F2C0-13F5D1FF8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FC64D-9801-AB9E-D09D-73378C0D8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CDAD1-603A-FF3D-41B5-453D8BE30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2F00-F8E7-4D3A-9B08-17B18FEC7753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C91B5-002B-3861-0504-47D682E4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906C9-22D9-D2EF-9B5A-94455BB2C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D9C9-6D73-478C-8408-B62A1C25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2CED-50B2-7951-7E6F-9BABC02C4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3D067-C0C0-9A75-ECC0-294173A34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102BC-CFE7-277B-27D7-C1D0E41F6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7065A-3742-96AB-0B57-A71E7089A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2DABDE-71C7-1B82-8AA1-50C53FEC5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72F365-6098-5E64-840F-F8ADEFE2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2F00-F8E7-4D3A-9B08-17B18FEC7753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CD43B6-A565-F52B-F9D2-5CB7C0FC2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487FD4-7CA3-984E-B6D9-36068B7FD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D9C9-6D73-478C-8408-B62A1C25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2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FBAA-C88C-1E02-B076-1E85E30C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BE8A2-AEE4-CF77-63C6-FF8BA14D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2F00-F8E7-4D3A-9B08-17B18FEC7753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6D2C9-EAE4-8EE4-77C1-EDB0EA57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6AB4C-67A8-B878-1183-8B5A1EB3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D9C9-6D73-478C-8408-B62A1C25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1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E5422-C7B2-116B-933E-2D71F549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2F00-F8E7-4D3A-9B08-17B18FEC7753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DAE28-3636-CA86-E0E3-46DF928F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46FA6-9F33-BFAD-D088-0D18C3DF3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D9C9-6D73-478C-8408-B62A1C25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7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4F51C-1B12-B2E3-C1DE-F3115786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14D64-4AF8-D43A-42D5-B95569FC4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98A73-277D-7996-6DBA-3675DC79B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C348A-CE28-2C66-8C62-1C96205F0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2F00-F8E7-4D3A-9B08-17B18FEC7753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038F1-10F5-6278-E2EB-692B3416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A281A-2778-C784-81B0-EF31402A9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D9C9-6D73-478C-8408-B62A1C25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0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230D7-1412-217B-4390-F60D590A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50B44F-DB7E-76F0-D990-D75E2D71A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C8669-98F1-3407-3DAC-A568C80A5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65C8E-BD27-7B53-BC7F-AE4EB60E1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2F00-F8E7-4D3A-9B08-17B18FEC7753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78E97-0F50-CF00-CA00-CBEB176F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9D486-FB13-4791-3D95-A8468E62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D9C9-6D73-478C-8408-B62A1C25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0C263-D30B-6BE8-0473-582DDC986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296AC-6461-994B-0858-04DD23FF1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C8AF8-5AB4-451E-EB43-3C40026AC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E22F00-F8E7-4D3A-9B08-17B18FEC7753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B0719-6397-8BF3-34D9-E236892D1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4C4C2-FE57-BF0D-B03B-F83864288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49D9C9-6D73-478C-8408-B62A1C25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9E22F00-F8E7-4D3A-9B08-17B18FEC7753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D49D9C9-6D73-478C-8408-B62A1C259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4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jpe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2.emf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9FE65-1F49-27EB-359D-14C353C31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7307" y="2386166"/>
            <a:ext cx="5732875" cy="3213766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latin typeface="Abadi" panose="020B0604020104020204" pitchFamily="34" charset="0"/>
              </a:rPr>
              <a:t>GenSearch</a:t>
            </a:r>
            <a:r>
              <a:rPr lang="en-US" dirty="0">
                <a:latin typeface="Abadi" panose="020B0604020104020204" pitchFamily="34" charset="0"/>
              </a:rPr>
              <a:t>:</a:t>
            </a:r>
            <a:br>
              <a:rPr lang="en-US" dirty="0">
                <a:latin typeface="Abadi" panose="020B0604020104020204" pitchFamily="34" charset="0"/>
              </a:rPr>
            </a:br>
            <a:r>
              <a:rPr lang="en-US" sz="3600" dirty="0"/>
              <a:t>Revolutionizing Search Through AI and RAG </a:t>
            </a:r>
            <a:br>
              <a:rPr lang="en-US" dirty="0"/>
            </a:b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 magnifying glass and a piece of paper&#10;&#10;Description automatically generated">
            <a:extLst>
              <a:ext uri="{FF2B5EF4-FFF2-40B4-BE49-F238E27FC236}">
                <a16:creationId xmlns:a16="http://schemas.microsoft.com/office/drawing/2014/main" id="{61038C28-AB3D-D77C-E30A-DAB26FDA6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2157CC-8820-F7DE-33F1-BFFBF4829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188" y="735887"/>
            <a:ext cx="1468192" cy="14591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BDBAEE-2CE6-9D3E-3398-81BFF14AA731}"/>
              </a:ext>
            </a:extLst>
          </p:cNvPr>
          <p:cNvSpPr txBox="1"/>
          <p:nvPr/>
        </p:nvSpPr>
        <p:spPr>
          <a:xfrm>
            <a:off x="7791853" y="735887"/>
            <a:ext cx="412242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05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1050" b="0" i="0" u="none" strike="noStrike" baseline="0" dirty="0"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MICROSOFT</a:t>
            </a:r>
          </a:p>
          <a:p>
            <a:r>
              <a:rPr lang="en-US" sz="1800" b="1" i="0" u="none" strike="noStrike" baseline="0" dirty="0">
                <a:latin typeface="Calibri" panose="020F0502020204030204" pitchFamily="34" charset="0"/>
              </a:rPr>
              <a:t>HACKATHON INNOVATION CHALLENGE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DECEMBER 2024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CA7226-D1C0-58B4-D344-DCAD2D6A055A}"/>
              </a:ext>
            </a:extLst>
          </p:cNvPr>
          <p:cNvSpPr txBox="1"/>
          <p:nvPr/>
        </p:nvSpPr>
        <p:spPr>
          <a:xfrm>
            <a:off x="8245581" y="596735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Powered by</a:t>
            </a:r>
            <a:endParaRPr lang="en-US" dirty="0"/>
          </a:p>
        </p:txBody>
      </p:sp>
      <p:pic>
        <p:nvPicPr>
          <p:cNvPr id="1026" name="Picture 2" descr="Microsoft Azure logo transparent PNG ...">
            <a:extLst>
              <a:ext uri="{FF2B5EF4-FFF2-40B4-BE49-F238E27FC236}">
                <a16:creationId xmlns:a16="http://schemas.microsoft.com/office/drawing/2014/main" id="{6485D5C3-FF96-46EC-0FE7-750616CEEE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46" b="40760"/>
          <a:stretch/>
        </p:blipFill>
        <p:spPr bwMode="auto">
          <a:xfrm>
            <a:off x="9702004" y="6079396"/>
            <a:ext cx="2143125" cy="44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43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1000">
              <a:schemeClr val="tx2">
                <a:lumMod val="10000"/>
                <a:lumOff val="90000"/>
              </a:schemeClr>
            </a:gs>
            <a:gs pos="20000">
              <a:schemeClr val="bg1">
                <a:lumMod val="95000"/>
              </a:schemeClr>
            </a:gs>
            <a:gs pos="0">
              <a:schemeClr val="tx2">
                <a:lumMod val="10000"/>
                <a:lumOff val="90000"/>
              </a:schemeClr>
            </a:gs>
            <a:gs pos="48243">
              <a:srgbClr val="E5EDF5"/>
            </a:gs>
            <a:gs pos="74000">
              <a:schemeClr val="bg1">
                <a:lumMod val="95000"/>
              </a:schemeClr>
            </a:gs>
            <a:gs pos="83000">
              <a:schemeClr val="tx2">
                <a:lumMod val="10000"/>
                <a:lumOff val="90000"/>
              </a:schemeClr>
            </a:gs>
            <a:gs pos="100000">
              <a:schemeClr val="tx2">
                <a:lumMod val="10000"/>
                <a:lumOff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38292-00DE-8B6A-1533-DE2F4671B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The Challenge of Modern Information Retrieval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9BC4B296-74D6-1A17-7C40-C8AA81C720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62733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A95E001-CBD1-13D4-CB50-2014E4896D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087375"/>
            <a:ext cx="2859110" cy="7393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49A231-A578-B145-97F0-F4A64DDF19C3}"/>
              </a:ext>
            </a:extLst>
          </p:cNvPr>
          <p:cNvSpPr txBox="1"/>
          <p:nvPr/>
        </p:nvSpPr>
        <p:spPr>
          <a:xfrm>
            <a:off x="8245581" y="596735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Powered by</a:t>
            </a:r>
            <a:endParaRPr lang="en-US" dirty="0"/>
          </a:p>
        </p:txBody>
      </p:sp>
      <p:pic>
        <p:nvPicPr>
          <p:cNvPr id="11" name="Picture 2" descr="Microsoft Azure logo transparent PNG ...">
            <a:extLst>
              <a:ext uri="{FF2B5EF4-FFF2-40B4-BE49-F238E27FC236}">
                <a16:creationId xmlns:a16="http://schemas.microsoft.com/office/drawing/2014/main" id="{009B9435-57E8-8A8C-C9EC-1198393028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46" b="40760"/>
          <a:stretch/>
        </p:blipFill>
        <p:spPr bwMode="auto">
          <a:xfrm>
            <a:off x="9702004" y="6079396"/>
            <a:ext cx="2143125" cy="44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80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258C-16BB-7686-ADB3-7ADFEEC62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 fontScale="90000"/>
          </a:bodyPr>
          <a:lstStyle/>
          <a:p>
            <a:r>
              <a:rPr lang="en-US" sz="4000" dirty="0">
                <a:latin typeface="Abadi" panose="020B0604020104020204" pitchFamily="34" charset="0"/>
              </a:rPr>
              <a:t>The Solution: </a:t>
            </a:r>
            <a:r>
              <a:rPr lang="en-US" sz="6000" b="1" dirty="0" err="1">
                <a:latin typeface="Abadi Extra Light" panose="020B0204020104020204" pitchFamily="34" charset="0"/>
              </a:rPr>
              <a:t>GenSearch</a:t>
            </a:r>
            <a:br>
              <a:rPr lang="en-US" sz="3200" b="1" dirty="0">
                <a:latin typeface="Abadi" panose="020B0604020104020204" pitchFamily="34" charset="0"/>
              </a:rPr>
            </a:br>
            <a:endParaRPr lang="en-US" sz="3200" dirty="0">
              <a:latin typeface="Abadi" panose="020B0604020104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magnifying glass and a piece of paper&#10;&#10;Description automatically generated">
            <a:extLst>
              <a:ext uri="{FF2B5EF4-FFF2-40B4-BE49-F238E27FC236}">
                <a16:creationId xmlns:a16="http://schemas.microsoft.com/office/drawing/2014/main" id="{CA105554-457B-B195-A759-73F5B92CC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01" y="716092"/>
            <a:ext cx="5113774" cy="511377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7873CA-070C-17F1-785D-BD9F2418C155}"/>
              </a:ext>
            </a:extLst>
          </p:cNvPr>
          <p:cNvSpPr txBox="1"/>
          <p:nvPr/>
        </p:nvSpPr>
        <p:spPr>
          <a:xfrm>
            <a:off x="5868557" y="2540506"/>
            <a:ext cx="606494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GenSearch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leverages AI to understand the context behind search queries for more accurate results.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Tailors search outputs based on user history and preferences.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Built to handle large-scale data operations, ensuring smooth performance across industries.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text, image, and voice inputs, broadening search possibilities and improving accessibility.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652F25C-0EDE-36A3-3055-7EDA591D1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8698"/>
            <a:ext cx="2859110" cy="73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6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8" name="Rectangle 615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B7926-ECA6-D1D1-752C-C62218DE961D}"/>
              </a:ext>
            </a:extLst>
          </p:cNvPr>
          <p:cNvSpPr txBox="1"/>
          <p:nvPr/>
        </p:nvSpPr>
        <p:spPr>
          <a:xfrm>
            <a:off x="570643" y="345120"/>
            <a:ext cx="6215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u="none" strike="noStrike" baseline="0" dirty="0">
                <a:solidFill>
                  <a:srgbClr val="000000"/>
                </a:solidFill>
                <a:latin typeface="Posterama" panose="020B0504020200020000" pitchFamily="34" charset="0"/>
              </a:rPr>
              <a:t>TECH STACK </a:t>
            </a:r>
            <a:endParaRPr lang="en-US" sz="3200" b="0" i="0" u="none" strike="noStrike" baseline="0" dirty="0">
              <a:solidFill>
                <a:srgbClr val="000000"/>
              </a:solidFill>
              <a:latin typeface="Posterama" panose="020B050402020002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E9DEA0-C0C0-BC18-743C-8B33F59B3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99319"/>
            <a:ext cx="2859110" cy="7393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785AA3-E84B-C306-EA7E-99C9CFDEF1F2}"/>
              </a:ext>
            </a:extLst>
          </p:cNvPr>
          <p:cNvSpPr txBox="1"/>
          <p:nvPr/>
        </p:nvSpPr>
        <p:spPr>
          <a:xfrm>
            <a:off x="8245581" y="596735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Powered by</a:t>
            </a:r>
            <a:endParaRPr lang="en-US" dirty="0"/>
          </a:p>
        </p:txBody>
      </p:sp>
      <p:pic>
        <p:nvPicPr>
          <p:cNvPr id="10" name="Picture 2" descr="Microsoft Azure logo transparent PNG ...">
            <a:extLst>
              <a:ext uri="{FF2B5EF4-FFF2-40B4-BE49-F238E27FC236}">
                <a16:creationId xmlns:a16="http://schemas.microsoft.com/office/drawing/2014/main" id="{B6056C84-2EFA-5198-5A5A-9B46FBAB14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46" b="40760"/>
          <a:stretch/>
        </p:blipFill>
        <p:spPr bwMode="auto">
          <a:xfrm>
            <a:off x="9702004" y="6079396"/>
            <a:ext cx="2143125" cy="44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FFF58C-F4F2-997E-248F-F96F43FBF929}"/>
              </a:ext>
            </a:extLst>
          </p:cNvPr>
          <p:cNvSpPr txBox="1"/>
          <p:nvPr/>
        </p:nvSpPr>
        <p:spPr>
          <a:xfrm>
            <a:off x="7747804" y="434201"/>
            <a:ext cx="25563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Frontend and Backend</a:t>
            </a:r>
            <a:r>
              <a:rPr lang="en-US" dirty="0"/>
              <a:t> 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Python </a:t>
            </a:r>
          </a:p>
          <a:p>
            <a:r>
              <a:rPr lang="en-US" dirty="0"/>
              <a:t>Flask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1195D4-911C-F97D-574B-055FAD9B1AFC}"/>
              </a:ext>
            </a:extLst>
          </p:cNvPr>
          <p:cNvSpPr txBox="1"/>
          <p:nvPr/>
        </p:nvSpPr>
        <p:spPr>
          <a:xfrm>
            <a:off x="343273" y="1219134"/>
            <a:ext cx="2556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Aure Services</a:t>
            </a:r>
            <a:r>
              <a:rPr lang="en-US" dirty="0"/>
              <a:t> Used</a:t>
            </a:r>
          </a:p>
          <a:p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5B9C62E-9166-4ED8-D239-CDE405DF8303}"/>
              </a:ext>
            </a:extLst>
          </p:cNvPr>
          <p:cNvGrpSpPr/>
          <p:nvPr/>
        </p:nvGrpSpPr>
        <p:grpSpPr>
          <a:xfrm>
            <a:off x="4903869" y="1760446"/>
            <a:ext cx="7172632" cy="1633887"/>
            <a:chOff x="3250619" y="4337992"/>
            <a:chExt cx="7172632" cy="1633887"/>
          </a:xfrm>
        </p:grpSpPr>
        <p:pic>
          <p:nvPicPr>
            <p:cNvPr id="1032" name="Picture 8" descr="NuGet Gallery | Aspire.Azure.AI.OpenAI 8.0.2-preview.1.24326.4">
              <a:extLst>
                <a:ext uri="{FF2B5EF4-FFF2-40B4-BE49-F238E27FC236}">
                  <a16:creationId xmlns:a16="http://schemas.microsoft.com/office/drawing/2014/main" id="{A63DB120-A452-6962-E2B7-B4BF5DFA3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8184" y="4809682"/>
              <a:ext cx="1162197" cy="1162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F30736-2FC6-4AEC-640F-88D5153374DE}"/>
                </a:ext>
              </a:extLst>
            </p:cNvPr>
            <p:cNvSpPr txBox="1"/>
            <p:nvPr/>
          </p:nvSpPr>
          <p:spPr>
            <a:xfrm>
              <a:off x="3250619" y="4337992"/>
              <a:ext cx="71726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Azure OpenAI</a:t>
              </a:r>
            </a:p>
          </p:txBody>
        </p:sp>
      </p:grpSp>
      <p:pic>
        <p:nvPicPr>
          <p:cNvPr id="35" name="Picture 2" descr="Build and Deploy a Portfolio Website with Automated Email Service Using  Flask, HTML, CSS, Github and">
            <a:extLst>
              <a:ext uri="{FF2B5EF4-FFF2-40B4-BE49-F238E27FC236}">
                <a16:creationId xmlns:a16="http://schemas.microsoft.com/office/drawing/2014/main" id="{787255C5-3C2C-B3D2-6156-828892DAD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552" y="2034420"/>
            <a:ext cx="5125949" cy="264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E999BEB-FDCE-53C6-D355-1D5601535AE6}"/>
              </a:ext>
            </a:extLst>
          </p:cNvPr>
          <p:cNvGrpSpPr/>
          <p:nvPr/>
        </p:nvGrpSpPr>
        <p:grpSpPr>
          <a:xfrm>
            <a:off x="268383" y="1939681"/>
            <a:ext cx="7067739" cy="4880099"/>
            <a:chOff x="281439" y="1872010"/>
            <a:chExt cx="7067739" cy="4880099"/>
          </a:xfrm>
        </p:grpSpPr>
        <p:pic>
          <p:nvPicPr>
            <p:cNvPr id="1038" name="Picture 14" descr="Azure Cognitive Services: Speech ...">
              <a:extLst>
                <a:ext uri="{FF2B5EF4-FFF2-40B4-BE49-F238E27FC236}">
                  <a16:creationId xmlns:a16="http://schemas.microsoft.com/office/drawing/2014/main" id="{83A6E945-A057-EB47-D751-4F81A058C8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0248" y="3668610"/>
              <a:ext cx="1538874" cy="1252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5DED5DA-E83F-DFC0-4971-16C356E1C473}"/>
                </a:ext>
              </a:extLst>
            </p:cNvPr>
            <p:cNvGrpSpPr/>
            <p:nvPr/>
          </p:nvGrpSpPr>
          <p:grpSpPr>
            <a:xfrm>
              <a:off x="2768076" y="2073803"/>
              <a:ext cx="2204964" cy="1352591"/>
              <a:chOff x="1897852" y="1719120"/>
              <a:chExt cx="2031430" cy="1352591"/>
            </a:xfrm>
          </p:grpSpPr>
          <p:pic>
            <p:nvPicPr>
              <p:cNvPr id="1028" name="Picture 4" descr="Azure AI services pricing | Microsoft Azure">
                <a:extLst>
                  <a:ext uri="{FF2B5EF4-FFF2-40B4-BE49-F238E27FC236}">
                    <a16:creationId xmlns:a16="http://schemas.microsoft.com/office/drawing/2014/main" id="{A1757103-F7D3-5E04-91D7-C3804773D8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7852" y="1719120"/>
                <a:ext cx="1779832" cy="9358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EDB524-88C9-F758-798C-27A4057523F4}"/>
                  </a:ext>
                </a:extLst>
              </p:cNvPr>
              <p:cNvSpPr txBox="1"/>
              <p:nvPr/>
            </p:nvSpPr>
            <p:spPr>
              <a:xfrm>
                <a:off x="1911456" y="2702379"/>
                <a:ext cx="20178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Azure AI Services 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64F753F-7105-9929-9881-4C0A24584604}"/>
                </a:ext>
              </a:extLst>
            </p:cNvPr>
            <p:cNvGrpSpPr/>
            <p:nvPr/>
          </p:nvGrpSpPr>
          <p:grpSpPr>
            <a:xfrm>
              <a:off x="281439" y="1872010"/>
              <a:ext cx="2349922" cy="1819393"/>
              <a:chOff x="270683" y="4075817"/>
              <a:chExt cx="2357624" cy="1819393"/>
            </a:xfrm>
          </p:grpSpPr>
          <p:pic>
            <p:nvPicPr>
              <p:cNvPr id="1030" name="Picture 6" descr="Introduction to Azure Search">
                <a:extLst>
                  <a:ext uri="{FF2B5EF4-FFF2-40B4-BE49-F238E27FC236}">
                    <a16:creationId xmlns:a16="http://schemas.microsoft.com/office/drawing/2014/main" id="{FBDCC041-366D-0C12-F8A9-A687DAD286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683" y="4075817"/>
                <a:ext cx="2296311" cy="12740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2A4214-F1C1-8E1C-97C5-AC8165843E4D}"/>
                  </a:ext>
                </a:extLst>
              </p:cNvPr>
              <p:cNvSpPr txBox="1"/>
              <p:nvPr/>
            </p:nvSpPr>
            <p:spPr>
              <a:xfrm>
                <a:off x="651284" y="5248879"/>
                <a:ext cx="197702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Search  Cognitive service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81AC779-0693-D0AC-147D-FF654682FB98}"/>
                </a:ext>
              </a:extLst>
            </p:cNvPr>
            <p:cNvGrpSpPr/>
            <p:nvPr/>
          </p:nvGrpSpPr>
          <p:grpSpPr>
            <a:xfrm>
              <a:off x="3595727" y="5060540"/>
              <a:ext cx="1974145" cy="1691569"/>
              <a:chOff x="46450" y="2434368"/>
              <a:chExt cx="1980616" cy="1691569"/>
            </a:xfrm>
          </p:grpSpPr>
          <p:pic>
            <p:nvPicPr>
              <p:cNvPr id="1034" name="Picture 10" descr="Windows 365 Cloud PC ...">
                <a:extLst>
                  <a:ext uri="{FF2B5EF4-FFF2-40B4-BE49-F238E27FC236}">
                    <a16:creationId xmlns:a16="http://schemas.microsoft.com/office/drawing/2014/main" id="{47E3F93F-ABA4-C12C-3600-C8BB116E1D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50" y="2434368"/>
                <a:ext cx="1625361" cy="13599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64D637-0884-7940-9EF2-3468DFC3107C}"/>
                  </a:ext>
                </a:extLst>
              </p:cNvPr>
              <p:cNvSpPr txBox="1"/>
              <p:nvPr/>
            </p:nvSpPr>
            <p:spPr>
              <a:xfrm>
                <a:off x="92129" y="3756605"/>
                <a:ext cx="19349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Storage account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82F8E3F-84DA-D6A3-5140-506D20D4D9D8}"/>
                </a:ext>
              </a:extLst>
            </p:cNvPr>
            <p:cNvGrpSpPr/>
            <p:nvPr/>
          </p:nvGrpSpPr>
          <p:grpSpPr>
            <a:xfrm>
              <a:off x="394238" y="3785059"/>
              <a:ext cx="2616018" cy="1876034"/>
              <a:chOff x="5120148" y="4540368"/>
              <a:chExt cx="2624593" cy="1876034"/>
            </a:xfrm>
          </p:grpSpPr>
          <p:pic>
            <p:nvPicPr>
              <p:cNvPr id="1036" name="Picture 12" descr="Azure Form Recognizer ...">
                <a:extLst>
                  <a:ext uri="{FF2B5EF4-FFF2-40B4-BE49-F238E27FC236}">
                    <a16:creationId xmlns:a16="http://schemas.microsoft.com/office/drawing/2014/main" id="{97B21EE4-1B13-FD0E-8E31-6CFF447773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0655" y="4540368"/>
                <a:ext cx="1499849" cy="15473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9634D63-DCF2-8CDF-BA46-DFC3109AF4C9}"/>
                  </a:ext>
                </a:extLst>
              </p:cNvPr>
              <p:cNvSpPr txBox="1"/>
              <p:nvPr/>
            </p:nvSpPr>
            <p:spPr>
              <a:xfrm>
                <a:off x="5120148" y="6047070"/>
                <a:ext cx="26245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Document intelligence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4930145-BD4D-642A-9FB2-E685AC284DBE}"/>
                </a:ext>
              </a:extLst>
            </p:cNvPr>
            <p:cNvGrpSpPr/>
            <p:nvPr/>
          </p:nvGrpSpPr>
          <p:grpSpPr>
            <a:xfrm>
              <a:off x="4393166" y="3921452"/>
              <a:ext cx="2956012" cy="1099145"/>
              <a:chOff x="7906615" y="4764391"/>
              <a:chExt cx="2965701" cy="1099145"/>
            </a:xfrm>
          </p:grpSpPr>
          <p:pic>
            <p:nvPicPr>
              <p:cNvPr id="1040" name="Picture 16" descr="Customize a translation to make sense in a specific context">
                <a:extLst>
                  <a:ext uri="{FF2B5EF4-FFF2-40B4-BE49-F238E27FC236}">
                    <a16:creationId xmlns:a16="http://schemas.microsoft.com/office/drawing/2014/main" id="{E3BBCA1F-C23E-3DEB-A771-7D782D2D53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00" t="21147" r="35363" b="22222"/>
              <a:stretch/>
            </p:blipFill>
            <p:spPr bwMode="auto">
              <a:xfrm>
                <a:off x="7906615" y="4764391"/>
                <a:ext cx="1119250" cy="10991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9D39614-8BE9-57DE-CBFC-28FAA1F82A71}"/>
                  </a:ext>
                </a:extLst>
              </p:cNvPr>
              <p:cNvSpPr txBox="1"/>
              <p:nvPr/>
            </p:nvSpPr>
            <p:spPr>
              <a:xfrm>
                <a:off x="9087178" y="5129297"/>
                <a:ext cx="17851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Translator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498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AFCDBE-AE73-64C3-1020-612C7B5A7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19" y="6005321"/>
            <a:ext cx="2859110" cy="7393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1CE34D-894A-C5B5-F47A-2AD54CEFD923}"/>
              </a:ext>
            </a:extLst>
          </p:cNvPr>
          <p:cNvSpPr txBox="1"/>
          <p:nvPr/>
        </p:nvSpPr>
        <p:spPr>
          <a:xfrm>
            <a:off x="8245581" y="596735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Powered by</a:t>
            </a:r>
            <a:endParaRPr lang="en-US" dirty="0"/>
          </a:p>
        </p:txBody>
      </p:sp>
      <p:pic>
        <p:nvPicPr>
          <p:cNvPr id="7" name="Picture 2" descr="Microsoft Azure logo transparent PNG ...">
            <a:extLst>
              <a:ext uri="{FF2B5EF4-FFF2-40B4-BE49-F238E27FC236}">
                <a16:creationId xmlns:a16="http://schemas.microsoft.com/office/drawing/2014/main" id="{69C3EC84-C779-D279-1334-4881B3855F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46" b="40760"/>
          <a:stretch/>
        </p:blipFill>
        <p:spPr bwMode="auto">
          <a:xfrm>
            <a:off x="9702004" y="6079396"/>
            <a:ext cx="2143125" cy="44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lantUML Diagram">
            <a:extLst>
              <a:ext uri="{FF2B5EF4-FFF2-40B4-BE49-F238E27FC236}">
                <a16:creationId xmlns:a16="http://schemas.microsoft.com/office/drawing/2014/main" id="{82DF6062-B819-2AD5-141C-69D136968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64" y="1214120"/>
            <a:ext cx="11273742" cy="385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5CD660-05E4-9462-9BCB-872796BAB188}"/>
              </a:ext>
            </a:extLst>
          </p:cNvPr>
          <p:cNvSpPr txBox="1"/>
          <p:nvPr/>
        </p:nvSpPr>
        <p:spPr>
          <a:xfrm>
            <a:off x="2280213" y="1214120"/>
            <a:ext cx="9306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Architecture diagram for </a:t>
            </a:r>
            <a:r>
              <a:rPr lang="en-US" sz="3600" b="1" dirty="0" err="1"/>
              <a:t>GenSearch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02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8E8D36-F45D-29D6-7E6A-9C379EF13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B25BC0-CE5C-11EA-C64B-D8D07D4B2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19" y="6005321"/>
            <a:ext cx="2859110" cy="7393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F97061-45CE-C55B-AFF8-4DB18E12AE34}"/>
              </a:ext>
            </a:extLst>
          </p:cNvPr>
          <p:cNvSpPr txBox="1"/>
          <p:nvPr/>
        </p:nvSpPr>
        <p:spPr>
          <a:xfrm>
            <a:off x="8245581" y="596735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Powered by</a:t>
            </a:r>
            <a:endParaRPr lang="en-US" dirty="0"/>
          </a:p>
        </p:txBody>
      </p:sp>
      <p:pic>
        <p:nvPicPr>
          <p:cNvPr id="7" name="Picture 2" descr="Microsoft Azure logo transparent PNG ...">
            <a:extLst>
              <a:ext uri="{FF2B5EF4-FFF2-40B4-BE49-F238E27FC236}">
                <a16:creationId xmlns:a16="http://schemas.microsoft.com/office/drawing/2014/main" id="{CAB5F958-158B-9E9F-9260-35E9EEA261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46" b="40760"/>
          <a:stretch/>
        </p:blipFill>
        <p:spPr bwMode="auto">
          <a:xfrm>
            <a:off x="9702004" y="6079396"/>
            <a:ext cx="2143125" cy="44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60CADDB6-D65D-7F90-DC97-4BF58790E5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2F2C0C-A651-0CC9-8266-8F6C0DD05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1208E0-2A9E-BF0C-0B58-079F8F564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" y="920876"/>
            <a:ext cx="10363200" cy="508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56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B4D0-2BBB-EE85-11EF-F8EE33902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981" y="0"/>
            <a:ext cx="10515600" cy="1325563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3BFFC3-EB57-26F6-22E0-5465F2747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708" y="1036320"/>
            <a:ext cx="10410092" cy="493103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08BAF4-AE17-5C9A-13EF-D901E71D2E7C}"/>
              </a:ext>
            </a:extLst>
          </p:cNvPr>
          <p:cNvSpPr txBox="1"/>
          <p:nvPr/>
        </p:nvSpPr>
        <p:spPr>
          <a:xfrm>
            <a:off x="8245581" y="596735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Powered by</a:t>
            </a:r>
            <a:endParaRPr lang="en-US" dirty="0"/>
          </a:p>
        </p:txBody>
      </p:sp>
      <p:pic>
        <p:nvPicPr>
          <p:cNvPr id="5" name="Picture 2" descr="Microsoft Azure logo transparent PNG ...">
            <a:extLst>
              <a:ext uri="{FF2B5EF4-FFF2-40B4-BE49-F238E27FC236}">
                <a16:creationId xmlns:a16="http://schemas.microsoft.com/office/drawing/2014/main" id="{2F10BC8C-7F48-2D6C-A090-512739F084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46" b="40760"/>
          <a:stretch/>
        </p:blipFill>
        <p:spPr bwMode="auto">
          <a:xfrm>
            <a:off x="9702004" y="6079396"/>
            <a:ext cx="2143125" cy="44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770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5B3BF23-75B2-8D59-3791-A0522C163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069" y="579580"/>
            <a:ext cx="8700690" cy="1330841"/>
          </a:xfrm>
        </p:spPr>
        <p:txBody>
          <a:bodyPr>
            <a:normAutofit/>
          </a:bodyPr>
          <a:lstStyle/>
          <a:p>
            <a:r>
              <a:rPr lang="en-US" b="1" dirty="0"/>
              <a:t>Future Vision and Closing Remarks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83ED630-9323-1B9A-07B1-3B43DA736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5410" y="4091587"/>
            <a:ext cx="4740699" cy="391777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versions of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GenSearch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include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multilingual support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more AI models, and improved integration with IoT devices.</a:t>
            </a:r>
          </a:p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Leveraging user feedback and data to improve search algorithms, enhancing user satisfaction.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2BACF2-5498-B663-B74E-E19BCF1CE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7" y="2690181"/>
            <a:ext cx="551480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GenSearch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will expand its platform integration (mobile, desktop, voice assistants) and refine personalization algorithms to better adapt to user behavior for a more seamless and intuitive experience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machine learning models that predict search intent before users finish typing.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Strengthen privacy protocols to ensure secure handling of sensitive data in search results.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C77FE6-D612-0B38-044C-DDE23F174151}"/>
              </a:ext>
            </a:extLst>
          </p:cNvPr>
          <p:cNvSpPr txBox="1"/>
          <p:nvPr/>
        </p:nvSpPr>
        <p:spPr>
          <a:xfrm>
            <a:off x="786346" y="1910421"/>
            <a:ext cx="4203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Key Takeaways: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C3A177-DCB9-BBBF-38F3-C214A6A8B6F9}"/>
              </a:ext>
            </a:extLst>
          </p:cNvPr>
          <p:cNvSpPr txBox="1"/>
          <p:nvPr/>
        </p:nvSpPr>
        <p:spPr>
          <a:xfrm>
            <a:off x="6508688" y="3291472"/>
            <a:ext cx="635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Future Enhancements:</a:t>
            </a:r>
          </a:p>
        </p:txBody>
      </p:sp>
      <p:pic>
        <p:nvPicPr>
          <p:cNvPr id="13" name="Picture 12" descr="A magnifying glass and a piece of paper&#10;&#10;Description automatically generated">
            <a:extLst>
              <a:ext uri="{FF2B5EF4-FFF2-40B4-BE49-F238E27FC236}">
                <a16:creationId xmlns:a16="http://schemas.microsoft.com/office/drawing/2014/main" id="{BD54F484-8885-EC89-9B32-6AB33B015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760" y="447971"/>
            <a:ext cx="2551246" cy="241271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CF5F4B-58F5-EB7A-42AC-CBEC345DD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41" y="5846928"/>
            <a:ext cx="2859110" cy="7393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230CD77-F88E-4163-D6B0-4EEFBC06271D}"/>
              </a:ext>
            </a:extLst>
          </p:cNvPr>
          <p:cNvSpPr txBox="1"/>
          <p:nvPr/>
        </p:nvSpPr>
        <p:spPr>
          <a:xfrm>
            <a:off x="8245581" y="596735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Powered by</a:t>
            </a:r>
            <a:endParaRPr lang="en-US" dirty="0"/>
          </a:p>
        </p:txBody>
      </p:sp>
      <p:pic>
        <p:nvPicPr>
          <p:cNvPr id="17" name="Picture 2" descr="Microsoft Azure logo transparent PNG ...">
            <a:extLst>
              <a:ext uri="{FF2B5EF4-FFF2-40B4-BE49-F238E27FC236}">
                <a16:creationId xmlns:a16="http://schemas.microsoft.com/office/drawing/2014/main" id="{14236E2D-F97A-23DB-3622-541C990AE3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46" b="40760"/>
          <a:stretch/>
        </p:blipFill>
        <p:spPr bwMode="auto">
          <a:xfrm>
            <a:off x="9702004" y="6079396"/>
            <a:ext cx="2143125" cy="44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817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DC842-7B22-B10F-91C8-2E2A9479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739" y="862027"/>
            <a:ext cx="10515600" cy="1325563"/>
          </a:xfrm>
        </p:spPr>
        <p:txBody>
          <a:bodyPr/>
          <a:lstStyle/>
          <a:p>
            <a:b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4400" b="1" i="0" u="none" strike="noStrike" baseline="0" dirty="0">
                <a:latin typeface="Calibri" panose="020F0502020204030204" pitchFamily="34" charset="0"/>
              </a:rPr>
              <a:t>Hackers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17F8-DB5D-2FC9-12F4-01325B5A8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6834" y="3382894"/>
            <a:ext cx="2514003" cy="6007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DEVESH S B</a:t>
            </a:r>
          </a:p>
        </p:txBody>
      </p:sp>
      <p:pic>
        <p:nvPicPr>
          <p:cNvPr id="5" name="Picture 4" descr="A grey circle with white letters&#10;&#10;Description automatically generated">
            <a:extLst>
              <a:ext uri="{FF2B5EF4-FFF2-40B4-BE49-F238E27FC236}">
                <a16:creationId xmlns:a16="http://schemas.microsoft.com/office/drawing/2014/main" id="{719D2924-851D-321A-FD9F-3CD3477C0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9" y="2763054"/>
            <a:ext cx="1886213" cy="1876687"/>
          </a:xfrm>
          <a:prstGeom prst="rect">
            <a:avLst/>
          </a:prstGeom>
        </p:spPr>
      </p:pic>
      <p:pic>
        <p:nvPicPr>
          <p:cNvPr id="7" name="Picture 6" descr="A purple circle with white letters&#10;&#10;Description automatically generated">
            <a:extLst>
              <a:ext uri="{FF2B5EF4-FFF2-40B4-BE49-F238E27FC236}">
                <a16:creationId xmlns:a16="http://schemas.microsoft.com/office/drawing/2014/main" id="{0777456E-A0AD-4220-A6BF-E86645B653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055" y="2928590"/>
            <a:ext cx="1886213" cy="17678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68056E-FEB3-4697-80B9-BC9CF805ED19}"/>
              </a:ext>
            </a:extLst>
          </p:cNvPr>
          <p:cNvSpPr txBox="1"/>
          <p:nvPr/>
        </p:nvSpPr>
        <p:spPr>
          <a:xfrm>
            <a:off x="2605406" y="3226457"/>
            <a:ext cx="61090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/>
              <a:t>Kanika Baskar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083A21-30F7-4C22-86BE-1EE3A8AA1928}"/>
              </a:ext>
            </a:extLst>
          </p:cNvPr>
          <p:cNvSpPr txBox="1"/>
          <p:nvPr/>
        </p:nvSpPr>
        <p:spPr>
          <a:xfrm>
            <a:off x="8467363" y="3811232"/>
            <a:ext cx="577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devesh.22cse@sonatech.ac.in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1AA199-5EBF-08D0-0E21-DD3196AF4C96}"/>
              </a:ext>
            </a:extLst>
          </p:cNvPr>
          <p:cNvSpPr txBox="1"/>
          <p:nvPr/>
        </p:nvSpPr>
        <p:spPr>
          <a:xfrm>
            <a:off x="2536785" y="3798938"/>
            <a:ext cx="7118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kanikabaskar13@gmail.com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3D1C03-AC6B-D79F-4FFA-4326244FB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617" y="5995973"/>
            <a:ext cx="2859110" cy="739302"/>
          </a:xfrm>
          <a:prstGeom prst="rect">
            <a:avLst/>
          </a:prstGeom>
        </p:spPr>
      </p:pic>
      <p:pic>
        <p:nvPicPr>
          <p:cNvPr id="8194" name="Picture 2" descr="GenSpark acquires ProGrad to expand ...">
            <a:extLst>
              <a:ext uri="{FF2B5EF4-FFF2-40B4-BE49-F238E27FC236}">
                <a16:creationId xmlns:a16="http://schemas.microsoft.com/office/drawing/2014/main" id="{35751577-0A16-DF05-D6B3-2588C3CDB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610" y="5597628"/>
            <a:ext cx="2717942" cy="142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DACE7FC-9E29-A6BD-3A9A-183162FA0BA3}"/>
              </a:ext>
            </a:extLst>
          </p:cNvPr>
          <p:cNvSpPr txBox="1"/>
          <p:nvPr/>
        </p:nvSpPr>
        <p:spPr>
          <a:xfrm>
            <a:off x="8245581" y="596735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Powered by</a:t>
            </a:r>
            <a:endParaRPr lang="en-US" dirty="0"/>
          </a:p>
        </p:txBody>
      </p:sp>
      <p:pic>
        <p:nvPicPr>
          <p:cNvPr id="18" name="Picture 2" descr="Microsoft Azure logo transparent PNG ...">
            <a:extLst>
              <a:ext uri="{FF2B5EF4-FFF2-40B4-BE49-F238E27FC236}">
                <a16:creationId xmlns:a16="http://schemas.microsoft.com/office/drawing/2014/main" id="{59F811C8-1C80-4E02-3F63-64565F7E46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46" b="40760"/>
          <a:stretch/>
        </p:blipFill>
        <p:spPr bwMode="auto">
          <a:xfrm>
            <a:off x="9702004" y="6079396"/>
            <a:ext cx="2143125" cy="44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470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</TotalTime>
  <Words>335</Words>
  <Application>Microsoft Office PowerPoint</Application>
  <PresentationFormat>Widescreen</PresentationFormat>
  <Paragraphs>67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Abadi</vt:lpstr>
      <vt:lpstr>Abadi Extra Light</vt:lpstr>
      <vt:lpstr>Aptos</vt:lpstr>
      <vt:lpstr>Aptos Display</vt:lpstr>
      <vt:lpstr>Arial</vt:lpstr>
      <vt:lpstr>Calibri</vt:lpstr>
      <vt:lpstr>Corbel</vt:lpstr>
      <vt:lpstr>Posterama</vt:lpstr>
      <vt:lpstr>Office Theme</vt:lpstr>
      <vt:lpstr>Basis</vt:lpstr>
      <vt:lpstr>GenSearch: Revolutionizing Search Through AI and RAG  </vt:lpstr>
      <vt:lpstr>The Challenge of Modern Information Retrieval</vt:lpstr>
      <vt:lpstr>The Solution: GenSearch </vt:lpstr>
      <vt:lpstr>PowerPoint Presentation</vt:lpstr>
      <vt:lpstr>PowerPoint Presentation</vt:lpstr>
      <vt:lpstr>PowerPoint Presentation</vt:lpstr>
      <vt:lpstr>Live Demo</vt:lpstr>
      <vt:lpstr>Future Vision and Closing Remarks</vt:lpstr>
      <vt:lpstr> Hackers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KANIKA</dc:creator>
  <cp:lastModifiedBy>KANIKA</cp:lastModifiedBy>
  <cp:revision>3</cp:revision>
  <dcterms:created xsi:type="dcterms:W3CDTF">2024-12-16T07:19:01Z</dcterms:created>
  <dcterms:modified xsi:type="dcterms:W3CDTF">2024-12-20T03:59:12Z</dcterms:modified>
</cp:coreProperties>
</file>