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elleza" charset="1" panose="02000503050000020003"/>
      <p:regular r:id="rId19"/>
    </p:embeddedFont>
    <p:embeddedFont>
      <p:font typeface="Hind" charset="1" panose="02000000000000000000"/>
      <p:regular r:id="rId20"/>
    </p:embeddedFont>
    <p:embeddedFont>
      <p:font typeface="Arimo" charset="1" panose="020B0604020202020204"/>
      <p:regular r:id="rId22"/>
    </p:embeddedFont>
    <p:embeddedFont>
      <p:font typeface="Arimo Bold" charset="1" panose="020B0704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notesMasters/notesMaster1.xml" Type="http://schemas.openxmlformats.org/officeDocument/2006/relationships/notesMaster"/><Relationship Id="rId17" Target="theme/theme2.xml" Type="http://schemas.openxmlformats.org/officeDocument/2006/relationships/theme"/><Relationship Id="rId18" Target="notesSlides/notesSlide1.xml" Type="http://schemas.openxmlformats.org/officeDocument/2006/relationships/note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Slides/notesSlide2.xml" Type="http://schemas.openxmlformats.org/officeDocument/2006/relationships/notesSlide"/><Relationship Id="rId22" Target="fonts/font22.fntdata" Type="http://schemas.openxmlformats.org/officeDocument/2006/relationships/font"/><Relationship Id="rId23" Target="notesSlides/notesSlide3.xml" Type="http://schemas.openxmlformats.org/officeDocument/2006/relationships/notesSlide"/><Relationship Id="rId24" Target="fonts/font24.fntdata" Type="http://schemas.openxmlformats.org/officeDocument/2006/relationships/font"/><Relationship Id="rId25" Target="notesSlides/notesSlide4.xml" Type="http://schemas.openxmlformats.org/officeDocument/2006/relationships/notesSlide"/><Relationship Id="rId26" Target="notesSlides/notesSlide5.xml" Type="http://schemas.openxmlformats.org/officeDocument/2006/relationships/notesSlide"/><Relationship Id="rId27" Target="notesSlides/notesSlide6.xml" Type="http://schemas.openxmlformats.org/officeDocument/2006/relationships/notesSlide"/><Relationship Id="rId28" Target="notesSlides/notesSlide7.xml" Type="http://schemas.openxmlformats.org/officeDocument/2006/relationships/notesSlide"/><Relationship Id="rId29"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36.png" Type="http://schemas.openxmlformats.org/officeDocument/2006/relationships/image"/><Relationship Id="rId4" Target="../media/image3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5.png" Type="http://schemas.openxmlformats.org/officeDocument/2006/relationships/image"/><Relationship Id="rId4"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png" Type="http://schemas.openxmlformats.org/officeDocument/2006/relationships/image"/><Relationship Id="rId2" Target="../notesSlides/notesSlide6.xml" Type="http://schemas.openxmlformats.org/officeDocument/2006/relationships/notesSlide"/><Relationship Id="rId3" Target="../media/image25.png" Type="http://schemas.openxmlformats.org/officeDocument/2006/relationships/image"/><Relationship Id="rId4" Target="../media/image26.sv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 Id="rId9"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34.png" Type="http://schemas.openxmlformats.org/officeDocument/2006/relationships/image"/><Relationship Id="rId4" Target="../media/image3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850570" y="3128573"/>
            <a:ext cx="13591796" cy="6742958"/>
          </a:xfrm>
          <a:custGeom>
            <a:avLst/>
            <a:gdLst/>
            <a:ahLst/>
            <a:cxnLst/>
            <a:rect r="r" b="b" t="t" l="l"/>
            <a:pathLst>
              <a:path h="6742958" w="13591796">
                <a:moveTo>
                  <a:pt x="0" y="0"/>
                </a:moveTo>
                <a:lnTo>
                  <a:pt x="13591796" y="0"/>
                </a:lnTo>
                <a:lnTo>
                  <a:pt x="13591796" y="6742958"/>
                </a:lnTo>
                <a:lnTo>
                  <a:pt x="0" y="67429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519713" y="6936845"/>
            <a:ext cx="10301290" cy="4692320"/>
          </a:xfrm>
          <a:custGeom>
            <a:avLst/>
            <a:gdLst/>
            <a:ahLst/>
            <a:cxnLst/>
            <a:rect r="r" b="b" t="t" l="l"/>
            <a:pathLst>
              <a:path h="4692320" w="10301290">
                <a:moveTo>
                  <a:pt x="0" y="0"/>
                </a:moveTo>
                <a:lnTo>
                  <a:pt x="10301290" y="0"/>
                </a:lnTo>
                <a:lnTo>
                  <a:pt x="10301290" y="4692320"/>
                </a:lnTo>
                <a:lnTo>
                  <a:pt x="0" y="46923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037664" y="7411175"/>
            <a:ext cx="9310734" cy="3092574"/>
          </a:xfrm>
          <a:custGeom>
            <a:avLst/>
            <a:gdLst/>
            <a:ahLst/>
            <a:cxnLst/>
            <a:rect r="r" b="b" t="t" l="l"/>
            <a:pathLst>
              <a:path h="3092574" w="9310734">
                <a:moveTo>
                  <a:pt x="0" y="0"/>
                </a:moveTo>
                <a:lnTo>
                  <a:pt x="9310734" y="0"/>
                </a:lnTo>
                <a:lnTo>
                  <a:pt x="9310734" y="3092574"/>
                </a:lnTo>
                <a:lnTo>
                  <a:pt x="0" y="3092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0">
            <a:off x="-1037664" y="5143492"/>
            <a:ext cx="2602124" cy="2666424"/>
            <a:chOff x="0" y="0"/>
            <a:chExt cx="3469499" cy="3555232"/>
          </a:xfrm>
        </p:grpSpPr>
        <p:sp>
          <p:nvSpPr>
            <p:cNvPr name="Freeform 6" id="6"/>
            <p:cNvSpPr/>
            <p:nvPr/>
          </p:nvSpPr>
          <p:spPr>
            <a:xfrm flipH="false" flipV="false" rot="0">
              <a:off x="0" y="0"/>
              <a:ext cx="3469259" cy="3554984"/>
            </a:xfrm>
            <a:custGeom>
              <a:avLst/>
              <a:gdLst/>
              <a:ahLst/>
              <a:cxnLst/>
              <a:rect r="r" b="b" t="t" l="l"/>
              <a:pathLst>
                <a:path h="3554984" w="3469259">
                  <a:moveTo>
                    <a:pt x="282956" y="1256411"/>
                  </a:moveTo>
                  <a:cubicBezTo>
                    <a:pt x="651002" y="503301"/>
                    <a:pt x="1657350" y="0"/>
                    <a:pt x="2456561" y="841883"/>
                  </a:cubicBezTo>
                  <a:cubicBezTo>
                    <a:pt x="3469259" y="1910588"/>
                    <a:pt x="2232787" y="3554984"/>
                    <a:pt x="917448" y="2940050"/>
                  </a:cubicBezTo>
                  <a:cubicBezTo>
                    <a:pt x="88773" y="2555240"/>
                    <a:pt x="0" y="1831848"/>
                    <a:pt x="282956" y="1256411"/>
                  </a:cubicBezTo>
                  <a:close/>
                </a:path>
              </a:pathLst>
            </a:custGeom>
            <a:gradFill rotWithShape="true">
              <a:gsLst>
                <a:gs pos="0">
                  <a:srgbClr val="E3FFD5">
                    <a:alpha val="100000"/>
                  </a:srgbClr>
                </a:gs>
                <a:gs pos="100000">
                  <a:srgbClr val="90EBBA">
                    <a:alpha val="100000"/>
                  </a:srgbClr>
                </a:gs>
              </a:gsLst>
              <a:lin ang="2698631"/>
            </a:gradFill>
          </p:spPr>
        </p:sp>
      </p:grpSp>
      <p:sp>
        <p:nvSpPr>
          <p:cNvPr name="TextBox 7" id="7"/>
          <p:cNvSpPr txBox="true"/>
          <p:nvPr/>
        </p:nvSpPr>
        <p:spPr>
          <a:xfrm rot="0">
            <a:off x="7913499" y="969139"/>
            <a:ext cx="11247370" cy="3692606"/>
          </a:xfrm>
          <a:prstGeom prst="rect">
            <a:avLst/>
          </a:prstGeom>
        </p:spPr>
        <p:txBody>
          <a:bodyPr anchor="t" rtlCol="false" tIns="0" lIns="0" bIns="0" rIns="0">
            <a:spAutoFit/>
          </a:bodyPr>
          <a:lstStyle/>
          <a:p>
            <a:pPr algn="l">
              <a:lnSpc>
                <a:spcPts val="9502"/>
              </a:lnSpc>
            </a:pPr>
            <a:r>
              <a:rPr lang="en-US" sz="9898">
                <a:solidFill>
                  <a:srgbClr val="000000"/>
                </a:solidFill>
                <a:latin typeface="Belleza"/>
                <a:ea typeface="Belleza"/>
                <a:cs typeface="Belleza"/>
                <a:sym typeface="Belleza"/>
              </a:rPr>
              <a:t>Document intelligence with Azure Open AI</a:t>
            </a:r>
          </a:p>
        </p:txBody>
      </p:sp>
      <p:sp>
        <p:nvSpPr>
          <p:cNvPr name="TextBox 8" id="8"/>
          <p:cNvSpPr txBox="true"/>
          <p:nvPr/>
        </p:nvSpPr>
        <p:spPr>
          <a:xfrm rot="0">
            <a:off x="10243823" y="6009691"/>
            <a:ext cx="4813950" cy="3600450"/>
          </a:xfrm>
          <a:prstGeom prst="rect">
            <a:avLst/>
          </a:prstGeom>
        </p:spPr>
        <p:txBody>
          <a:bodyPr anchor="t" rtlCol="false" tIns="0" lIns="0" bIns="0" rIns="0">
            <a:spAutoFit/>
          </a:bodyPr>
          <a:lstStyle/>
          <a:p>
            <a:pPr algn="l">
              <a:lnSpc>
                <a:spcPts val="4079"/>
              </a:lnSpc>
            </a:pPr>
          </a:p>
          <a:p>
            <a:pPr algn="l">
              <a:lnSpc>
                <a:spcPts val="4079"/>
              </a:lnSpc>
            </a:pPr>
            <a:r>
              <a:rPr lang="en-US" sz="3399">
                <a:solidFill>
                  <a:srgbClr val="4AA276"/>
                </a:solidFill>
                <a:latin typeface="Hind"/>
                <a:ea typeface="Hind"/>
                <a:cs typeface="Hind"/>
                <a:sym typeface="Hind"/>
              </a:rPr>
              <a:t>Bhuvaneshwar V</a:t>
            </a:r>
          </a:p>
          <a:p>
            <a:pPr algn="l">
              <a:lnSpc>
                <a:spcPts val="4079"/>
              </a:lnSpc>
            </a:pPr>
            <a:r>
              <a:rPr lang="en-US" sz="3399">
                <a:solidFill>
                  <a:srgbClr val="4AA276"/>
                </a:solidFill>
                <a:latin typeface="Hind"/>
                <a:ea typeface="Hind"/>
                <a:cs typeface="Hind"/>
                <a:sym typeface="Hind"/>
              </a:rPr>
              <a:t>Devesh S B</a:t>
            </a:r>
          </a:p>
          <a:p>
            <a:pPr algn="l">
              <a:lnSpc>
                <a:spcPts val="4079"/>
              </a:lnSpc>
            </a:pPr>
            <a:r>
              <a:rPr lang="en-US" sz="3399">
                <a:solidFill>
                  <a:srgbClr val="4AA276"/>
                </a:solidFill>
                <a:latin typeface="Hind"/>
                <a:ea typeface="Hind"/>
                <a:cs typeface="Hind"/>
                <a:sym typeface="Hind"/>
              </a:rPr>
              <a:t>Harshavardhini M</a:t>
            </a:r>
          </a:p>
          <a:p>
            <a:pPr algn="l">
              <a:lnSpc>
                <a:spcPts val="4079"/>
              </a:lnSpc>
            </a:pPr>
            <a:r>
              <a:rPr lang="en-US" sz="3399">
                <a:solidFill>
                  <a:srgbClr val="4AA276"/>
                </a:solidFill>
                <a:latin typeface="Hind"/>
                <a:ea typeface="Hind"/>
                <a:cs typeface="Hind"/>
                <a:sym typeface="Hind"/>
              </a:rPr>
              <a:t>Kanika B</a:t>
            </a:r>
          </a:p>
          <a:p>
            <a:pPr algn="l">
              <a:lnSpc>
                <a:spcPts val="4079"/>
              </a:lnSpc>
            </a:pPr>
            <a:r>
              <a:rPr lang="en-US" sz="3399">
                <a:solidFill>
                  <a:srgbClr val="4AA276"/>
                </a:solidFill>
                <a:latin typeface="Hind"/>
                <a:ea typeface="Hind"/>
                <a:cs typeface="Hind"/>
                <a:sym typeface="Hind"/>
              </a:rPr>
              <a:t>Srijith R </a:t>
            </a:r>
          </a:p>
          <a:p>
            <a:pPr algn="l">
              <a:lnSpc>
                <a:spcPts val="4079"/>
              </a:lnSpc>
            </a:pPr>
          </a:p>
        </p:txBody>
      </p:sp>
      <p:sp>
        <p:nvSpPr>
          <p:cNvPr name="Freeform 9" id="9"/>
          <p:cNvSpPr/>
          <p:nvPr/>
        </p:nvSpPr>
        <p:spPr>
          <a:xfrm flipH="false" flipV="false" rot="0">
            <a:off x="-1037664" y="2953210"/>
            <a:ext cx="8510822" cy="6789654"/>
          </a:xfrm>
          <a:custGeom>
            <a:avLst/>
            <a:gdLst/>
            <a:ahLst/>
            <a:cxnLst/>
            <a:rect r="r" b="b" t="t" l="l"/>
            <a:pathLst>
              <a:path h="6789654" w="8510822">
                <a:moveTo>
                  <a:pt x="0" y="0"/>
                </a:moveTo>
                <a:lnTo>
                  <a:pt x="8510822" y="0"/>
                </a:lnTo>
                <a:lnTo>
                  <a:pt x="8510822" y="6789654"/>
                </a:lnTo>
                <a:lnTo>
                  <a:pt x="0" y="67896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9144000" y="5962354"/>
            <a:ext cx="4813950" cy="514350"/>
          </a:xfrm>
          <a:prstGeom prst="rect">
            <a:avLst/>
          </a:prstGeom>
        </p:spPr>
        <p:txBody>
          <a:bodyPr anchor="t" rtlCol="false" tIns="0" lIns="0" bIns="0" rIns="0">
            <a:spAutoFit/>
          </a:bodyPr>
          <a:lstStyle/>
          <a:p>
            <a:pPr algn="l">
              <a:lnSpc>
                <a:spcPts val="4079"/>
              </a:lnSpc>
            </a:pPr>
            <a:r>
              <a:rPr lang="en-US" sz="3400">
                <a:solidFill>
                  <a:srgbClr val="4AA276"/>
                </a:solidFill>
                <a:latin typeface="Hind"/>
                <a:ea typeface="Hind"/>
                <a:cs typeface="Hind"/>
                <a:sym typeface="Hind"/>
              </a:rPr>
              <a:t>Submitted by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483366" y="3956290"/>
            <a:ext cx="11232884" cy="7412526"/>
          </a:xfrm>
          <a:custGeom>
            <a:avLst/>
            <a:gdLst/>
            <a:ahLst/>
            <a:cxnLst/>
            <a:rect r="r" b="b" t="t" l="l"/>
            <a:pathLst>
              <a:path h="7412526" w="11232884">
                <a:moveTo>
                  <a:pt x="0" y="0"/>
                </a:moveTo>
                <a:lnTo>
                  <a:pt x="11232884" y="0"/>
                </a:lnTo>
                <a:lnTo>
                  <a:pt x="11232884" y="7412526"/>
                </a:lnTo>
                <a:lnTo>
                  <a:pt x="0" y="74125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0" y="-3986"/>
            <a:ext cx="6414358" cy="3548320"/>
            <a:chOff x="0" y="0"/>
            <a:chExt cx="8552477" cy="4731093"/>
          </a:xfrm>
        </p:grpSpPr>
        <p:sp>
          <p:nvSpPr>
            <p:cNvPr name="Freeform 4" id="4"/>
            <p:cNvSpPr/>
            <p:nvPr/>
          </p:nvSpPr>
          <p:spPr>
            <a:xfrm flipH="false" flipV="false" rot="0">
              <a:off x="0" y="0"/>
              <a:ext cx="8552434" cy="4731004"/>
            </a:xfrm>
            <a:custGeom>
              <a:avLst/>
              <a:gdLst/>
              <a:ahLst/>
              <a:cxnLst/>
              <a:rect r="r" b="b" t="t" l="l"/>
              <a:pathLst>
                <a:path h="4731004" w="8552434">
                  <a:moveTo>
                    <a:pt x="0" y="4729607"/>
                  </a:moveTo>
                  <a:cubicBezTo>
                    <a:pt x="611124" y="4713859"/>
                    <a:pt x="1650746" y="4452493"/>
                    <a:pt x="2213356" y="2975991"/>
                  </a:cubicBezTo>
                  <a:cubicBezTo>
                    <a:pt x="3043174" y="796798"/>
                    <a:pt x="5949188" y="1470914"/>
                    <a:pt x="5949188" y="1470914"/>
                  </a:cubicBezTo>
                  <a:cubicBezTo>
                    <a:pt x="5949188" y="1470914"/>
                    <a:pt x="8552434" y="1615059"/>
                    <a:pt x="8066913" y="0"/>
                  </a:cubicBezTo>
                  <a:lnTo>
                    <a:pt x="0" y="0"/>
                  </a:lnTo>
                  <a:cubicBezTo>
                    <a:pt x="0" y="0"/>
                    <a:pt x="0" y="4731004"/>
                    <a:pt x="0" y="4729607"/>
                  </a:cubicBezTo>
                  <a:close/>
                </a:path>
              </a:pathLst>
            </a:custGeom>
            <a:gradFill rotWithShape="true">
              <a:gsLst>
                <a:gs pos="0">
                  <a:srgbClr val="E3FFD5">
                    <a:alpha val="100000"/>
                  </a:srgbClr>
                </a:gs>
                <a:gs pos="100000">
                  <a:srgbClr val="90EBBA">
                    <a:alpha val="100000"/>
                  </a:srgbClr>
                </a:gs>
              </a:gsLst>
              <a:lin ang="0"/>
            </a:gradFill>
          </p:spPr>
        </p:sp>
      </p:grpSp>
      <p:sp>
        <p:nvSpPr>
          <p:cNvPr name="TextBox 5" id="5"/>
          <p:cNvSpPr txBox="true"/>
          <p:nvPr/>
        </p:nvSpPr>
        <p:spPr>
          <a:xfrm rot="0">
            <a:off x="4716541" y="4182990"/>
            <a:ext cx="8854917" cy="1730520"/>
          </a:xfrm>
          <a:prstGeom prst="rect">
            <a:avLst/>
          </a:prstGeom>
        </p:spPr>
        <p:txBody>
          <a:bodyPr anchor="t" rtlCol="false" tIns="0" lIns="0" bIns="0" rIns="0">
            <a:spAutoFit/>
          </a:bodyPr>
          <a:lstStyle/>
          <a:p>
            <a:pPr algn="l">
              <a:lnSpc>
                <a:spcPts val="14045"/>
              </a:lnSpc>
            </a:pPr>
            <a:r>
              <a:rPr lang="en-US" sz="10177">
                <a:solidFill>
                  <a:srgbClr val="4AA276"/>
                </a:solidFill>
                <a:latin typeface="Belleza"/>
                <a:ea typeface="Belleza"/>
                <a:cs typeface="Belleza"/>
                <a:sym typeface="Belleza"/>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329192" y="-609752"/>
            <a:ext cx="9144230" cy="5003894"/>
            <a:chOff x="0" y="0"/>
            <a:chExt cx="12192307" cy="6671859"/>
          </a:xfrm>
        </p:grpSpPr>
        <p:sp>
          <p:nvSpPr>
            <p:cNvPr name="Freeform 3" id="3"/>
            <p:cNvSpPr/>
            <p:nvPr/>
          </p:nvSpPr>
          <p:spPr>
            <a:xfrm flipH="false" flipV="false" rot="0">
              <a:off x="127" y="0"/>
              <a:ext cx="12192127" cy="6671691"/>
            </a:xfrm>
            <a:custGeom>
              <a:avLst/>
              <a:gdLst/>
              <a:ahLst/>
              <a:cxnLst/>
              <a:rect r="r" b="b" t="t" l="l"/>
              <a:pathLst>
                <a:path h="6671691" w="12192127">
                  <a:moveTo>
                    <a:pt x="12192127" y="0"/>
                  </a:moveTo>
                  <a:cubicBezTo>
                    <a:pt x="11320399" y="21336"/>
                    <a:pt x="9840214" y="391414"/>
                    <a:pt x="9038082" y="2475611"/>
                  </a:cubicBezTo>
                  <a:cubicBezTo>
                    <a:pt x="7853934" y="5548757"/>
                    <a:pt x="3711321" y="4598162"/>
                    <a:pt x="3711321" y="4598162"/>
                  </a:cubicBezTo>
                  <a:cubicBezTo>
                    <a:pt x="3711321" y="4598162"/>
                    <a:pt x="0" y="4393946"/>
                    <a:pt x="690626" y="6671691"/>
                  </a:cubicBezTo>
                  <a:lnTo>
                    <a:pt x="12192127" y="6671691"/>
                  </a:lnTo>
                  <a:cubicBezTo>
                    <a:pt x="12192127" y="6671691"/>
                    <a:pt x="12192127" y="0"/>
                    <a:pt x="12192127" y="0"/>
                  </a:cubicBezTo>
                  <a:close/>
                </a:path>
              </a:pathLst>
            </a:custGeom>
            <a:gradFill rotWithShape="true">
              <a:gsLst>
                <a:gs pos="0">
                  <a:srgbClr val="E3FFD5">
                    <a:alpha val="100000"/>
                  </a:srgbClr>
                </a:gs>
                <a:gs pos="100000">
                  <a:srgbClr val="90EBBA">
                    <a:alpha val="100000"/>
                  </a:srgbClr>
                </a:gs>
              </a:gsLst>
              <a:lin ang="13498631"/>
            </a:gradFill>
          </p:spPr>
        </p:sp>
      </p:grpSp>
      <p:grpSp>
        <p:nvGrpSpPr>
          <p:cNvPr name="Group 4" id="4"/>
          <p:cNvGrpSpPr/>
          <p:nvPr/>
        </p:nvGrpSpPr>
        <p:grpSpPr>
          <a:xfrm rot="0">
            <a:off x="11581328" y="6874379"/>
            <a:ext cx="7908462" cy="3718392"/>
            <a:chOff x="0" y="0"/>
            <a:chExt cx="10544616" cy="4957856"/>
          </a:xfrm>
        </p:grpSpPr>
        <p:sp>
          <p:nvSpPr>
            <p:cNvPr name="Freeform 5" id="5"/>
            <p:cNvSpPr/>
            <p:nvPr/>
          </p:nvSpPr>
          <p:spPr>
            <a:xfrm flipH="false" flipV="false" rot="0">
              <a:off x="127" y="0"/>
              <a:ext cx="10544429" cy="4957699"/>
            </a:xfrm>
            <a:custGeom>
              <a:avLst/>
              <a:gdLst/>
              <a:ahLst/>
              <a:cxnLst/>
              <a:rect r="r" b="b" t="t" l="l"/>
              <a:pathLst>
                <a:path h="4957699" w="10544429">
                  <a:moveTo>
                    <a:pt x="10544429" y="0"/>
                  </a:moveTo>
                  <a:cubicBezTo>
                    <a:pt x="9790557" y="15875"/>
                    <a:pt x="8510397" y="290830"/>
                    <a:pt x="7816596" y="1839595"/>
                  </a:cubicBezTo>
                  <a:cubicBezTo>
                    <a:pt x="6792468" y="4123309"/>
                    <a:pt x="3209798" y="3416808"/>
                    <a:pt x="3209798" y="3416808"/>
                  </a:cubicBezTo>
                  <a:cubicBezTo>
                    <a:pt x="3209798" y="3416808"/>
                    <a:pt x="0" y="3265170"/>
                    <a:pt x="597281" y="4957699"/>
                  </a:cubicBezTo>
                  <a:lnTo>
                    <a:pt x="10544429" y="4957699"/>
                  </a:lnTo>
                  <a:cubicBezTo>
                    <a:pt x="10544429" y="4957699"/>
                    <a:pt x="10544429" y="0"/>
                    <a:pt x="10544429" y="0"/>
                  </a:cubicBezTo>
                  <a:close/>
                </a:path>
              </a:pathLst>
            </a:custGeom>
            <a:gradFill rotWithShape="true">
              <a:gsLst>
                <a:gs pos="0">
                  <a:srgbClr val="E3FFD5">
                    <a:alpha val="100000"/>
                  </a:srgbClr>
                </a:gs>
                <a:gs pos="100000">
                  <a:srgbClr val="90EBBA">
                    <a:alpha val="100000"/>
                  </a:srgbClr>
                </a:gs>
              </a:gsLst>
              <a:lin ang="2698631"/>
            </a:gradFill>
          </p:spPr>
        </p:sp>
      </p:grpSp>
      <p:sp>
        <p:nvSpPr>
          <p:cNvPr name="Freeform 6" id="6"/>
          <p:cNvSpPr/>
          <p:nvPr/>
        </p:nvSpPr>
        <p:spPr>
          <a:xfrm flipH="false" flipV="false" rot="0">
            <a:off x="454860" y="233864"/>
            <a:ext cx="3702682" cy="2606110"/>
          </a:xfrm>
          <a:custGeom>
            <a:avLst/>
            <a:gdLst/>
            <a:ahLst/>
            <a:cxnLst/>
            <a:rect r="r" b="b" t="t" l="l"/>
            <a:pathLst>
              <a:path h="2606110" w="3702682">
                <a:moveTo>
                  <a:pt x="0" y="0"/>
                </a:moveTo>
                <a:lnTo>
                  <a:pt x="3702682" y="0"/>
                </a:lnTo>
                <a:lnTo>
                  <a:pt x="3702682" y="2606110"/>
                </a:lnTo>
                <a:lnTo>
                  <a:pt x="0" y="26061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166138" y="7974872"/>
            <a:ext cx="5102158" cy="2459791"/>
          </a:xfrm>
          <a:custGeom>
            <a:avLst/>
            <a:gdLst/>
            <a:ahLst/>
            <a:cxnLst/>
            <a:rect r="r" b="b" t="t" l="l"/>
            <a:pathLst>
              <a:path h="2459791" w="5102158">
                <a:moveTo>
                  <a:pt x="0" y="0"/>
                </a:moveTo>
                <a:lnTo>
                  <a:pt x="5102159" y="0"/>
                </a:lnTo>
                <a:lnTo>
                  <a:pt x="5102159" y="2459790"/>
                </a:lnTo>
                <a:lnTo>
                  <a:pt x="0" y="24597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6706672" y="1873145"/>
            <a:ext cx="4874657" cy="1238250"/>
          </a:xfrm>
          <a:prstGeom prst="rect">
            <a:avLst/>
          </a:prstGeom>
        </p:spPr>
        <p:txBody>
          <a:bodyPr anchor="t" rtlCol="false" tIns="0" lIns="0" bIns="0" rIns="0">
            <a:spAutoFit/>
          </a:bodyPr>
          <a:lstStyle/>
          <a:p>
            <a:pPr algn="ctr">
              <a:lnSpc>
                <a:spcPts val="9600"/>
              </a:lnSpc>
              <a:spcBef>
                <a:spcPct val="0"/>
              </a:spcBef>
            </a:pPr>
            <a:r>
              <a:rPr lang="en-US" sz="8000">
                <a:solidFill>
                  <a:srgbClr val="000000"/>
                </a:solidFill>
                <a:latin typeface="Belleza"/>
                <a:ea typeface="Belleza"/>
                <a:cs typeface="Belleza"/>
                <a:sym typeface="Belleza"/>
              </a:rPr>
              <a:t>ABSTRACT</a:t>
            </a:r>
          </a:p>
        </p:txBody>
      </p:sp>
      <p:sp>
        <p:nvSpPr>
          <p:cNvPr name="TextBox 9" id="9"/>
          <p:cNvSpPr txBox="true"/>
          <p:nvPr/>
        </p:nvSpPr>
        <p:spPr>
          <a:xfrm rot="0">
            <a:off x="1530783" y="3574322"/>
            <a:ext cx="15728517" cy="4400550"/>
          </a:xfrm>
          <a:prstGeom prst="rect">
            <a:avLst/>
          </a:prstGeom>
        </p:spPr>
        <p:txBody>
          <a:bodyPr anchor="t" rtlCol="false" tIns="0" lIns="0" bIns="0" rIns="0">
            <a:spAutoFit/>
          </a:bodyPr>
          <a:lstStyle/>
          <a:p>
            <a:pPr algn="ctr">
              <a:lnSpc>
                <a:spcPts val="3840"/>
              </a:lnSpc>
              <a:spcBef>
                <a:spcPct val="0"/>
              </a:spcBef>
            </a:pPr>
            <a:r>
              <a:rPr lang="en-US" sz="3200">
                <a:solidFill>
                  <a:srgbClr val="000000"/>
                </a:solidFill>
                <a:latin typeface="Arimo"/>
                <a:ea typeface="Arimo"/>
                <a:cs typeface="Arimo"/>
                <a:sym typeface="Arimo"/>
              </a:rPr>
              <a:t>For our hackathon project, we developed a Document Intelligence solution using Azure AI, focusing on automating medical form processing in healthcare. By utilizing Azure’s OCR and AI capabilities, our solution can analyze and extract key information from medical prescriptions and patient forms. To manage and store large volumes of data efficiently, we integrated Azure Data Factory, enabling streamlined data handling across hospital records. The final output is visualized in a comprehensive hospital dashboard built in Power BI, presenting insights on patient demographics, treatment trends, and hospital utilization. This project enhances healthcare data management and visualization for better decision-making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016364" y="5367917"/>
            <a:ext cx="7017044" cy="5321484"/>
            <a:chOff x="0" y="0"/>
            <a:chExt cx="9356059" cy="7095312"/>
          </a:xfrm>
        </p:grpSpPr>
        <p:sp>
          <p:nvSpPr>
            <p:cNvPr name="Freeform 3" id="3"/>
            <p:cNvSpPr/>
            <p:nvPr/>
          </p:nvSpPr>
          <p:spPr>
            <a:xfrm flipH="false" flipV="false" rot="0">
              <a:off x="0" y="0"/>
              <a:ext cx="9355963" cy="7095236"/>
            </a:xfrm>
            <a:custGeom>
              <a:avLst/>
              <a:gdLst/>
              <a:ahLst/>
              <a:cxnLst/>
              <a:rect r="r" b="b" t="t" l="l"/>
              <a:pathLst>
                <a:path h="7095236" w="9355963">
                  <a:moveTo>
                    <a:pt x="9355963" y="1270"/>
                  </a:moveTo>
                  <a:cubicBezTo>
                    <a:pt x="8645271" y="24511"/>
                    <a:pt x="7441565" y="417068"/>
                    <a:pt x="6789801" y="2631948"/>
                  </a:cubicBezTo>
                  <a:cubicBezTo>
                    <a:pt x="6036437" y="5186680"/>
                    <a:pt x="3869817" y="5528945"/>
                    <a:pt x="2957703" y="5557266"/>
                  </a:cubicBezTo>
                  <a:cubicBezTo>
                    <a:pt x="2423795" y="5574030"/>
                    <a:pt x="1898142" y="5665343"/>
                    <a:pt x="1419860" y="5843016"/>
                  </a:cubicBezTo>
                  <a:cubicBezTo>
                    <a:pt x="790956" y="6074664"/>
                    <a:pt x="111379" y="6467221"/>
                    <a:pt x="0" y="7095236"/>
                  </a:cubicBezTo>
                  <a:lnTo>
                    <a:pt x="9354312" y="7095236"/>
                  </a:lnTo>
                  <a:cubicBezTo>
                    <a:pt x="9354312" y="7095236"/>
                    <a:pt x="9354312" y="0"/>
                    <a:pt x="9355963" y="1270"/>
                  </a:cubicBezTo>
                  <a:close/>
                </a:path>
              </a:pathLst>
            </a:custGeom>
            <a:gradFill rotWithShape="true">
              <a:gsLst>
                <a:gs pos="0">
                  <a:srgbClr val="E3FFD5">
                    <a:alpha val="100000"/>
                  </a:srgbClr>
                </a:gs>
                <a:gs pos="100000">
                  <a:srgbClr val="90EBBA">
                    <a:alpha val="100000"/>
                  </a:srgbClr>
                </a:gs>
              </a:gsLst>
              <a:lin ang="2698631"/>
            </a:gradFill>
          </p:spPr>
        </p:sp>
      </p:grpSp>
      <p:sp>
        <p:nvSpPr>
          <p:cNvPr name="TextBox 4" id="4"/>
          <p:cNvSpPr txBox="true"/>
          <p:nvPr/>
        </p:nvSpPr>
        <p:spPr>
          <a:xfrm rot="0">
            <a:off x="1364059" y="2336733"/>
            <a:ext cx="15895241" cy="6687599"/>
          </a:xfrm>
          <a:prstGeom prst="rect">
            <a:avLst/>
          </a:prstGeom>
        </p:spPr>
        <p:txBody>
          <a:bodyPr anchor="t" rtlCol="false" tIns="0" lIns="0" bIns="0" rIns="0">
            <a:spAutoFit/>
          </a:bodyPr>
          <a:lstStyle/>
          <a:p>
            <a:pPr algn="l">
              <a:lnSpc>
                <a:spcPts val="4473"/>
              </a:lnSpc>
            </a:pPr>
            <a:r>
              <a:rPr lang="en-US" sz="3241" b="true">
                <a:solidFill>
                  <a:srgbClr val="000000"/>
                </a:solidFill>
                <a:latin typeface="Arimo Bold"/>
                <a:ea typeface="Arimo Bold"/>
                <a:cs typeface="Arimo Bold"/>
                <a:sym typeface="Arimo Bold"/>
              </a:rPr>
              <a:t>Solving a Real-World Healthcare Challenge</a:t>
            </a:r>
          </a:p>
          <a:p>
            <a:pPr algn="l">
              <a:lnSpc>
                <a:spcPts val="4182"/>
              </a:lnSpc>
            </a:pPr>
            <a:r>
              <a:rPr lang="en-US" sz="3031" b="true">
                <a:solidFill>
                  <a:srgbClr val="000000"/>
                </a:solidFill>
                <a:latin typeface="Arimo Bold"/>
                <a:ea typeface="Arimo Bold"/>
                <a:cs typeface="Arimo Bold"/>
                <a:sym typeface="Arimo Bold"/>
              </a:rPr>
              <a:t>Manual Data Entry Issues:</a:t>
            </a:r>
            <a:r>
              <a:rPr lang="en-US" sz="3031">
                <a:solidFill>
                  <a:srgbClr val="000000"/>
                </a:solidFill>
                <a:latin typeface="Arimo"/>
                <a:ea typeface="Arimo"/>
                <a:cs typeface="Arimo"/>
                <a:sym typeface="Arimo"/>
              </a:rPr>
              <a:t> Traditional patient data management is time-consuming, error-prone, and inefficient, especially when dealing with handwritten or paper forms.</a:t>
            </a:r>
          </a:p>
          <a:p>
            <a:pPr algn="l">
              <a:lnSpc>
                <a:spcPts val="4182"/>
              </a:lnSpc>
            </a:pPr>
            <a:r>
              <a:rPr lang="en-US" sz="3031" b="true">
                <a:solidFill>
                  <a:srgbClr val="000000"/>
                </a:solidFill>
                <a:latin typeface="Arimo Bold"/>
                <a:ea typeface="Arimo Bold"/>
                <a:cs typeface="Arimo Bold"/>
                <a:sym typeface="Arimo Bold"/>
              </a:rPr>
              <a:t>Fragmented and Inconsistent Data:</a:t>
            </a:r>
            <a:r>
              <a:rPr lang="en-US" sz="3031">
                <a:solidFill>
                  <a:srgbClr val="000000"/>
                </a:solidFill>
                <a:latin typeface="Arimo"/>
                <a:ea typeface="Arimo"/>
                <a:cs typeface="Arimo"/>
                <a:sym typeface="Arimo"/>
              </a:rPr>
              <a:t> Healthcare data is often stored across multiple formats and systems, leading to inconsistent and fragmented records that are hard to consolidate. This lack of a unified digital system makes it difficult for healthcare providers to gain a complete view of a patient’s history.</a:t>
            </a:r>
          </a:p>
          <a:p>
            <a:pPr algn="l">
              <a:lnSpc>
                <a:spcPts val="4182"/>
              </a:lnSpc>
            </a:pPr>
            <a:r>
              <a:rPr lang="en-US" sz="3031" b="true">
                <a:solidFill>
                  <a:srgbClr val="000000"/>
                </a:solidFill>
                <a:latin typeface="Arimo Bold"/>
                <a:ea typeface="Arimo Bold"/>
                <a:cs typeface="Arimo Bold"/>
                <a:sym typeface="Arimo Bold"/>
              </a:rPr>
              <a:t>Limited Real-Time Access to Insights:</a:t>
            </a:r>
            <a:r>
              <a:rPr lang="en-US" sz="3031">
                <a:solidFill>
                  <a:srgbClr val="000000"/>
                </a:solidFill>
                <a:latin typeface="Arimo"/>
                <a:ea typeface="Arimo"/>
                <a:cs typeface="Arimo"/>
                <a:sym typeface="Arimo"/>
              </a:rPr>
              <a:t> Without automated systems, healthcare providers face delays in accessing up-to-date patient insights. This limits their ability to make fast, data-driven decisions, especially in emergency situations where timely data access is critical for effective treatment.</a:t>
            </a:r>
          </a:p>
          <a:p>
            <a:pPr algn="l">
              <a:lnSpc>
                <a:spcPts val="4182"/>
              </a:lnSpc>
            </a:pPr>
          </a:p>
          <a:p>
            <a:pPr algn="l" marL="1734868" indent="-867434" lvl="1">
              <a:lnSpc>
                <a:spcPts val="2598"/>
              </a:lnSpc>
            </a:pPr>
          </a:p>
        </p:txBody>
      </p:sp>
      <p:sp>
        <p:nvSpPr>
          <p:cNvPr name="TextBox 5" id="5"/>
          <p:cNvSpPr txBox="true"/>
          <p:nvPr/>
        </p:nvSpPr>
        <p:spPr>
          <a:xfrm rot="0">
            <a:off x="1531425" y="852712"/>
            <a:ext cx="15225150" cy="1076325"/>
          </a:xfrm>
          <a:prstGeom prst="rect">
            <a:avLst/>
          </a:prstGeom>
        </p:spPr>
        <p:txBody>
          <a:bodyPr anchor="t" rtlCol="false" tIns="0" lIns="0" bIns="0" rIns="0">
            <a:spAutoFit/>
          </a:bodyPr>
          <a:lstStyle/>
          <a:p>
            <a:pPr algn="ctr">
              <a:lnSpc>
                <a:spcPts val="8400"/>
              </a:lnSpc>
            </a:pPr>
            <a:r>
              <a:rPr lang="en-US" sz="7000">
                <a:solidFill>
                  <a:srgbClr val="000000"/>
                </a:solidFill>
                <a:latin typeface="Belleza"/>
                <a:ea typeface="Belleza"/>
                <a:cs typeface="Belleza"/>
                <a:sym typeface="Belleza"/>
              </a:rPr>
              <a:t>Why We Chose This Project?</a:t>
            </a:r>
          </a:p>
        </p:txBody>
      </p:sp>
      <p:sp>
        <p:nvSpPr>
          <p:cNvPr name="Freeform 6" id="6"/>
          <p:cNvSpPr/>
          <p:nvPr/>
        </p:nvSpPr>
        <p:spPr>
          <a:xfrm flipH="false" flipV="false" rot="0">
            <a:off x="14093306" y="7776449"/>
            <a:ext cx="4570946" cy="2495765"/>
          </a:xfrm>
          <a:custGeom>
            <a:avLst/>
            <a:gdLst/>
            <a:ahLst/>
            <a:cxnLst/>
            <a:rect r="r" b="b" t="t" l="l"/>
            <a:pathLst>
              <a:path h="2495765" w="4570946">
                <a:moveTo>
                  <a:pt x="0" y="0"/>
                </a:moveTo>
                <a:lnTo>
                  <a:pt x="4570946" y="0"/>
                </a:lnTo>
                <a:lnTo>
                  <a:pt x="4570946" y="2495766"/>
                </a:lnTo>
                <a:lnTo>
                  <a:pt x="0" y="24957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048320" y="4179215"/>
            <a:ext cx="6051546" cy="6427096"/>
            <a:chOff x="0" y="0"/>
            <a:chExt cx="8068728" cy="8569461"/>
          </a:xfrm>
        </p:grpSpPr>
        <p:sp>
          <p:nvSpPr>
            <p:cNvPr name="Freeform 3" id="3"/>
            <p:cNvSpPr/>
            <p:nvPr/>
          </p:nvSpPr>
          <p:spPr>
            <a:xfrm flipH="false" flipV="false" rot="0">
              <a:off x="0" y="0"/>
              <a:ext cx="8068691" cy="8569452"/>
            </a:xfrm>
            <a:custGeom>
              <a:avLst/>
              <a:gdLst/>
              <a:ahLst/>
              <a:cxnLst/>
              <a:rect r="r" b="b" t="t" l="l"/>
              <a:pathLst>
                <a:path h="8569452" w="8068691">
                  <a:moveTo>
                    <a:pt x="1397" y="8562340"/>
                  </a:moveTo>
                  <a:cubicBezTo>
                    <a:pt x="81280" y="7990205"/>
                    <a:pt x="512191" y="6906006"/>
                    <a:pt x="2537841" y="6197092"/>
                  </a:cubicBezTo>
                  <a:cubicBezTo>
                    <a:pt x="5399532" y="5195570"/>
                    <a:pt x="4894580" y="2880360"/>
                    <a:pt x="4894580" y="2880360"/>
                  </a:cubicBezTo>
                  <a:cubicBezTo>
                    <a:pt x="4894580" y="2880360"/>
                    <a:pt x="4369562" y="0"/>
                    <a:pt x="8068691" y="199771"/>
                  </a:cubicBezTo>
                  <a:cubicBezTo>
                    <a:pt x="8060182" y="206883"/>
                    <a:pt x="8060182" y="8552307"/>
                    <a:pt x="8060182" y="8552307"/>
                  </a:cubicBezTo>
                  <a:cubicBezTo>
                    <a:pt x="8060182" y="8552307"/>
                    <a:pt x="0" y="8569452"/>
                    <a:pt x="1397" y="8562340"/>
                  </a:cubicBezTo>
                  <a:close/>
                </a:path>
              </a:pathLst>
            </a:custGeom>
            <a:gradFill rotWithShape="true">
              <a:gsLst>
                <a:gs pos="0">
                  <a:srgbClr val="E3FFD5">
                    <a:alpha val="100000"/>
                  </a:srgbClr>
                </a:gs>
                <a:gs pos="100000">
                  <a:srgbClr val="90EBBA">
                    <a:alpha val="100000"/>
                  </a:srgbClr>
                </a:gs>
              </a:gsLst>
              <a:lin ang="0"/>
            </a:gradFill>
          </p:spPr>
        </p:sp>
      </p:grpSp>
      <p:sp>
        <p:nvSpPr>
          <p:cNvPr name="TextBox 4" id="4"/>
          <p:cNvSpPr txBox="true"/>
          <p:nvPr/>
        </p:nvSpPr>
        <p:spPr>
          <a:xfrm rot="0">
            <a:off x="1028700" y="2059586"/>
            <a:ext cx="15225150" cy="5619750"/>
          </a:xfrm>
          <a:prstGeom prst="rect">
            <a:avLst/>
          </a:prstGeom>
        </p:spPr>
        <p:txBody>
          <a:bodyPr anchor="t" rtlCol="false" tIns="0" lIns="0" bIns="0" rIns="0">
            <a:spAutoFit/>
          </a:bodyPr>
          <a:lstStyle/>
          <a:p>
            <a:pPr algn="l">
              <a:lnSpc>
                <a:spcPts val="3695"/>
              </a:lnSpc>
            </a:pPr>
            <a:r>
              <a:rPr lang="en-US" sz="3079" b="true">
                <a:solidFill>
                  <a:srgbClr val="000000"/>
                </a:solidFill>
                <a:latin typeface="Arimo Bold"/>
                <a:ea typeface="Arimo Bold"/>
                <a:cs typeface="Arimo Bold"/>
                <a:sym typeface="Arimo Bold"/>
              </a:rPr>
              <a:t>Enhancing Data Usability and Insights</a:t>
            </a:r>
          </a:p>
          <a:p>
            <a:pPr algn="l">
              <a:lnSpc>
                <a:spcPts val="3695"/>
              </a:lnSpc>
            </a:pPr>
            <a:r>
              <a:rPr lang="en-US" sz="3079" b="true">
                <a:solidFill>
                  <a:srgbClr val="000000"/>
                </a:solidFill>
                <a:latin typeface="Arimo Bold"/>
                <a:ea typeface="Arimo Bold"/>
                <a:cs typeface="Arimo Bold"/>
                <a:sym typeface="Arimo Bold"/>
              </a:rPr>
              <a:t> -</a:t>
            </a:r>
            <a:r>
              <a:rPr lang="en-US" sz="3079">
                <a:solidFill>
                  <a:srgbClr val="000000"/>
                </a:solidFill>
                <a:latin typeface="Arimo"/>
                <a:ea typeface="Arimo"/>
                <a:cs typeface="Arimo"/>
                <a:sym typeface="Arimo"/>
              </a:rPr>
              <a:t> </a:t>
            </a:r>
            <a:r>
              <a:rPr lang="en-US" sz="3079" b="true">
                <a:solidFill>
                  <a:srgbClr val="000000"/>
                </a:solidFill>
                <a:latin typeface="Arimo Bold"/>
                <a:ea typeface="Arimo Bold"/>
                <a:cs typeface="Arimo Bold"/>
                <a:sym typeface="Arimo Bold"/>
              </a:rPr>
              <a:t>Instant Summarization &amp; Querying:</a:t>
            </a:r>
            <a:r>
              <a:rPr lang="en-US" sz="3079">
                <a:solidFill>
                  <a:srgbClr val="000000"/>
                </a:solidFill>
                <a:latin typeface="Arimo"/>
                <a:ea typeface="Arimo"/>
                <a:cs typeface="Arimo"/>
                <a:sym typeface="Arimo"/>
              </a:rPr>
              <a:t> By allowing users to ask questions and receive immediate summaries, healthcare workers can make faster, informed decisions.</a:t>
            </a:r>
          </a:p>
          <a:p>
            <a:pPr algn="l">
              <a:lnSpc>
                <a:spcPts val="3695"/>
              </a:lnSpc>
            </a:pPr>
            <a:r>
              <a:rPr lang="en-US" sz="3079">
                <a:solidFill>
                  <a:srgbClr val="000000"/>
                </a:solidFill>
                <a:latin typeface="Arimo"/>
                <a:ea typeface="Arimo"/>
                <a:cs typeface="Arimo"/>
                <a:sym typeface="Arimo"/>
              </a:rPr>
              <a:t> - </a:t>
            </a:r>
            <a:r>
              <a:rPr lang="en-US" sz="3079" b="true">
                <a:solidFill>
                  <a:srgbClr val="000000"/>
                </a:solidFill>
                <a:latin typeface="Arimo Bold"/>
                <a:ea typeface="Arimo Bold"/>
                <a:cs typeface="Arimo Bold"/>
                <a:sym typeface="Arimo Bold"/>
              </a:rPr>
              <a:t>Data Visualization:</a:t>
            </a:r>
            <a:r>
              <a:rPr lang="en-US" sz="3079">
                <a:solidFill>
                  <a:srgbClr val="000000"/>
                </a:solidFill>
                <a:latin typeface="Arimo"/>
                <a:ea typeface="Arimo"/>
                <a:cs typeface="Arimo"/>
                <a:sym typeface="Arimo"/>
              </a:rPr>
              <a:t> Connecting to Power BI offers visual insights into patient trends, making it easier to understand critical health patterns.</a:t>
            </a:r>
          </a:p>
          <a:p>
            <a:pPr algn="l">
              <a:lnSpc>
                <a:spcPts val="3695"/>
              </a:lnSpc>
            </a:pPr>
          </a:p>
          <a:p>
            <a:pPr algn="l">
              <a:lnSpc>
                <a:spcPts val="3695"/>
              </a:lnSpc>
            </a:pPr>
            <a:r>
              <a:rPr lang="en-US" sz="3079" b="true">
                <a:solidFill>
                  <a:srgbClr val="000000"/>
                </a:solidFill>
                <a:latin typeface="Arimo Bold"/>
                <a:ea typeface="Arimo Bold"/>
                <a:cs typeface="Arimo Bold"/>
                <a:sym typeface="Arimo Bold"/>
              </a:rPr>
              <a:t>Automating a Key Process in Healthcare</a:t>
            </a:r>
          </a:p>
          <a:p>
            <a:pPr algn="l">
              <a:lnSpc>
                <a:spcPts val="3695"/>
              </a:lnSpc>
            </a:pPr>
            <a:r>
              <a:rPr lang="en-US" sz="3079" b="true">
                <a:solidFill>
                  <a:srgbClr val="000000"/>
                </a:solidFill>
                <a:latin typeface="Arimo Bold"/>
                <a:ea typeface="Arimo Bold"/>
                <a:cs typeface="Arimo Bold"/>
                <a:sym typeface="Arimo Bold"/>
              </a:rPr>
              <a:t>  - </a:t>
            </a:r>
            <a:r>
              <a:rPr lang="en-US" sz="3079" b="true">
                <a:solidFill>
                  <a:srgbClr val="000000"/>
                </a:solidFill>
                <a:latin typeface="Arimo Bold"/>
                <a:ea typeface="Arimo Bold"/>
                <a:cs typeface="Arimo Bold"/>
                <a:sym typeface="Arimo Bold"/>
              </a:rPr>
              <a:t>Accuracy and Reliability:</a:t>
            </a:r>
            <a:r>
              <a:rPr lang="en-US" sz="3079">
                <a:solidFill>
                  <a:srgbClr val="000000"/>
                </a:solidFill>
                <a:latin typeface="Arimo"/>
                <a:ea typeface="Arimo"/>
                <a:cs typeface="Arimo"/>
                <a:sym typeface="Arimo"/>
              </a:rPr>
              <a:t> Using Azure Document Intelligence ensures high accuracy in data extraction and consistency in handling large volumes of documents.</a:t>
            </a:r>
          </a:p>
          <a:p>
            <a:pPr algn="l">
              <a:lnSpc>
                <a:spcPts val="3695"/>
              </a:lnSpc>
            </a:pPr>
            <a:r>
              <a:rPr lang="en-US" sz="3079">
                <a:solidFill>
                  <a:srgbClr val="000000"/>
                </a:solidFill>
                <a:latin typeface="Arimo"/>
                <a:ea typeface="Arimo"/>
                <a:cs typeface="Arimo"/>
                <a:sym typeface="Arimo"/>
              </a:rPr>
              <a:t>  - </a:t>
            </a:r>
            <a:r>
              <a:rPr lang="en-US" sz="3079" b="true">
                <a:solidFill>
                  <a:srgbClr val="000000"/>
                </a:solidFill>
                <a:latin typeface="Arimo Bold"/>
                <a:ea typeface="Arimo Bold"/>
                <a:cs typeface="Arimo Bold"/>
                <a:sym typeface="Arimo Bold"/>
              </a:rPr>
              <a:t>Scalability:</a:t>
            </a:r>
            <a:r>
              <a:rPr lang="en-US" sz="3079">
                <a:solidFill>
                  <a:srgbClr val="000000"/>
                </a:solidFill>
                <a:latin typeface="Arimo"/>
                <a:ea typeface="Arimo"/>
                <a:cs typeface="Arimo"/>
                <a:sym typeface="Arimo"/>
              </a:rPr>
              <a:t> </a:t>
            </a:r>
            <a:r>
              <a:rPr lang="en-US" sz="3079">
                <a:solidFill>
                  <a:srgbClr val="000000"/>
                </a:solidFill>
                <a:latin typeface="Arimo"/>
                <a:ea typeface="Arimo"/>
                <a:cs typeface="Arimo"/>
                <a:sym typeface="Arimo"/>
              </a:rPr>
              <a:t>This project can be scaled for use in multiple healthcare facilities, streamlining patient record management across organizations.</a:t>
            </a:r>
          </a:p>
          <a:p>
            <a:pPr algn="l">
              <a:lnSpc>
                <a:spcPts val="3695"/>
              </a:lnSpc>
            </a:pPr>
          </a:p>
        </p:txBody>
      </p:sp>
      <p:sp>
        <p:nvSpPr>
          <p:cNvPr name="Freeform 5" id="5"/>
          <p:cNvSpPr/>
          <p:nvPr/>
        </p:nvSpPr>
        <p:spPr>
          <a:xfrm flipH="false" flipV="false" rot="0">
            <a:off x="13828601" y="5912625"/>
            <a:ext cx="3775251" cy="3830131"/>
          </a:xfrm>
          <a:custGeom>
            <a:avLst/>
            <a:gdLst/>
            <a:ahLst/>
            <a:cxnLst/>
            <a:rect r="r" b="b" t="t" l="l"/>
            <a:pathLst>
              <a:path h="3830131" w="3775251">
                <a:moveTo>
                  <a:pt x="0" y="0"/>
                </a:moveTo>
                <a:lnTo>
                  <a:pt x="3775251" y="0"/>
                </a:lnTo>
                <a:lnTo>
                  <a:pt x="3775251" y="3830131"/>
                </a:lnTo>
                <a:lnTo>
                  <a:pt x="0" y="38301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874538" y="7277376"/>
            <a:ext cx="11285382" cy="3009624"/>
          </a:xfrm>
          <a:custGeom>
            <a:avLst/>
            <a:gdLst/>
            <a:ahLst/>
            <a:cxnLst/>
            <a:rect r="r" b="b" t="t" l="l"/>
            <a:pathLst>
              <a:path h="3009624" w="11285382">
                <a:moveTo>
                  <a:pt x="0" y="0"/>
                </a:moveTo>
                <a:lnTo>
                  <a:pt x="11285382" y="0"/>
                </a:lnTo>
                <a:lnTo>
                  <a:pt x="11285382" y="3009624"/>
                </a:lnTo>
                <a:lnTo>
                  <a:pt x="0" y="30096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1511317" y="481012"/>
            <a:ext cx="15225150" cy="1076325"/>
          </a:xfrm>
          <a:prstGeom prst="rect">
            <a:avLst/>
          </a:prstGeom>
        </p:spPr>
        <p:txBody>
          <a:bodyPr anchor="t" rtlCol="false" tIns="0" lIns="0" bIns="0" rIns="0">
            <a:spAutoFit/>
          </a:bodyPr>
          <a:lstStyle/>
          <a:p>
            <a:pPr algn="ctr">
              <a:lnSpc>
                <a:spcPts val="8400"/>
              </a:lnSpc>
            </a:pPr>
            <a:r>
              <a:rPr lang="en-US" sz="7000">
                <a:solidFill>
                  <a:srgbClr val="000000"/>
                </a:solidFill>
                <a:latin typeface="Belleza"/>
                <a:ea typeface="Belleza"/>
                <a:cs typeface="Belleza"/>
                <a:sym typeface="Belleza"/>
              </a:rPr>
              <a:t>Ideas and Approach</a:t>
            </a:r>
          </a:p>
        </p:txBody>
      </p:sp>
      <p:sp>
        <p:nvSpPr>
          <p:cNvPr name="TextBox 4" id="4"/>
          <p:cNvSpPr txBox="true"/>
          <p:nvPr/>
        </p:nvSpPr>
        <p:spPr>
          <a:xfrm rot="0">
            <a:off x="847327" y="2209800"/>
            <a:ext cx="4054423" cy="5934075"/>
          </a:xfrm>
          <a:prstGeom prst="rect">
            <a:avLst/>
          </a:prstGeom>
        </p:spPr>
        <p:txBody>
          <a:bodyPr anchor="t" rtlCol="false" tIns="0" lIns="0" bIns="0" rIns="0">
            <a:spAutoFit/>
          </a:bodyPr>
          <a:lstStyle/>
          <a:p>
            <a:pPr algn="just">
              <a:lnSpc>
                <a:spcPts val="3084"/>
              </a:lnSpc>
            </a:pPr>
            <a:r>
              <a:rPr lang="en-US" b="true" sz="2570">
                <a:solidFill>
                  <a:srgbClr val="000000"/>
                </a:solidFill>
                <a:latin typeface="Arimo Bold"/>
                <a:ea typeface="Arimo Bold"/>
                <a:cs typeface="Arimo Bold"/>
                <a:sym typeface="Arimo Bold"/>
              </a:rPr>
              <a:t>Idea Dev</a:t>
            </a:r>
            <a:r>
              <a:rPr lang="en-US" b="true" sz="2570">
                <a:solidFill>
                  <a:srgbClr val="000000"/>
                </a:solidFill>
                <a:latin typeface="Arimo Bold"/>
                <a:ea typeface="Arimo Bold"/>
                <a:cs typeface="Arimo Bold"/>
                <a:sym typeface="Arimo Bold"/>
              </a:rPr>
              <a:t>elopment</a:t>
            </a:r>
          </a:p>
          <a:p>
            <a:pPr algn="just">
              <a:lnSpc>
                <a:spcPts val="3084"/>
              </a:lnSpc>
            </a:pPr>
          </a:p>
          <a:p>
            <a:pPr algn="just" marL="490094" indent="-245047" lvl="1">
              <a:lnSpc>
                <a:spcPts val="2724"/>
              </a:lnSpc>
              <a:buFont typeface="Arial"/>
              <a:buChar char="•"/>
            </a:pPr>
            <a:r>
              <a:rPr lang="en-US" sz="2270">
                <a:solidFill>
                  <a:srgbClr val="000000"/>
                </a:solidFill>
                <a:latin typeface="Arimo"/>
                <a:ea typeface="Arimo"/>
                <a:cs typeface="Arimo"/>
                <a:sym typeface="Arimo"/>
              </a:rPr>
              <a:t>User-Centric Design: Focused on creating a tool that healthcare providers find easy to use and accessible, enabling them to quickly find patient data without going through manual records.</a:t>
            </a:r>
          </a:p>
          <a:p>
            <a:pPr algn="just" marL="496569" indent="-248284" lvl="1">
              <a:lnSpc>
                <a:spcPts val="2759"/>
              </a:lnSpc>
              <a:buFont typeface="Arial"/>
              <a:buChar char="•"/>
            </a:pPr>
            <a:r>
              <a:rPr lang="en-US" sz="2299">
                <a:solidFill>
                  <a:srgbClr val="000000"/>
                </a:solidFill>
                <a:latin typeface="Arimo"/>
                <a:ea typeface="Arimo"/>
                <a:cs typeface="Arimo"/>
                <a:sym typeface="Arimo"/>
              </a:rPr>
              <a:t>Integration with Azure Services: Leveraging Azure's Document Intelligence and OpenAI services to make the solution more robust, automated, and reliable.</a:t>
            </a:r>
          </a:p>
        </p:txBody>
      </p:sp>
      <p:sp>
        <p:nvSpPr>
          <p:cNvPr name="TextBox 5" id="5"/>
          <p:cNvSpPr txBox="true"/>
          <p:nvPr/>
        </p:nvSpPr>
        <p:spPr>
          <a:xfrm rot="0">
            <a:off x="11278554" y="1988466"/>
            <a:ext cx="6582488" cy="7305675"/>
          </a:xfrm>
          <a:prstGeom prst="rect">
            <a:avLst/>
          </a:prstGeom>
        </p:spPr>
        <p:txBody>
          <a:bodyPr anchor="t" rtlCol="false" tIns="0" lIns="0" bIns="0" rIns="0">
            <a:spAutoFit/>
          </a:bodyPr>
          <a:lstStyle/>
          <a:p>
            <a:pPr algn="l">
              <a:lnSpc>
                <a:spcPts val="3080"/>
              </a:lnSpc>
            </a:pPr>
            <a:r>
              <a:rPr lang="en-US" sz="2566" b="true">
                <a:solidFill>
                  <a:srgbClr val="000000"/>
                </a:solidFill>
                <a:latin typeface="Arimo Bold"/>
                <a:ea typeface="Arimo Bold"/>
                <a:cs typeface="Arimo Bold"/>
                <a:sym typeface="Arimo Bold"/>
              </a:rPr>
              <a:t>Approach Breakdown</a:t>
            </a:r>
          </a:p>
          <a:p>
            <a:pPr algn="l">
              <a:lnSpc>
                <a:spcPts val="3080"/>
              </a:lnSpc>
            </a:pPr>
          </a:p>
          <a:p>
            <a:pPr algn="l" marL="490231" indent="-245116" lvl="1">
              <a:lnSpc>
                <a:spcPts val="2724"/>
              </a:lnSpc>
              <a:buFont typeface="Arial"/>
              <a:buChar char="•"/>
            </a:pPr>
            <a:r>
              <a:rPr lang="en-US" sz="2270">
                <a:solidFill>
                  <a:srgbClr val="000000"/>
                </a:solidFill>
                <a:latin typeface="Arimo"/>
                <a:ea typeface="Arimo"/>
                <a:cs typeface="Arimo"/>
                <a:sym typeface="Arimo"/>
              </a:rPr>
              <a:t>Data Extraction with Azur</a:t>
            </a:r>
            <a:r>
              <a:rPr lang="en-US" sz="2270">
                <a:solidFill>
                  <a:srgbClr val="000000"/>
                </a:solidFill>
                <a:latin typeface="Arimo"/>
                <a:ea typeface="Arimo"/>
                <a:cs typeface="Arimo"/>
                <a:sym typeface="Arimo"/>
              </a:rPr>
              <a:t>e Form Recognizer:</a:t>
            </a:r>
          </a:p>
          <a:p>
            <a:pPr algn="l" marL="980462" indent="-326821" lvl="2">
              <a:lnSpc>
                <a:spcPts val="2724"/>
              </a:lnSpc>
              <a:buFont typeface="Arial"/>
              <a:buChar char="⚬"/>
            </a:pPr>
            <a:r>
              <a:rPr lang="en-US" sz="2270">
                <a:solidFill>
                  <a:srgbClr val="000000"/>
                </a:solidFill>
                <a:latin typeface="Arimo"/>
                <a:ea typeface="Arimo"/>
                <a:cs typeface="Arimo"/>
                <a:sym typeface="Arimo"/>
              </a:rPr>
              <a:t>Utilizing Azure’s Document Intelligence to process forms, extract structured information, and convert it to digital formats.</a:t>
            </a:r>
          </a:p>
          <a:p>
            <a:pPr algn="l" marL="490231" indent="-245116" lvl="1">
              <a:lnSpc>
                <a:spcPts val="2724"/>
              </a:lnSpc>
              <a:buFont typeface="Arial"/>
              <a:buChar char="•"/>
            </a:pPr>
            <a:r>
              <a:rPr lang="en-US" sz="2270">
                <a:solidFill>
                  <a:srgbClr val="000000"/>
                </a:solidFill>
                <a:latin typeface="Arimo"/>
                <a:ea typeface="Arimo"/>
                <a:cs typeface="Arimo"/>
                <a:sym typeface="Arimo"/>
              </a:rPr>
              <a:t>Summarization &amp; Querying Using OpenAI:</a:t>
            </a:r>
          </a:p>
          <a:p>
            <a:pPr algn="l" marL="980462" indent="-326821" lvl="2">
              <a:lnSpc>
                <a:spcPts val="2724"/>
              </a:lnSpc>
              <a:buFont typeface="Arial"/>
              <a:buChar char="⚬"/>
            </a:pPr>
            <a:r>
              <a:rPr lang="en-US" sz="2270">
                <a:solidFill>
                  <a:srgbClr val="000000"/>
                </a:solidFill>
                <a:latin typeface="Arimo"/>
                <a:ea typeface="Arimo"/>
                <a:cs typeface="Arimo"/>
                <a:sym typeface="Arimo"/>
              </a:rPr>
              <a:t>Implementing OpenAI’s API to support natural language queries, allowing users to ask specific questions about a patient’s records and receive immediate responses.</a:t>
            </a:r>
          </a:p>
          <a:p>
            <a:pPr algn="l" marL="490231" indent="-245116" lvl="1">
              <a:lnSpc>
                <a:spcPts val="2724"/>
              </a:lnSpc>
              <a:buFont typeface="Arial"/>
              <a:buChar char="•"/>
            </a:pPr>
            <a:r>
              <a:rPr lang="en-US" sz="2270">
                <a:solidFill>
                  <a:srgbClr val="000000"/>
                </a:solidFill>
                <a:latin typeface="Arimo"/>
                <a:ea typeface="Arimo"/>
                <a:cs typeface="Arimo"/>
                <a:sym typeface="Arimo"/>
              </a:rPr>
              <a:t>Data Storage and Accessibility:</a:t>
            </a:r>
          </a:p>
          <a:p>
            <a:pPr algn="l" marL="980462" indent="-326821" lvl="2">
              <a:lnSpc>
                <a:spcPts val="2724"/>
              </a:lnSpc>
              <a:buFont typeface="Arial"/>
              <a:buChar char="⚬"/>
            </a:pPr>
            <a:r>
              <a:rPr lang="en-US" sz="2270">
                <a:solidFill>
                  <a:srgbClr val="000000"/>
                </a:solidFill>
                <a:latin typeface="Arimo"/>
                <a:ea typeface="Arimo"/>
                <a:cs typeface="Arimo"/>
                <a:sym typeface="Arimo"/>
              </a:rPr>
              <a:t>Setting up Azure Blob Storage for document storage and retrieval, creating a secure, organized space for patient records.</a:t>
            </a:r>
          </a:p>
          <a:p>
            <a:pPr algn="l" marL="490231" indent="-245116" lvl="1">
              <a:lnSpc>
                <a:spcPts val="2724"/>
              </a:lnSpc>
              <a:buFont typeface="Arial"/>
              <a:buChar char="•"/>
            </a:pPr>
            <a:r>
              <a:rPr lang="en-US" sz="2270">
                <a:solidFill>
                  <a:srgbClr val="000000"/>
                </a:solidFill>
                <a:latin typeface="Arimo"/>
                <a:ea typeface="Arimo"/>
                <a:cs typeface="Arimo"/>
                <a:sym typeface="Arimo"/>
              </a:rPr>
              <a:t>Visualization with Power BI:</a:t>
            </a:r>
          </a:p>
          <a:p>
            <a:pPr algn="l" marL="980462" indent="-326821" lvl="2">
              <a:lnSpc>
                <a:spcPts val="2724"/>
              </a:lnSpc>
              <a:buFont typeface="Arial"/>
              <a:buChar char="⚬"/>
            </a:pPr>
            <a:r>
              <a:rPr lang="en-US" sz="2270">
                <a:solidFill>
                  <a:srgbClr val="000000"/>
                </a:solidFill>
                <a:latin typeface="Arimo"/>
                <a:ea typeface="Arimo"/>
                <a:cs typeface="Arimo"/>
                <a:sym typeface="Arimo"/>
              </a:rPr>
              <a:t>Integrating Power BI to create visual dashboards for insights, showing trends and statistics in patient data for better healthcare insights.</a:t>
            </a:r>
          </a:p>
        </p:txBody>
      </p:sp>
      <p:sp>
        <p:nvSpPr>
          <p:cNvPr name="Freeform 6" id="6"/>
          <p:cNvSpPr/>
          <p:nvPr/>
        </p:nvSpPr>
        <p:spPr>
          <a:xfrm flipH="false" flipV="false" rot="0">
            <a:off x="5673275" y="2261808"/>
            <a:ext cx="2435544" cy="7454316"/>
          </a:xfrm>
          <a:custGeom>
            <a:avLst/>
            <a:gdLst/>
            <a:ahLst/>
            <a:cxnLst/>
            <a:rect r="r" b="b" t="t" l="l"/>
            <a:pathLst>
              <a:path h="7454316" w="2435544">
                <a:moveTo>
                  <a:pt x="0" y="0"/>
                </a:moveTo>
                <a:lnTo>
                  <a:pt x="2435544" y="0"/>
                </a:lnTo>
                <a:lnTo>
                  <a:pt x="2435544" y="7454316"/>
                </a:lnTo>
                <a:lnTo>
                  <a:pt x="0" y="74543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7894533" y="2738136"/>
            <a:ext cx="2833990" cy="6983310"/>
          </a:xfrm>
          <a:custGeom>
            <a:avLst/>
            <a:gdLst/>
            <a:ahLst/>
            <a:cxnLst/>
            <a:rect r="r" b="b" t="t" l="l"/>
            <a:pathLst>
              <a:path h="6983310" w="2833990">
                <a:moveTo>
                  <a:pt x="0" y="0"/>
                </a:moveTo>
                <a:lnTo>
                  <a:pt x="2833990" y="0"/>
                </a:lnTo>
                <a:lnTo>
                  <a:pt x="2833990" y="6983310"/>
                </a:lnTo>
                <a:lnTo>
                  <a:pt x="0" y="69833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69001" y="3308025"/>
            <a:ext cx="15749997" cy="6831561"/>
          </a:xfrm>
          <a:custGeom>
            <a:avLst/>
            <a:gdLst/>
            <a:ahLst/>
            <a:cxnLst/>
            <a:rect r="r" b="b" t="t" l="l"/>
            <a:pathLst>
              <a:path h="6831561" w="15749997">
                <a:moveTo>
                  <a:pt x="0" y="0"/>
                </a:moveTo>
                <a:lnTo>
                  <a:pt x="15749998" y="0"/>
                </a:lnTo>
                <a:lnTo>
                  <a:pt x="15749998" y="6831561"/>
                </a:lnTo>
                <a:lnTo>
                  <a:pt x="0" y="6831561"/>
                </a:lnTo>
                <a:lnTo>
                  <a:pt x="0" y="0"/>
                </a:lnTo>
                <a:close/>
              </a:path>
            </a:pathLst>
          </a:custGeom>
          <a:blipFill>
            <a:blip r:embed="rId2"/>
            <a:stretch>
              <a:fillRect l="0" t="0" r="0" b="0"/>
            </a:stretch>
          </a:blipFill>
        </p:spPr>
      </p:sp>
      <p:sp>
        <p:nvSpPr>
          <p:cNvPr name="TextBox 3" id="3"/>
          <p:cNvSpPr txBox="true"/>
          <p:nvPr/>
        </p:nvSpPr>
        <p:spPr>
          <a:xfrm rot="0">
            <a:off x="539082" y="819518"/>
            <a:ext cx="19666024" cy="1562100"/>
          </a:xfrm>
          <a:prstGeom prst="rect">
            <a:avLst/>
          </a:prstGeom>
        </p:spPr>
        <p:txBody>
          <a:bodyPr anchor="t" rtlCol="false" tIns="0" lIns="0" bIns="0" rIns="0">
            <a:spAutoFit/>
          </a:bodyPr>
          <a:lstStyle/>
          <a:p>
            <a:pPr algn="l">
              <a:lnSpc>
                <a:spcPts val="12211"/>
              </a:lnSpc>
            </a:pPr>
            <a:r>
              <a:rPr lang="en-US" sz="10176">
                <a:solidFill>
                  <a:srgbClr val="000000"/>
                </a:solidFill>
                <a:latin typeface="Belleza"/>
                <a:ea typeface="Belleza"/>
                <a:cs typeface="Belleza"/>
                <a:sym typeface="Belleza"/>
              </a:rPr>
              <a:t>Flow Chart For data extractions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13184" y="2381618"/>
            <a:ext cx="14297479" cy="8042332"/>
          </a:xfrm>
          <a:custGeom>
            <a:avLst/>
            <a:gdLst/>
            <a:ahLst/>
            <a:cxnLst/>
            <a:rect r="r" b="b" t="t" l="l"/>
            <a:pathLst>
              <a:path h="8042332" w="14297479">
                <a:moveTo>
                  <a:pt x="0" y="0"/>
                </a:moveTo>
                <a:lnTo>
                  <a:pt x="14297479" y="0"/>
                </a:lnTo>
                <a:lnTo>
                  <a:pt x="14297479" y="8042332"/>
                </a:lnTo>
                <a:lnTo>
                  <a:pt x="0" y="8042332"/>
                </a:lnTo>
                <a:lnTo>
                  <a:pt x="0" y="0"/>
                </a:lnTo>
                <a:close/>
              </a:path>
            </a:pathLst>
          </a:custGeom>
          <a:blipFill>
            <a:blip r:embed="rId2"/>
            <a:stretch>
              <a:fillRect l="0" t="0" r="0" b="0"/>
            </a:stretch>
          </a:blipFill>
        </p:spPr>
      </p:sp>
      <p:sp>
        <p:nvSpPr>
          <p:cNvPr name="TextBox 3" id="3"/>
          <p:cNvSpPr txBox="true"/>
          <p:nvPr/>
        </p:nvSpPr>
        <p:spPr>
          <a:xfrm rot="0">
            <a:off x="539082" y="895718"/>
            <a:ext cx="19666024" cy="1485900"/>
          </a:xfrm>
          <a:prstGeom prst="rect">
            <a:avLst/>
          </a:prstGeom>
        </p:spPr>
        <p:txBody>
          <a:bodyPr anchor="t" rtlCol="false" tIns="0" lIns="0" bIns="0" rIns="0">
            <a:spAutoFit/>
          </a:bodyPr>
          <a:lstStyle/>
          <a:p>
            <a:pPr algn="l">
              <a:lnSpc>
                <a:spcPts val="11611"/>
              </a:lnSpc>
            </a:pPr>
            <a:r>
              <a:rPr lang="en-US" sz="9676">
                <a:solidFill>
                  <a:srgbClr val="000000"/>
                </a:solidFill>
                <a:latin typeface="Belleza"/>
                <a:ea typeface="Belleza"/>
                <a:cs typeface="Belleza"/>
                <a:sym typeface="Belleza"/>
              </a:rPr>
              <a:t>Flow Chart For 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26262"/>
            <a:ext cx="9735600" cy="9078000"/>
          </a:xfrm>
          <a:custGeom>
            <a:avLst/>
            <a:gdLst/>
            <a:ahLst/>
            <a:cxnLst/>
            <a:rect r="r" b="b" t="t" l="l"/>
            <a:pathLst>
              <a:path h="9078000" w="9735600">
                <a:moveTo>
                  <a:pt x="0" y="0"/>
                </a:moveTo>
                <a:lnTo>
                  <a:pt x="9735600" y="0"/>
                </a:lnTo>
                <a:lnTo>
                  <a:pt x="9735600" y="9078000"/>
                </a:lnTo>
                <a:lnTo>
                  <a:pt x="0" y="907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3638392" y="511546"/>
            <a:ext cx="2268102" cy="2268102"/>
            <a:chOff x="0" y="0"/>
            <a:chExt cx="2161200" cy="2161200"/>
          </a:xfrm>
        </p:grpSpPr>
        <p:sp>
          <p:nvSpPr>
            <p:cNvPr name="Freeform 4" id="4"/>
            <p:cNvSpPr/>
            <p:nvPr/>
          </p:nvSpPr>
          <p:spPr>
            <a:xfrm flipH="false" flipV="false" rot="0">
              <a:off x="0" y="0"/>
              <a:ext cx="2161286" cy="2161286"/>
            </a:xfrm>
            <a:custGeom>
              <a:avLst/>
              <a:gdLst/>
              <a:ahLst/>
              <a:cxnLst/>
              <a:rect r="r" b="b" t="t" l="l"/>
              <a:pathLst>
                <a:path h="2161286" w="2161286">
                  <a:moveTo>
                    <a:pt x="0" y="1080643"/>
                  </a:moveTo>
                  <a:cubicBezTo>
                    <a:pt x="0" y="483743"/>
                    <a:pt x="483743" y="0"/>
                    <a:pt x="1080643" y="0"/>
                  </a:cubicBezTo>
                  <a:lnTo>
                    <a:pt x="1080643" y="25400"/>
                  </a:lnTo>
                  <a:lnTo>
                    <a:pt x="1080643" y="0"/>
                  </a:lnTo>
                  <a:cubicBezTo>
                    <a:pt x="1677416" y="0"/>
                    <a:pt x="2161286" y="483743"/>
                    <a:pt x="2161286" y="1080643"/>
                  </a:cubicBezTo>
                  <a:lnTo>
                    <a:pt x="2135886" y="1080643"/>
                  </a:lnTo>
                  <a:lnTo>
                    <a:pt x="2161286" y="1080643"/>
                  </a:lnTo>
                  <a:cubicBezTo>
                    <a:pt x="2161286" y="1677416"/>
                    <a:pt x="1677543" y="2161286"/>
                    <a:pt x="1080643" y="2161286"/>
                  </a:cubicBezTo>
                  <a:lnTo>
                    <a:pt x="1080643" y="2135886"/>
                  </a:lnTo>
                  <a:lnTo>
                    <a:pt x="1080643" y="2161286"/>
                  </a:lnTo>
                  <a:cubicBezTo>
                    <a:pt x="483743" y="2161159"/>
                    <a:pt x="0" y="1677416"/>
                    <a:pt x="0" y="1080643"/>
                  </a:cubicBezTo>
                  <a:lnTo>
                    <a:pt x="25400" y="1080643"/>
                  </a:lnTo>
                  <a:lnTo>
                    <a:pt x="50800" y="1080643"/>
                  </a:lnTo>
                  <a:lnTo>
                    <a:pt x="25400" y="1080643"/>
                  </a:lnTo>
                  <a:lnTo>
                    <a:pt x="0" y="1080643"/>
                  </a:lnTo>
                  <a:moveTo>
                    <a:pt x="50800" y="1080643"/>
                  </a:moveTo>
                  <a:cubicBezTo>
                    <a:pt x="50800" y="1094613"/>
                    <a:pt x="39370" y="1106043"/>
                    <a:pt x="25400" y="1106043"/>
                  </a:cubicBezTo>
                  <a:cubicBezTo>
                    <a:pt x="11430" y="1106043"/>
                    <a:pt x="0" y="1094613"/>
                    <a:pt x="0" y="1080643"/>
                  </a:cubicBezTo>
                  <a:cubicBezTo>
                    <a:pt x="0" y="1066673"/>
                    <a:pt x="11430" y="1055243"/>
                    <a:pt x="25400" y="1055243"/>
                  </a:cubicBezTo>
                  <a:cubicBezTo>
                    <a:pt x="39370" y="1055243"/>
                    <a:pt x="50800" y="1066673"/>
                    <a:pt x="50800" y="1080643"/>
                  </a:cubicBezTo>
                  <a:cubicBezTo>
                    <a:pt x="50800" y="1649349"/>
                    <a:pt x="511810" y="2110486"/>
                    <a:pt x="1080643" y="2110486"/>
                  </a:cubicBezTo>
                  <a:cubicBezTo>
                    <a:pt x="1649476" y="2110486"/>
                    <a:pt x="2110486" y="1649476"/>
                    <a:pt x="2110486" y="1080643"/>
                  </a:cubicBezTo>
                  <a:cubicBezTo>
                    <a:pt x="2110486" y="511810"/>
                    <a:pt x="1649349" y="50800"/>
                    <a:pt x="1080643" y="50800"/>
                  </a:cubicBezTo>
                  <a:lnTo>
                    <a:pt x="1080643" y="25400"/>
                  </a:lnTo>
                  <a:lnTo>
                    <a:pt x="1080643" y="50800"/>
                  </a:lnTo>
                  <a:cubicBezTo>
                    <a:pt x="511810" y="50800"/>
                    <a:pt x="50800" y="511810"/>
                    <a:pt x="50800" y="1080643"/>
                  </a:cubicBezTo>
                  <a:close/>
                </a:path>
              </a:pathLst>
            </a:custGeom>
            <a:solidFill>
              <a:srgbClr val="4AA276"/>
            </a:solidFill>
          </p:spPr>
        </p:sp>
      </p:grpSp>
      <p:grpSp>
        <p:nvGrpSpPr>
          <p:cNvPr name="Group 5" id="5"/>
          <p:cNvGrpSpPr/>
          <p:nvPr/>
        </p:nvGrpSpPr>
        <p:grpSpPr>
          <a:xfrm rot="0">
            <a:off x="2599200" y="2779648"/>
            <a:ext cx="2173244" cy="2173244"/>
            <a:chOff x="0" y="0"/>
            <a:chExt cx="2161200" cy="2161200"/>
          </a:xfrm>
        </p:grpSpPr>
        <p:sp>
          <p:nvSpPr>
            <p:cNvPr name="Freeform 6" id="6"/>
            <p:cNvSpPr/>
            <p:nvPr/>
          </p:nvSpPr>
          <p:spPr>
            <a:xfrm flipH="false" flipV="false" rot="0">
              <a:off x="0" y="0"/>
              <a:ext cx="2161286" cy="2161286"/>
            </a:xfrm>
            <a:custGeom>
              <a:avLst/>
              <a:gdLst/>
              <a:ahLst/>
              <a:cxnLst/>
              <a:rect r="r" b="b" t="t" l="l"/>
              <a:pathLst>
                <a:path h="2161286" w="2161286">
                  <a:moveTo>
                    <a:pt x="0" y="1080643"/>
                  </a:moveTo>
                  <a:cubicBezTo>
                    <a:pt x="0" y="483743"/>
                    <a:pt x="483743" y="0"/>
                    <a:pt x="1080643" y="0"/>
                  </a:cubicBezTo>
                  <a:lnTo>
                    <a:pt x="1080643" y="25400"/>
                  </a:lnTo>
                  <a:lnTo>
                    <a:pt x="1080643" y="0"/>
                  </a:lnTo>
                  <a:cubicBezTo>
                    <a:pt x="1677416" y="0"/>
                    <a:pt x="2161286" y="483743"/>
                    <a:pt x="2161286" y="1080643"/>
                  </a:cubicBezTo>
                  <a:lnTo>
                    <a:pt x="2135886" y="1080643"/>
                  </a:lnTo>
                  <a:lnTo>
                    <a:pt x="2161286" y="1080643"/>
                  </a:lnTo>
                  <a:cubicBezTo>
                    <a:pt x="2161286" y="1677416"/>
                    <a:pt x="1677543" y="2161286"/>
                    <a:pt x="1080643" y="2161286"/>
                  </a:cubicBezTo>
                  <a:lnTo>
                    <a:pt x="1080643" y="2135886"/>
                  </a:lnTo>
                  <a:lnTo>
                    <a:pt x="1080643" y="2161286"/>
                  </a:lnTo>
                  <a:cubicBezTo>
                    <a:pt x="483743" y="2161159"/>
                    <a:pt x="0" y="1677416"/>
                    <a:pt x="0" y="1080643"/>
                  </a:cubicBezTo>
                  <a:lnTo>
                    <a:pt x="25400" y="1080643"/>
                  </a:lnTo>
                  <a:lnTo>
                    <a:pt x="50800" y="1080643"/>
                  </a:lnTo>
                  <a:lnTo>
                    <a:pt x="25400" y="1080643"/>
                  </a:lnTo>
                  <a:lnTo>
                    <a:pt x="0" y="1080643"/>
                  </a:lnTo>
                  <a:moveTo>
                    <a:pt x="50800" y="1080643"/>
                  </a:moveTo>
                  <a:cubicBezTo>
                    <a:pt x="50800" y="1094613"/>
                    <a:pt x="39370" y="1106043"/>
                    <a:pt x="25400" y="1106043"/>
                  </a:cubicBezTo>
                  <a:cubicBezTo>
                    <a:pt x="11430" y="1106043"/>
                    <a:pt x="0" y="1094613"/>
                    <a:pt x="0" y="1080643"/>
                  </a:cubicBezTo>
                  <a:cubicBezTo>
                    <a:pt x="0" y="1066673"/>
                    <a:pt x="11430" y="1055243"/>
                    <a:pt x="25400" y="1055243"/>
                  </a:cubicBezTo>
                  <a:cubicBezTo>
                    <a:pt x="39370" y="1055243"/>
                    <a:pt x="50800" y="1066673"/>
                    <a:pt x="50800" y="1080643"/>
                  </a:cubicBezTo>
                  <a:cubicBezTo>
                    <a:pt x="50800" y="1649349"/>
                    <a:pt x="511810" y="2110486"/>
                    <a:pt x="1080643" y="2110486"/>
                  </a:cubicBezTo>
                  <a:cubicBezTo>
                    <a:pt x="1649476" y="2110486"/>
                    <a:pt x="2110486" y="1649476"/>
                    <a:pt x="2110486" y="1080643"/>
                  </a:cubicBezTo>
                  <a:cubicBezTo>
                    <a:pt x="2110486" y="511810"/>
                    <a:pt x="1649349" y="50800"/>
                    <a:pt x="1080643" y="50800"/>
                  </a:cubicBezTo>
                  <a:lnTo>
                    <a:pt x="1080643" y="25400"/>
                  </a:lnTo>
                  <a:lnTo>
                    <a:pt x="1080643" y="50800"/>
                  </a:lnTo>
                  <a:cubicBezTo>
                    <a:pt x="511810" y="50800"/>
                    <a:pt x="50800" y="511810"/>
                    <a:pt x="50800" y="1080643"/>
                  </a:cubicBezTo>
                  <a:close/>
                </a:path>
              </a:pathLst>
            </a:custGeom>
            <a:solidFill>
              <a:srgbClr val="4AA276"/>
            </a:solidFill>
          </p:spPr>
        </p:sp>
      </p:grpSp>
      <p:grpSp>
        <p:nvGrpSpPr>
          <p:cNvPr name="Group 7" id="7"/>
          <p:cNvGrpSpPr/>
          <p:nvPr/>
        </p:nvGrpSpPr>
        <p:grpSpPr>
          <a:xfrm rot="0">
            <a:off x="2762971" y="4952892"/>
            <a:ext cx="2165477" cy="2165477"/>
            <a:chOff x="0" y="0"/>
            <a:chExt cx="2161200" cy="2161200"/>
          </a:xfrm>
        </p:grpSpPr>
        <p:sp>
          <p:nvSpPr>
            <p:cNvPr name="Freeform 8" id="8"/>
            <p:cNvSpPr/>
            <p:nvPr/>
          </p:nvSpPr>
          <p:spPr>
            <a:xfrm flipH="false" flipV="false" rot="0">
              <a:off x="0" y="0"/>
              <a:ext cx="2161286" cy="2161286"/>
            </a:xfrm>
            <a:custGeom>
              <a:avLst/>
              <a:gdLst/>
              <a:ahLst/>
              <a:cxnLst/>
              <a:rect r="r" b="b" t="t" l="l"/>
              <a:pathLst>
                <a:path h="2161286" w="2161286">
                  <a:moveTo>
                    <a:pt x="0" y="1080643"/>
                  </a:moveTo>
                  <a:cubicBezTo>
                    <a:pt x="0" y="483743"/>
                    <a:pt x="483743" y="0"/>
                    <a:pt x="1080643" y="0"/>
                  </a:cubicBezTo>
                  <a:lnTo>
                    <a:pt x="1080643" y="25400"/>
                  </a:lnTo>
                  <a:lnTo>
                    <a:pt x="1080643" y="0"/>
                  </a:lnTo>
                  <a:cubicBezTo>
                    <a:pt x="1677416" y="0"/>
                    <a:pt x="2161286" y="483743"/>
                    <a:pt x="2161286" y="1080643"/>
                  </a:cubicBezTo>
                  <a:lnTo>
                    <a:pt x="2135886" y="1080643"/>
                  </a:lnTo>
                  <a:lnTo>
                    <a:pt x="2161286" y="1080643"/>
                  </a:lnTo>
                  <a:cubicBezTo>
                    <a:pt x="2161286" y="1677416"/>
                    <a:pt x="1677543" y="2161286"/>
                    <a:pt x="1080643" y="2161286"/>
                  </a:cubicBezTo>
                  <a:lnTo>
                    <a:pt x="1080643" y="2135886"/>
                  </a:lnTo>
                  <a:lnTo>
                    <a:pt x="1080643" y="2161286"/>
                  </a:lnTo>
                  <a:cubicBezTo>
                    <a:pt x="483743" y="2161159"/>
                    <a:pt x="0" y="1677416"/>
                    <a:pt x="0" y="1080643"/>
                  </a:cubicBezTo>
                  <a:lnTo>
                    <a:pt x="25400" y="1080643"/>
                  </a:lnTo>
                  <a:lnTo>
                    <a:pt x="50800" y="1080643"/>
                  </a:lnTo>
                  <a:lnTo>
                    <a:pt x="25400" y="1080643"/>
                  </a:lnTo>
                  <a:lnTo>
                    <a:pt x="0" y="1080643"/>
                  </a:lnTo>
                  <a:moveTo>
                    <a:pt x="50800" y="1080643"/>
                  </a:moveTo>
                  <a:cubicBezTo>
                    <a:pt x="50800" y="1094613"/>
                    <a:pt x="39370" y="1106043"/>
                    <a:pt x="25400" y="1106043"/>
                  </a:cubicBezTo>
                  <a:cubicBezTo>
                    <a:pt x="11430" y="1106043"/>
                    <a:pt x="0" y="1094613"/>
                    <a:pt x="0" y="1080643"/>
                  </a:cubicBezTo>
                  <a:cubicBezTo>
                    <a:pt x="0" y="1066673"/>
                    <a:pt x="11430" y="1055243"/>
                    <a:pt x="25400" y="1055243"/>
                  </a:cubicBezTo>
                  <a:cubicBezTo>
                    <a:pt x="39370" y="1055243"/>
                    <a:pt x="50800" y="1066673"/>
                    <a:pt x="50800" y="1080643"/>
                  </a:cubicBezTo>
                  <a:cubicBezTo>
                    <a:pt x="50800" y="1649349"/>
                    <a:pt x="511810" y="2110486"/>
                    <a:pt x="1080643" y="2110486"/>
                  </a:cubicBezTo>
                  <a:cubicBezTo>
                    <a:pt x="1649476" y="2110486"/>
                    <a:pt x="2110486" y="1649476"/>
                    <a:pt x="2110486" y="1080643"/>
                  </a:cubicBezTo>
                  <a:cubicBezTo>
                    <a:pt x="2110486" y="511810"/>
                    <a:pt x="1649349" y="50800"/>
                    <a:pt x="1080643" y="50800"/>
                  </a:cubicBezTo>
                  <a:lnTo>
                    <a:pt x="1080643" y="25400"/>
                  </a:lnTo>
                  <a:lnTo>
                    <a:pt x="1080643" y="50800"/>
                  </a:lnTo>
                  <a:cubicBezTo>
                    <a:pt x="511810" y="50800"/>
                    <a:pt x="50800" y="511810"/>
                    <a:pt x="50800" y="1080643"/>
                  </a:cubicBezTo>
                  <a:close/>
                </a:path>
              </a:pathLst>
            </a:custGeom>
            <a:solidFill>
              <a:srgbClr val="4AA276"/>
            </a:solidFill>
          </p:spPr>
        </p:sp>
      </p:grpSp>
      <p:sp>
        <p:nvSpPr>
          <p:cNvPr name="Freeform 9" id="9"/>
          <p:cNvSpPr/>
          <p:nvPr/>
        </p:nvSpPr>
        <p:spPr>
          <a:xfrm flipH="false" flipV="false" rot="0">
            <a:off x="4979200" y="1869412"/>
            <a:ext cx="4838450" cy="9784450"/>
          </a:xfrm>
          <a:custGeom>
            <a:avLst/>
            <a:gdLst/>
            <a:ahLst/>
            <a:cxnLst/>
            <a:rect r="r" b="b" t="t" l="l"/>
            <a:pathLst>
              <a:path h="9784450" w="4838450">
                <a:moveTo>
                  <a:pt x="0" y="0"/>
                </a:moveTo>
                <a:lnTo>
                  <a:pt x="4838450" y="0"/>
                </a:lnTo>
                <a:lnTo>
                  <a:pt x="4838450" y="9784450"/>
                </a:lnTo>
                <a:lnTo>
                  <a:pt x="0" y="97844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6078144" y="2936515"/>
            <a:ext cx="2640561" cy="2640561"/>
          </a:xfrm>
          <a:custGeom>
            <a:avLst/>
            <a:gdLst/>
            <a:ahLst/>
            <a:cxnLst/>
            <a:rect r="r" b="b" t="t" l="l"/>
            <a:pathLst>
              <a:path h="2640561" w="2640561">
                <a:moveTo>
                  <a:pt x="0" y="0"/>
                </a:moveTo>
                <a:lnTo>
                  <a:pt x="2640562" y="0"/>
                </a:lnTo>
                <a:lnTo>
                  <a:pt x="2640562" y="2640561"/>
                </a:lnTo>
                <a:lnTo>
                  <a:pt x="0" y="2640561"/>
                </a:lnTo>
                <a:lnTo>
                  <a:pt x="0" y="0"/>
                </a:lnTo>
                <a:close/>
              </a:path>
            </a:pathLst>
          </a:custGeom>
          <a:blipFill>
            <a:blip r:embed="rId7"/>
            <a:stretch>
              <a:fillRect l="0" t="0" r="0" b="0"/>
            </a:stretch>
          </a:blipFill>
        </p:spPr>
      </p:sp>
      <p:sp>
        <p:nvSpPr>
          <p:cNvPr name="Freeform 11" id="11"/>
          <p:cNvSpPr/>
          <p:nvPr/>
        </p:nvSpPr>
        <p:spPr>
          <a:xfrm flipH="false" flipV="false" rot="0">
            <a:off x="4126550" y="979246"/>
            <a:ext cx="1291786" cy="1332702"/>
          </a:xfrm>
          <a:custGeom>
            <a:avLst/>
            <a:gdLst/>
            <a:ahLst/>
            <a:cxnLst/>
            <a:rect r="r" b="b" t="t" l="l"/>
            <a:pathLst>
              <a:path h="1332702" w="1291786">
                <a:moveTo>
                  <a:pt x="0" y="0"/>
                </a:moveTo>
                <a:lnTo>
                  <a:pt x="1291786" y="0"/>
                </a:lnTo>
                <a:lnTo>
                  <a:pt x="1291786" y="1332703"/>
                </a:lnTo>
                <a:lnTo>
                  <a:pt x="0" y="1332703"/>
                </a:lnTo>
                <a:lnTo>
                  <a:pt x="0" y="0"/>
                </a:lnTo>
                <a:close/>
              </a:path>
            </a:pathLst>
          </a:custGeom>
          <a:blipFill>
            <a:blip r:embed="rId8"/>
            <a:stretch>
              <a:fillRect l="0" t="0" r="0" b="0"/>
            </a:stretch>
          </a:blipFill>
        </p:spPr>
      </p:sp>
      <p:sp>
        <p:nvSpPr>
          <p:cNvPr name="Freeform 12" id="12"/>
          <p:cNvSpPr/>
          <p:nvPr/>
        </p:nvSpPr>
        <p:spPr>
          <a:xfrm flipH="false" flipV="false" rot="0">
            <a:off x="2923583" y="3247608"/>
            <a:ext cx="1524476" cy="1237325"/>
          </a:xfrm>
          <a:custGeom>
            <a:avLst/>
            <a:gdLst/>
            <a:ahLst/>
            <a:cxnLst/>
            <a:rect r="r" b="b" t="t" l="l"/>
            <a:pathLst>
              <a:path h="1237325" w="1524476">
                <a:moveTo>
                  <a:pt x="0" y="0"/>
                </a:moveTo>
                <a:lnTo>
                  <a:pt x="1524477" y="0"/>
                </a:lnTo>
                <a:lnTo>
                  <a:pt x="1524477" y="1237325"/>
                </a:lnTo>
                <a:lnTo>
                  <a:pt x="0" y="1237325"/>
                </a:lnTo>
                <a:lnTo>
                  <a:pt x="0" y="0"/>
                </a:lnTo>
                <a:close/>
              </a:path>
            </a:pathLst>
          </a:custGeom>
          <a:blipFill>
            <a:blip r:embed="rId9"/>
            <a:stretch>
              <a:fillRect l="0" t="-11603" r="0" b="-11603"/>
            </a:stretch>
          </a:blipFill>
        </p:spPr>
      </p:sp>
      <p:grpSp>
        <p:nvGrpSpPr>
          <p:cNvPr name="Group 13" id="13"/>
          <p:cNvGrpSpPr/>
          <p:nvPr/>
        </p:nvGrpSpPr>
        <p:grpSpPr>
          <a:xfrm rot="0">
            <a:off x="4475682" y="6542226"/>
            <a:ext cx="2281743" cy="2281743"/>
            <a:chOff x="0" y="0"/>
            <a:chExt cx="2161200" cy="2161200"/>
          </a:xfrm>
        </p:grpSpPr>
        <p:sp>
          <p:nvSpPr>
            <p:cNvPr name="Freeform 14" id="14"/>
            <p:cNvSpPr/>
            <p:nvPr/>
          </p:nvSpPr>
          <p:spPr>
            <a:xfrm flipH="false" flipV="false" rot="0">
              <a:off x="0" y="0"/>
              <a:ext cx="2161286" cy="2161286"/>
            </a:xfrm>
            <a:custGeom>
              <a:avLst/>
              <a:gdLst/>
              <a:ahLst/>
              <a:cxnLst/>
              <a:rect r="r" b="b" t="t" l="l"/>
              <a:pathLst>
                <a:path h="2161286" w="2161286">
                  <a:moveTo>
                    <a:pt x="0" y="1080643"/>
                  </a:moveTo>
                  <a:cubicBezTo>
                    <a:pt x="0" y="483743"/>
                    <a:pt x="483743" y="0"/>
                    <a:pt x="1080643" y="0"/>
                  </a:cubicBezTo>
                  <a:lnTo>
                    <a:pt x="1080643" y="25400"/>
                  </a:lnTo>
                  <a:lnTo>
                    <a:pt x="1080643" y="0"/>
                  </a:lnTo>
                  <a:cubicBezTo>
                    <a:pt x="1677416" y="0"/>
                    <a:pt x="2161286" y="483743"/>
                    <a:pt x="2161286" y="1080643"/>
                  </a:cubicBezTo>
                  <a:lnTo>
                    <a:pt x="2135886" y="1080643"/>
                  </a:lnTo>
                  <a:lnTo>
                    <a:pt x="2161286" y="1080643"/>
                  </a:lnTo>
                  <a:cubicBezTo>
                    <a:pt x="2161286" y="1677416"/>
                    <a:pt x="1677543" y="2161286"/>
                    <a:pt x="1080643" y="2161286"/>
                  </a:cubicBezTo>
                  <a:lnTo>
                    <a:pt x="1080643" y="2135886"/>
                  </a:lnTo>
                  <a:lnTo>
                    <a:pt x="1080643" y="2161286"/>
                  </a:lnTo>
                  <a:cubicBezTo>
                    <a:pt x="483743" y="2161159"/>
                    <a:pt x="0" y="1677416"/>
                    <a:pt x="0" y="1080643"/>
                  </a:cubicBezTo>
                  <a:lnTo>
                    <a:pt x="25400" y="1080643"/>
                  </a:lnTo>
                  <a:lnTo>
                    <a:pt x="50800" y="1080643"/>
                  </a:lnTo>
                  <a:lnTo>
                    <a:pt x="25400" y="1080643"/>
                  </a:lnTo>
                  <a:lnTo>
                    <a:pt x="0" y="1080643"/>
                  </a:lnTo>
                  <a:moveTo>
                    <a:pt x="50800" y="1080643"/>
                  </a:moveTo>
                  <a:cubicBezTo>
                    <a:pt x="50800" y="1094613"/>
                    <a:pt x="39370" y="1106043"/>
                    <a:pt x="25400" y="1106043"/>
                  </a:cubicBezTo>
                  <a:cubicBezTo>
                    <a:pt x="11430" y="1106043"/>
                    <a:pt x="0" y="1094613"/>
                    <a:pt x="0" y="1080643"/>
                  </a:cubicBezTo>
                  <a:cubicBezTo>
                    <a:pt x="0" y="1066673"/>
                    <a:pt x="11430" y="1055243"/>
                    <a:pt x="25400" y="1055243"/>
                  </a:cubicBezTo>
                  <a:cubicBezTo>
                    <a:pt x="39370" y="1055243"/>
                    <a:pt x="50800" y="1066673"/>
                    <a:pt x="50800" y="1080643"/>
                  </a:cubicBezTo>
                  <a:cubicBezTo>
                    <a:pt x="50800" y="1649349"/>
                    <a:pt x="511810" y="2110486"/>
                    <a:pt x="1080643" y="2110486"/>
                  </a:cubicBezTo>
                  <a:cubicBezTo>
                    <a:pt x="1649476" y="2110486"/>
                    <a:pt x="2110486" y="1649476"/>
                    <a:pt x="2110486" y="1080643"/>
                  </a:cubicBezTo>
                  <a:cubicBezTo>
                    <a:pt x="2110486" y="511810"/>
                    <a:pt x="1649349" y="50800"/>
                    <a:pt x="1080643" y="50800"/>
                  </a:cubicBezTo>
                  <a:lnTo>
                    <a:pt x="1080643" y="25400"/>
                  </a:lnTo>
                  <a:lnTo>
                    <a:pt x="1080643" y="50800"/>
                  </a:lnTo>
                  <a:cubicBezTo>
                    <a:pt x="511810" y="50800"/>
                    <a:pt x="50800" y="511810"/>
                    <a:pt x="50800" y="1080643"/>
                  </a:cubicBezTo>
                  <a:close/>
                </a:path>
              </a:pathLst>
            </a:custGeom>
            <a:solidFill>
              <a:srgbClr val="4AA276"/>
            </a:solidFill>
          </p:spPr>
        </p:sp>
      </p:grpSp>
      <p:sp>
        <p:nvSpPr>
          <p:cNvPr name="Freeform 15" id="15"/>
          <p:cNvSpPr/>
          <p:nvPr/>
        </p:nvSpPr>
        <p:spPr>
          <a:xfrm flipH="false" flipV="false" rot="0">
            <a:off x="3257704" y="5419617"/>
            <a:ext cx="1190355" cy="1190355"/>
          </a:xfrm>
          <a:custGeom>
            <a:avLst/>
            <a:gdLst/>
            <a:ahLst/>
            <a:cxnLst/>
            <a:rect r="r" b="b" t="t" l="l"/>
            <a:pathLst>
              <a:path h="1190355" w="1190355">
                <a:moveTo>
                  <a:pt x="0" y="0"/>
                </a:moveTo>
                <a:lnTo>
                  <a:pt x="1190356" y="0"/>
                </a:lnTo>
                <a:lnTo>
                  <a:pt x="1190356" y="1190355"/>
                </a:lnTo>
                <a:lnTo>
                  <a:pt x="0" y="1190355"/>
                </a:lnTo>
                <a:lnTo>
                  <a:pt x="0" y="0"/>
                </a:lnTo>
                <a:close/>
              </a:path>
            </a:pathLst>
          </a:custGeom>
          <a:blipFill>
            <a:blip r:embed="rId10"/>
            <a:stretch>
              <a:fillRect l="0" t="0" r="0" b="0"/>
            </a:stretch>
          </a:blipFill>
        </p:spPr>
      </p:sp>
      <p:sp>
        <p:nvSpPr>
          <p:cNvPr name="Freeform 16" id="16"/>
          <p:cNvSpPr/>
          <p:nvPr/>
        </p:nvSpPr>
        <p:spPr>
          <a:xfrm flipH="false" flipV="false" rot="0">
            <a:off x="4644197" y="7118369"/>
            <a:ext cx="1944713" cy="1089039"/>
          </a:xfrm>
          <a:custGeom>
            <a:avLst/>
            <a:gdLst/>
            <a:ahLst/>
            <a:cxnLst/>
            <a:rect r="r" b="b" t="t" l="l"/>
            <a:pathLst>
              <a:path h="1089039" w="1944713">
                <a:moveTo>
                  <a:pt x="0" y="0"/>
                </a:moveTo>
                <a:lnTo>
                  <a:pt x="1944713" y="0"/>
                </a:lnTo>
                <a:lnTo>
                  <a:pt x="1944713" y="1089039"/>
                </a:lnTo>
                <a:lnTo>
                  <a:pt x="0" y="1089039"/>
                </a:lnTo>
                <a:lnTo>
                  <a:pt x="0" y="0"/>
                </a:lnTo>
                <a:close/>
              </a:path>
            </a:pathLst>
          </a:custGeom>
          <a:blipFill>
            <a:blip r:embed="rId11"/>
            <a:stretch>
              <a:fillRect l="0" t="0" r="0" b="0"/>
            </a:stretch>
          </a:blipFill>
        </p:spPr>
      </p:sp>
      <p:sp>
        <p:nvSpPr>
          <p:cNvPr name="TextBox 17" id="17"/>
          <p:cNvSpPr txBox="true"/>
          <p:nvPr/>
        </p:nvSpPr>
        <p:spPr>
          <a:xfrm rot="0">
            <a:off x="10599099" y="1257648"/>
            <a:ext cx="5778750" cy="1257300"/>
          </a:xfrm>
          <a:prstGeom prst="rect">
            <a:avLst/>
          </a:prstGeom>
        </p:spPr>
        <p:txBody>
          <a:bodyPr anchor="t" rtlCol="false" tIns="0" lIns="0" bIns="0" rIns="0">
            <a:spAutoFit/>
          </a:bodyPr>
          <a:lstStyle/>
          <a:p>
            <a:pPr algn="l">
              <a:lnSpc>
                <a:spcPts val="9839"/>
              </a:lnSpc>
            </a:pPr>
            <a:r>
              <a:rPr lang="en-US" sz="8199">
                <a:solidFill>
                  <a:srgbClr val="000000"/>
                </a:solidFill>
                <a:latin typeface="Belleza"/>
                <a:ea typeface="Belleza"/>
                <a:cs typeface="Belleza"/>
                <a:sym typeface="Belleza"/>
              </a:rPr>
              <a:t>HIGHLIGHTS</a:t>
            </a:r>
          </a:p>
        </p:txBody>
      </p:sp>
      <p:sp>
        <p:nvSpPr>
          <p:cNvPr name="TextBox 18" id="18"/>
          <p:cNvSpPr txBox="true"/>
          <p:nvPr/>
        </p:nvSpPr>
        <p:spPr>
          <a:xfrm rot="0">
            <a:off x="10599099" y="3327632"/>
            <a:ext cx="6660201" cy="2801788"/>
          </a:xfrm>
          <a:prstGeom prst="rect">
            <a:avLst/>
          </a:prstGeom>
        </p:spPr>
        <p:txBody>
          <a:bodyPr anchor="t" rtlCol="false" tIns="0" lIns="0" bIns="0" rIns="0">
            <a:spAutoFit/>
          </a:bodyPr>
          <a:lstStyle/>
          <a:p>
            <a:pPr algn="l" marL="696729" indent="-348364" lvl="1">
              <a:lnSpc>
                <a:spcPts val="4453"/>
              </a:lnSpc>
              <a:buFont typeface="Arial"/>
              <a:buChar char="•"/>
            </a:pPr>
            <a:r>
              <a:rPr lang="en-US" sz="3227">
                <a:solidFill>
                  <a:srgbClr val="000000"/>
                </a:solidFill>
                <a:latin typeface="Arimo"/>
                <a:ea typeface="Arimo"/>
                <a:cs typeface="Arimo"/>
                <a:sym typeface="Arimo"/>
              </a:rPr>
              <a:t>AZURE DOCUMENT INTELLIGENCE</a:t>
            </a:r>
          </a:p>
          <a:p>
            <a:pPr algn="l" marL="696729" indent="-348364" lvl="1">
              <a:lnSpc>
                <a:spcPts val="4453"/>
              </a:lnSpc>
              <a:buFont typeface="Arial"/>
              <a:buChar char="•"/>
            </a:pPr>
            <a:r>
              <a:rPr lang="en-US" sz="3227">
                <a:solidFill>
                  <a:srgbClr val="000000"/>
                </a:solidFill>
                <a:latin typeface="Arimo"/>
                <a:ea typeface="Arimo"/>
                <a:cs typeface="Arimo"/>
                <a:sym typeface="Arimo"/>
              </a:rPr>
              <a:t>AZURE OPEN AI</a:t>
            </a:r>
          </a:p>
          <a:p>
            <a:pPr algn="l" marL="696729" indent="-348364" lvl="1">
              <a:lnSpc>
                <a:spcPts val="4453"/>
              </a:lnSpc>
              <a:buFont typeface="Arial"/>
              <a:buChar char="•"/>
            </a:pPr>
            <a:r>
              <a:rPr lang="en-US" sz="3227">
                <a:solidFill>
                  <a:srgbClr val="000000"/>
                </a:solidFill>
                <a:latin typeface="Arimo"/>
                <a:ea typeface="Arimo"/>
                <a:cs typeface="Arimo"/>
                <a:sym typeface="Arimo"/>
              </a:rPr>
              <a:t>AZURE DATA FACTORY</a:t>
            </a:r>
          </a:p>
          <a:p>
            <a:pPr algn="l" marL="696729" indent="-348364" lvl="1">
              <a:lnSpc>
                <a:spcPts val="4453"/>
              </a:lnSpc>
              <a:buFont typeface="Arial"/>
              <a:buChar char="•"/>
            </a:pPr>
            <a:r>
              <a:rPr lang="en-US" sz="3227">
                <a:solidFill>
                  <a:srgbClr val="000000"/>
                </a:solidFill>
                <a:latin typeface="Arimo"/>
                <a:ea typeface="Arimo"/>
                <a:cs typeface="Arimo"/>
                <a:sym typeface="Arimo"/>
              </a:rPr>
              <a:t>DATA VISUALIZATION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8322" y="6780757"/>
            <a:ext cx="7015232" cy="4771476"/>
            <a:chOff x="0" y="0"/>
            <a:chExt cx="9353643" cy="6361968"/>
          </a:xfrm>
        </p:grpSpPr>
        <p:sp>
          <p:nvSpPr>
            <p:cNvPr name="Freeform 3" id="3"/>
            <p:cNvSpPr/>
            <p:nvPr/>
          </p:nvSpPr>
          <p:spPr>
            <a:xfrm flipH="false" flipV="false" rot="0">
              <a:off x="0" y="127"/>
              <a:ext cx="9353550" cy="6361811"/>
            </a:xfrm>
            <a:custGeom>
              <a:avLst/>
              <a:gdLst/>
              <a:ahLst/>
              <a:cxnLst/>
              <a:rect r="r" b="b" t="t" l="l"/>
              <a:pathLst>
                <a:path h="6361811" w="9353550">
                  <a:moveTo>
                    <a:pt x="0" y="578358"/>
                  </a:moveTo>
                  <a:cubicBezTo>
                    <a:pt x="0" y="578358"/>
                    <a:pt x="971042" y="0"/>
                    <a:pt x="1575181" y="1060958"/>
                  </a:cubicBezTo>
                  <a:cubicBezTo>
                    <a:pt x="2693289" y="3024505"/>
                    <a:pt x="4666869" y="2628900"/>
                    <a:pt x="6239129" y="2845943"/>
                  </a:cubicBezTo>
                  <a:cubicBezTo>
                    <a:pt x="7017385" y="2953004"/>
                    <a:pt x="8192643" y="3559937"/>
                    <a:pt x="8609584" y="4576699"/>
                  </a:cubicBezTo>
                  <a:cubicBezTo>
                    <a:pt x="8790940" y="5018024"/>
                    <a:pt x="9353550" y="6353175"/>
                    <a:pt x="9353550" y="6353175"/>
                  </a:cubicBezTo>
                  <a:lnTo>
                    <a:pt x="0" y="6361811"/>
                  </a:lnTo>
                  <a:close/>
                </a:path>
              </a:pathLst>
            </a:custGeom>
            <a:gradFill rotWithShape="true">
              <a:gsLst>
                <a:gs pos="0">
                  <a:srgbClr val="E3FFD5">
                    <a:alpha val="100000"/>
                  </a:srgbClr>
                </a:gs>
                <a:gs pos="100000">
                  <a:srgbClr val="90EBBA">
                    <a:alpha val="100000"/>
                  </a:srgbClr>
                </a:gs>
              </a:gsLst>
              <a:lin ang="0"/>
            </a:gradFill>
          </p:spPr>
        </p:sp>
      </p:grpSp>
      <p:grpSp>
        <p:nvGrpSpPr>
          <p:cNvPr name="Group 4" id="4"/>
          <p:cNvGrpSpPr/>
          <p:nvPr/>
        </p:nvGrpSpPr>
        <p:grpSpPr>
          <a:xfrm rot="0">
            <a:off x="15690864" y="-2044"/>
            <a:ext cx="2597268" cy="8287554"/>
            <a:chOff x="0" y="0"/>
            <a:chExt cx="3463024" cy="11050072"/>
          </a:xfrm>
        </p:grpSpPr>
        <p:sp>
          <p:nvSpPr>
            <p:cNvPr name="Freeform 5" id="5"/>
            <p:cNvSpPr/>
            <p:nvPr/>
          </p:nvSpPr>
          <p:spPr>
            <a:xfrm flipH="false" flipV="false" rot="0">
              <a:off x="127" y="0"/>
              <a:ext cx="3462909" cy="11050016"/>
            </a:xfrm>
            <a:custGeom>
              <a:avLst/>
              <a:gdLst/>
              <a:ahLst/>
              <a:cxnLst/>
              <a:rect r="r" b="b" t="t" l="l"/>
              <a:pathLst>
                <a:path h="11050016" w="3462909">
                  <a:moveTo>
                    <a:pt x="554101" y="0"/>
                  </a:moveTo>
                  <a:cubicBezTo>
                    <a:pt x="554101" y="0"/>
                    <a:pt x="0" y="1213739"/>
                    <a:pt x="1232408" y="3231642"/>
                  </a:cubicBezTo>
                  <a:cubicBezTo>
                    <a:pt x="2463419" y="5248021"/>
                    <a:pt x="1642237" y="7033006"/>
                    <a:pt x="1642237" y="7033006"/>
                  </a:cubicBezTo>
                  <a:cubicBezTo>
                    <a:pt x="1642237" y="7033006"/>
                    <a:pt x="428371" y="9871964"/>
                    <a:pt x="3462909" y="11050016"/>
                  </a:cubicBezTo>
                  <a:lnTo>
                    <a:pt x="3462909" y="0"/>
                  </a:lnTo>
                  <a:close/>
                </a:path>
              </a:pathLst>
            </a:custGeom>
            <a:gradFill rotWithShape="true">
              <a:gsLst>
                <a:gs pos="0">
                  <a:srgbClr val="E3FFD5">
                    <a:alpha val="100000"/>
                  </a:srgbClr>
                </a:gs>
                <a:gs pos="100000">
                  <a:srgbClr val="90EBBA">
                    <a:alpha val="100000"/>
                  </a:srgbClr>
                </a:gs>
              </a:gsLst>
              <a:lin ang="0"/>
            </a:gradFill>
          </p:spPr>
        </p:sp>
      </p:grpSp>
      <p:sp>
        <p:nvSpPr>
          <p:cNvPr name="TextBox 6" id="6"/>
          <p:cNvSpPr txBox="true"/>
          <p:nvPr/>
        </p:nvSpPr>
        <p:spPr>
          <a:xfrm rot="0">
            <a:off x="3898901" y="2376175"/>
            <a:ext cx="12527128" cy="6896100"/>
          </a:xfrm>
          <a:prstGeom prst="rect">
            <a:avLst/>
          </a:prstGeom>
        </p:spPr>
        <p:txBody>
          <a:bodyPr anchor="t" rtlCol="false" tIns="0" lIns="0" bIns="0" rIns="0">
            <a:spAutoFit/>
          </a:bodyPr>
          <a:lstStyle/>
          <a:p>
            <a:pPr algn="l">
              <a:lnSpc>
                <a:spcPts val="3316"/>
              </a:lnSpc>
            </a:pPr>
            <a:r>
              <a:rPr lang="en-US" sz="2764" b="true">
                <a:solidFill>
                  <a:srgbClr val="000000"/>
                </a:solidFill>
                <a:latin typeface="Arimo Bold"/>
                <a:ea typeface="Arimo Bold"/>
                <a:cs typeface="Arimo Bold"/>
                <a:sym typeface="Arimo Bold"/>
              </a:rPr>
              <a:t>Enhanced Patient Experience</a:t>
            </a:r>
          </a:p>
          <a:p>
            <a:pPr algn="l" marL="575190" indent="-287595" lvl="1">
              <a:lnSpc>
                <a:spcPts val="3196"/>
              </a:lnSpc>
              <a:buFont typeface="Arial"/>
              <a:buChar char="•"/>
            </a:pPr>
            <a:r>
              <a:rPr lang="en-US" sz="2664">
                <a:solidFill>
                  <a:srgbClr val="000000"/>
                </a:solidFill>
                <a:latin typeface="Arimo"/>
                <a:ea typeface="Arimo"/>
                <a:cs typeface="Arimo"/>
                <a:sym typeface="Arimo"/>
              </a:rPr>
              <a:t>By minimizing paperwork and </a:t>
            </a:r>
            <a:r>
              <a:rPr lang="en-US" sz="2664">
                <a:solidFill>
                  <a:srgbClr val="000000"/>
                </a:solidFill>
                <a:latin typeface="Arimo"/>
                <a:ea typeface="Arimo"/>
                <a:cs typeface="Arimo"/>
                <a:sym typeface="Arimo"/>
              </a:rPr>
              <a:t>ensuring swift data retrieval, healthcare providers can improve the patient experience, leading to higher satisfaction and more personalized care.</a:t>
            </a:r>
          </a:p>
          <a:p>
            <a:pPr algn="l">
              <a:lnSpc>
                <a:spcPts val="3316"/>
              </a:lnSpc>
            </a:pPr>
            <a:r>
              <a:rPr lang="en-US" b="true" sz="2764">
                <a:solidFill>
                  <a:srgbClr val="000000"/>
                </a:solidFill>
                <a:latin typeface="Arimo Bold"/>
                <a:ea typeface="Arimo Bold"/>
                <a:cs typeface="Arimo Bold"/>
                <a:sym typeface="Arimo Bold"/>
              </a:rPr>
              <a:t>Data-Driven Decision-Making</a:t>
            </a:r>
          </a:p>
          <a:p>
            <a:pPr algn="l" marL="575190" indent="-287595" lvl="1">
              <a:lnSpc>
                <a:spcPts val="3196"/>
              </a:lnSpc>
              <a:buFont typeface="Arial"/>
              <a:buChar char="•"/>
            </a:pPr>
            <a:r>
              <a:rPr lang="en-US" sz="2664">
                <a:solidFill>
                  <a:srgbClr val="000000"/>
                </a:solidFill>
                <a:latin typeface="Arimo"/>
                <a:ea typeface="Arimo"/>
                <a:cs typeface="Arimo"/>
                <a:sym typeface="Arimo"/>
              </a:rPr>
              <a:t>With automated data extraction, summarization, and visualization, providers gain quick access to actionable insights, helping them make more accurate, data-informed decisions in a timely manner.</a:t>
            </a:r>
          </a:p>
          <a:p>
            <a:pPr algn="l">
              <a:lnSpc>
                <a:spcPts val="3316"/>
              </a:lnSpc>
            </a:pPr>
            <a:r>
              <a:rPr lang="en-US" b="true" sz="2764">
                <a:solidFill>
                  <a:srgbClr val="000000"/>
                </a:solidFill>
                <a:latin typeface="Arimo Bold"/>
                <a:ea typeface="Arimo Bold"/>
                <a:cs typeface="Arimo Bold"/>
                <a:sym typeface="Arimo Bold"/>
              </a:rPr>
              <a:t>Sc</a:t>
            </a:r>
            <a:r>
              <a:rPr lang="en-US" b="true" sz="2764">
                <a:solidFill>
                  <a:srgbClr val="000000"/>
                </a:solidFill>
                <a:latin typeface="Arimo Bold"/>
                <a:ea typeface="Arimo Bold"/>
                <a:cs typeface="Arimo Bold"/>
                <a:sym typeface="Arimo Bold"/>
              </a:rPr>
              <a:t>alable Solution for Diverse Healthcare Settings</a:t>
            </a:r>
          </a:p>
          <a:p>
            <a:pPr algn="l" marL="575190" indent="-287595" lvl="1">
              <a:lnSpc>
                <a:spcPts val="3196"/>
              </a:lnSpc>
              <a:buFont typeface="Arial"/>
              <a:buChar char="•"/>
            </a:pPr>
            <a:r>
              <a:rPr lang="en-US" sz="2664">
                <a:solidFill>
                  <a:srgbClr val="000000"/>
                </a:solidFill>
                <a:latin typeface="Arimo"/>
                <a:ea typeface="Arimo"/>
                <a:cs typeface="Arimo"/>
                <a:sym typeface="Arimo"/>
              </a:rPr>
              <a:t>This project is designed to be scalable across various healthcare environments, from small clinics to large hospitals, ensuring that providers at all levels can benefit from streamlined data management.</a:t>
            </a:r>
          </a:p>
          <a:p>
            <a:pPr algn="l">
              <a:lnSpc>
                <a:spcPts val="3316"/>
              </a:lnSpc>
            </a:pPr>
            <a:r>
              <a:rPr lang="en-US" b="true" sz="2764">
                <a:solidFill>
                  <a:srgbClr val="000000"/>
                </a:solidFill>
                <a:latin typeface="Arimo Bold"/>
                <a:ea typeface="Arimo Bold"/>
                <a:cs typeface="Arimo Bold"/>
                <a:sym typeface="Arimo Bold"/>
              </a:rPr>
              <a:t>Security and Compliance</a:t>
            </a:r>
          </a:p>
          <a:p>
            <a:pPr algn="l" marL="575190" indent="-287595" lvl="1">
              <a:lnSpc>
                <a:spcPts val="3196"/>
              </a:lnSpc>
              <a:buFont typeface="Arial"/>
              <a:buChar char="•"/>
            </a:pPr>
            <a:r>
              <a:rPr lang="en-US" sz="2664">
                <a:solidFill>
                  <a:srgbClr val="000000"/>
                </a:solidFill>
                <a:latin typeface="Arimo"/>
                <a:ea typeface="Arimo"/>
                <a:cs typeface="Arimo"/>
                <a:sym typeface="Arimo"/>
              </a:rPr>
              <a:t>Digitalized records allow for better data security and compliance with healthcare regulations (e.g., HIPAA), reducing the risk of data breaches and ensuring patient confidentiality.</a:t>
            </a:r>
          </a:p>
          <a:p>
            <a:pPr algn="l">
              <a:lnSpc>
                <a:spcPts val="3196"/>
              </a:lnSpc>
            </a:pPr>
          </a:p>
        </p:txBody>
      </p:sp>
      <p:sp>
        <p:nvSpPr>
          <p:cNvPr name="Freeform 7" id="7"/>
          <p:cNvSpPr/>
          <p:nvPr/>
        </p:nvSpPr>
        <p:spPr>
          <a:xfrm flipH="false" flipV="false" rot="0">
            <a:off x="196883" y="2929816"/>
            <a:ext cx="3342916" cy="7092560"/>
          </a:xfrm>
          <a:custGeom>
            <a:avLst/>
            <a:gdLst/>
            <a:ahLst/>
            <a:cxnLst/>
            <a:rect r="r" b="b" t="t" l="l"/>
            <a:pathLst>
              <a:path h="7092560" w="3342916">
                <a:moveTo>
                  <a:pt x="0" y="0"/>
                </a:moveTo>
                <a:lnTo>
                  <a:pt x="3342916" y="0"/>
                </a:lnTo>
                <a:lnTo>
                  <a:pt x="3342916" y="7092560"/>
                </a:lnTo>
                <a:lnTo>
                  <a:pt x="0" y="70925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4871758" y="662810"/>
            <a:ext cx="7155180" cy="1066800"/>
          </a:xfrm>
          <a:prstGeom prst="rect">
            <a:avLst/>
          </a:prstGeom>
        </p:spPr>
        <p:txBody>
          <a:bodyPr anchor="t" rtlCol="false" tIns="0" lIns="0" bIns="0" rIns="0">
            <a:spAutoFit/>
          </a:bodyPr>
          <a:lstStyle/>
          <a:p>
            <a:pPr algn="ctr">
              <a:lnSpc>
                <a:spcPts val="8399"/>
              </a:lnSpc>
              <a:spcBef>
                <a:spcPct val="0"/>
              </a:spcBef>
            </a:pPr>
            <a:r>
              <a:rPr lang="en-US" sz="6999">
                <a:solidFill>
                  <a:srgbClr val="000000"/>
                </a:solidFill>
                <a:latin typeface="Belleza"/>
                <a:ea typeface="Belleza"/>
                <a:cs typeface="Belleza"/>
                <a:sym typeface="Belleza"/>
              </a:rPr>
              <a:t>End Goal and Vision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DAGVJfkCiXI</dc:identifier>
  <dcterms:modified xsi:type="dcterms:W3CDTF">2011-08-01T06:04:30Z</dcterms:modified>
  <cp:revision>1</cp:revision>
  <dc:title>Copy of Clinical Case 06-2023 _ by Slidesgo.pptx</dc:title>
</cp:coreProperties>
</file>