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2"/>
  </p:notesMasterIdLst>
  <p:sldIdLst>
    <p:sldId id="256" r:id="rId3"/>
    <p:sldId id="257" r:id="rId4"/>
    <p:sldId id="258" r:id="rId5"/>
    <p:sldId id="260" r:id="rId6"/>
    <p:sldId id="261" r:id="rId7"/>
    <p:sldId id="259" r:id="rId8"/>
    <p:sldId id="272" r:id="rId9"/>
    <p:sldId id="263" r:id="rId10"/>
    <p:sldId id="264" r:id="rId11"/>
    <p:sldId id="262" r:id="rId12"/>
    <p:sldId id="265" r:id="rId13"/>
    <p:sldId id="273" r:id="rId14"/>
    <p:sldId id="277" r:id="rId15"/>
    <p:sldId id="276" r:id="rId16"/>
    <p:sldId id="278" r:id="rId17"/>
    <p:sldId id="267" r:id="rId18"/>
    <p:sldId id="268" r:id="rId19"/>
    <p:sldId id="269" r:id="rId20"/>
    <p:sldId id="270" r:id="rId21"/>
  </p:sldIdLst>
  <p:sldSz cx="9144000" cy="5143500" type="screen16x9"/>
  <p:notesSz cx="6858000" cy="9144000"/>
  <p:embeddedFontLst>
    <p:embeddedFont>
      <p:font typeface="Comic Sans MS" panose="030F0702030302020204" pitchFamily="66" charset="0"/>
      <p:regular r:id="rId23"/>
      <p:bold r:id="rId24"/>
      <p:italic r:id="rId25"/>
      <p:boldItalic r:id="rId26"/>
    </p:embeddedFont>
    <p:embeddedFont>
      <p:font typeface="Play"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A6EB78-D691-3FC7-414E-535FFAF76266}" v="23" dt="2024-12-02T14:15:52.150"/>
    <p1510:client id="{CDB8FA08-ED1F-1AD5-6125-A859F70BEE9C}" v="10" dt="2024-12-03T14:45:18.249"/>
  </p1510:revLst>
</p1510:revInfo>
</file>

<file path=ppt/tableStyles.xml><?xml version="1.0" encoding="utf-8"?>
<a:tblStyleLst xmlns:a="http://schemas.openxmlformats.org/drawingml/2006/main" def="{37637A2A-DC7F-4491-AE08-9B25C33EE25B}">
  <a:tblStyle styleId="{37637A2A-DC7F-4491-AE08-9B25C33EE25B}" styleName="Table_0">
    <a:wholeTbl>
      <a:tcTxStyle b="off" i="off">
        <a:font>
          <a:latin typeface="Aptos"/>
          <a:ea typeface="Aptos"/>
          <a:cs typeface="Aptos"/>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FF7"/>
          </a:solidFill>
        </a:fill>
      </a:tcStyle>
    </a:band1H>
    <a:band2H>
      <a:tcTxStyle/>
      <a:tcStyle>
        <a:tcBdr/>
      </a:tcStyle>
    </a:band2H>
    <a:band1V>
      <a:tcTxStyle/>
      <a:tcStyle>
        <a:tcBdr/>
        <a:fill>
          <a:solidFill>
            <a:srgbClr val="E6EFF7"/>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Aptos"/>
          <a:ea typeface="Aptos"/>
          <a:cs typeface="Aptos"/>
        </a:font>
        <a:schemeClr val="lt1"/>
      </a:tcTxStyle>
      <a:tcStyle>
        <a:tcBdr/>
        <a:fill>
          <a:solidFill>
            <a:schemeClr val="accent4"/>
          </a:solidFill>
        </a:fill>
      </a:tcStyle>
    </a:firstRow>
    <a:neCell>
      <a:tcTxStyle/>
      <a:tcStyle>
        <a:tcBdr/>
      </a:tcStyle>
    </a:neCell>
    <a:nwCell>
      <a:tcTxStyle/>
      <a:tcStyle>
        <a:tcBdr/>
      </a:tcStyle>
    </a:nwCell>
  </a:tblStyle>
  <a:tblStyle styleId="{0362440F-2C6C-4089-8542-F9570C9D31F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14134e4021_2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314134e4021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14134e4021_2_14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314134e4021_2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191c6c55c6_1_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3191c6c55c6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a:extLst>
            <a:ext uri="{FF2B5EF4-FFF2-40B4-BE49-F238E27FC236}">
              <a16:creationId xmlns:a16="http://schemas.microsoft.com/office/drawing/2014/main" id="{6FAD36DB-10A8-50C7-674F-20702AE6B8E0}"/>
            </a:ext>
          </a:extLst>
        </p:cNvPr>
        <p:cNvGrpSpPr/>
        <p:nvPr/>
      </p:nvGrpSpPr>
      <p:grpSpPr>
        <a:xfrm>
          <a:off x="0" y="0"/>
          <a:ext cx="0" cy="0"/>
          <a:chOff x="0" y="0"/>
          <a:chExt cx="0" cy="0"/>
        </a:xfrm>
      </p:grpSpPr>
      <p:sp>
        <p:nvSpPr>
          <p:cNvPr id="214" name="Google Shape;214;g314134e4021_2_158:notes">
            <a:extLst>
              <a:ext uri="{FF2B5EF4-FFF2-40B4-BE49-F238E27FC236}">
                <a16:creationId xmlns:a16="http://schemas.microsoft.com/office/drawing/2014/main" id="{14B4E67D-6547-8B3E-1FD8-0F1C71A5F74A}"/>
              </a:ext>
            </a:extLst>
          </p:cNvPr>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314134e4021_2_158:notes">
            <a:extLst>
              <a:ext uri="{FF2B5EF4-FFF2-40B4-BE49-F238E27FC236}">
                <a16:creationId xmlns:a16="http://schemas.microsoft.com/office/drawing/2014/main" id="{C1A6605E-CEB2-B67F-D1FC-CCAABD89462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5043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1ae388c0b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1ae388c0b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1ae388c0b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1ae388c0b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14134e4021_2_18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g314134e4021_2_1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14134e4021_2_19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314134e4021_2_1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14134e4021_2_8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314134e4021_2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14134e4021_2_9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314134e4021_2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14134e4021_2_12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314134e4021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14134e4021_2_13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314134e4021_2_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14134e4021_2_1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314134e4021_2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a:extLst>
            <a:ext uri="{FF2B5EF4-FFF2-40B4-BE49-F238E27FC236}">
              <a16:creationId xmlns:a16="http://schemas.microsoft.com/office/drawing/2014/main" id="{059C8012-F74B-0840-FFD5-B10070C8CDDA}"/>
            </a:ext>
          </a:extLst>
        </p:cNvPr>
        <p:cNvGrpSpPr/>
        <p:nvPr/>
      </p:nvGrpSpPr>
      <p:grpSpPr>
        <a:xfrm>
          <a:off x="0" y="0"/>
          <a:ext cx="0" cy="0"/>
          <a:chOff x="0" y="0"/>
          <a:chExt cx="0" cy="0"/>
        </a:xfrm>
      </p:grpSpPr>
      <p:sp>
        <p:nvSpPr>
          <p:cNvPr id="214" name="Google Shape;214;g314134e4021_2_158:notes">
            <a:extLst>
              <a:ext uri="{FF2B5EF4-FFF2-40B4-BE49-F238E27FC236}">
                <a16:creationId xmlns:a16="http://schemas.microsoft.com/office/drawing/2014/main" id="{44C46350-0631-180A-67C7-4E66D03C6F32}"/>
              </a:ext>
            </a:extLst>
          </p:cNvPr>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314134e4021_2_158:notes">
            <a:extLst>
              <a:ext uri="{FF2B5EF4-FFF2-40B4-BE49-F238E27FC236}">
                <a16:creationId xmlns:a16="http://schemas.microsoft.com/office/drawing/2014/main" id="{A4C280F6-77B6-8EA9-CFFE-3548DC19291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462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14134e4021_2_15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
        <p:nvSpPr>
          <p:cNvPr id="208" name="Google Shape;208;g314134e4021_2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14134e4021_2_15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314134e4021_2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757575"/>
              </a:buClr>
              <a:buSzPts val="1800"/>
              <a:buNone/>
              <a:defRPr sz="1800">
                <a:solidFill>
                  <a:srgbClr val="757575"/>
                </a:solidFill>
              </a:defRPr>
            </a:lvl1pPr>
            <a:lvl2pPr marL="914400" lvl="1" indent="-228600" algn="l">
              <a:lnSpc>
                <a:spcPct val="90000"/>
              </a:lnSpc>
              <a:spcBef>
                <a:spcPts val="400"/>
              </a:spcBef>
              <a:spcAft>
                <a:spcPts val="0"/>
              </a:spcAft>
              <a:buClr>
                <a:srgbClr val="757575"/>
              </a:buClr>
              <a:buSzPts val="1500"/>
              <a:buNone/>
              <a:defRPr sz="1500">
                <a:solidFill>
                  <a:srgbClr val="757575"/>
                </a:solidFill>
              </a:defRPr>
            </a:lvl2pPr>
            <a:lvl3pPr marL="1371600" lvl="2" indent="-228600" algn="l">
              <a:lnSpc>
                <a:spcPct val="90000"/>
              </a:lnSpc>
              <a:spcBef>
                <a:spcPts val="400"/>
              </a:spcBef>
              <a:spcAft>
                <a:spcPts val="0"/>
              </a:spcAft>
              <a:buClr>
                <a:srgbClr val="757575"/>
              </a:buClr>
              <a:buSzPts val="1400"/>
              <a:buNone/>
              <a:defRPr sz="1400">
                <a:solidFill>
                  <a:srgbClr val="757575"/>
                </a:solidFill>
              </a:defRPr>
            </a:lvl3pPr>
            <a:lvl4pPr marL="1828800" lvl="3" indent="-228600" algn="l">
              <a:lnSpc>
                <a:spcPct val="90000"/>
              </a:lnSpc>
              <a:spcBef>
                <a:spcPts val="400"/>
              </a:spcBef>
              <a:spcAft>
                <a:spcPts val="0"/>
              </a:spcAft>
              <a:buClr>
                <a:srgbClr val="757575"/>
              </a:buClr>
              <a:buSzPts val="1200"/>
              <a:buNone/>
              <a:defRPr sz="1200">
                <a:solidFill>
                  <a:srgbClr val="757575"/>
                </a:solidFill>
              </a:defRPr>
            </a:lvl4pPr>
            <a:lvl5pPr marL="2286000" lvl="4" indent="-228600" algn="l">
              <a:lnSpc>
                <a:spcPct val="90000"/>
              </a:lnSpc>
              <a:spcBef>
                <a:spcPts val="400"/>
              </a:spcBef>
              <a:spcAft>
                <a:spcPts val="0"/>
              </a:spcAft>
              <a:buClr>
                <a:srgbClr val="757575"/>
              </a:buClr>
              <a:buSzPts val="1200"/>
              <a:buNone/>
              <a:defRPr sz="1200">
                <a:solidFill>
                  <a:srgbClr val="757575"/>
                </a:solidFill>
              </a:defRPr>
            </a:lvl5pPr>
            <a:lvl6pPr marL="2743200" lvl="5" indent="-228600" algn="l">
              <a:lnSpc>
                <a:spcPct val="90000"/>
              </a:lnSpc>
              <a:spcBef>
                <a:spcPts val="400"/>
              </a:spcBef>
              <a:spcAft>
                <a:spcPts val="0"/>
              </a:spcAft>
              <a:buClr>
                <a:srgbClr val="757575"/>
              </a:buClr>
              <a:buSzPts val="1200"/>
              <a:buNone/>
              <a:defRPr sz="1200">
                <a:solidFill>
                  <a:srgbClr val="757575"/>
                </a:solidFill>
              </a:defRPr>
            </a:lvl6pPr>
            <a:lvl7pPr marL="3200400" lvl="6" indent="-228600" algn="l">
              <a:lnSpc>
                <a:spcPct val="90000"/>
              </a:lnSpc>
              <a:spcBef>
                <a:spcPts val="400"/>
              </a:spcBef>
              <a:spcAft>
                <a:spcPts val="0"/>
              </a:spcAft>
              <a:buClr>
                <a:srgbClr val="757575"/>
              </a:buClr>
              <a:buSzPts val="1200"/>
              <a:buNone/>
              <a:defRPr sz="1200">
                <a:solidFill>
                  <a:srgbClr val="757575"/>
                </a:solidFill>
              </a:defRPr>
            </a:lvl7pPr>
            <a:lvl8pPr marL="3657600" lvl="7" indent="-228600" algn="l">
              <a:lnSpc>
                <a:spcPct val="90000"/>
              </a:lnSpc>
              <a:spcBef>
                <a:spcPts val="400"/>
              </a:spcBef>
              <a:spcAft>
                <a:spcPts val="0"/>
              </a:spcAft>
              <a:buClr>
                <a:srgbClr val="757575"/>
              </a:buClr>
              <a:buSzPts val="1200"/>
              <a:buNone/>
              <a:defRPr sz="1200">
                <a:solidFill>
                  <a:srgbClr val="757575"/>
                </a:solidFill>
              </a:defRPr>
            </a:lvl8pPr>
            <a:lvl9pPr marL="4114800" lvl="8" indent="-228600" algn="l">
              <a:lnSpc>
                <a:spcPct val="90000"/>
              </a:lnSpc>
              <a:spcBef>
                <a:spcPts val="400"/>
              </a:spcBef>
              <a:spcAft>
                <a:spcPts val="0"/>
              </a:spcAft>
              <a:buClr>
                <a:srgbClr val="757575"/>
              </a:buClr>
              <a:buSzPts val="1200"/>
              <a:buNone/>
              <a:defRPr sz="1200">
                <a:solidFill>
                  <a:srgbClr val="757575"/>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Play"/>
              <a:buNone/>
              <a:defRPr sz="3300" b="0" i="0" u="none" strike="noStrike" cap="non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757575"/>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757575"/>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757575"/>
                </a:solidFill>
                <a:latin typeface="Arial"/>
                <a:ea typeface="Arial"/>
                <a:cs typeface="Arial"/>
                <a:sym typeface="Arial"/>
              </a:defRPr>
            </a:lvl1pPr>
            <a:lvl2pPr marL="0" marR="0" lvl="1" indent="0" algn="r" rtl="0">
              <a:spcBef>
                <a:spcPts val="0"/>
              </a:spcBef>
              <a:buNone/>
              <a:defRPr sz="900" b="0" i="0" u="none" strike="noStrike" cap="none">
                <a:solidFill>
                  <a:srgbClr val="757575"/>
                </a:solidFill>
                <a:latin typeface="Arial"/>
                <a:ea typeface="Arial"/>
                <a:cs typeface="Arial"/>
                <a:sym typeface="Arial"/>
              </a:defRPr>
            </a:lvl2pPr>
            <a:lvl3pPr marL="0" marR="0" lvl="2" indent="0" algn="r" rtl="0">
              <a:spcBef>
                <a:spcPts val="0"/>
              </a:spcBef>
              <a:buNone/>
              <a:defRPr sz="900" b="0" i="0" u="none" strike="noStrike" cap="none">
                <a:solidFill>
                  <a:srgbClr val="757575"/>
                </a:solidFill>
                <a:latin typeface="Arial"/>
                <a:ea typeface="Arial"/>
                <a:cs typeface="Arial"/>
                <a:sym typeface="Arial"/>
              </a:defRPr>
            </a:lvl3pPr>
            <a:lvl4pPr marL="0" marR="0" lvl="3" indent="0" algn="r" rtl="0">
              <a:spcBef>
                <a:spcPts val="0"/>
              </a:spcBef>
              <a:buNone/>
              <a:defRPr sz="900" b="0" i="0" u="none" strike="noStrike" cap="none">
                <a:solidFill>
                  <a:srgbClr val="757575"/>
                </a:solidFill>
                <a:latin typeface="Arial"/>
                <a:ea typeface="Arial"/>
                <a:cs typeface="Arial"/>
                <a:sym typeface="Arial"/>
              </a:defRPr>
            </a:lvl4pPr>
            <a:lvl5pPr marL="0" marR="0" lvl="4" indent="0" algn="r" rtl="0">
              <a:spcBef>
                <a:spcPts val="0"/>
              </a:spcBef>
              <a:buNone/>
              <a:defRPr sz="900" b="0" i="0" u="none" strike="noStrike" cap="none">
                <a:solidFill>
                  <a:srgbClr val="757575"/>
                </a:solidFill>
                <a:latin typeface="Arial"/>
                <a:ea typeface="Arial"/>
                <a:cs typeface="Arial"/>
                <a:sym typeface="Arial"/>
              </a:defRPr>
            </a:lvl5pPr>
            <a:lvl6pPr marL="0" marR="0" lvl="5" indent="0" algn="r" rtl="0">
              <a:spcBef>
                <a:spcPts val="0"/>
              </a:spcBef>
              <a:buNone/>
              <a:defRPr sz="900" b="0" i="0" u="none" strike="noStrike" cap="none">
                <a:solidFill>
                  <a:srgbClr val="757575"/>
                </a:solidFill>
                <a:latin typeface="Arial"/>
                <a:ea typeface="Arial"/>
                <a:cs typeface="Arial"/>
                <a:sym typeface="Arial"/>
              </a:defRPr>
            </a:lvl6pPr>
            <a:lvl7pPr marL="0" marR="0" lvl="6" indent="0" algn="r" rtl="0">
              <a:spcBef>
                <a:spcPts val="0"/>
              </a:spcBef>
              <a:buNone/>
              <a:defRPr sz="900" b="0" i="0" u="none" strike="noStrike" cap="none">
                <a:solidFill>
                  <a:srgbClr val="757575"/>
                </a:solidFill>
                <a:latin typeface="Arial"/>
                <a:ea typeface="Arial"/>
                <a:cs typeface="Arial"/>
                <a:sym typeface="Arial"/>
              </a:defRPr>
            </a:lvl7pPr>
            <a:lvl8pPr marL="0" marR="0" lvl="7" indent="0" algn="r" rtl="0">
              <a:spcBef>
                <a:spcPts val="0"/>
              </a:spcBef>
              <a:buNone/>
              <a:defRPr sz="900" b="0" i="0" u="none" strike="noStrike" cap="none">
                <a:solidFill>
                  <a:srgbClr val="757575"/>
                </a:solidFill>
                <a:latin typeface="Arial"/>
                <a:ea typeface="Arial"/>
                <a:cs typeface="Arial"/>
                <a:sym typeface="Arial"/>
              </a:defRPr>
            </a:lvl8pPr>
            <a:lvl9pPr marL="0" marR="0" lvl="8" indent="0" algn="r" rtl="0">
              <a:spcBef>
                <a:spcPts val="0"/>
              </a:spcBef>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cyberbullying-detection-app.onrender.com/"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25"/>
          <p:cNvSpPr/>
          <p:nvPr/>
        </p:nvSpPr>
        <p:spPr>
          <a:xfrm>
            <a:off x="0" y="0"/>
            <a:ext cx="9143999" cy="5143024"/>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rPr>
              <a:t> </a:t>
            </a:r>
            <a:endParaRPr sz="1400" b="0" i="0" u="none" strike="noStrike" cap="none">
              <a:solidFill>
                <a:schemeClr val="lt1"/>
              </a:solidFill>
              <a:latin typeface="Arial"/>
              <a:ea typeface="Arial"/>
              <a:cs typeface="Arial"/>
              <a:sym typeface="Arial"/>
            </a:endParaRPr>
          </a:p>
        </p:txBody>
      </p:sp>
      <p:sp>
        <p:nvSpPr>
          <p:cNvPr id="130" name="Google Shape;130;p25"/>
          <p:cNvSpPr txBox="1">
            <a:spLocks noGrp="1"/>
          </p:cNvSpPr>
          <p:nvPr>
            <p:ph type="ctrTitle"/>
          </p:nvPr>
        </p:nvSpPr>
        <p:spPr>
          <a:xfrm>
            <a:off x="835357" y="2220537"/>
            <a:ext cx="3027251" cy="1790700"/>
          </a:xfrm>
          <a:prstGeom prst="rect">
            <a:avLst/>
          </a:prstGeom>
          <a:noFill/>
          <a:ln>
            <a:noFill/>
          </a:ln>
        </p:spPr>
        <p:txBody>
          <a:bodyPr spcFirstLastPara="1" wrap="square" lIns="68575" tIns="34275" rIns="68575" bIns="34275" anchor="t" anchorCtr="0">
            <a:normAutofit/>
          </a:bodyPr>
          <a:lstStyle/>
          <a:p>
            <a:pPr algn="l">
              <a:buSzPts val="2900"/>
            </a:pPr>
            <a:r>
              <a:rPr lang="en" sz="2900" b="1">
                <a:latin typeface="Arial"/>
                <a:ea typeface="Arial"/>
                <a:cs typeface="Arial"/>
              </a:rPr>
              <a:t>Cyberbullying Detection using Hybrid RNN and LSTM</a:t>
            </a:r>
            <a:endParaRPr lang="en-US" sz="2900">
              <a:latin typeface="Arial"/>
              <a:ea typeface="Arial"/>
              <a:cs typeface="Arial"/>
            </a:endParaRPr>
          </a:p>
        </p:txBody>
      </p:sp>
      <p:grpSp>
        <p:nvGrpSpPr>
          <p:cNvPr id="131" name="Google Shape;131;p25"/>
          <p:cNvGrpSpPr/>
          <p:nvPr/>
        </p:nvGrpSpPr>
        <p:grpSpPr>
          <a:xfrm>
            <a:off x="0" y="2238744"/>
            <a:ext cx="548641" cy="505095"/>
            <a:chOff x="3940602" y="308034"/>
            <a:chExt cx="2116791" cy="3428999"/>
          </a:xfrm>
        </p:grpSpPr>
        <p:sp>
          <p:nvSpPr>
            <p:cNvPr id="132" name="Google Shape;132;p25"/>
            <p:cNvSpPr/>
            <p:nvPr/>
          </p:nvSpPr>
          <p:spPr>
            <a:xfrm>
              <a:off x="3940602"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3" name="Google Shape;133;p25"/>
            <p:cNvSpPr/>
            <p:nvPr/>
          </p:nvSpPr>
          <p:spPr>
            <a:xfrm>
              <a:off x="4715626"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4" name="Google Shape;134;p25"/>
            <p:cNvSpPr/>
            <p:nvPr/>
          </p:nvSpPr>
          <p:spPr>
            <a:xfrm>
              <a:off x="5490650"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35" name="Google Shape;135;p25"/>
          <p:cNvSpPr/>
          <p:nvPr/>
        </p:nvSpPr>
        <p:spPr>
          <a:xfrm flipH="1">
            <a:off x="8023253" y="0"/>
            <a:ext cx="1120748"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6" name="Google Shape;136;p25"/>
          <p:cNvSpPr/>
          <p:nvPr/>
        </p:nvSpPr>
        <p:spPr>
          <a:xfrm>
            <a:off x="4264358" y="293915"/>
            <a:ext cx="4507025" cy="4512809"/>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37" name="Google Shape;137;p25" descr="A person sitting at a computer&#10;&#10;Description automatically generated"/>
          <p:cNvPicPr preferRelativeResize="0"/>
          <p:nvPr/>
        </p:nvPicPr>
        <p:blipFill rotWithShape="1">
          <a:blip r:embed="rId3">
            <a:alphaModFix/>
          </a:blip>
          <a:srcRect/>
          <a:stretch/>
        </p:blipFill>
        <p:spPr>
          <a:xfrm>
            <a:off x="4441869" y="769547"/>
            <a:ext cx="4152001" cy="35603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pic>
        <p:nvPicPr>
          <p:cNvPr id="2" name="Picture 1" descr="A diagram of a model&#10;&#10;Description automatically generated">
            <a:extLst>
              <a:ext uri="{FF2B5EF4-FFF2-40B4-BE49-F238E27FC236}">
                <a16:creationId xmlns:a16="http://schemas.microsoft.com/office/drawing/2014/main" id="{1DC263BC-1763-328D-B00A-BAC766962EC4}"/>
              </a:ext>
            </a:extLst>
          </p:cNvPr>
          <p:cNvPicPr>
            <a:picLocks noChangeAspect="1"/>
          </p:cNvPicPr>
          <p:nvPr/>
        </p:nvPicPr>
        <p:blipFill>
          <a:blip r:embed="rId3"/>
          <a:srcRect b="4137"/>
          <a:stretch/>
        </p:blipFill>
        <p:spPr>
          <a:xfrm>
            <a:off x="491068" y="987455"/>
            <a:ext cx="8161866" cy="3873494"/>
          </a:xfrm>
          <a:prstGeom prst="rect">
            <a:avLst/>
          </a:prstGeom>
        </p:spPr>
      </p:pic>
      <p:sp>
        <p:nvSpPr>
          <p:cNvPr id="4" name="Title 3">
            <a:extLst>
              <a:ext uri="{FF2B5EF4-FFF2-40B4-BE49-F238E27FC236}">
                <a16:creationId xmlns:a16="http://schemas.microsoft.com/office/drawing/2014/main" id="{D2E56653-3DED-5B42-45C2-79EF88A02AA3}"/>
              </a:ext>
            </a:extLst>
          </p:cNvPr>
          <p:cNvSpPr>
            <a:spLocks noGrp="1"/>
          </p:cNvSpPr>
          <p:nvPr>
            <p:ph type="title"/>
          </p:nvPr>
        </p:nvSpPr>
        <p:spPr/>
        <p:txBody>
          <a:bodyPr>
            <a:normAutofit/>
          </a:bodyPr>
          <a:lstStyle/>
          <a:p>
            <a:r>
              <a:rPr lang="en-US" sz="3200"/>
              <a:t>Workflow of the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9"/>
        <p:cNvGrpSpPr/>
        <p:nvPr/>
      </p:nvGrpSpPr>
      <p:grpSpPr>
        <a:xfrm>
          <a:off x="0" y="0"/>
          <a:ext cx="0" cy="0"/>
          <a:chOff x="0" y="0"/>
          <a:chExt cx="0" cy="0"/>
        </a:xfrm>
      </p:grpSpPr>
      <p:sp>
        <p:nvSpPr>
          <p:cNvPr id="230" name="Google Shape;230;p34"/>
          <p:cNvSpPr/>
          <p:nvPr/>
        </p:nvSpPr>
        <p:spPr>
          <a:xfrm>
            <a:off x="0" y="7434"/>
            <a:ext cx="9144000" cy="51429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231" name="Google Shape;231;p34"/>
          <p:cNvGrpSpPr/>
          <p:nvPr/>
        </p:nvGrpSpPr>
        <p:grpSpPr>
          <a:xfrm>
            <a:off x="62" y="912447"/>
            <a:ext cx="548661" cy="505092"/>
            <a:chOff x="3940602" y="308034"/>
            <a:chExt cx="2116748" cy="3429000"/>
          </a:xfrm>
        </p:grpSpPr>
        <p:sp>
          <p:nvSpPr>
            <p:cNvPr id="232" name="Google Shape;232;p34"/>
            <p:cNvSpPr/>
            <p:nvPr/>
          </p:nvSpPr>
          <p:spPr>
            <a:xfrm>
              <a:off x="3940602" y="308034"/>
              <a:ext cx="566700" cy="34290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33" name="Google Shape;233;p34"/>
            <p:cNvSpPr/>
            <p:nvPr/>
          </p:nvSpPr>
          <p:spPr>
            <a:xfrm>
              <a:off x="4715626" y="308034"/>
              <a:ext cx="566700" cy="34290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34" name="Google Shape;234;p34"/>
            <p:cNvSpPr/>
            <p:nvPr/>
          </p:nvSpPr>
          <p:spPr>
            <a:xfrm>
              <a:off x="5490650" y="308034"/>
              <a:ext cx="566700" cy="34290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235" name="Google Shape;235;p34"/>
          <p:cNvSpPr/>
          <p:nvPr/>
        </p:nvSpPr>
        <p:spPr>
          <a:xfrm>
            <a:off x="480059" y="460465"/>
            <a:ext cx="8180700" cy="1420500"/>
          </a:xfrm>
          <a:prstGeom prst="rect">
            <a:avLst/>
          </a:prstGeom>
          <a:solidFill>
            <a:schemeClr val="lt1"/>
          </a:solidFill>
          <a:ln>
            <a:noFill/>
          </a:ln>
          <a:effectLst>
            <a:outerShdw blurRad="139700" dist="127000" dir="5400000" algn="t" rotWithShape="0">
              <a:srgbClr val="000000">
                <a:alpha val="149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36" name="Google Shape;236;p34"/>
          <p:cNvSpPr txBox="1">
            <a:spLocks noGrp="1"/>
          </p:cNvSpPr>
          <p:nvPr>
            <p:ph type="title"/>
          </p:nvPr>
        </p:nvSpPr>
        <p:spPr>
          <a:xfrm>
            <a:off x="782723" y="607424"/>
            <a:ext cx="7457100" cy="1165800"/>
          </a:xfrm>
          <a:prstGeom prst="rect">
            <a:avLst/>
          </a:prstGeom>
          <a:noFill/>
          <a:ln>
            <a:noFill/>
          </a:ln>
        </p:spPr>
        <p:txBody>
          <a:bodyPr spcFirstLastPara="1" wrap="square" lIns="68575" tIns="34275" rIns="68575" bIns="34275" anchor="ctr" anchorCtr="0">
            <a:normAutofit/>
          </a:bodyPr>
          <a:lstStyle/>
          <a:p>
            <a:pPr>
              <a:lnSpc>
                <a:spcPct val="100000"/>
              </a:lnSpc>
              <a:buSzPts val="1100"/>
            </a:pPr>
            <a:r>
              <a:rPr lang="en" sz="2500" b="1"/>
              <a:t>GUI development with flask &amp; </a:t>
            </a:r>
            <a:r>
              <a:rPr lang="en" sz="2500" b="1" err="1"/>
              <a:t>gradio</a:t>
            </a:r>
            <a:endParaRPr sz="3900" b="1"/>
          </a:p>
        </p:txBody>
      </p:sp>
      <p:sp>
        <p:nvSpPr>
          <p:cNvPr id="237" name="Google Shape;237;p34"/>
          <p:cNvSpPr txBox="1">
            <a:spLocks noGrp="1"/>
          </p:cNvSpPr>
          <p:nvPr>
            <p:ph type="body" idx="1"/>
          </p:nvPr>
        </p:nvSpPr>
        <p:spPr>
          <a:xfrm>
            <a:off x="783772" y="1884943"/>
            <a:ext cx="7758600" cy="2830800"/>
          </a:xfrm>
          <a:prstGeom prst="rect">
            <a:avLst/>
          </a:prstGeom>
          <a:noFill/>
          <a:ln>
            <a:noFill/>
          </a:ln>
        </p:spPr>
        <p:txBody>
          <a:bodyPr spcFirstLastPara="1" wrap="square" lIns="68575" tIns="34275" rIns="68575" bIns="34275" anchor="ctr" anchorCtr="0">
            <a:normAutofit/>
          </a:bodyPr>
          <a:lstStyle/>
          <a:p>
            <a:pPr marL="457200" lvl="0" indent="-317500" algn="l" rtl="0">
              <a:lnSpc>
                <a:spcPct val="115000"/>
              </a:lnSpc>
              <a:spcBef>
                <a:spcPts val="1200"/>
              </a:spcBef>
              <a:spcAft>
                <a:spcPts val="0"/>
              </a:spcAft>
              <a:buSzPts val="1400"/>
              <a:buFont typeface="Play"/>
              <a:buChar char="•"/>
            </a:pPr>
            <a:r>
              <a:rPr lang="en" sz="1400" b="1">
                <a:latin typeface="Play"/>
                <a:ea typeface="Play"/>
                <a:cs typeface="Play"/>
                <a:sym typeface="Play"/>
              </a:rPr>
              <a:t>Flask for Backend:</a:t>
            </a:r>
            <a:r>
              <a:rPr lang="en" sz="1400">
                <a:latin typeface="Play"/>
                <a:ea typeface="Play"/>
                <a:cs typeface="Play"/>
                <a:sym typeface="Play"/>
              </a:rPr>
              <a:t> Use Flask to handle user requests, manage routes, and integrate with the trained model for predictions and evaluations.</a:t>
            </a:r>
            <a:endParaRPr sz="1400">
              <a:latin typeface="Play"/>
              <a:ea typeface="Play"/>
              <a:cs typeface="Play"/>
              <a:sym typeface="Play"/>
            </a:endParaRPr>
          </a:p>
          <a:p>
            <a:pPr marL="457200" lvl="0" indent="-317500" algn="l" rtl="0">
              <a:lnSpc>
                <a:spcPct val="115000"/>
              </a:lnSpc>
              <a:spcBef>
                <a:spcPts val="0"/>
              </a:spcBef>
              <a:spcAft>
                <a:spcPts val="0"/>
              </a:spcAft>
              <a:buSzPts val="1400"/>
              <a:buFont typeface="Play"/>
              <a:buChar char="•"/>
            </a:pPr>
            <a:r>
              <a:rPr lang="en" sz="1400" b="1">
                <a:latin typeface="Play"/>
                <a:ea typeface="Play"/>
                <a:cs typeface="Play"/>
                <a:sym typeface="Play"/>
              </a:rPr>
              <a:t>Gradio for Interface Prototyping:</a:t>
            </a:r>
            <a:r>
              <a:rPr lang="en" sz="1400">
                <a:latin typeface="Play"/>
                <a:ea typeface="Play"/>
                <a:cs typeface="Play"/>
                <a:sym typeface="Play"/>
              </a:rPr>
              <a:t> Incorporate Gradio for rapid prototyping of the model’s UI, enabling real-time testing of predictions with minimal effort.</a:t>
            </a:r>
            <a:endParaRPr sz="1400">
              <a:latin typeface="Play"/>
              <a:ea typeface="Play"/>
              <a:cs typeface="Play"/>
              <a:sym typeface="Play"/>
            </a:endParaRPr>
          </a:p>
          <a:p>
            <a:pPr>
              <a:lnSpc>
                <a:spcPct val="115000"/>
              </a:lnSpc>
              <a:spcBef>
                <a:spcPts val="0"/>
              </a:spcBef>
              <a:buFont typeface="Play"/>
              <a:buChar char="•"/>
            </a:pPr>
            <a:r>
              <a:rPr lang="en" sz="1400" b="1">
                <a:latin typeface="Play"/>
                <a:ea typeface="Play"/>
                <a:cs typeface="Play"/>
                <a:sym typeface="Play"/>
              </a:rPr>
              <a:t>Seamless Model Integration:</a:t>
            </a:r>
            <a:r>
              <a:rPr lang="en" sz="1400">
                <a:latin typeface="Play"/>
                <a:ea typeface="Play"/>
                <a:cs typeface="Play"/>
                <a:sym typeface="Play"/>
              </a:rPr>
              <a:t> Both Flask and Gradio can easily integrate the trained machine learning model for smooth interaction and </a:t>
            </a:r>
            <a:r>
              <a:rPr lang="en" sz="1400" dirty="0">
                <a:latin typeface="Play"/>
                <a:ea typeface="Play"/>
                <a:cs typeface="Play"/>
                <a:sym typeface="Play"/>
              </a:rPr>
              <a:t>testing.</a:t>
            </a:r>
            <a:endParaRPr lang="en-US"/>
          </a:p>
          <a:p>
            <a:pPr marL="139700" indent="0">
              <a:lnSpc>
                <a:spcPct val="114999"/>
              </a:lnSpc>
              <a:spcBef>
                <a:spcPts val="0"/>
              </a:spcBef>
              <a:buNone/>
            </a:pPr>
            <a:r>
              <a:rPr lang="en-US" sz="2400" dirty="0"/>
              <a:t> </a:t>
            </a:r>
            <a:r>
              <a:rPr lang="en-US" sz="2400" dirty="0">
                <a:hlinkClick r:id="rId3"/>
              </a:rPr>
              <a:t>https://cyberbullying-detection-app.onrender.com/</a:t>
            </a:r>
            <a:endParaRPr dirty="0"/>
          </a:p>
        </p:txBody>
      </p:sp>
      <p:cxnSp>
        <p:nvCxnSpPr>
          <p:cNvPr id="238" name="Google Shape;238;p34"/>
          <p:cNvCxnSpPr/>
          <p:nvPr/>
        </p:nvCxnSpPr>
        <p:spPr>
          <a:xfrm rot="10800000">
            <a:off x="628650" y="4863985"/>
            <a:ext cx="7886700" cy="0"/>
          </a:xfrm>
          <a:prstGeom prst="straightConnector1">
            <a:avLst/>
          </a:prstGeom>
          <a:noFill/>
          <a:ln w="57150" cap="flat" cmpd="sng">
            <a:solidFill>
              <a:schemeClr val="accent4"/>
            </a:solidFill>
            <a:prstDash val="solid"/>
            <a:miter lim="800000"/>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a:extLst>
            <a:ext uri="{FF2B5EF4-FFF2-40B4-BE49-F238E27FC236}">
              <a16:creationId xmlns:a16="http://schemas.microsoft.com/office/drawing/2014/main" id="{FF03AAF4-D7F8-4D30-6CB7-02A6B315D586}"/>
            </a:ext>
          </a:extLst>
        </p:cNvPr>
        <p:cNvGrpSpPr/>
        <p:nvPr/>
      </p:nvGrpSpPr>
      <p:grpSpPr>
        <a:xfrm>
          <a:off x="0" y="0"/>
          <a:ext cx="0" cy="0"/>
          <a:chOff x="0" y="0"/>
          <a:chExt cx="0" cy="0"/>
        </a:xfrm>
      </p:grpSpPr>
      <p:sp>
        <p:nvSpPr>
          <p:cNvPr id="217" name="Google Shape;217;p33">
            <a:extLst>
              <a:ext uri="{FF2B5EF4-FFF2-40B4-BE49-F238E27FC236}">
                <a16:creationId xmlns:a16="http://schemas.microsoft.com/office/drawing/2014/main" id="{18AD1EA4-207A-D268-43B9-E3436C232A52}"/>
              </a:ext>
            </a:extLst>
          </p:cNvPr>
          <p:cNvSpPr/>
          <p:nvPr/>
        </p:nvSpPr>
        <p:spPr>
          <a:xfrm>
            <a:off x="0" y="0"/>
            <a:ext cx="9144000" cy="51429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218" name="Google Shape;218;p33">
            <a:extLst>
              <a:ext uri="{FF2B5EF4-FFF2-40B4-BE49-F238E27FC236}">
                <a16:creationId xmlns:a16="http://schemas.microsoft.com/office/drawing/2014/main" id="{890C70CC-A7EE-11BE-5920-3417E62DDAA4}"/>
              </a:ext>
            </a:extLst>
          </p:cNvPr>
          <p:cNvGrpSpPr/>
          <p:nvPr/>
        </p:nvGrpSpPr>
        <p:grpSpPr>
          <a:xfrm>
            <a:off x="3" y="912448"/>
            <a:ext cx="548641" cy="505095"/>
            <a:chOff x="3940602" y="308034"/>
            <a:chExt cx="2116791" cy="3428999"/>
          </a:xfrm>
        </p:grpSpPr>
        <p:sp>
          <p:nvSpPr>
            <p:cNvPr id="219" name="Google Shape;219;p33">
              <a:extLst>
                <a:ext uri="{FF2B5EF4-FFF2-40B4-BE49-F238E27FC236}">
                  <a16:creationId xmlns:a16="http://schemas.microsoft.com/office/drawing/2014/main" id="{009771BB-DC93-94D2-3D8B-8E0985B8FE96}"/>
                </a:ext>
              </a:extLst>
            </p:cNvPr>
            <p:cNvSpPr/>
            <p:nvPr/>
          </p:nvSpPr>
          <p:spPr>
            <a:xfrm>
              <a:off x="3940602"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20" name="Google Shape;220;p33">
              <a:extLst>
                <a:ext uri="{FF2B5EF4-FFF2-40B4-BE49-F238E27FC236}">
                  <a16:creationId xmlns:a16="http://schemas.microsoft.com/office/drawing/2014/main" id="{DB4CE727-5C7D-0423-BADF-EF1F3F4717B3}"/>
                </a:ext>
              </a:extLst>
            </p:cNvPr>
            <p:cNvSpPr/>
            <p:nvPr/>
          </p:nvSpPr>
          <p:spPr>
            <a:xfrm>
              <a:off x="4715626"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21" name="Google Shape;221;p33">
              <a:extLst>
                <a:ext uri="{FF2B5EF4-FFF2-40B4-BE49-F238E27FC236}">
                  <a16:creationId xmlns:a16="http://schemas.microsoft.com/office/drawing/2014/main" id="{4E1DD3EE-4EC8-8EC0-A94E-1A4A4F422F6C}"/>
                </a:ext>
              </a:extLst>
            </p:cNvPr>
            <p:cNvSpPr/>
            <p:nvPr/>
          </p:nvSpPr>
          <p:spPr>
            <a:xfrm>
              <a:off x="5490650"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222" name="Google Shape;222;p33">
            <a:extLst>
              <a:ext uri="{FF2B5EF4-FFF2-40B4-BE49-F238E27FC236}">
                <a16:creationId xmlns:a16="http://schemas.microsoft.com/office/drawing/2014/main" id="{DA539595-805D-705C-DDD1-46BCC8C03A45}"/>
              </a:ext>
            </a:extLst>
          </p:cNvPr>
          <p:cNvSpPr/>
          <p:nvPr/>
        </p:nvSpPr>
        <p:spPr>
          <a:xfrm>
            <a:off x="480059" y="460465"/>
            <a:ext cx="8180615" cy="142058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23" name="Google Shape;223;p33">
            <a:extLst>
              <a:ext uri="{FF2B5EF4-FFF2-40B4-BE49-F238E27FC236}">
                <a16:creationId xmlns:a16="http://schemas.microsoft.com/office/drawing/2014/main" id="{1353193A-4301-6D35-F2DD-D037146E25AF}"/>
              </a:ext>
            </a:extLst>
          </p:cNvPr>
          <p:cNvSpPr txBox="1">
            <a:spLocks noGrp="1"/>
          </p:cNvSpPr>
          <p:nvPr>
            <p:ph type="title"/>
          </p:nvPr>
        </p:nvSpPr>
        <p:spPr>
          <a:xfrm>
            <a:off x="782723" y="607424"/>
            <a:ext cx="7457037" cy="116586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600"/>
              <a:buFont typeface="Play"/>
              <a:buNone/>
            </a:pPr>
            <a:r>
              <a:rPr lang="en-US" sz="3600" b="1"/>
              <a:t>Software tools Used</a:t>
            </a:r>
            <a:endParaRPr lang="en-US"/>
          </a:p>
        </p:txBody>
      </p:sp>
      <p:sp>
        <p:nvSpPr>
          <p:cNvPr id="224" name="Google Shape;224;p33">
            <a:extLst>
              <a:ext uri="{FF2B5EF4-FFF2-40B4-BE49-F238E27FC236}">
                <a16:creationId xmlns:a16="http://schemas.microsoft.com/office/drawing/2014/main" id="{13B11517-9D59-B190-DEF5-EEC11D3D2EA9}"/>
              </a:ext>
            </a:extLst>
          </p:cNvPr>
          <p:cNvSpPr txBox="1">
            <a:spLocks noGrp="1"/>
          </p:cNvSpPr>
          <p:nvPr>
            <p:ph type="body" idx="1"/>
          </p:nvPr>
        </p:nvSpPr>
        <p:spPr>
          <a:xfrm>
            <a:off x="628650" y="1881052"/>
            <a:ext cx="8261400" cy="2982900"/>
          </a:xfrm>
          <a:prstGeom prst="rect">
            <a:avLst/>
          </a:prstGeom>
          <a:noFill/>
          <a:ln>
            <a:noFill/>
          </a:ln>
        </p:spPr>
        <p:txBody>
          <a:bodyPr spcFirstLastPara="1" wrap="square" lIns="68575" tIns="34275" rIns="68575" bIns="34275" anchor="ctr" anchorCtr="0">
            <a:normAutofit lnSpcReduction="10000"/>
          </a:bodyPr>
          <a:lstStyle/>
          <a:p>
            <a:pPr marL="177800" lvl="0" indent="-177800" algn="l" rtl="0">
              <a:lnSpc>
                <a:spcPct val="100000"/>
              </a:lnSpc>
              <a:spcBef>
                <a:spcPts val="0"/>
              </a:spcBef>
              <a:spcAft>
                <a:spcPts val="0"/>
              </a:spcAft>
              <a:buClr>
                <a:schemeClr val="dk1"/>
              </a:buClr>
              <a:buSzPts val="1400"/>
              <a:buFont typeface="Arial"/>
              <a:buChar char="•"/>
            </a:pPr>
            <a:r>
              <a:rPr lang="en-US" sz="1200" b="1" i="1">
                <a:latin typeface="Play"/>
                <a:ea typeface="Play"/>
                <a:cs typeface="Play"/>
                <a:sym typeface="Play"/>
              </a:rPr>
              <a:t>Google </a:t>
            </a:r>
            <a:r>
              <a:rPr lang="en-US" sz="1200" b="1" i="1" err="1">
                <a:latin typeface="Play"/>
                <a:ea typeface="Play"/>
                <a:cs typeface="Play"/>
                <a:sym typeface="Play"/>
              </a:rPr>
              <a:t>Colab</a:t>
            </a:r>
            <a:r>
              <a:rPr lang="en-US" sz="1200" b="1" i="1">
                <a:latin typeface="Play"/>
                <a:ea typeface="Play"/>
                <a:cs typeface="Play"/>
                <a:sym typeface="Play"/>
              </a:rPr>
              <a:t> </a:t>
            </a:r>
            <a:r>
              <a:rPr lang="en-US" sz="1200">
                <a:latin typeface="Play"/>
                <a:ea typeface="Play"/>
                <a:cs typeface="Play"/>
                <a:sym typeface="Play"/>
              </a:rPr>
              <a:t>- provide an online, cloud-based platform for writing and executing the code</a:t>
            </a:r>
          </a:p>
          <a:p>
            <a:pPr marL="177800" lvl="0" indent="-177800" algn="l" rtl="0">
              <a:lnSpc>
                <a:spcPct val="100000"/>
              </a:lnSpc>
              <a:spcBef>
                <a:spcPts val="0"/>
              </a:spcBef>
              <a:spcAft>
                <a:spcPts val="0"/>
              </a:spcAft>
              <a:buClr>
                <a:schemeClr val="dk1"/>
              </a:buClr>
              <a:buSzPts val="1400"/>
              <a:buFont typeface="Arial"/>
              <a:buChar char="•"/>
            </a:pPr>
            <a:r>
              <a:rPr lang="en-US" sz="1200" b="1" i="1">
                <a:latin typeface="Play"/>
                <a:ea typeface="Play"/>
                <a:cs typeface="Play"/>
                <a:sym typeface="Play"/>
              </a:rPr>
              <a:t>TensorFlow/</a:t>
            </a:r>
            <a:r>
              <a:rPr lang="en-US" sz="1200" b="1" i="1" err="1">
                <a:latin typeface="Play"/>
                <a:ea typeface="Play"/>
                <a:cs typeface="Play"/>
                <a:sym typeface="Play"/>
              </a:rPr>
              <a:t>Keras</a:t>
            </a:r>
            <a:r>
              <a:rPr lang="en-US" sz="1200" b="1" i="1">
                <a:latin typeface="Play"/>
                <a:ea typeface="Play"/>
                <a:cs typeface="Play"/>
                <a:sym typeface="Play"/>
              </a:rPr>
              <a:t> </a:t>
            </a:r>
            <a:r>
              <a:rPr lang="en-US" sz="1200">
                <a:latin typeface="Play"/>
                <a:ea typeface="Play"/>
                <a:cs typeface="Play"/>
                <a:sym typeface="Play"/>
              </a:rPr>
              <a:t>- For building deep learning models </a:t>
            </a:r>
          </a:p>
          <a:p>
            <a:pPr marL="177800" lvl="0" indent="-177800" algn="l" rtl="0">
              <a:lnSpc>
                <a:spcPct val="100000"/>
              </a:lnSpc>
              <a:spcBef>
                <a:spcPts val="0"/>
              </a:spcBef>
              <a:spcAft>
                <a:spcPts val="0"/>
              </a:spcAft>
              <a:buClr>
                <a:schemeClr val="dk1"/>
              </a:buClr>
              <a:buSzPts val="1400"/>
              <a:buFont typeface="Arial"/>
              <a:buChar char="•"/>
            </a:pPr>
            <a:r>
              <a:rPr lang="en-US" sz="1200" b="1" i="1">
                <a:latin typeface="Play"/>
                <a:ea typeface="Play"/>
                <a:cs typeface="Play"/>
                <a:sym typeface="Play"/>
              </a:rPr>
              <a:t>scikit-learn </a:t>
            </a:r>
            <a:r>
              <a:rPr lang="en-US" sz="1200">
                <a:latin typeface="Play"/>
                <a:ea typeface="Play"/>
                <a:cs typeface="Play"/>
                <a:sym typeface="Play"/>
              </a:rPr>
              <a:t>- For data preprocessing and model evaluation</a:t>
            </a:r>
          </a:p>
          <a:p>
            <a:pPr marL="177800" lvl="0" indent="-177800" algn="l" rtl="0">
              <a:lnSpc>
                <a:spcPct val="100000"/>
              </a:lnSpc>
              <a:spcBef>
                <a:spcPts val="0"/>
              </a:spcBef>
              <a:spcAft>
                <a:spcPts val="0"/>
              </a:spcAft>
              <a:buClr>
                <a:schemeClr val="dk1"/>
              </a:buClr>
              <a:buSzPts val="1400"/>
              <a:buFont typeface="Arial"/>
              <a:buChar char="•"/>
            </a:pPr>
            <a:r>
              <a:rPr lang="en-US" sz="1200" b="1" i="1">
                <a:latin typeface="Play"/>
                <a:ea typeface="Play"/>
                <a:cs typeface="Play"/>
                <a:sym typeface="Play"/>
              </a:rPr>
              <a:t>pandas</a:t>
            </a:r>
            <a:r>
              <a:rPr lang="en-US" sz="1200">
                <a:latin typeface="Play"/>
                <a:ea typeface="Play"/>
                <a:cs typeface="Play"/>
                <a:sym typeface="Play"/>
              </a:rPr>
              <a:t> - For data </a:t>
            </a:r>
            <a:r>
              <a:rPr lang="en-US" sz="1200" err="1">
                <a:latin typeface="Play"/>
                <a:ea typeface="Play"/>
                <a:cs typeface="Play"/>
                <a:sym typeface="Play"/>
              </a:rPr>
              <a:t>manipulationFlask</a:t>
            </a:r>
            <a:r>
              <a:rPr lang="en-US" sz="1200">
                <a:latin typeface="Play"/>
                <a:ea typeface="Play"/>
                <a:cs typeface="Play"/>
                <a:sym typeface="Play"/>
              </a:rPr>
              <a:t> - For deploying the trained model</a:t>
            </a:r>
          </a:p>
          <a:p>
            <a:pPr marL="177800" lvl="0" indent="-177800" algn="l" rtl="0">
              <a:lnSpc>
                <a:spcPct val="100000"/>
              </a:lnSpc>
              <a:spcBef>
                <a:spcPts val="0"/>
              </a:spcBef>
              <a:spcAft>
                <a:spcPts val="0"/>
              </a:spcAft>
              <a:buClr>
                <a:schemeClr val="dk1"/>
              </a:buClr>
              <a:buSzPts val="1400"/>
              <a:buFont typeface="Arial"/>
              <a:buChar char="•"/>
            </a:pPr>
            <a:r>
              <a:rPr lang="en-US" sz="1200" b="1" i="1">
                <a:latin typeface="Play"/>
                <a:ea typeface="Play"/>
                <a:cs typeface="Play"/>
                <a:sym typeface="Play"/>
              </a:rPr>
              <a:t>matplotlib</a:t>
            </a:r>
            <a:r>
              <a:rPr lang="en-US" sz="1200">
                <a:latin typeface="Play"/>
                <a:ea typeface="Play"/>
                <a:cs typeface="Play"/>
                <a:sym typeface="Play"/>
              </a:rPr>
              <a:t> </a:t>
            </a:r>
            <a:r>
              <a:rPr lang="en-US" sz="1200" b="1" i="1">
                <a:latin typeface="Play"/>
                <a:ea typeface="Play"/>
                <a:cs typeface="Play"/>
                <a:sym typeface="Play"/>
              </a:rPr>
              <a:t>&amp; seaborn </a:t>
            </a:r>
            <a:r>
              <a:rPr lang="en-US" sz="1200">
                <a:latin typeface="Play"/>
                <a:ea typeface="Play"/>
                <a:cs typeface="Play"/>
                <a:sym typeface="Play"/>
              </a:rPr>
              <a:t>- For data visualization and model evaluation</a:t>
            </a:r>
          </a:p>
          <a:p>
            <a:pPr marL="177800" lvl="0" indent="-177800" algn="l" rtl="0">
              <a:lnSpc>
                <a:spcPct val="100000"/>
              </a:lnSpc>
              <a:spcBef>
                <a:spcPts val="0"/>
              </a:spcBef>
              <a:spcAft>
                <a:spcPts val="0"/>
              </a:spcAft>
              <a:buClr>
                <a:schemeClr val="dk1"/>
              </a:buClr>
              <a:buSzPts val="1400"/>
              <a:buFont typeface="Arial"/>
              <a:buChar char="•"/>
            </a:pPr>
            <a:r>
              <a:rPr lang="en-US" sz="1200" b="1" i="1">
                <a:latin typeface="Play"/>
                <a:ea typeface="Play"/>
                <a:cs typeface="Play"/>
                <a:sym typeface="Play"/>
              </a:rPr>
              <a:t>Git LFS </a:t>
            </a:r>
            <a:r>
              <a:rPr lang="en-US" sz="1200">
                <a:latin typeface="Play"/>
                <a:ea typeface="Play"/>
                <a:cs typeface="Play"/>
                <a:sym typeface="Play"/>
              </a:rPr>
              <a:t>- For managing large files like the trained model</a:t>
            </a:r>
          </a:p>
          <a:p>
            <a:pPr marL="0" lvl="0" indent="0" algn="l" rtl="0">
              <a:lnSpc>
                <a:spcPct val="100000"/>
              </a:lnSpc>
              <a:spcBef>
                <a:spcPts val="0"/>
              </a:spcBef>
              <a:spcAft>
                <a:spcPts val="0"/>
              </a:spcAft>
              <a:buClr>
                <a:schemeClr val="dk1"/>
              </a:buClr>
              <a:buSzPts val="1400"/>
              <a:buNone/>
            </a:pPr>
            <a:endParaRPr lang="en-US" sz="1200">
              <a:latin typeface="Play"/>
              <a:ea typeface="Play"/>
              <a:cs typeface="Play"/>
              <a:sym typeface="Play"/>
            </a:endParaRPr>
          </a:p>
          <a:p>
            <a:pPr marL="0" lvl="0" indent="0" algn="l" rtl="0">
              <a:lnSpc>
                <a:spcPct val="100000"/>
              </a:lnSpc>
              <a:spcBef>
                <a:spcPts val="0"/>
              </a:spcBef>
              <a:spcAft>
                <a:spcPts val="0"/>
              </a:spcAft>
              <a:buClr>
                <a:schemeClr val="dk1"/>
              </a:buClr>
              <a:buSzPts val="1400"/>
              <a:buNone/>
            </a:pPr>
            <a:r>
              <a:rPr lang="en-US" sz="1200" b="1">
                <a:latin typeface="Play"/>
                <a:ea typeface="Play"/>
                <a:cs typeface="Play"/>
                <a:sym typeface="Play"/>
              </a:rPr>
              <a:t>VERSIONS:</a:t>
            </a:r>
          </a:p>
          <a:p>
            <a:pPr marL="0" lvl="0" indent="0" algn="l" rtl="0">
              <a:lnSpc>
                <a:spcPct val="100000"/>
              </a:lnSpc>
              <a:spcBef>
                <a:spcPts val="0"/>
              </a:spcBef>
              <a:spcAft>
                <a:spcPts val="0"/>
              </a:spcAft>
              <a:buClr>
                <a:schemeClr val="dk1"/>
              </a:buClr>
              <a:buSzPts val="1400"/>
              <a:buNone/>
            </a:pPr>
            <a:endParaRPr lang="en-US" sz="1200" b="1">
              <a:latin typeface="Play"/>
              <a:ea typeface="Play"/>
              <a:cs typeface="Play"/>
              <a:sym typeface="Play"/>
            </a:endParaRPr>
          </a:p>
          <a:p>
            <a:pPr marL="171450" indent="-171450">
              <a:lnSpc>
                <a:spcPct val="100000"/>
              </a:lnSpc>
              <a:spcBef>
                <a:spcPts val="0"/>
              </a:spcBef>
              <a:buFont typeface="Wingdings" panose="05000000000000000000" pitchFamily="2" charset="2"/>
              <a:buChar char="Ø"/>
            </a:pPr>
            <a:r>
              <a:rPr lang="en-US" sz="1200">
                <a:latin typeface="Play"/>
                <a:ea typeface="Play"/>
                <a:cs typeface="Play"/>
                <a:sym typeface="Play"/>
              </a:rPr>
              <a:t> Python == 3.12.3</a:t>
            </a:r>
          </a:p>
          <a:p>
            <a:pPr marL="171450" indent="-171450">
              <a:lnSpc>
                <a:spcPct val="100000"/>
              </a:lnSpc>
              <a:spcBef>
                <a:spcPts val="0"/>
              </a:spcBef>
              <a:buFont typeface="Wingdings" panose="05000000000000000000" pitchFamily="2" charset="2"/>
              <a:buChar char="Ø"/>
            </a:pPr>
            <a:r>
              <a:rPr lang="en-US" sz="1200">
                <a:latin typeface="Play"/>
                <a:ea typeface="Play"/>
                <a:cs typeface="Play"/>
                <a:sym typeface="Play"/>
              </a:rPr>
              <a:t> Flask == 3.1.0</a:t>
            </a:r>
          </a:p>
          <a:p>
            <a:pPr marL="171450" indent="-171450">
              <a:lnSpc>
                <a:spcPct val="100000"/>
              </a:lnSpc>
              <a:spcBef>
                <a:spcPts val="0"/>
              </a:spcBef>
              <a:buFont typeface="Wingdings" panose="05000000000000000000" pitchFamily="2" charset="2"/>
              <a:buChar char="Ø"/>
            </a:pPr>
            <a:r>
              <a:rPr lang="en-US" sz="1200">
                <a:latin typeface="Play"/>
                <a:ea typeface="Play"/>
                <a:cs typeface="Play"/>
                <a:sym typeface="Play"/>
              </a:rPr>
              <a:t> </a:t>
            </a:r>
            <a:r>
              <a:rPr lang="en-US" sz="1200" err="1">
                <a:latin typeface="Play"/>
                <a:ea typeface="Play"/>
                <a:cs typeface="Play"/>
                <a:sym typeface="Play"/>
              </a:rPr>
              <a:t>Tensorflow</a:t>
            </a:r>
            <a:r>
              <a:rPr lang="en-US" sz="1200">
                <a:latin typeface="Play"/>
                <a:ea typeface="Play"/>
                <a:cs typeface="Play"/>
                <a:sym typeface="Play"/>
              </a:rPr>
              <a:t> == 2.18.0</a:t>
            </a:r>
          </a:p>
          <a:p>
            <a:pPr marL="171450" indent="-171450">
              <a:lnSpc>
                <a:spcPct val="100000"/>
              </a:lnSpc>
              <a:spcBef>
                <a:spcPts val="0"/>
              </a:spcBef>
              <a:buFont typeface="Wingdings" panose="05000000000000000000" pitchFamily="2" charset="2"/>
              <a:buChar char="Ø"/>
            </a:pPr>
            <a:r>
              <a:rPr lang="en-US" sz="1200">
                <a:latin typeface="Play"/>
                <a:ea typeface="Play"/>
                <a:cs typeface="Play"/>
                <a:sym typeface="Play"/>
              </a:rPr>
              <a:t> </a:t>
            </a:r>
            <a:r>
              <a:rPr lang="en-US" sz="1200" err="1">
                <a:latin typeface="Play"/>
                <a:ea typeface="Play"/>
                <a:cs typeface="Play"/>
                <a:sym typeface="Play"/>
              </a:rPr>
              <a:t>Keras</a:t>
            </a:r>
            <a:r>
              <a:rPr lang="en-US" sz="1200">
                <a:latin typeface="Play"/>
                <a:ea typeface="Play"/>
                <a:cs typeface="Play"/>
                <a:sym typeface="Play"/>
              </a:rPr>
              <a:t> == 3.7.0</a:t>
            </a:r>
          </a:p>
          <a:p>
            <a:pPr marL="171450" indent="-171450">
              <a:lnSpc>
                <a:spcPct val="100000"/>
              </a:lnSpc>
              <a:spcBef>
                <a:spcPts val="0"/>
              </a:spcBef>
              <a:buFont typeface="Wingdings" panose="05000000000000000000" pitchFamily="2" charset="2"/>
              <a:buChar char="Ø"/>
            </a:pPr>
            <a:r>
              <a:rPr lang="en-US" sz="1200">
                <a:latin typeface="Play"/>
                <a:ea typeface="Play"/>
                <a:cs typeface="Play"/>
                <a:sym typeface="Play"/>
              </a:rPr>
              <a:t>Scikit-learn == 1.5.2</a:t>
            </a:r>
          </a:p>
          <a:p>
            <a:pPr marL="171450" indent="-171450">
              <a:lnSpc>
                <a:spcPct val="100000"/>
              </a:lnSpc>
              <a:spcBef>
                <a:spcPts val="0"/>
              </a:spcBef>
              <a:buFont typeface="Wingdings" panose="05000000000000000000" pitchFamily="2" charset="2"/>
              <a:buChar char="Ø"/>
            </a:pPr>
            <a:r>
              <a:rPr lang="en-US" sz="1200">
                <a:latin typeface="Play"/>
                <a:ea typeface="Play"/>
                <a:cs typeface="Play"/>
                <a:sym typeface="Play"/>
              </a:rPr>
              <a:t> Pandas == 2.2.3</a:t>
            </a:r>
          </a:p>
          <a:p>
            <a:pPr marL="171450" indent="-171450">
              <a:lnSpc>
                <a:spcPct val="100000"/>
              </a:lnSpc>
              <a:spcBef>
                <a:spcPts val="0"/>
              </a:spcBef>
              <a:buFont typeface="Wingdings" panose="05000000000000000000" pitchFamily="2" charset="2"/>
              <a:buChar char="Ø"/>
            </a:pPr>
            <a:r>
              <a:rPr lang="en-US" sz="1200" err="1">
                <a:latin typeface="Play"/>
                <a:ea typeface="Play"/>
                <a:cs typeface="Play"/>
                <a:sym typeface="Play"/>
              </a:rPr>
              <a:t>Gradio</a:t>
            </a:r>
            <a:r>
              <a:rPr lang="en-US" sz="1200">
                <a:latin typeface="Play"/>
                <a:ea typeface="Play"/>
                <a:cs typeface="Play"/>
                <a:sym typeface="Play"/>
              </a:rPr>
              <a:t> == 5.6.0</a:t>
            </a:r>
            <a:endParaRPr sz="1200">
              <a:latin typeface="Play"/>
              <a:ea typeface="Play"/>
              <a:cs typeface="Play"/>
              <a:sym typeface="Play"/>
            </a:endParaRPr>
          </a:p>
        </p:txBody>
      </p:sp>
      <p:cxnSp>
        <p:nvCxnSpPr>
          <p:cNvPr id="225" name="Google Shape;225;p33">
            <a:extLst>
              <a:ext uri="{FF2B5EF4-FFF2-40B4-BE49-F238E27FC236}">
                <a16:creationId xmlns:a16="http://schemas.microsoft.com/office/drawing/2014/main" id="{7C9B2EDC-C0B8-F8B3-2563-D07B6228038E}"/>
              </a:ext>
            </a:extLst>
          </p:cNvPr>
          <p:cNvCxnSpPr/>
          <p:nvPr/>
        </p:nvCxnSpPr>
        <p:spPr>
          <a:xfrm rot="10800000">
            <a:off x="628650" y="4863985"/>
            <a:ext cx="7886700" cy="0"/>
          </a:xfrm>
          <a:prstGeom prst="straightConnector1">
            <a:avLst/>
          </a:prstGeom>
          <a:noFill/>
          <a:ln w="5715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1771384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F9ED-AED3-CAF2-2242-DED22505F0B9}"/>
              </a:ext>
            </a:extLst>
          </p:cNvPr>
          <p:cNvSpPr>
            <a:spLocks noGrp="1"/>
          </p:cNvSpPr>
          <p:nvPr>
            <p:ph type="title"/>
          </p:nvPr>
        </p:nvSpPr>
        <p:spPr>
          <a:xfrm>
            <a:off x="472075" y="203385"/>
            <a:ext cx="7886700" cy="994172"/>
          </a:xfrm>
        </p:spPr>
        <p:txBody>
          <a:bodyPr>
            <a:normAutofit/>
          </a:bodyPr>
          <a:lstStyle/>
          <a:p>
            <a:r>
              <a:rPr lang="en-US" sz="3000" b="1" kern="1200">
                <a:ea typeface="+mj-ea"/>
                <a:cs typeface="+mj-cs"/>
              </a:rPr>
              <a:t>Working of the frontend </a:t>
            </a:r>
            <a:br>
              <a:rPr lang="en-US" sz="3000" b="1" kern="1200">
                <a:ea typeface="+mj-ea"/>
                <a:cs typeface="+mj-cs"/>
              </a:rPr>
            </a:br>
            <a:endParaRPr lang="en-US" sz="3000"/>
          </a:p>
        </p:txBody>
      </p:sp>
      <p:pic>
        <p:nvPicPr>
          <p:cNvPr id="5" name="Picture 4" descr="A screenshot of a computer screen&#10;&#10;Description automatically generated">
            <a:extLst>
              <a:ext uri="{FF2B5EF4-FFF2-40B4-BE49-F238E27FC236}">
                <a16:creationId xmlns:a16="http://schemas.microsoft.com/office/drawing/2014/main" id="{1BA3F261-439B-969C-59A1-F71FA1910A7A}"/>
              </a:ext>
            </a:extLst>
          </p:cNvPr>
          <p:cNvPicPr>
            <a:picLocks noChangeAspect="1"/>
          </p:cNvPicPr>
          <p:nvPr/>
        </p:nvPicPr>
        <p:blipFill>
          <a:blip r:embed="rId2"/>
          <a:stretch>
            <a:fillRect/>
          </a:stretch>
        </p:blipFill>
        <p:spPr>
          <a:xfrm>
            <a:off x="851746" y="770930"/>
            <a:ext cx="8109374" cy="4167334"/>
          </a:xfrm>
          <a:prstGeom prst="rect">
            <a:avLst/>
          </a:prstGeom>
        </p:spPr>
      </p:pic>
      <p:grpSp>
        <p:nvGrpSpPr>
          <p:cNvPr id="8" name="Google Shape;143;p26">
            <a:extLst>
              <a:ext uri="{FF2B5EF4-FFF2-40B4-BE49-F238E27FC236}">
                <a16:creationId xmlns:a16="http://schemas.microsoft.com/office/drawing/2014/main" id="{E4AAB715-F5A1-86B0-56DE-BF44787EFE70}"/>
              </a:ext>
            </a:extLst>
          </p:cNvPr>
          <p:cNvGrpSpPr/>
          <p:nvPr/>
        </p:nvGrpSpPr>
        <p:grpSpPr>
          <a:xfrm rot="5400000">
            <a:off x="-2151145" y="2420847"/>
            <a:ext cx="4695600" cy="395784"/>
            <a:chOff x="6081624" y="1998368"/>
            <a:chExt cx="5613457" cy="782175"/>
          </a:xfrm>
        </p:grpSpPr>
        <p:sp>
          <p:nvSpPr>
            <p:cNvPr id="6" name="Google Shape;144;p26">
              <a:extLst>
                <a:ext uri="{FF2B5EF4-FFF2-40B4-BE49-F238E27FC236}">
                  <a16:creationId xmlns:a16="http://schemas.microsoft.com/office/drawing/2014/main" id="{EC84054D-8610-9ACA-AF0D-D04CAA663646}"/>
                </a:ext>
              </a:extLst>
            </p:cNvPr>
            <p:cNvSpPr/>
            <p:nvPr/>
          </p:nvSpPr>
          <p:spPr>
            <a:xfrm rot="5400000">
              <a:off x="11228040" y="2313027"/>
              <a:ext cx="781700" cy="152382"/>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 name="Google Shape;145;p26">
              <a:extLst>
                <a:ext uri="{FF2B5EF4-FFF2-40B4-BE49-F238E27FC236}">
                  <a16:creationId xmlns:a16="http://schemas.microsoft.com/office/drawing/2014/main" id="{13E1E76F-3528-F902-0CD6-4DB00DA3C6B8}"/>
                </a:ext>
              </a:extLst>
            </p:cNvPr>
            <p:cNvSpPr/>
            <p:nvPr/>
          </p:nvSpPr>
          <p:spPr>
            <a:xfrm rot="10800000">
              <a:off x="6081624" y="1998844"/>
              <a:ext cx="5372968" cy="7816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387052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061575" y="2436002"/>
            <a:ext cx="4266688" cy="1435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omputer&#10;&#10;Description automatically generated">
            <a:extLst>
              <a:ext uri="{FF2B5EF4-FFF2-40B4-BE49-F238E27FC236}">
                <a16:creationId xmlns:a16="http://schemas.microsoft.com/office/drawing/2014/main" id="{B24B4D06-BF1B-5773-2C7C-ACFB628C560D}"/>
              </a:ext>
            </a:extLst>
          </p:cNvPr>
          <p:cNvPicPr>
            <a:picLocks noChangeAspect="1"/>
          </p:cNvPicPr>
          <p:nvPr/>
        </p:nvPicPr>
        <p:blipFill>
          <a:blip r:embed="rId2"/>
          <a:srcRect r="8433"/>
          <a:stretch/>
        </p:blipFill>
        <p:spPr>
          <a:xfrm>
            <a:off x="607075" y="772702"/>
            <a:ext cx="8268515" cy="4122755"/>
          </a:xfrm>
          <a:prstGeom prst="rect">
            <a:avLst/>
          </a:prstGeom>
        </p:spPr>
      </p:pic>
      <p:sp>
        <p:nvSpPr>
          <p:cNvPr id="6" name="TextBox 5">
            <a:extLst>
              <a:ext uri="{FF2B5EF4-FFF2-40B4-BE49-F238E27FC236}">
                <a16:creationId xmlns:a16="http://schemas.microsoft.com/office/drawing/2014/main" id="{91F42AFB-3FD7-D9A4-0E51-DE5BF7CF2FAD}"/>
              </a:ext>
            </a:extLst>
          </p:cNvPr>
          <p:cNvSpPr txBox="1"/>
          <p:nvPr/>
        </p:nvSpPr>
        <p:spPr>
          <a:xfrm>
            <a:off x="607075" y="189214"/>
            <a:ext cx="5909718" cy="584775"/>
          </a:xfrm>
          <a:prstGeom prst="rect">
            <a:avLst/>
          </a:prstGeom>
          <a:noFill/>
        </p:spPr>
        <p:txBody>
          <a:bodyPr wrap="square" lIns="91440" tIns="45720" rIns="91440" bIns="45720" rtlCol="0" anchor="t">
            <a:spAutoFit/>
          </a:bodyPr>
          <a:lstStyle/>
          <a:p>
            <a:r>
              <a:rPr lang="en-US" sz="3200" b="1">
                <a:latin typeface="Play"/>
              </a:rPr>
              <a:t>Working of the backend</a:t>
            </a:r>
          </a:p>
        </p:txBody>
      </p:sp>
      <p:grpSp>
        <p:nvGrpSpPr>
          <p:cNvPr id="7" name="Google Shape;143;p26">
            <a:extLst>
              <a:ext uri="{FF2B5EF4-FFF2-40B4-BE49-F238E27FC236}">
                <a16:creationId xmlns:a16="http://schemas.microsoft.com/office/drawing/2014/main" id="{7198042E-B96D-EEA2-0A93-6D854D072F7B}"/>
              </a:ext>
            </a:extLst>
          </p:cNvPr>
          <p:cNvGrpSpPr/>
          <p:nvPr/>
        </p:nvGrpSpPr>
        <p:grpSpPr>
          <a:xfrm rot="5400000">
            <a:off x="-2151147" y="2420853"/>
            <a:ext cx="4695604" cy="395784"/>
            <a:chOff x="6081624" y="1998368"/>
            <a:chExt cx="5613457" cy="782175"/>
          </a:xfrm>
        </p:grpSpPr>
        <p:sp>
          <p:nvSpPr>
            <p:cNvPr id="3" name="Google Shape;144;p26">
              <a:extLst>
                <a:ext uri="{FF2B5EF4-FFF2-40B4-BE49-F238E27FC236}">
                  <a16:creationId xmlns:a16="http://schemas.microsoft.com/office/drawing/2014/main" id="{60273263-0A69-C86B-D47D-49A3AFC6933D}"/>
                </a:ext>
              </a:extLst>
            </p:cNvPr>
            <p:cNvSpPr/>
            <p:nvPr/>
          </p:nvSpPr>
          <p:spPr>
            <a:xfrm rot="5400000">
              <a:off x="11228040" y="2313027"/>
              <a:ext cx="781700" cy="152382"/>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 name="Google Shape;145;p26">
              <a:extLst>
                <a:ext uri="{FF2B5EF4-FFF2-40B4-BE49-F238E27FC236}">
                  <a16:creationId xmlns:a16="http://schemas.microsoft.com/office/drawing/2014/main" id="{FE073848-F92E-38B9-2C50-4EF1BF937BB0}"/>
                </a:ext>
              </a:extLst>
            </p:cNvPr>
            <p:cNvSpPr/>
            <p:nvPr/>
          </p:nvSpPr>
          <p:spPr>
            <a:xfrm rot="10800000">
              <a:off x="6081624" y="1998844"/>
              <a:ext cx="5372968" cy="7816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3742292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B6E9FD1C-39D1-CFA9-7B33-D3E68EE8DA86}"/>
              </a:ext>
            </a:extLst>
          </p:cNvPr>
          <p:cNvPicPr>
            <a:picLocks noChangeAspect="1"/>
          </p:cNvPicPr>
          <p:nvPr/>
        </p:nvPicPr>
        <p:blipFill>
          <a:blip r:embed="rId2"/>
          <a:srcRect b="1747"/>
          <a:stretch/>
        </p:blipFill>
        <p:spPr>
          <a:xfrm>
            <a:off x="20" y="10"/>
            <a:ext cx="9143980" cy="5143490"/>
          </a:xfrm>
          <a:prstGeom prst="rect">
            <a:avLst/>
          </a:prstGeom>
        </p:spPr>
      </p:pic>
      <p:sp>
        <p:nvSpPr>
          <p:cNvPr id="35" name="Rectangle 3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90106"/>
            <a:ext cx="9144000" cy="552413"/>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3515652-2033-D2F9-F5AB-14B2CCADF467}"/>
              </a:ext>
            </a:extLst>
          </p:cNvPr>
          <p:cNvSpPr txBox="1"/>
          <p:nvPr/>
        </p:nvSpPr>
        <p:spPr>
          <a:xfrm>
            <a:off x="392906" y="3987930"/>
            <a:ext cx="8408194" cy="558627"/>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700" b="1" kern="1200">
                <a:solidFill>
                  <a:schemeClr val="tx1">
                    <a:lumMod val="85000"/>
                    <a:lumOff val="15000"/>
                  </a:schemeClr>
                </a:solidFill>
                <a:latin typeface="+mj-lt"/>
                <a:ea typeface="+mj-ea"/>
                <a:cs typeface="+mj-cs"/>
              </a:rPr>
              <a:t>Final User Interface</a:t>
            </a:r>
          </a:p>
        </p:txBody>
      </p:sp>
      <p:cxnSp>
        <p:nvCxnSpPr>
          <p:cNvPr id="37" name="Straight Connector 3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931487"/>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601139"/>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435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8"/>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D94F29EF-8178-4098-74DC-EABFAFB8F683}"/>
              </a:ext>
            </a:extLst>
          </p:cNvPr>
          <p:cNvPicPr>
            <a:picLocks noChangeAspect="1"/>
          </p:cNvPicPr>
          <p:nvPr/>
        </p:nvPicPr>
        <p:blipFill>
          <a:blip r:embed="rId3"/>
          <a:srcRect b="2174"/>
          <a:stretch/>
        </p:blipFill>
        <p:spPr>
          <a:xfrm>
            <a:off x="20" y="10"/>
            <a:ext cx="9143980" cy="5143490"/>
          </a:xfrm>
          <a:prstGeom prst="rect">
            <a:avLst/>
          </a:prstGeom>
        </p:spPr>
      </p:pic>
      <p:sp>
        <p:nvSpPr>
          <p:cNvPr id="263" name="Rectangle 262">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90106"/>
            <a:ext cx="9144000" cy="552413"/>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Google Shape;249;p36"/>
          <p:cNvSpPr txBox="1">
            <a:spLocks noGrp="1"/>
          </p:cNvSpPr>
          <p:nvPr>
            <p:ph type="title"/>
          </p:nvPr>
        </p:nvSpPr>
        <p:spPr>
          <a:xfrm>
            <a:off x="392906" y="3987930"/>
            <a:ext cx="8408194" cy="558627"/>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2700" b="1" kern="1200">
                <a:solidFill>
                  <a:schemeClr val="tx1">
                    <a:lumMod val="85000"/>
                    <a:lumOff val="15000"/>
                  </a:schemeClr>
                </a:solidFill>
                <a:latin typeface="+mj-lt"/>
                <a:ea typeface="+mj-ea"/>
                <a:cs typeface="+mj-cs"/>
              </a:rPr>
              <a:t>Cyberbullying detected</a:t>
            </a:r>
          </a:p>
        </p:txBody>
      </p:sp>
      <p:cxnSp>
        <p:nvCxnSpPr>
          <p:cNvPr id="265" name="Straight Connector 264">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931487"/>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601139"/>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4"/>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ACFB6DD6-BE9A-E122-5231-70344678B719}"/>
              </a:ext>
            </a:extLst>
          </p:cNvPr>
          <p:cNvPicPr>
            <a:picLocks noChangeAspect="1"/>
          </p:cNvPicPr>
          <p:nvPr/>
        </p:nvPicPr>
        <p:blipFill>
          <a:blip r:embed="rId3"/>
          <a:srcRect b="1316"/>
          <a:stretch/>
        </p:blipFill>
        <p:spPr>
          <a:xfrm>
            <a:off x="20" y="10"/>
            <a:ext cx="9143980" cy="5143490"/>
          </a:xfrm>
          <a:prstGeom prst="rect">
            <a:avLst/>
          </a:prstGeom>
        </p:spPr>
      </p:pic>
      <p:sp>
        <p:nvSpPr>
          <p:cNvPr id="260" name="Rectangle 25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90106"/>
            <a:ext cx="9144000" cy="552413"/>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Google Shape;255;p37"/>
          <p:cNvSpPr txBox="1">
            <a:spLocks noGrp="1"/>
          </p:cNvSpPr>
          <p:nvPr>
            <p:ph type="title"/>
          </p:nvPr>
        </p:nvSpPr>
        <p:spPr>
          <a:xfrm>
            <a:off x="392906" y="3987930"/>
            <a:ext cx="8408194" cy="558627"/>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2700" b="1" kern="1200">
                <a:solidFill>
                  <a:schemeClr val="tx1">
                    <a:lumMod val="85000"/>
                    <a:lumOff val="15000"/>
                  </a:schemeClr>
                </a:solidFill>
                <a:latin typeface="+mj-lt"/>
                <a:ea typeface="+mj-ea"/>
                <a:cs typeface="+mj-cs"/>
              </a:rPr>
              <a:t>No Cyberbullying detected</a:t>
            </a:r>
            <a:endParaRPr lang="en-US" sz="2700" kern="1200">
              <a:solidFill>
                <a:schemeClr val="tx1">
                  <a:lumMod val="85000"/>
                  <a:lumOff val="15000"/>
                </a:schemeClr>
              </a:solidFill>
              <a:latin typeface="+mj-lt"/>
              <a:ea typeface="+mj-ea"/>
              <a:cs typeface="+mj-cs"/>
            </a:endParaRPr>
          </a:p>
        </p:txBody>
      </p:sp>
      <p:cxnSp>
        <p:nvCxnSpPr>
          <p:cNvPr id="262" name="Straight Connector 26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931487"/>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601139"/>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sp>
        <p:nvSpPr>
          <p:cNvPr id="261" name="Google Shape;261;p38"/>
          <p:cNvSpPr/>
          <p:nvPr/>
        </p:nvSpPr>
        <p:spPr>
          <a:xfrm>
            <a:off x="0" y="0"/>
            <a:ext cx="9143999" cy="5143024"/>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62" name="Google Shape;262;p38"/>
          <p:cNvSpPr txBox="1">
            <a:spLocks noGrp="1"/>
          </p:cNvSpPr>
          <p:nvPr>
            <p:ph type="title"/>
          </p:nvPr>
        </p:nvSpPr>
        <p:spPr>
          <a:xfrm>
            <a:off x="606478" y="290198"/>
            <a:ext cx="6927525" cy="891713"/>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4100"/>
              <a:buFont typeface="Play"/>
              <a:buNone/>
            </a:pPr>
            <a:r>
              <a:rPr lang="en" sz="4100" b="1"/>
              <a:t>Conclusion</a:t>
            </a:r>
            <a:endParaRPr/>
          </a:p>
        </p:txBody>
      </p:sp>
      <p:grpSp>
        <p:nvGrpSpPr>
          <p:cNvPr id="263" name="Google Shape;263;p38"/>
          <p:cNvGrpSpPr/>
          <p:nvPr/>
        </p:nvGrpSpPr>
        <p:grpSpPr>
          <a:xfrm>
            <a:off x="-1" y="1498776"/>
            <a:ext cx="8771312" cy="586632"/>
            <a:chOff x="-2" y="1998368"/>
            <a:chExt cx="11695083" cy="782176"/>
          </a:xfrm>
        </p:grpSpPr>
        <p:sp>
          <p:nvSpPr>
            <p:cNvPr id="264" name="Google Shape;264;p38"/>
            <p:cNvSpPr/>
            <p:nvPr/>
          </p:nvSpPr>
          <p:spPr>
            <a:xfrm rot="5400000">
              <a:off x="11228040" y="2313027"/>
              <a:ext cx="781700" cy="152382"/>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65" name="Google Shape;265;p38"/>
            <p:cNvSpPr/>
            <p:nvPr/>
          </p:nvSpPr>
          <p:spPr>
            <a:xfrm rot="10800000">
              <a:off x="-2" y="1998845"/>
              <a:ext cx="11454595" cy="7816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266" name="Google Shape;266;p38"/>
          <p:cNvSpPr/>
          <p:nvPr/>
        </p:nvSpPr>
        <p:spPr>
          <a:xfrm>
            <a:off x="0" y="1652309"/>
            <a:ext cx="8537522" cy="3110884"/>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67" name="Google Shape;267;p38"/>
          <p:cNvSpPr txBox="1">
            <a:spLocks noGrp="1"/>
          </p:cNvSpPr>
          <p:nvPr>
            <p:ph type="body" idx="1"/>
          </p:nvPr>
        </p:nvSpPr>
        <p:spPr>
          <a:xfrm>
            <a:off x="417257" y="1985357"/>
            <a:ext cx="7607700" cy="2576700"/>
          </a:xfrm>
          <a:prstGeom prst="rect">
            <a:avLst/>
          </a:prstGeom>
          <a:noFill/>
          <a:ln>
            <a:noFill/>
          </a:ln>
        </p:spPr>
        <p:txBody>
          <a:bodyPr spcFirstLastPara="1" wrap="square" lIns="68575" tIns="34275" rIns="68575" bIns="34275" anchor="ctr" anchorCtr="0">
            <a:noAutofit/>
          </a:bodyPr>
          <a:lstStyle/>
          <a:p>
            <a:pPr marL="457200" lvl="0" indent="-317500" algn="l" rtl="0">
              <a:lnSpc>
                <a:spcPct val="115000"/>
              </a:lnSpc>
              <a:spcBef>
                <a:spcPts val="1200"/>
              </a:spcBef>
              <a:spcAft>
                <a:spcPts val="0"/>
              </a:spcAft>
              <a:buSzPts val="1400"/>
              <a:buChar char="●"/>
            </a:pPr>
            <a:r>
              <a:rPr lang="en" sz="1400" b="1">
                <a:latin typeface="Play"/>
                <a:ea typeface="Play"/>
                <a:cs typeface="Play"/>
                <a:sym typeface="Play"/>
              </a:rPr>
              <a:t>Web Scraping:</a:t>
            </a:r>
            <a:r>
              <a:rPr lang="en" sz="1400">
                <a:latin typeface="Play"/>
                <a:ea typeface="Play"/>
                <a:cs typeface="Play"/>
                <a:sym typeface="Play"/>
              </a:rPr>
              <a:t> Data was collected from online platforms like YouTube and Reddit to gather real-world comments for analysis.</a:t>
            </a:r>
            <a:endParaRPr sz="1400">
              <a:latin typeface="Play"/>
              <a:ea typeface="Play"/>
              <a:cs typeface="Play"/>
              <a:sym typeface="Play"/>
            </a:endParaRPr>
          </a:p>
          <a:p>
            <a:pPr marL="457200" lvl="0" indent="-317500" algn="l" rtl="0">
              <a:lnSpc>
                <a:spcPct val="115000"/>
              </a:lnSpc>
              <a:spcBef>
                <a:spcPts val="0"/>
              </a:spcBef>
              <a:spcAft>
                <a:spcPts val="0"/>
              </a:spcAft>
              <a:buSzPts val="1400"/>
              <a:buChar char="●"/>
            </a:pPr>
            <a:r>
              <a:rPr lang="en" sz="1400" b="1">
                <a:latin typeface="Play"/>
                <a:ea typeface="Play"/>
                <a:cs typeface="Play"/>
                <a:sym typeface="Play"/>
              </a:rPr>
              <a:t>Labeling and Tokenization:</a:t>
            </a:r>
            <a:r>
              <a:rPr lang="en" sz="1400">
                <a:latin typeface="Play"/>
                <a:ea typeface="Play"/>
                <a:cs typeface="Play"/>
                <a:sym typeface="Play"/>
              </a:rPr>
              <a:t> Comments were labeled as cyberbullying or non-cyberbullying, followed by text preprocessing, including tokenization and stopword removal.</a:t>
            </a:r>
            <a:endParaRPr sz="1400">
              <a:latin typeface="Play"/>
              <a:ea typeface="Play"/>
              <a:cs typeface="Play"/>
              <a:sym typeface="Play"/>
            </a:endParaRPr>
          </a:p>
          <a:p>
            <a:pPr marL="457200" lvl="0" indent="-317500" algn="l" rtl="0">
              <a:lnSpc>
                <a:spcPct val="115000"/>
              </a:lnSpc>
              <a:spcBef>
                <a:spcPts val="0"/>
              </a:spcBef>
              <a:spcAft>
                <a:spcPts val="0"/>
              </a:spcAft>
              <a:buSzPts val="1400"/>
              <a:buChar char="●"/>
            </a:pPr>
            <a:r>
              <a:rPr lang="en" sz="1400" b="1">
                <a:latin typeface="Play"/>
                <a:ea typeface="Play"/>
                <a:cs typeface="Play"/>
                <a:sym typeface="Play"/>
              </a:rPr>
              <a:t>Model Training:</a:t>
            </a:r>
            <a:r>
              <a:rPr lang="en" sz="1400">
                <a:latin typeface="Play"/>
                <a:ea typeface="Play"/>
                <a:cs typeface="Play"/>
                <a:sym typeface="Play"/>
              </a:rPr>
              <a:t> Various machine learning models, including Logistic Regression, Random Forest, KNN, and SVM, were trained and evaluated for accurate cyberbullying detection.</a:t>
            </a:r>
            <a:endParaRPr sz="1400">
              <a:latin typeface="Play"/>
              <a:ea typeface="Play"/>
              <a:cs typeface="Play"/>
              <a:sym typeface="Play"/>
            </a:endParaRPr>
          </a:p>
          <a:p>
            <a:pPr marL="457200" lvl="0" indent="-317500" algn="l" rtl="0">
              <a:lnSpc>
                <a:spcPct val="115000"/>
              </a:lnSpc>
              <a:spcBef>
                <a:spcPts val="0"/>
              </a:spcBef>
              <a:spcAft>
                <a:spcPts val="0"/>
              </a:spcAft>
              <a:buSzPts val="1400"/>
              <a:buChar char="●"/>
            </a:pPr>
            <a:r>
              <a:rPr lang="en" sz="1400" b="1">
                <a:latin typeface="Play"/>
                <a:ea typeface="Play"/>
                <a:cs typeface="Play"/>
                <a:sym typeface="Play"/>
              </a:rPr>
              <a:t>GUI:</a:t>
            </a:r>
            <a:r>
              <a:rPr lang="en" sz="1400">
                <a:latin typeface="Play"/>
                <a:ea typeface="Play"/>
                <a:cs typeface="Play"/>
                <a:sym typeface="Play"/>
              </a:rPr>
              <a:t> A user interface was built using Flask to facilitate interaction and model evaluation. The trained model was integrated within the web interface, enabling tests with new data. Additional functionalities, such as real-time feedback and error handling, were incorporated to enhance the user experience.</a:t>
            </a:r>
            <a:endParaRPr sz="1800" b="1">
              <a:latin typeface="Play"/>
              <a:ea typeface="Play"/>
              <a:cs typeface="Play"/>
              <a:sym typeface="Pla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1"/>
        <p:cNvGrpSpPr/>
        <p:nvPr/>
      </p:nvGrpSpPr>
      <p:grpSpPr>
        <a:xfrm>
          <a:off x="0" y="0"/>
          <a:ext cx="0" cy="0"/>
          <a:chOff x="0" y="0"/>
          <a:chExt cx="0" cy="0"/>
        </a:xfrm>
      </p:grpSpPr>
      <p:sp>
        <p:nvSpPr>
          <p:cNvPr id="272" name="Google Shape;272;p39"/>
          <p:cNvSpPr/>
          <p:nvPr/>
        </p:nvSpPr>
        <p:spPr>
          <a:xfrm>
            <a:off x="0" y="0"/>
            <a:ext cx="9143999" cy="5143024"/>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273" name="Google Shape;273;p39"/>
          <p:cNvGrpSpPr/>
          <p:nvPr/>
        </p:nvGrpSpPr>
        <p:grpSpPr>
          <a:xfrm rot="5400000">
            <a:off x="-1755331" y="1999637"/>
            <a:ext cx="4395038" cy="395784"/>
            <a:chOff x="6081624" y="1998368"/>
            <a:chExt cx="5613457" cy="782175"/>
          </a:xfrm>
        </p:grpSpPr>
        <p:sp>
          <p:nvSpPr>
            <p:cNvPr id="274" name="Google Shape;274;p39"/>
            <p:cNvSpPr/>
            <p:nvPr/>
          </p:nvSpPr>
          <p:spPr>
            <a:xfrm rot="5400000">
              <a:off x="11228040" y="2313027"/>
              <a:ext cx="781700" cy="152382"/>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75" name="Google Shape;275;p39"/>
            <p:cNvSpPr/>
            <p:nvPr/>
          </p:nvSpPr>
          <p:spPr>
            <a:xfrm rot="10800000">
              <a:off x="6081624" y="1998844"/>
              <a:ext cx="5372968" cy="7816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276" name="Google Shape;276;p39"/>
          <p:cNvSpPr/>
          <p:nvPr/>
        </p:nvSpPr>
        <p:spPr>
          <a:xfrm>
            <a:off x="434646" y="692189"/>
            <a:ext cx="8333797" cy="4095939"/>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77" name="Google Shape;277;p39"/>
          <p:cNvSpPr txBox="1">
            <a:spLocks noGrp="1"/>
          </p:cNvSpPr>
          <p:nvPr>
            <p:ph type="title"/>
          </p:nvPr>
        </p:nvSpPr>
        <p:spPr>
          <a:xfrm>
            <a:off x="962222" y="928560"/>
            <a:ext cx="7387313" cy="1012253"/>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4100"/>
              <a:buFont typeface="Play"/>
              <a:buNone/>
            </a:pPr>
            <a:r>
              <a:rPr lang="en" sz="4100"/>
              <a:t>Team Members</a:t>
            </a:r>
            <a:endParaRPr/>
          </a:p>
        </p:txBody>
      </p:sp>
      <p:sp>
        <p:nvSpPr>
          <p:cNvPr id="278" name="Google Shape;278;p39"/>
          <p:cNvSpPr txBox="1">
            <a:spLocks noGrp="1"/>
          </p:cNvSpPr>
          <p:nvPr>
            <p:ph type="body" idx="1"/>
          </p:nvPr>
        </p:nvSpPr>
        <p:spPr>
          <a:xfrm>
            <a:off x="966978" y="2177185"/>
            <a:ext cx="7387313" cy="2274126"/>
          </a:xfrm>
          <a:prstGeom prst="rect">
            <a:avLst/>
          </a:prstGeom>
          <a:noFill/>
          <a:ln>
            <a:noFill/>
          </a:ln>
        </p:spPr>
        <p:txBody>
          <a:bodyPr spcFirstLastPara="1" wrap="square" lIns="68575" tIns="34275" rIns="68575" bIns="34275" anchor="ctr" anchorCtr="0">
            <a:normAutofit/>
          </a:bodyPr>
          <a:lstStyle/>
          <a:p>
            <a:pPr marL="177800" lvl="0" indent="-171450" algn="l" rtl="0">
              <a:lnSpc>
                <a:spcPct val="90000"/>
              </a:lnSpc>
              <a:spcBef>
                <a:spcPts val="0"/>
              </a:spcBef>
              <a:spcAft>
                <a:spcPts val="0"/>
              </a:spcAft>
              <a:buClr>
                <a:schemeClr val="dk1"/>
              </a:buClr>
              <a:buSzPts val="1500"/>
              <a:buChar char="•"/>
            </a:pPr>
            <a:r>
              <a:rPr lang="en" sz="1500"/>
              <a:t>Sruthi Sai Prabha K S</a:t>
            </a:r>
            <a:endParaRPr/>
          </a:p>
          <a:p>
            <a:pPr marL="177800" lvl="0" indent="-171450" algn="l" rtl="0">
              <a:lnSpc>
                <a:spcPct val="90000"/>
              </a:lnSpc>
              <a:spcBef>
                <a:spcPts val="800"/>
              </a:spcBef>
              <a:spcAft>
                <a:spcPts val="0"/>
              </a:spcAft>
              <a:buClr>
                <a:schemeClr val="dk1"/>
              </a:buClr>
              <a:buSzPts val="1500"/>
              <a:buChar char="•"/>
            </a:pPr>
            <a:r>
              <a:rPr lang="en" sz="1500"/>
              <a:t>Kanika B</a:t>
            </a:r>
            <a:endParaRPr/>
          </a:p>
          <a:p>
            <a:pPr marL="177800" lvl="0" indent="-171450" algn="l" rtl="0">
              <a:lnSpc>
                <a:spcPct val="90000"/>
              </a:lnSpc>
              <a:spcBef>
                <a:spcPts val="800"/>
              </a:spcBef>
              <a:spcAft>
                <a:spcPts val="0"/>
              </a:spcAft>
              <a:buClr>
                <a:schemeClr val="dk1"/>
              </a:buClr>
              <a:buSzPts val="1500"/>
              <a:buChar char="•"/>
            </a:pPr>
            <a:r>
              <a:rPr lang="en" sz="1500"/>
              <a:t>Billa Nithin Reddy</a:t>
            </a:r>
            <a:endParaRPr/>
          </a:p>
          <a:p>
            <a:pPr marL="177800" lvl="0" indent="-171450" algn="l" rtl="0">
              <a:lnSpc>
                <a:spcPct val="90000"/>
              </a:lnSpc>
              <a:spcBef>
                <a:spcPts val="800"/>
              </a:spcBef>
              <a:spcAft>
                <a:spcPts val="0"/>
              </a:spcAft>
              <a:buClr>
                <a:schemeClr val="dk1"/>
              </a:buClr>
              <a:buSzPts val="1500"/>
              <a:buChar char="•"/>
            </a:pPr>
            <a:r>
              <a:rPr lang="en" sz="1500"/>
              <a:t>Mohan Prasath R</a:t>
            </a:r>
            <a:endParaRPr/>
          </a:p>
          <a:p>
            <a:pPr marL="177800" lvl="0" indent="-171450" algn="l" rtl="0">
              <a:lnSpc>
                <a:spcPct val="90000"/>
              </a:lnSpc>
              <a:spcBef>
                <a:spcPts val="800"/>
              </a:spcBef>
              <a:spcAft>
                <a:spcPts val="0"/>
              </a:spcAft>
              <a:buClr>
                <a:schemeClr val="dk1"/>
              </a:buClr>
              <a:buSzPts val="1500"/>
              <a:buChar char="•"/>
            </a:pPr>
            <a:r>
              <a:rPr lang="en" sz="1500"/>
              <a:t>Lakshmi Sowmya Mallela</a:t>
            </a:r>
            <a:endParaRPr/>
          </a:p>
          <a:p>
            <a:pPr marL="0" lvl="0" indent="0" algn="l" rtl="0">
              <a:lnSpc>
                <a:spcPct val="90000"/>
              </a:lnSpc>
              <a:spcBef>
                <a:spcPts val="800"/>
              </a:spcBef>
              <a:spcAft>
                <a:spcPts val="0"/>
              </a:spcAft>
              <a:buClr>
                <a:schemeClr val="dk1"/>
              </a:buClr>
              <a:buSzPts val="1500"/>
              <a:buNone/>
            </a:pP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p26"/>
          <p:cNvSpPr/>
          <p:nvPr/>
        </p:nvSpPr>
        <p:spPr>
          <a:xfrm>
            <a:off x="0" y="0"/>
            <a:ext cx="9143999" cy="5143024"/>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43" name="Google Shape;143;p26"/>
          <p:cNvGrpSpPr/>
          <p:nvPr/>
        </p:nvGrpSpPr>
        <p:grpSpPr>
          <a:xfrm rot="5400000">
            <a:off x="-1755331" y="1999637"/>
            <a:ext cx="4395038" cy="395784"/>
            <a:chOff x="6081624" y="1998368"/>
            <a:chExt cx="5613457" cy="782175"/>
          </a:xfrm>
        </p:grpSpPr>
        <p:sp>
          <p:nvSpPr>
            <p:cNvPr id="144" name="Google Shape;144;p26"/>
            <p:cNvSpPr/>
            <p:nvPr/>
          </p:nvSpPr>
          <p:spPr>
            <a:xfrm rot="5400000">
              <a:off x="11228040" y="2313027"/>
              <a:ext cx="781700" cy="152382"/>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5" name="Google Shape;145;p26"/>
            <p:cNvSpPr/>
            <p:nvPr/>
          </p:nvSpPr>
          <p:spPr>
            <a:xfrm rot="10800000">
              <a:off x="6081624" y="1998844"/>
              <a:ext cx="5372968" cy="7816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46" name="Google Shape;146;p26"/>
          <p:cNvSpPr/>
          <p:nvPr/>
        </p:nvSpPr>
        <p:spPr>
          <a:xfrm>
            <a:off x="434646" y="692189"/>
            <a:ext cx="8333700" cy="4095900"/>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7" name="Google Shape;147;p26"/>
          <p:cNvSpPr txBox="1">
            <a:spLocks noGrp="1"/>
          </p:cNvSpPr>
          <p:nvPr>
            <p:ph type="title"/>
          </p:nvPr>
        </p:nvSpPr>
        <p:spPr>
          <a:xfrm>
            <a:off x="903392" y="581268"/>
            <a:ext cx="7387313" cy="796593"/>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3300"/>
              <a:buFont typeface="Play"/>
              <a:buNone/>
            </a:pPr>
            <a:r>
              <a:rPr lang="en"/>
              <a:t> </a:t>
            </a:r>
            <a:r>
              <a:rPr lang="en" b="1"/>
              <a:t>Introduction</a:t>
            </a:r>
            <a:endParaRPr/>
          </a:p>
        </p:txBody>
      </p:sp>
      <p:sp>
        <p:nvSpPr>
          <p:cNvPr id="148" name="Google Shape;148;p26"/>
          <p:cNvSpPr txBox="1">
            <a:spLocks noGrp="1"/>
          </p:cNvSpPr>
          <p:nvPr>
            <p:ph type="body" idx="1"/>
          </p:nvPr>
        </p:nvSpPr>
        <p:spPr>
          <a:xfrm>
            <a:off x="969932" y="1550145"/>
            <a:ext cx="7376530" cy="2705447"/>
          </a:xfrm>
          <a:prstGeom prst="rect">
            <a:avLst/>
          </a:prstGeom>
          <a:noFill/>
          <a:ln>
            <a:noFill/>
          </a:ln>
        </p:spPr>
        <p:txBody>
          <a:bodyPr spcFirstLastPara="1" wrap="square" lIns="68575" tIns="34275" rIns="68575" bIns="34275" anchor="ctr" anchorCtr="0">
            <a:noAutofit/>
          </a:bodyPr>
          <a:lstStyle/>
          <a:p>
            <a:pPr marL="177800" lvl="0" indent="-171450" algn="l" rtl="0">
              <a:lnSpc>
                <a:spcPct val="90000"/>
              </a:lnSpc>
              <a:spcBef>
                <a:spcPts val="0"/>
              </a:spcBef>
              <a:spcAft>
                <a:spcPts val="0"/>
              </a:spcAft>
              <a:buClr>
                <a:schemeClr val="dk1"/>
              </a:buClr>
              <a:buSzPts val="1500"/>
              <a:buFont typeface="Noto Sans Symbols"/>
              <a:buChar char="▪"/>
            </a:pPr>
            <a:r>
              <a:rPr lang="en" sz="1500" b="0" i="0" u="none" strike="noStrike">
                <a:latin typeface="Play"/>
                <a:ea typeface="Play"/>
                <a:cs typeface="Play"/>
                <a:sym typeface="Play"/>
              </a:rPr>
              <a:t>Cyberbullying is a pervasive issue in today's digital era, particularly on social media platforms. This project aims to develop a model to detect cyberbullying based on comments extracted</a:t>
            </a:r>
            <a:r>
              <a:rPr lang="en" sz="1500" b="1">
                <a:latin typeface="Play"/>
                <a:ea typeface="Play"/>
                <a:cs typeface="Play"/>
                <a:sym typeface="Play"/>
              </a:rPr>
              <a:t>[Web Scraping]</a:t>
            </a:r>
            <a:r>
              <a:rPr lang="en" sz="1500" b="1" i="0" u="none" strike="noStrike">
                <a:latin typeface="Play"/>
                <a:ea typeface="Play"/>
                <a:cs typeface="Play"/>
                <a:sym typeface="Play"/>
              </a:rPr>
              <a:t> </a:t>
            </a:r>
            <a:r>
              <a:rPr lang="en" sz="1500" b="0" i="0" u="none" strike="noStrike">
                <a:latin typeface="Play"/>
                <a:ea typeface="Play"/>
                <a:cs typeface="Play"/>
                <a:sym typeface="Play"/>
              </a:rPr>
              <a:t>from </a:t>
            </a:r>
            <a:r>
              <a:rPr lang="en" sz="1500" b="0" i="1" u="none" strike="noStrike">
                <a:latin typeface="Play"/>
                <a:ea typeface="Play"/>
                <a:cs typeface="Play"/>
                <a:sym typeface="Play"/>
              </a:rPr>
              <a:t>social media platform</a:t>
            </a:r>
            <a:r>
              <a:rPr lang="en" sz="1500" b="0" i="0" u="none" strike="noStrike">
                <a:latin typeface="Play"/>
                <a:ea typeface="Play"/>
                <a:cs typeface="Play"/>
                <a:sym typeface="Play"/>
              </a:rPr>
              <a:t>s such as YouTube and Reddit. </a:t>
            </a:r>
            <a:endParaRPr sz="1500">
              <a:latin typeface="Play"/>
              <a:ea typeface="Play"/>
              <a:cs typeface="Play"/>
              <a:sym typeface="Play"/>
            </a:endParaRPr>
          </a:p>
          <a:p>
            <a:pPr marL="177800" lvl="0" indent="-171450" algn="l" rtl="0">
              <a:lnSpc>
                <a:spcPct val="90000"/>
              </a:lnSpc>
              <a:spcBef>
                <a:spcPts val="800"/>
              </a:spcBef>
              <a:spcAft>
                <a:spcPts val="0"/>
              </a:spcAft>
              <a:buClr>
                <a:schemeClr val="dk1"/>
              </a:buClr>
              <a:buSzPts val="1500"/>
              <a:buFont typeface="Noto Sans Symbols"/>
              <a:buChar char="▪"/>
            </a:pPr>
            <a:r>
              <a:rPr lang="en" sz="1500">
                <a:latin typeface="Play"/>
                <a:ea typeface="Play"/>
                <a:cs typeface="Play"/>
                <a:sym typeface="Play"/>
              </a:rPr>
              <a:t>To accomplish this,</a:t>
            </a:r>
            <a:r>
              <a:rPr lang="en" sz="1500" b="1">
                <a:latin typeface="Play"/>
                <a:ea typeface="Play"/>
                <a:cs typeface="Play"/>
                <a:sym typeface="Play"/>
              </a:rPr>
              <a:t> text cleaning </a:t>
            </a:r>
            <a:r>
              <a:rPr lang="en" sz="1500">
                <a:latin typeface="Play"/>
                <a:ea typeface="Play"/>
                <a:cs typeface="Play"/>
                <a:sym typeface="Play"/>
              </a:rPr>
              <a:t>methods will be applied to remove noise from the data, including </a:t>
            </a:r>
            <a:r>
              <a:rPr lang="en" sz="1500" i="1">
                <a:latin typeface="Play"/>
                <a:ea typeface="Play"/>
                <a:cs typeface="Play"/>
                <a:sym typeface="Play"/>
              </a:rPr>
              <a:t>special characters, emojis, and URLs,</a:t>
            </a:r>
            <a:r>
              <a:rPr lang="en" sz="1500">
                <a:latin typeface="Play"/>
                <a:ea typeface="Play"/>
                <a:cs typeface="Play"/>
                <a:sym typeface="Play"/>
              </a:rPr>
              <a:t> followed by </a:t>
            </a:r>
            <a:r>
              <a:rPr lang="en" sz="1500" b="1">
                <a:latin typeface="Play"/>
                <a:ea typeface="Play"/>
                <a:cs typeface="Play"/>
                <a:sym typeface="Play"/>
              </a:rPr>
              <a:t>tokenization</a:t>
            </a:r>
            <a:r>
              <a:rPr lang="en" sz="1500">
                <a:latin typeface="Play"/>
                <a:ea typeface="Play"/>
                <a:cs typeface="Play"/>
                <a:sym typeface="Play"/>
              </a:rPr>
              <a:t> to break down the comments into analyzable components.</a:t>
            </a:r>
            <a:endParaRPr/>
          </a:p>
          <a:p>
            <a:pPr marL="177800" indent="-171450">
              <a:buSzPts val="1500"/>
              <a:buFont typeface="Noto Sans Symbols"/>
              <a:buChar char="▪"/>
            </a:pPr>
            <a:r>
              <a:rPr lang="en" sz="1500">
                <a:latin typeface="Play"/>
                <a:ea typeface="Play"/>
                <a:cs typeface="Play"/>
                <a:sym typeface="Play"/>
              </a:rPr>
              <a:t>The processed dataset will then be used to train a machine learning model, experimenting with algorithms like </a:t>
            </a:r>
            <a:r>
              <a:rPr lang="en" sz="1500" b="1" i="1">
                <a:latin typeface="Play"/>
                <a:ea typeface="Play"/>
                <a:cs typeface="Play"/>
                <a:sym typeface="Play"/>
              </a:rPr>
              <a:t>Logistic Regression, Support Vector Machines (SVM), and Decision Trees</a:t>
            </a:r>
            <a:r>
              <a:rPr lang="en" sz="1500" i="1">
                <a:latin typeface="Play"/>
                <a:ea typeface="Play"/>
                <a:cs typeface="Play"/>
                <a:sym typeface="Play"/>
              </a:rPr>
              <a:t> and </a:t>
            </a:r>
            <a:r>
              <a:rPr lang="en" sz="1500" b="1" i="1">
                <a:latin typeface="Play"/>
                <a:ea typeface="Play"/>
                <a:cs typeface="Play"/>
                <a:sym typeface="Play"/>
              </a:rPr>
              <a:t>neural networks </a:t>
            </a:r>
            <a:r>
              <a:rPr lang="en" sz="1500">
                <a:latin typeface="Play"/>
                <a:ea typeface="Play"/>
                <a:cs typeface="Play"/>
                <a:sym typeface="Play"/>
              </a:rPr>
              <a:t>to identify the most effective approach for detecting offensive and harmful content accurately.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grpSp>
        <p:nvGrpSpPr>
          <p:cNvPr id="154" name="Google Shape;154;p27"/>
          <p:cNvGrpSpPr/>
          <p:nvPr/>
        </p:nvGrpSpPr>
        <p:grpSpPr>
          <a:xfrm>
            <a:off x="3" y="912448"/>
            <a:ext cx="548641" cy="505095"/>
            <a:chOff x="3940602" y="308034"/>
            <a:chExt cx="2116791" cy="3428999"/>
          </a:xfrm>
        </p:grpSpPr>
        <p:sp>
          <p:nvSpPr>
            <p:cNvPr id="155" name="Google Shape;155;p27"/>
            <p:cNvSpPr/>
            <p:nvPr/>
          </p:nvSpPr>
          <p:spPr>
            <a:xfrm>
              <a:off x="3940602"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6" name="Google Shape;156;p27"/>
            <p:cNvSpPr/>
            <p:nvPr/>
          </p:nvSpPr>
          <p:spPr>
            <a:xfrm>
              <a:off x="4715626"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7" name="Google Shape;157;p27"/>
            <p:cNvSpPr/>
            <p:nvPr/>
          </p:nvSpPr>
          <p:spPr>
            <a:xfrm>
              <a:off x="5490650"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58" name="Google Shape;158;p27"/>
          <p:cNvSpPr/>
          <p:nvPr/>
        </p:nvSpPr>
        <p:spPr>
          <a:xfrm>
            <a:off x="480059" y="460465"/>
            <a:ext cx="8180615" cy="142058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9" name="Google Shape;159;p27"/>
          <p:cNvSpPr txBox="1">
            <a:spLocks noGrp="1"/>
          </p:cNvSpPr>
          <p:nvPr>
            <p:ph type="title"/>
          </p:nvPr>
        </p:nvSpPr>
        <p:spPr>
          <a:xfrm>
            <a:off x="782723" y="607424"/>
            <a:ext cx="8010241" cy="1099316"/>
          </a:xfrm>
          <a:prstGeom prst="rect">
            <a:avLst/>
          </a:prstGeom>
          <a:noFill/>
          <a:ln>
            <a:noFill/>
          </a:ln>
        </p:spPr>
        <p:txBody>
          <a:bodyPr spcFirstLastPara="1" wrap="square" lIns="68575" tIns="34275" rIns="68575" bIns="34275" anchor="ctr" anchorCtr="0">
            <a:normAutofit/>
          </a:bodyPr>
          <a:lstStyle/>
          <a:p>
            <a:pPr>
              <a:buSzPts val="3300"/>
            </a:pPr>
            <a:r>
              <a:rPr lang="en" sz="3200" b="1"/>
              <a:t>Data Collection and </a:t>
            </a:r>
            <a:r>
              <a:rPr lang="en-US" sz="3200" b="1">
                <a:latin typeface="Play"/>
                <a:ea typeface="Play"/>
                <a:cs typeface="Play"/>
                <a:sym typeface="Play"/>
              </a:rPr>
              <a:t>Data Preprocessing</a:t>
            </a:r>
            <a:endParaRPr sz="3200"/>
          </a:p>
        </p:txBody>
      </p:sp>
      <p:sp>
        <p:nvSpPr>
          <p:cNvPr id="160" name="Google Shape;160;p27"/>
          <p:cNvSpPr txBox="1">
            <a:spLocks noGrp="1"/>
          </p:cNvSpPr>
          <p:nvPr>
            <p:ph type="body" idx="1"/>
          </p:nvPr>
        </p:nvSpPr>
        <p:spPr>
          <a:xfrm>
            <a:off x="628351" y="2126225"/>
            <a:ext cx="7467802" cy="1801334"/>
          </a:xfrm>
          <a:prstGeom prst="rect">
            <a:avLst/>
          </a:prstGeom>
          <a:noFill/>
          <a:ln>
            <a:noFill/>
          </a:ln>
        </p:spPr>
        <p:txBody>
          <a:bodyPr spcFirstLastPara="1" wrap="square" lIns="68575" tIns="34275" rIns="68575" bIns="34275" anchor="ctr" anchorCtr="0">
            <a:noAutofit/>
          </a:bodyPr>
          <a:lstStyle/>
          <a:p>
            <a:pPr marL="0" indent="0">
              <a:lnSpc>
                <a:spcPct val="80000"/>
              </a:lnSpc>
              <a:spcBef>
                <a:spcPts val="0"/>
              </a:spcBef>
              <a:buSzPts val="1300"/>
              <a:buNone/>
            </a:pPr>
            <a:endParaRPr lang="en" sz="1200">
              <a:latin typeface="Play"/>
              <a:ea typeface="Play"/>
              <a:cs typeface="Play"/>
              <a:sym typeface="Play"/>
            </a:endParaRPr>
          </a:p>
          <a:p>
            <a:pPr marL="0" indent="0">
              <a:lnSpc>
                <a:spcPct val="80000"/>
              </a:lnSpc>
              <a:spcBef>
                <a:spcPts val="0"/>
              </a:spcBef>
              <a:buSzPts val="1300"/>
              <a:buNone/>
            </a:pPr>
            <a:endParaRPr lang="en" sz="1200">
              <a:latin typeface="Play"/>
              <a:ea typeface="Play"/>
              <a:cs typeface="Play"/>
              <a:sym typeface="Play"/>
            </a:endParaRPr>
          </a:p>
          <a:p>
            <a:pPr marL="0" indent="0">
              <a:lnSpc>
                <a:spcPct val="80000"/>
              </a:lnSpc>
              <a:spcBef>
                <a:spcPts val="0"/>
              </a:spcBef>
              <a:buSzPts val="1300"/>
              <a:buNone/>
            </a:pPr>
            <a:endParaRPr lang="en" sz="1200">
              <a:latin typeface="Play"/>
              <a:ea typeface="Play"/>
              <a:cs typeface="Play"/>
              <a:sym typeface="Play"/>
            </a:endParaRPr>
          </a:p>
          <a:p>
            <a:pPr marL="0" indent="0">
              <a:lnSpc>
                <a:spcPct val="80000"/>
              </a:lnSpc>
              <a:spcBef>
                <a:spcPts val="0"/>
              </a:spcBef>
              <a:buSzPts val="1300"/>
              <a:buNone/>
            </a:pPr>
            <a:endParaRPr lang="en" sz="1200">
              <a:latin typeface="Play"/>
              <a:ea typeface="Play"/>
              <a:cs typeface="Play"/>
              <a:sym typeface="Play"/>
            </a:endParaRPr>
          </a:p>
          <a:p>
            <a:pPr marL="0" indent="0">
              <a:lnSpc>
                <a:spcPct val="80000"/>
              </a:lnSpc>
              <a:spcBef>
                <a:spcPts val="0"/>
              </a:spcBef>
              <a:buSzPts val="1300"/>
              <a:buNone/>
            </a:pPr>
            <a:endParaRPr lang="en" sz="1200">
              <a:latin typeface="Play"/>
              <a:ea typeface="Play"/>
              <a:cs typeface="Play"/>
              <a:sym typeface="Play"/>
            </a:endParaRPr>
          </a:p>
          <a:p>
            <a:pPr marL="0" indent="0">
              <a:lnSpc>
                <a:spcPct val="80000"/>
              </a:lnSpc>
              <a:spcBef>
                <a:spcPts val="0"/>
              </a:spcBef>
              <a:buSzPts val="1300"/>
              <a:buNone/>
            </a:pPr>
            <a:endParaRPr lang="en" sz="1200">
              <a:latin typeface="Play"/>
              <a:ea typeface="Play"/>
              <a:cs typeface="Play"/>
              <a:sym typeface="Play"/>
            </a:endParaRPr>
          </a:p>
          <a:p>
            <a:pPr marL="0" indent="0">
              <a:lnSpc>
                <a:spcPct val="80000"/>
              </a:lnSpc>
              <a:spcBef>
                <a:spcPts val="0"/>
              </a:spcBef>
              <a:buSzPts val="1300"/>
              <a:buNone/>
            </a:pPr>
            <a:endParaRPr lang="en" sz="1200">
              <a:latin typeface="Play"/>
              <a:ea typeface="Play"/>
              <a:cs typeface="Play"/>
              <a:sym typeface="Play"/>
            </a:endParaRPr>
          </a:p>
          <a:p>
            <a:pPr marL="0" lvl="0" indent="0" algn="l">
              <a:lnSpc>
                <a:spcPct val="80000"/>
              </a:lnSpc>
              <a:spcBef>
                <a:spcPts val="0"/>
              </a:spcBef>
              <a:spcAft>
                <a:spcPts val="0"/>
              </a:spcAft>
              <a:buSzPts val="1300"/>
              <a:buNone/>
            </a:pPr>
            <a:r>
              <a:rPr lang="en" sz="1200" i="0" u="none" strike="noStrike">
                <a:latin typeface="Play"/>
                <a:ea typeface="Play"/>
                <a:cs typeface="Play"/>
                <a:sym typeface="Play"/>
              </a:rPr>
              <a:t>We collected data by web scraping comments from YouTube and Reddit. We used the </a:t>
            </a:r>
            <a:r>
              <a:rPr lang="en" sz="1200" b="1" i="0" u="none" strike="noStrike">
                <a:latin typeface="Play"/>
                <a:ea typeface="Play"/>
                <a:cs typeface="Play"/>
                <a:sym typeface="Play"/>
              </a:rPr>
              <a:t>YouTube Data API</a:t>
            </a:r>
            <a:r>
              <a:rPr lang="en" sz="1200" i="0" u="none" strike="noStrike">
                <a:latin typeface="Play"/>
                <a:ea typeface="Play"/>
                <a:cs typeface="Play"/>
                <a:sym typeface="Play"/>
              </a:rPr>
              <a:t> to extract comments and </a:t>
            </a:r>
            <a:r>
              <a:rPr lang="en" sz="1200" b="1" i="0" u="none" strike="noStrike">
                <a:latin typeface="Play"/>
                <a:ea typeface="Play"/>
                <a:cs typeface="Play"/>
                <a:sym typeface="Play"/>
              </a:rPr>
              <a:t>PRAW </a:t>
            </a:r>
            <a:r>
              <a:rPr lang="en" sz="1200" i="0" u="none" strike="noStrike">
                <a:latin typeface="Play"/>
                <a:ea typeface="Play"/>
                <a:cs typeface="Play"/>
                <a:sym typeface="Play"/>
              </a:rPr>
              <a:t>libraries for scraping Reddit. The collected data was stored as </a:t>
            </a:r>
            <a:r>
              <a:rPr lang="en" sz="1200" b="1" i="0" u="none" strike="noStrike">
                <a:latin typeface="Play"/>
                <a:ea typeface="Play"/>
                <a:cs typeface="Play"/>
                <a:sym typeface="Play"/>
              </a:rPr>
              <a:t>CSV </a:t>
            </a:r>
            <a:r>
              <a:rPr lang="en" sz="1200" b="1">
                <a:latin typeface="Play"/>
                <a:ea typeface="Play"/>
                <a:cs typeface="Play"/>
                <a:sym typeface="Play"/>
              </a:rPr>
              <a:t>f</a:t>
            </a:r>
            <a:r>
              <a:rPr lang="en" sz="1200" b="1" i="0" u="none" strike="noStrike">
                <a:latin typeface="Play"/>
                <a:ea typeface="Play"/>
                <a:cs typeface="Play"/>
                <a:sym typeface="Play"/>
              </a:rPr>
              <a:t>iles</a:t>
            </a:r>
            <a:r>
              <a:rPr lang="en" sz="1200" i="0" u="none" strike="noStrike">
                <a:latin typeface="Play"/>
                <a:ea typeface="Play"/>
                <a:cs typeface="Play"/>
                <a:sym typeface="Play"/>
              </a:rPr>
              <a:t> for further processing.</a:t>
            </a:r>
            <a:endParaRPr lang="en"/>
          </a:p>
          <a:p>
            <a:pPr marL="0" lvl="0" indent="0" algn="l" rtl="0">
              <a:lnSpc>
                <a:spcPct val="80000"/>
              </a:lnSpc>
              <a:spcBef>
                <a:spcPts val="0"/>
              </a:spcBef>
              <a:spcAft>
                <a:spcPts val="0"/>
              </a:spcAft>
              <a:buClr>
                <a:schemeClr val="dk1"/>
              </a:buClr>
              <a:buSzPts val="1300"/>
              <a:buNone/>
            </a:pPr>
            <a:r>
              <a:rPr lang="en" sz="1200" i="0" u="none" strike="noStrike">
                <a:latin typeface="Play"/>
                <a:ea typeface="Play"/>
                <a:cs typeface="Play"/>
                <a:sym typeface="Play"/>
              </a:rPr>
              <a:t> </a:t>
            </a:r>
          </a:p>
          <a:p>
            <a:pPr marL="0" lvl="0" indent="0" algn="l" rtl="0">
              <a:lnSpc>
                <a:spcPct val="90000"/>
              </a:lnSpc>
              <a:spcBef>
                <a:spcPts val="0"/>
              </a:spcBef>
              <a:spcAft>
                <a:spcPts val="0"/>
              </a:spcAft>
              <a:buClr>
                <a:schemeClr val="dk1"/>
              </a:buClr>
              <a:buSzPts val="1400"/>
              <a:buNone/>
            </a:pPr>
            <a:r>
              <a:rPr lang="en-US" sz="1200" b="0" i="0" u="none" strike="noStrike">
                <a:latin typeface="Play"/>
                <a:ea typeface="Play"/>
                <a:cs typeface="Play"/>
                <a:sym typeface="Play"/>
              </a:rPr>
              <a:t>After collecting the data, we performed several </a:t>
            </a:r>
            <a:r>
              <a:rPr lang="en-US" sz="1200" b="1" i="0" u="none" strike="noStrike">
                <a:latin typeface="Play"/>
                <a:ea typeface="Play"/>
                <a:cs typeface="Play"/>
                <a:sym typeface="Play"/>
              </a:rPr>
              <a:t>text cleaning </a:t>
            </a:r>
            <a:r>
              <a:rPr lang="en-US" sz="1200" b="0" i="0" u="none" strike="noStrike">
                <a:latin typeface="Play"/>
                <a:ea typeface="Play"/>
                <a:cs typeface="Play"/>
                <a:sym typeface="Play"/>
              </a:rPr>
              <a:t>operations to remove unwanted characters, URLs, emojis, and punctuation. We also removed extra whitespaces to prepare the text for further analysis. </a:t>
            </a:r>
            <a:endParaRPr lang="en-US" sz="1200"/>
          </a:p>
          <a:p>
            <a:pPr marL="177800" lvl="0" indent="-177800" algn="l" rtl="0">
              <a:lnSpc>
                <a:spcPct val="90000"/>
              </a:lnSpc>
              <a:spcBef>
                <a:spcPts val="800"/>
              </a:spcBef>
              <a:spcAft>
                <a:spcPts val="0"/>
              </a:spcAft>
              <a:buClr>
                <a:schemeClr val="dk1"/>
              </a:buClr>
              <a:buSzPts val="1400"/>
              <a:buChar char="•"/>
            </a:pPr>
            <a:r>
              <a:rPr lang="en-US" sz="1200" b="1">
                <a:latin typeface="Play"/>
                <a:ea typeface="Play"/>
                <a:cs typeface="Play"/>
                <a:sym typeface="Play"/>
              </a:rPr>
              <a:t>Module Used  - Regular Expression (import re)</a:t>
            </a:r>
          </a:p>
          <a:p>
            <a:pPr marL="0" lvl="0" indent="0" algn="l" rtl="0">
              <a:lnSpc>
                <a:spcPct val="90000"/>
              </a:lnSpc>
              <a:spcBef>
                <a:spcPts val="800"/>
              </a:spcBef>
              <a:spcAft>
                <a:spcPts val="0"/>
              </a:spcAft>
              <a:buClr>
                <a:schemeClr val="dk1"/>
              </a:buClr>
              <a:buSzPts val="1400"/>
              <a:buNone/>
            </a:pPr>
            <a:r>
              <a:rPr lang="en-US" sz="1200" b="1">
                <a:latin typeface="Play"/>
                <a:ea typeface="Play"/>
                <a:cs typeface="Play"/>
                <a:sym typeface="Play"/>
              </a:rPr>
              <a:t>Tokenization</a:t>
            </a:r>
            <a:r>
              <a:rPr lang="en-US" sz="1200">
                <a:latin typeface="Play"/>
                <a:ea typeface="Play"/>
                <a:cs typeface="Play"/>
                <a:sym typeface="Play"/>
              </a:rPr>
              <a:t> is the process of splitting text into smaller units, like words or phrases, to make it analyzable for machine learning models. It helps convert raw text into structured data that models can interpret effectively.</a:t>
            </a:r>
            <a:endParaRPr lang="en-US" sz="1200"/>
          </a:p>
          <a:p>
            <a:pPr marL="177800" indent="-177800"/>
            <a:r>
              <a:rPr lang="en-US" sz="1200" b="1">
                <a:latin typeface="Play"/>
                <a:ea typeface="Play"/>
                <a:cs typeface="Play"/>
                <a:sym typeface="Play"/>
              </a:rPr>
              <a:t>Modules Used  - Natural Language Toolkit (</a:t>
            </a:r>
            <a:r>
              <a:rPr lang="en-US" sz="1200" b="1" err="1">
                <a:latin typeface="Play"/>
                <a:ea typeface="Play"/>
                <a:cs typeface="Play"/>
                <a:sym typeface="Play"/>
              </a:rPr>
              <a:t>Nltk</a:t>
            </a:r>
            <a:r>
              <a:rPr lang="en-US" sz="1200" b="1">
                <a:latin typeface="Play"/>
                <a:ea typeface="Play"/>
                <a:cs typeface="Play"/>
                <a:sym typeface="Play"/>
              </a:rPr>
              <a:t>) , tokenize , </a:t>
            </a:r>
            <a:r>
              <a:rPr lang="en-US" sz="1200" b="1" err="1">
                <a:latin typeface="Play"/>
                <a:ea typeface="Play"/>
                <a:cs typeface="Play"/>
                <a:sym typeface="Play"/>
              </a:rPr>
              <a:t>stopwords</a:t>
            </a:r>
            <a:endParaRPr lang="en-US" sz="1200" b="1">
              <a:latin typeface="Play"/>
              <a:ea typeface="Play"/>
              <a:cs typeface="Play"/>
              <a:sym typeface="Play"/>
            </a:endParaRPr>
          </a:p>
          <a:p>
            <a:pPr marL="0" lvl="0" indent="0" algn="l" rtl="0">
              <a:lnSpc>
                <a:spcPct val="90000"/>
              </a:lnSpc>
              <a:spcBef>
                <a:spcPts val="800"/>
              </a:spcBef>
              <a:spcAft>
                <a:spcPts val="0"/>
              </a:spcAft>
              <a:buClr>
                <a:schemeClr val="dk1"/>
              </a:buClr>
              <a:buSzPts val="1400"/>
              <a:buNone/>
            </a:pPr>
            <a:r>
              <a:rPr lang="en-US" sz="1200" b="0">
                <a:latin typeface="Play"/>
                <a:ea typeface="Play"/>
                <a:cs typeface="Play"/>
                <a:sym typeface="Play"/>
              </a:rPr>
              <a:t>Removing </a:t>
            </a:r>
            <a:r>
              <a:rPr lang="en-US" sz="1200" b="1" err="1">
                <a:latin typeface="Play"/>
                <a:ea typeface="Play"/>
                <a:cs typeface="Play"/>
                <a:sym typeface="Play"/>
              </a:rPr>
              <a:t>stopwords</a:t>
            </a:r>
            <a:r>
              <a:rPr lang="en-US" sz="1200" b="0">
                <a:latin typeface="Play"/>
                <a:ea typeface="Play"/>
                <a:cs typeface="Play"/>
                <a:sym typeface="Play"/>
              </a:rPr>
              <a:t> involves eliminating common words like "and," "the," and "is" that don't add significant meaning to text analysis. This process helps improve model efficiency by focusing on more relevant words in the data.</a:t>
            </a:r>
            <a:endParaRPr sz="1200" i="0" u="none" strike="noStrike">
              <a:latin typeface="Play"/>
              <a:ea typeface="Play"/>
              <a:cs typeface="Play"/>
              <a:sym typeface="Play"/>
            </a:endParaRPr>
          </a:p>
          <a:p>
            <a:pPr marL="0" lvl="0" indent="0" algn="l" rtl="0">
              <a:lnSpc>
                <a:spcPct val="80000"/>
              </a:lnSpc>
              <a:spcBef>
                <a:spcPts val="800"/>
              </a:spcBef>
              <a:spcAft>
                <a:spcPts val="0"/>
              </a:spcAft>
              <a:buClr>
                <a:schemeClr val="dk1"/>
              </a:buClr>
              <a:buSzPts val="1300"/>
              <a:buNone/>
            </a:pPr>
            <a:endParaRPr sz="1200">
              <a:latin typeface="Play"/>
              <a:ea typeface="Play"/>
              <a:cs typeface="Play"/>
              <a:sym typeface="Play"/>
            </a:endParaRPr>
          </a:p>
        </p:txBody>
      </p:sp>
      <p:cxnSp>
        <p:nvCxnSpPr>
          <p:cNvPr id="161" name="Google Shape;161;p27"/>
          <p:cNvCxnSpPr/>
          <p:nvPr/>
        </p:nvCxnSpPr>
        <p:spPr>
          <a:xfrm rot="10800000">
            <a:off x="628650" y="4863985"/>
            <a:ext cx="7886700" cy="0"/>
          </a:xfrm>
          <a:prstGeom prst="straightConnector1">
            <a:avLst/>
          </a:prstGeom>
          <a:noFill/>
          <a:ln w="57150" cap="flat" cmpd="sng">
            <a:solidFill>
              <a:schemeClr val="accent4"/>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29"/>
          <p:cNvSpPr/>
          <p:nvPr/>
        </p:nvSpPr>
        <p:spPr>
          <a:xfrm>
            <a:off x="0" y="0"/>
            <a:ext cx="9144000" cy="51429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80" name="Google Shape;180;p29"/>
          <p:cNvGrpSpPr/>
          <p:nvPr/>
        </p:nvGrpSpPr>
        <p:grpSpPr>
          <a:xfrm>
            <a:off x="3" y="912448"/>
            <a:ext cx="548641" cy="505095"/>
            <a:chOff x="3940602" y="308034"/>
            <a:chExt cx="2116791" cy="3428999"/>
          </a:xfrm>
        </p:grpSpPr>
        <p:sp>
          <p:nvSpPr>
            <p:cNvPr id="181" name="Google Shape;181;p29"/>
            <p:cNvSpPr/>
            <p:nvPr/>
          </p:nvSpPr>
          <p:spPr>
            <a:xfrm>
              <a:off x="3940602"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Play"/>
                <a:ea typeface="Play"/>
                <a:cs typeface="Play"/>
                <a:sym typeface="Play"/>
              </a:endParaRPr>
            </a:p>
          </p:txBody>
        </p:sp>
        <p:sp>
          <p:nvSpPr>
            <p:cNvPr id="182" name="Google Shape;182;p29"/>
            <p:cNvSpPr/>
            <p:nvPr/>
          </p:nvSpPr>
          <p:spPr>
            <a:xfrm>
              <a:off x="4715626"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Play"/>
                <a:ea typeface="Play"/>
                <a:cs typeface="Play"/>
                <a:sym typeface="Play"/>
              </a:endParaRPr>
            </a:p>
          </p:txBody>
        </p:sp>
        <p:sp>
          <p:nvSpPr>
            <p:cNvPr id="183" name="Google Shape;183;p29"/>
            <p:cNvSpPr/>
            <p:nvPr/>
          </p:nvSpPr>
          <p:spPr>
            <a:xfrm>
              <a:off x="5490650"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Play"/>
                <a:ea typeface="Play"/>
                <a:cs typeface="Play"/>
                <a:sym typeface="Play"/>
              </a:endParaRPr>
            </a:p>
          </p:txBody>
        </p:sp>
      </p:grpSp>
      <p:sp>
        <p:nvSpPr>
          <p:cNvPr id="184" name="Google Shape;184;p29"/>
          <p:cNvSpPr/>
          <p:nvPr/>
        </p:nvSpPr>
        <p:spPr>
          <a:xfrm>
            <a:off x="615517" y="224158"/>
            <a:ext cx="8180700" cy="859200"/>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29"/>
          <p:cNvSpPr txBox="1">
            <a:spLocks noGrp="1"/>
          </p:cNvSpPr>
          <p:nvPr>
            <p:ph type="title"/>
          </p:nvPr>
        </p:nvSpPr>
        <p:spPr>
          <a:xfrm>
            <a:off x="631669" y="720465"/>
            <a:ext cx="5135808" cy="191179"/>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000"/>
              <a:buFont typeface="Comic Sans MS"/>
              <a:buNone/>
            </a:pPr>
            <a:r>
              <a:rPr lang="en" sz="3000" b="1" i="0" u="none" strike="noStrike"/>
              <a:t>Data </a:t>
            </a:r>
            <a:r>
              <a:rPr lang="en" sz="3000" b="1"/>
              <a:t>Labeling</a:t>
            </a:r>
            <a:endParaRPr sz="3000"/>
          </a:p>
        </p:txBody>
      </p:sp>
      <p:sp>
        <p:nvSpPr>
          <p:cNvPr id="186" name="Google Shape;186;p29"/>
          <p:cNvSpPr txBox="1">
            <a:spLocks noGrp="1"/>
          </p:cNvSpPr>
          <p:nvPr>
            <p:ph type="body" idx="1"/>
          </p:nvPr>
        </p:nvSpPr>
        <p:spPr>
          <a:xfrm>
            <a:off x="524275" y="1182090"/>
            <a:ext cx="4336502" cy="3642710"/>
          </a:xfrm>
          <a:prstGeom prst="rect">
            <a:avLst/>
          </a:prstGeom>
          <a:noFill/>
          <a:ln>
            <a:noFill/>
          </a:ln>
        </p:spPr>
        <p:txBody>
          <a:bodyPr spcFirstLastPara="1" wrap="square" lIns="68575" tIns="34275" rIns="68575" bIns="34275" anchor="ctr" anchorCtr="0">
            <a:normAutofit/>
          </a:bodyPr>
          <a:lstStyle/>
          <a:p>
            <a:pPr marL="0" indent="0">
              <a:lnSpc>
                <a:spcPct val="100000"/>
              </a:lnSpc>
              <a:spcBef>
                <a:spcPts val="0"/>
              </a:spcBef>
              <a:buClr>
                <a:srgbClr val="000000"/>
              </a:buClr>
              <a:buSzPts val="1200"/>
              <a:buNone/>
            </a:pPr>
            <a:r>
              <a:rPr lang="en" sz="1300" b="1" u="sng">
                <a:solidFill>
                  <a:srgbClr val="000000"/>
                </a:solidFill>
                <a:latin typeface="Play"/>
                <a:ea typeface="Play"/>
                <a:cs typeface="Play"/>
              </a:rPr>
              <a:t>Manual Labeling</a:t>
            </a:r>
            <a:endParaRPr lang="en" sz="1300" b="1" u="sng">
              <a:solidFill>
                <a:srgbClr val="000000"/>
              </a:solidFill>
              <a:latin typeface="Play"/>
              <a:ea typeface="Play"/>
              <a:cs typeface="Play"/>
              <a:sym typeface="Play"/>
            </a:endParaRPr>
          </a:p>
          <a:p>
            <a:pPr marL="0" indent="0">
              <a:lnSpc>
                <a:spcPct val="100000"/>
              </a:lnSpc>
              <a:spcBef>
                <a:spcPts val="0"/>
              </a:spcBef>
              <a:buSzPts val="1200"/>
              <a:buNone/>
            </a:pPr>
            <a:endParaRPr lang="en" sz="1300" b="1" u="sng">
              <a:solidFill>
                <a:srgbClr val="000000"/>
              </a:solidFill>
              <a:latin typeface="Play"/>
              <a:ea typeface="Play"/>
              <a:cs typeface="Play"/>
              <a:sym typeface="Play"/>
            </a:endParaRPr>
          </a:p>
          <a:p>
            <a:pPr marL="0" lvl="0" indent="0" algn="l">
              <a:lnSpc>
                <a:spcPct val="100000"/>
              </a:lnSpc>
              <a:spcBef>
                <a:spcPts val="0"/>
              </a:spcBef>
              <a:spcAft>
                <a:spcPts val="0"/>
              </a:spcAft>
              <a:buSzPts val="1200"/>
              <a:buNone/>
            </a:pPr>
            <a:r>
              <a:rPr lang="en" sz="1200" b="0" i="0" u="none" strike="noStrike">
                <a:solidFill>
                  <a:srgbClr val="000000"/>
                </a:solidFill>
                <a:latin typeface="Play"/>
                <a:ea typeface="Play"/>
                <a:cs typeface="Play"/>
                <a:sym typeface="Play"/>
              </a:rPr>
              <a:t>After cleaning the data, we manually </a:t>
            </a:r>
            <a:r>
              <a:rPr lang="en" sz="1200">
                <a:solidFill>
                  <a:srgbClr val="000000"/>
                </a:solidFill>
                <a:latin typeface="Play"/>
                <a:ea typeface="Play"/>
                <a:cs typeface="Play"/>
                <a:sym typeface="Play"/>
              </a:rPr>
              <a:t>labelled</a:t>
            </a:r>
            <a:r>
              <a:rPr lang="en" sz="1200" b="0" i="0" u="none" strike="noStrike">
                <a:solidFill>
                  <a:srgbClr val="000000"/>
                </a:solidFill>
                <a:latin typeface="Play"/>
                <a:ea typeface="Play"/>
                <a:cs typeface="Play"/>
                <a:sym typeface="Play"/>
              </a:rPr>
              <a:t> the comments as 'cyberbullying' or 'non-cyberbullying'. This labeling process was crucial in providing labeled training data for the machine learning model.</a:t>
            </a:r>
            <a:endParaRPr/>
          </a:p>
          <a:p>
            <a:pPr marL="0" lvl="0" indent="0" algn="l" rtl="0">
              <a:lnSpc>
                <a:spcPct val="100000"/>
              </a:lnSpc>
              <a:spcBef>
                <a:spcPts val="800"/>
              </a:spcBef>
              <a:spcAft>
                <a:spcPts val="0"/>
              </a:spcAft>
              <a:buClr>
                <a:schemeClr val="dk1"/>
              </a:buClr>
              <a:buSzPts val="1200"/>
              <a:buNone/>
            </a:pPr>
            <a:r>
              <a:rPr lang="en" sz="1200">
                <a:latin typeface="Play"/>
                <a:ea typeface="Play"/>
                <a:cs typeface="Play"/>
                <a:sym typeface="Play"/>
              </a:rPr>
              <a:t>In labeling,</a:t>
            </a:r>
            <a:endParaRPr/>
          </a:p>
          <a:p>
            <a:pPr marL="177800" lvl="0" indent="-177800" algn="l" rtl="0">
              <a:lnSpc>
                <a:spcPct val="100000"/>
              </a:lnSpc>
              <a:spcBef>
                <a:spcPts val="800"/>
              </a:spcBef>
              <a:spcAft>
                <a:spcPts val="0"/>
              </a:spcAft>
              <a:buClr>
                <a:schemeClr val="dk1"/>
              </a:buClr>
              <a:buSzPts val="1200"/>
              <a:buChar char="•"/>
            </a:pPr>
            <a:r>
              <a:rPr lang="en" sz="1200">
                <a:latin typeface="Play"/>
                <a:ea typeface="Play"/>
                <a:cs typeface="Play"/>
                <a:sym typeface="Play"/>
              </a:rPr>
              <a:t>1 for Cyberbullying</a:t>
            </a:r>
            <a:endParaRPr/>
          </a:p>
          <a:p>
            <a:pPr marL="177800" lvl="0" indent="-177800" algn="l" rtl="0">
              <a:lnSpc>
                <a:spcPct val="100000"/>
              </a:lnSpc>
              <a:spcBef>
                <a:spcPts val="800"/>
              </a:spcBef>
              <a:spcAft>
                <a:spcPts val="0"/>
              </a:spcAft>
              <a:buClr>
                <a:schemeClr val="dk1"/>
              </a:buClr>
              <a:buSzPts val="1200"/>
              <a:buChar char="•"/>
            </a:pPr>
            <a:r>
              <a:rPr lang="en" sz="1200">
                <a:latin typeface="Play"/>
                <a:ea typeface="Play"/>
                <a:cs typeface="Play"/>
                <a:sym typeface="Play"/>
              </a:rPr>
              <a:t>0 for Non Cyberbullying</a:t>
            </a:r>
            <a:endParaRPr/>
          </a:p>
          <a:p>
            <a:pPr marL="0" lvl="0" indent="0" algn="l" rtl="0">
              <a:lnSpc>
                <a:spcPct val="100000"/>
              </a:lnSpc>
              <a:spcBef>
                <a:spcPts val="800"/>
              </a:spcBef>
              <a:spcAft>
                <a:spcPts val="0"/>
              </a:spcAft>
              <a:buClr>
                <a:schemeClr val="dk1"/>
              </a:buClr>
              <a:buSzPts val="1200"/>
              <a:buNone/>
            </a:pPr>
            <a:r>
              <a:rPr lang="en" sz="1200">
                <a:latin typeface="Play"/>
                <a:ea typeface="Play"/>
                <a:cs typeface="Play"/>
                <a:sym typeface="Play"/>
              </a:rPr>
              <a:t>Initially, comments scraped from a single platform resulted in a </a:t>
            </a:r>
            <a:r>
              <a:rPr lang="en" sz="1200" b="1" i="1">
                <a:latin typeface="Play"/>
                <a:ea typeface="Play"/>
                <a:cs typeface="Play"/>
                <a:sym typeface="Play"/>
              </a:rPr>
              <a:t>biased dataset </a:t>
            </a:r>
            <a:r>
              <a:rPr lang="en" sz="1200">
                <a:latin typeface="Play"/>
                <a:ea typeface="Play"/>
                <a:cs typeface="Play"/>
                <a:sym typeface="Play"/>
              </a:rPr>
              <a:t>that didn’t fully represent the diversity of online interactions. To create a more balanced and unbiased dataset, we </a:t>
            </a:r>
            <a:r>
              <a:rPr lang="en" sz="1200" i="1">
                <a:latin typeface="Play"/>
                <a:ea typeface="Play"/>
                <a:cs typeface="Play"/>
                <a:sym typeface="Play"/>
              </a:rPr>
              <a:t>included comments from both YouTube and Reddit,</a:t>
            </a:r>
            <a:r>
              <a:rPr lang="en" sz="1200">
                <a:latin typeface="Play"/>
                <a:ea typeface="Play"/>
                <a:cs typeface="Play"/>
                <a:sym typeface="Play"/>
              </a:rPr>
              <a:t> ensuring the model captures a broader range of language patterns and behaviors.</a:t>
            </a:r>
            <a:endParaRPr/>
          </a:p>
        </p:txBody>
      </p:sp>
      <p:cxnSp>
        <p:nvCxnSpPr>
          <p:cNvPr id="187" name="Google Shape;187;p29"/>
          <p:cNvCxnSpPr/>
          <p:nvPr/>
        </p:nvCxnSpPr>
        <p:spPr>
          <a:xfrm rot="10800000">
            <a:off x="628650" y="4863985"/>
            <a:ext cx="7886700" cy="0"/>
          </a:xfrm>
          <a:prstGeom prst="straightConnector1">
            <a:avLst/>
          </a:prstGeom>
          <a:noFill/>
          <a:ln w="57150" cap="flat" cmpd="sng">
            <a:solidFill>
              <a:schemeClr val="accent4"/>
            </a:solidFill>
            <a:prstDash val="solid"/>
            <a:miter lim="800000"/>
            <a:headEnd type="none" w="sm" len="sm"/>
            <a:tailEnd type="none" w="sm" len="sm"/>
          </a:ln>
        </p:spPr>
      </p:cxnSp>
      <p:sp>
        <p:nvSpPr>
          <p:cNvPr id="188" name="Google Shape;188;p29"/>
          <p:cNvSpPr txBox="1"/>
          <p:nvPr/>
        </p:nvSpPr>
        <p:spPr>
          <a:xfrm>
            <a:off x="5001381" y="1415089"/>
            <a:ext cx="3702900" cy="2269822"/>
          </a:xfrm>
          <a:prstGeom prst="rect">
            <a:avLst/>
          </a:prstGeom>
          <a:noFill/>
          <a:ln>
            <a:noFill/>
          </a:ln>
        </p:spPr>
        <p:txBody>
          <a:bodyPr spcFirstLastPara="1" wrap="square" lIns="68575" tIns="34275" rIns="68575" bIns="34275" anchor="t" anchorCtr="0">
            <a:spAutoFit/>
          </a:bodyPr>
          <a:lstStyle/>
          <a:p>
            <a:r>
              <a:rPr lang="en" sz="1300" b="1">
                <a:solidFill>
                  <a:schemeClr val="dk1"/>
                </a:solidFill>
                <a:latin typeface="Play"/>
                <a:ea typeface="Play"/>
                <a:cs typeface="Play"/>
              </a:rPr>
              <a:t>Automatic labeling</a:t>
            </a:r>
            <a:endParaRPr lang="en" sz="1300" b="1">
              <a:solidFill>
                <a:schemeClr val="dk1"/>
              </a:solidFill>
              <a:latin typeface="Play"/>
              <a:ea typeface="Play"/>
              <a:cs typeface="Play"/>
              <a:sym typeface="Play"/>
            </a:endParaRPr>
          </a:p>
          <a:p>
            <a:endParaRPr lang="en" sz="1300" b="1">
              <a:solidFill>
                <a:schemeClr val="dk1"/>
              </a:solidFill>
              <a:latin typeface="Play"/>
              <a:ea typeface="Play"/>
              <a:cs typeface="Play"/>
              <a:sym typeface="Play"/>
            </a:endParaRPr>
          </a:p>
          <a:p>
            <a:pPr marL="0" marR="0" lvl="0" indent="0" algn="l">
              <a:spcBef>
                <a:spcPts val="0"/>
              </a:spcBef>
              <a:spcAft>
                <a:spcPts val="0"/>
              </a:spcAft>
              <a:buNone/>
            </a:pPr>
            <a:r>
              <a:rPr lang="en" sz="1300" b="0" i="0" u="none" strike="noStrike" cap="none">
                <a:solidFill>
                  <a:schemeClr val="dk1"/>
                </a:solidFill>
                <a:latin typeface="Play"/>
                <a:ea typeface="Play"/>
                <a:cs typeface="Play"/>
                <a:sym typeface="Play"/>
              </a:rPr>
              <a:t>To automate labeling, we used the "</a:t>
            </a:r>
            <a:r>
              <a:rPr lang="en" sz="1300" b="1" i="0" u="none" strike="noStrike" cap="none">
                <a:solidFill>
                  <a:schemeClr val="dk1"/>
                </a:solidFill>
                <a:latin typeface="Play"/>
                <a:ea typeface="Play"/>
                <a:cs typeface="Play"/>
                <a:sym typeface="Play"/>
              </a:rPr>
              <a:t>unitary/toxic-</a:t>
            </a:r>
            <a:r>
              <a:rPr lang="en" sz="1300" b="1" i="0" u="none" strike="noStrike" cap="none" err="1">
                <a:solidFill>
                  <a:schemeClr val="dk1"/>
                </a:solidFill>
                <a:latin typeface="Play"/>
                <a:ea typeface="Play"/>
                <a:cs typeface="Play"/>
                <a:sym typeface="Play"/>
              </a:rPr>
              <a:t>bert</a:t>
            </a:r>
            <a:r>
              <a:rPr lang="en" sz="1300" b="0" i="0" u="none" strike="noStrike" cap="none">
                <a:solidFill>
                  <a:schemeClr val="dk1"/>
                </a:solidFill>
                <a:latin typeface="Play"/>
                <a:ea typeface="Play"/>
                <a:cs typeface="Play"/>
                <a:sym typeface="Play"/>
              </a:rPr>
              <a:t>" model to classify comments as "cyberbullying" or "non-cyberbullying" based on toxicity scores. Comments with scores above a set threshold are labeled as "cyberbullying”.</a:t>
            </a:r>
            <a:endParaRPr sz="1300">
              <a:solidFill>
                <a:schemeClr val="dk1"/>
              </a:solidFill>
            </a:endParaRPr>
          </a:p>
          <a:p>
            <a:pPr marL="0" marR="0" lvl="0" indent="0" algn="l" rtl="0">
              <a:spcBef>
                <a:spcPts val="0"/>
              </a:spcBef>
              <a:spcAft>
                <a:spcPts val="0"/>
              </a:spcAft>
              <a:buNone/>
            </a:pPr>
            <a:endParaRPr sz="1300">
              <a:solidFill>
                <a:schemeClr val="dk1"/>
              </a:solidFill>
              <a:latin typeface="Play"/>
              <a:ea typeface="Play"/>
              <a:cs typeface="Play"/>
              <a:sym typeface="Play"/>
            </a:endParaRPr>
          </a:p>
          <a:p>
            <a:pPr marL="0" marR="0" lvl="0" indent="0" algn="l" rtl="0">
              <a:spcBef>
                <a:spcPts val="0"/>
              </a:spcBef>
              <a:spcAft>
                <a:spcPts val="0"/>
              </a:spcAft>
              <a:buNone/>
            </a:pPr>
            <a:r>
              <a:rPr lang="en" sz="1300" b="1">
                <a:solidFill>
                  <a:schemeClr val="dk1"/>
                </a:solidFill>
                <a:latin typeface="Play"/>
                <a:ea typeface="Play"/>
                <a:cs typeface="Play"/>
                <a:sym typeface="Play"/>
              </a:rPr>
              <a:t>Modules Used - </a:t>
            </a:r>
            <a:r>
              <a:rPr lang="en" sz="1300" b="1" err="1">
                <a:solidFill>
                  <a:schemeClr val="dk1"/>
                </a:solidFill>
                <a:latin typeface="Play"/>
                <a:ea typeface="Play"/>
                <a:cs typeface="Play"/>
                <a:sym typeface="Play"/>
              </a:rPr>
              <a:t>AutoTokenizer</a:t>
            </a:r>
            <a:r>
              <a:rPr lang="en" sz="1300" b="1">
                <a:solidFill>
                  <a:schemeClr val="dk1"/>
                </a:solidFill>
                <a:latin typeface="Play"/>
                <a:ea typeface="Play"/>
                <a:cs typeface="Play"/>
                <a:sym typeface="Play"/>
              </a:rPr>
              <a:t>, </a:t>
            </a:r>
            <a:r>
              <a:rPr lang="en" sz="1300" b="1" err="1">
                <a:solidFill>
                  <a:schemeClr val="dk1"/>
                </a:solidFill>
                <a:latin typeface="Play"/>
                <a:ea typeface="Play"/>
                <a:cs typeface="Play"/>
                <a:sym typeface="Play"/>
              </a:rPr>
              <a:t>AutoModelForSequenceClassification</a:t>
            </a:r>
            <a:r>
              <a:rPr lang="en" sz="1300" b="1">
                <a:solidFill>
                  <a:schemeClr val="dk1"/>
                </a:solidFill>
                <a:latin typeface="Play"/>
                <a:ea typeface="Play"/>
                <a:cs typeface="Play"/>
                <a:sym typeface="Play"/>
              </a:rPr>
              <a:t> , torch</a:t>
            </a:r>
            <a:endParaRPr sz="1300">
              <a:solidFill>
                <a:schemeClr val="dk1"/>
              </a:solidFill>
            </a:endParaRPr>
          </a:p>
        </p:txBody>
      </p:sp>
      <p:sp>
        <p:nvSpPr>
          <p:cNvPr id="190" name="Google Shape;190;p29"/>
          <p:cNvSpPr/>
          <p:nvPr/>
        </p:nvSpPr>
        <p:spPr>
          <a:xfrm flipH="1">
            <a:off x="4856567" y="1647010"/>
            <a:ext cx="12278" cy="3191934"/>
          </a:xfrm>
          <a:prstGeom prst="rect">
            <a:avLst/>
          </a:prstGeom>
          <a:solidFill>
            <a:srgbClr val="0F9ED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4"/>
        <p:cNvGrpSpPr/>
        <p:nvPr/>
      </p:nvGrpSpPr>
      <p:grpSpPr>
        <a:xfrm>
          <a:off x="0" y="0"/>
          <a:ext cx="0" cy="0"/>
          <a:chOff x="0" y="0"/>
          <a:chExt cx="0" cy="0"/>
        </a:xfrm>
      </p:grpSpPr>
      <p:sp>
        <p:nvSpPr>
          <p:cNvPr id="195" name="Google Shape;195;p30"/>
          <p:cNvSpPr txBox="1">
            <a:spLocks noGrp="1"/>
          </p:cNvSpPr>
          <p:nvPr>
            <p:ph type="body" idx="1"/>
          </p:nvPr>
        </p:nvSpPr>
        <p:spPr>
          <a:xfrm>
            <a:off x="4565144" y="443854"/>
            <a:ext cx="4011600" cy="1674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1400"/>
              <a:buNone/>
            </a:pPr>
            <a:r>
              <a:rPr lang="en" sz="1300" b="1">
                <a:latin typeface="Play"/>
                <a:ea typeface="Play"/>
                <a:cs typeface="Play"/>
                <a:sym typeface="Play"/>
              </a:rPr>
              <a:t>Phase 2: Data Splitting &amp; Model Training</a:t>
            </a:r>
            <a:endParaRPr sz="1300" b="1">
              <a:latin typeface="Play"/>
              <a:ea typeface="Play"/>
              <a:cs typeface="Play"/>
              <a:sym typeface="Play"/>
            </a:endParaRPr>
          </a:p>
          <a:p>
            <a:pPr marL="0" lvl="0" indent="0" algn="l" rtl="0">
              <a:lnSpc>
                <a:spcPct val="90000"/>
              </a:lnSpc>
              <a:spcBef>
                <a:spcPts val="0"/>
              </a:spcBef>
              <a:spcAft>
                <a:spcPts val="0"/>
              </a:spcAft>
              <a:buClr>
                <a:schemeClr val="dk1"/>
              </a:buClr>
              <a:buSzPts val="1400"/>
              <a:buNone/>
            </a:pPr>
            <a:endParaRPr sz="1300" b="1">
              <a:latin typeface="Play"/>
              <a:ea typeface="Play"/>
              <a:cs typeface="Play"/>
              <a:sym typeface="Play"/>
            </a:endParaRPr>
          </a:p>
          <a:p>
            <a:pPr marL="177800" lvl="0" indent="-171450" algn="l" rtl="0">
              <a:lnSpc>
                <a:spcPct val="100000"/>
              </a:lnSpc>
              <a:spcBef>
                <a:spcPts val="0"/>
              </a:spcBef>
              <a:spcAft>
                <a:spcPts val="0"/>
              </a:spcAft>
              <a:buSzPts val="1300"/>
              <a:buChar char="•"/>
            </a:pPr>
            <a:r>
              <a:rPr lang="en" sz="1300">
                <a:latin typeface="Play"/>
                <a:ea typeface="Play"/>
                <a:cs typeface="Play"/>
                <a:sym typeface="Play"/>
              </a:rPr>
              <a:t>Classified the data into two groups: Cyberbullying and Non-Cyberbullying.</a:t>
            </a:r>
            <a:endParaRPr sz="1300">
              <a:latin typeface="Play"/>
              <a:ea typeface="Play"/>
              <a:cs typeface="Play"/>
              <a:sym typeface="Play"/>
            </a:endParaRPr>
          </a:p>
          <a:p>
            <a:pPr marL="177800" lvl="0" indent="-171450" algn="l" rtl="0">
              <a:lnSpc>
                <a:spcPct val="90000"/>
              </a:lnSpc>
              <a:spcBef>
                <a:spcPts val="800"/>
              </a:spcBef>
              <a:spcAft>
                <a:spcPts val="0"/>
              </a:spcAft>
              <a:buClr>
                <a:schemeClr val="dk1"/>
              </a:buClr>
              <a:buSzPts val="1300"/>
              <a:buChar char="•"/>
            </a:pPr>
            <a:r>
              <a:rPr lang="en" sz="1300">
                <a:latin typeface="Play"/>
                <a:ea typeface="Play"/>
                <a:cs typeface="Play"/>
                <a:sym typeface="Play"/>
              </a:rPr>
              <a:t>Used several classifiers, including Logistic Regression, SVM, and Random Forest, to train the model and assess performance.</a:t>
            </a:r>
            <a:endParaRPr sz="1300">
              <a:latin typeface="Play"/>
              <a:ea typeface="Play"/>
              <a:cs typeface="Play"/>
              <a:sym typeface="Play"/>
            </a:endParaRPr>
          </a:p>
          <a:p>
            <a:pPr marL="177800" lvl="0" indent="-171450" algn="l" rtl="0">
              <a:lnSpc>
                <a:spcPct val="90000"/>
              </a:lnSpc>
              <a:spcBef>
                <a:spcPts val="800"/>
              </a:spcBef>
              <a:spcAft>
                <a:spcPts val="0"/>
              </a:spcAft>
              <a:buClr>
                <a:schemeClr val="dk1"/>
              </a:buClr>
              <a:buSzPts val="1300"/>
              <a:buChar char="•"/>
            </a:pPr>
            <a:r>
              <a:rPr lang="en" sz="1300">
                <a:latin typeface="Play"/>
                <a:ea typeface="Play"/>
                <a:cs typeface="Play"/>
                <a:sym typeface="Play"/>
              </a:rPr>
              <a:t>Tuned hyperparameters to optimize each model's accuracy and efficiency.</a:t>
            </a:r>
            <a:endParaRPr sz="1300">
              <a:latin typeface="Play"/>
              <a:ea typeface="Play"/>
              <a:cs typeface="Play"/>
              <a:sym typeface="Play"/>
            </a:endParaRPr>
          </a:p>
          <a:p>
            <a:pPr marL="177800" lvl="0" indent="-88900" algn="l" rtl="0">
              <a:lnSpc>
                <a:spcPct val="90000"/>
              </a:lnSpc>
              <a:spcBef>
                <a:spcPts val="800"/>
              </a:spcBef>
              <a:spcAft>
                <a:spcPts val="0"/>
              </a:spcAft>
              <a:buClr>
                <a:schemeClr val="dk1"/>
              </a:buClr>
              <a:buSzPts val="1400"/>
              <a:buNone/>
            </a:pPr>
            <a:endParaRPr sz="1300">
              <a:latin typeface="Play"/>
              <a:ea typeface="Play"/>
              <a:cs typeface="Play"/>
              <a:sym typeface="Play"/>
            </a:endParaRPr>
          </a:p>
        </p:txBody>
      </p:sp>
      <p:sp>
        <p:nvSpPr>
          <p:cNvPr id="196" name="Google Shape;196;p30"/>
          <p:cNvSpPr txBox="1"/>
          <p:nvPr/>
        </p:nvSpPr>
        <p:spPr>
          <a:xfrm>
            <a:off x="252092" y="379728"/>
            <a:ext cx="4155000" cy="2285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300" b="1">
                <a:solidFill>
                  <a:schemeClr val="dk1"/>
                </a:solidFill>
                <a:latin typeface="Play"/>
                <a:ea typeface="Play"/>
                <a:cs typeface="Play"/>
                <a:sym typeface="Play"/>
              </a:rPr>
              <a:t>Phase 1: Web Scraping &amp; Data Preprocessing</a:t>
            </a:r>
            <a:endParaRPr sz="1300" b="1">
              <a:solidFill>
                <a:schemeClr val="dk1"/>
              </a:solidFill>
              <a:latin typeface="Play"/>
              <a:ea typeface="Play"/>
              <a:cs typeface="Play"/>
              <a:sym typeface="Play"/>
            </a:endParaRPr>
          </a:p>
          <a:p>
            <a:pPr marL="0" marR="0" lvl="0" indent="0" algn="l" rtl="0">
              <a:spcBef>
                <a:spcPts val="0"/>
              </a:spcBef>
              <a:spcAft>
                <a:spcPts val="0"/>
              </a:spcAft>
              <a:buNone/>
            </a:pPr>
            <a:endParaRPr sz="1300">
              <a:solidFill>
                <a:schemeClr val="dk1"/>
              </a:solidFill>
              <a:latin typeface="Play"/>
              <a:ea typeface="Play"/>
              <a:cs typeface="Play"/>
              <a:sym typeface="Play"/>
            </a:endParaRPr>
          </a:p>
          <a:p>
            <a:pPr marL="215900" marR="0" lvl="0" indent="-209550" algn="l" rtl="0">
              <a:spcBef>
                <a:spcPts val="0"/>
              </a:spcBef>
              <a:spcAft>
                <a:spcPts val="0"/>
              </a:spcAft>
              <a:buClr>
                <a:schemeClr val="dk1"/>
              </a:buClr>
              <a:buSzPts val="1300"/>
              <a:buFont typeface="Arial"/>
              <a:buChar char="•"/>
            </a:pPr>
            <a:r>
              <a:rPr lang="en" sz="1300">
                <a:solidFill>
                  <a:schemeClr val="dk1"/>
                </a:solidFill>
                <a:latin typeface="Play"/>
                <a:ea typeface="Play"/>
                <a:cs typeface="Play"/>
                <a:sym typeface="Play"/>
              </a:rPr>
              <a:t>Retrieved data using the YouTube Data API v3 to gather video comments.</a:t>
            </a:r>
            <a:endParaRPr sz="1300">
              <a:solidFill>
                <a:schemeClr val="dk1"/>
              </a:solidFill>
              <a:latin typeface="Play"/>
              <a:ea typeface="Play"/>
              <a:cs typeface="Play"/>
              <a:sym typeface="Play"/>
            </a:endParaRPr>
          </a:p>
          <a:p>
            <a:pPr marL="0" marR="0" lvl="0" indent="0" algn="l" rtl="0">
              <a:spcBef>
                <a:spcPts val="0"/>
              </a:spcBef>
              <a:spcAft>
                <a:spcPts val="0"/>
              </a:spcAft>
              <a:buNone/>
            </a:pPr>
            <a:endParaRPr sz="700">
              <a:solidFill>
                <a:schemeClr val="dk1"/>
              </a:solidFill>
              <a:latin typeface="Play"/>
              <a:ea typeface="Play"/>
              <a:cs typeface="Play"/>
              <a:sym typeface="Play"/>
            </a:endParaRPr>
          </a:p>
          <a:p>
            <a:pPr marL="215900" marR="0" lvl="0" indent="-209550" algn="l" rtl="0">
              <a:spcBef>
                <a:spcPts val="0"/>
              </a:spcBef>
              <a:spcAft>
                <a:spcPts val="0"/>
              </a:spcAft>
              <a:buClr>
                <a:schemeClr val="dk1"/>
              </a:buClr>
              <a:buSzPts val="1300"/>
              <a:buFont typeface="Arial"/>
              <a:buChar char="•"/>
            </a:pPr>
            <a:r>
              <a:rPr lang="en" sz="1300">
                <a:solidFill>
                  <a:schemeClr val="dk1"/>
                </a:solidFill>
                <a:latin typeface="Play"/>
                <a:ea typeface="Play"/>
                <a:cs typeface="Play"/>
                <a:sym typeface="Play"/>
              </a:rPr>
              <a:t>Processed and cleaned the data by removing unwanted elements, normalizing text, and breaking down sentences into tokens.</a:t>
            </a:r>
            <a:endParaRPr sz="1300">
              <a:solidFill>
                <a:schemeClr val="dk1"/>
              </a:solidFill>
              <a:latin typeface="Play"/>
              <a:ea typeface="Play"/>
              <a:cs typeface="Play"/>
              <a:sym typeface="Play"/>
            </a:endParaRPr>
          </a:p>
          <a:p>
            <a:pPr marL="0" marR="0" lvl="0" indent="0" algn="l" rtl="0">
              <a:spcBef>
                <a:spcPts val="0"/>
              </a:spcBef>
              <a:spcAft>
                <a:spcPts val="0"/>
              </a:spcAft>
              <a:buNone/>
            </a:pPr>
            <a:endParaRPr sz="700">
              <a:solidFill>
                <a:schemeClr val="dk1"/>
              </a:solidFill>
              <a:latin typeface="Play"/>
              <a:ea typeface="Play"/>
              <a:cs typeface="Play"/>
              <a:sym typeface="Play"/>
            </a:endParaRPr>
          </a:p>
          <a:p>
            <a:pPr marL="215900" marR="0" lvl="0" indent="-209550" algn="l" rtl="0">
              <a:spcBef>
                <a:spcPts val="0"/>
              </a:spcBef>
              <a:spcAft>
                <a:spcPts val="0"/>
              </a:spcAft>
              <a:buClr>
                <a:schemeClr val="dk1"/>
              </a:buClr>
              <a:buSzPts val="1300"/>
              <a:buFont typeface="Arial"/>
              <a:buChar char="•"/>
            </a:pPr>
            <a:r>
              <a:rPr lang="en" sz="1300">
                <a:solidFill>
                  <a:schemeClr val="dk1"/>
                </a:solidFill>
                <a:latin typeface="Play"/>
                <a:ea typeface="Play"/>
                <a:cs typeface="Play"/>
                <a:sym typeface="Play"/>
              </a:rPr>
              <a:t>Performed initial data analysis to understand the comment patterns and potential challenges.</a:t>
            </a:r>
            <a:endParaRPr sz="1300">
              <a:solidFill>
                <a:schemeClr val="dk1"/>
              </a:solidFill>
              <a:latin typeface="Play"/>
              <a:ea typeface="Play"/>
              <a:cs typeface="Play"/>
              <a:sym typeface="Play"/>
            </a:endParaRPr>
          </a:p>
          <a:p>
            <a:pPr marL="215900" marR="0" lvl="0" indent="-127000" algn="l" rtl="0">
              <a:spcBef>
                <a:spcPts val="0"/>
              </a:spcBef>
              <a:spcAft>
                <a:spcPts val="0"/>
              </a:spcAft>
              <a:buClr>
                <a:schemeClr val="dk1"/>
              </a:buClr>
              <a:buSzPts val="1400"/>
              <a:buFont typeface="Arial"/>
              <a:buNone/>
            </a:pPr>
            <a:endParaRPr sz="1300">
              <a:solidFill>
                <a:schemeClr val="dk1"/>
              </a:solidFill>
              <a:latin typeface="Play"/>
              <a:ea typeface="Play"/>
              <a:cs typeface="Play"/>
              <a:sym typeface="Play"/>
            </a:endParaRPr>
          </a:p>
        </p:txBody>
      </p:sp>
      <p:sp>
        <p:nvSpPr>
          <p:cNvPr id="197" name="Google Shape;197;p30"/>
          <p:cNvSpPr txBox="1"/>
          <p:nvPr/>
        </p:nvSpPr>
        <p:spPr>
          <a:xfrm>
            <a:off x="280000" y="2507175"/>
            <a:ext cx="4099200" cy="2347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300" b="1">
                <a:solidFill>
                  <a:schemeClr val="dk1"/>
                </a:solidFill>
                <a:latin typeface="Play"/>
                <a:ea typeface="Play"/>
                <a:cs typeface="Play"/>
                <a:sym typeface="Play"/>
              </a:rPr>
              <a:t>Phase 3: Model Training using Neural Network</a:t>
            </a:r>
            <a:endParaRPr sz="1300" b="1">
              <a:solidFill>
                <a:schemeClr val="dk1"/>
              </a:solidFill>
              <a:latin typeface="Play"/>
              <a:ea typeface="Play"/>
              <a:cs typeface="Play"/>
              <a:sym typeface="Play"/>
            </a:endParaRPr>
          </a:p>
          <a:p>
            <a:pPr marL="215900" marR="0" lvl="0" indent="-127000" algn="l" rtl="0">
              <a:spcBef>
                <a:spcPts val="0"/>
              </a:spcBef>
              <a:spcAft>
                <a:spcPts val="0"/>
              </a:spcAft>
              <a:buClr>
                <a:schemeClr val="dk1"/>
              </a:buClr>
              <a:buSzPts val="1400"/>
              <a:buFont typeface="Arial"/>
              <a:buNone/>
            </a:pPr>
            <a:endParaRPr sz="1300">
              <a:solidFill>
                <a:schemeClr val="dk1"/>
              </a:solidFill>
              <a:latin typeface="Play"/>
              <a:ea typeface="Play"/>
              <a:cs typeface="Play"/>
              <a:sym typeface="Play"/>
            </a:endParaRPr>
          </a:p>
          <a:p>
            <a:pPr marL="215900" marR="0" lvl="0" indent="-209550" algn="l" rtl="0">
              <a:spcBef>
                <a:spcPts val="0"/>
              </a:spcBef>
              <a:spcAft>
                <a:spcPts val="0"/>
              </a:spcAft>
              <a:buClr>
                <a:schemeClr val="dk1"/>
              </a:buClr>
              <a:buSzPts val="1300"/>
              <a:buFont typeface="Arial"/>
              <a:buChar char="•"/>
            </a:pPr>
            <a:r>
              <a:rPr lang="en" sz="1300">
                <a:solidFill>
                  <a:schemeClr val="dk1"/>
                </a:solidFill>
                <a:latin typeface="Play"/>
                <a:ea typeface="Play"/>
                <a:cs typeface="Play"/>
                <a:sym typeface="Play"/>
              </a:rPr>
              <a:t>Trained the LSTM and RNN models on the updated dataset to improve the accuracy of cyberbullying detection.</a:t>
            </a:r>
            <a:endParaRPr sz="1300">
              <a:solidFill>
                <a:schemeClr val="dk1"/>
              </a:solidFill>
              <a:latin typeface="Play"/>
              <a:ea typeface="Play"/>
              <a:cs typeface="Play"/>
              <a:sym typeface="Play"/>
            </a:endParaRPr>
          </a:p>
          <a:p>
            <a:pPr marL="215900" marR="0" lvl="0" indent="-152400" algn="l" rtl="0">
              <a:spcBef>
                <a:spcPts val="0"/>
              </a:spcBef>
              <a:spcAft>
                <a:spcPts val="0"/>
              </a:spcAft>
              <a:buClr>
                <a:schemeClr val="dk1"/>
              </a:buClr>
              <a:buSzPts val="900"/>
              <a:buFont typeface="Arial"/>
              <a:buNone/>
            </a:pPr>
            <a:endParaRPr sz="800">
              <a:solidFill>
                <a:schemeClr val="dk1"/>
              </a:solidFill>
              <a:latin typeface="Play"/>
              <a:ea typeface="Play"/>
              <a:cs typeface="Play"/>
              <a:sym typeface="Play"/>
            </a:endParaRPr>
          </a:p>
          <a:p>
            <a:pPr marL="215900" indent="-209550">
              <a:buClr>
                <a:schemeClr val="dk1"/>
              </a:buClr>
              <a:buSzPts val="1300"/>
              <a:buFont typeface="Arial"/>
              <a:buChar char="•"/>
            </a:pPr>
            <a:r>
              <a:rPr lang="en" sz="1300">
                <a:solidFill>
                  <a:schemeClr val="dk1"/>
                </a:solidFill>
                <a:latin typeface="Play"/>
                <a:ea typeface="Play"/>
                <a:cs typeface="Play"/>
                <a:sym typeface="Play"/>
              </a:rPr>
              <a:t>Incorporated additional data to refine the model's ability to classify comments effectively.</a:t>
            </a:r>
            <a:endParaRPr sz="1300">
              <a:solidFill>
                <a:schemeClr val="dk1"/>
              </a:solidFill>
              <a:latin typeface="Play"/>
              <a:ea typeface="Play"/>
              <a:cs typeface="Play"/>
              <a:sym typeface="Play"/>
            </a:endParaRPr>
          </a:p>
          <a:p>
            <a:pPr marL="215900" marR="0" lvl="0" indent="-152400" algn="l" rtl="0">
              <a:spcBef>
                <a:spcPts val="0"/>
              </a:spcBef>
              <a:spcAft>
                <a:spcPts val="0"/>
              </a:spcAft>
              <a:buClr>
                <a:schemeClr val="dk1"/>
              </a:buClr>
              <a:buSzPts val="1100"/>
              <a:buFont typeface="Arial"/>
              <a:buNone/>
            </a:pPr>
            <a:endParaRPr sz="1000">
              <a:solidFill>
                <a:schemeClr val="dk1"/>
              </a:solidFill>
              <a:latin typeface="Play"/>
              <a:ea typeface="Play"/>
              <a:cs typeface="Play"/>
              <a:sym typeface="Play"/>
            </a:endParaRPr>
          </a:p>
          <a:p>
            <a:pPr marL="215900" marR="0" lvl="0" indent="-209550" algn="l" rtl="0">
              <a:spcBef>
                <a:spcPts val="0"/>
              </a:spcBef>
              <a:spcAft>
                <a:spcPts val="0"/>
              </a:spcAft>
              <a:buClr>
                <a:schemeClr val="dk1"/>
              </a:buClr>
              <a:buSzPts val="1300"/>
              <a:buFont typeface="Arial"/>
              <a:buChar char="•"/>
            </a:pPr>
            <a:r>
              <a:rPr lang="en" sz="1300">
                <a:solidFill>
                  <a:schemeClr val="dk1"/>
                </a:solidFill>
                <a:latin typeface="Play"/>
                <a:ea typeface="Play"/>
                <a:cs typeface="Play"/>
                <a:sym typeface="Play"/>
              </a:rPr>
              <a:t>Evaluated model performance and accuracy to assess detection improvements.</a:t>
            </a:r>
            <a:endParaRPr sz="1300">
              <a:solidFill>
                <a:schemeClr val="dk1"/>
              </a:solidFill>
              <a:latin typeface="Play"/>
              <a:ea typeface="Play"/>
              <a:cs typeface="Play"/>
              <a:sym typeface="Play"/>
            </a:endParaRPr>
          </a:p>
          <a:p>
            <a:pPr marL="215900" marR="0" lvl="0" indent="-127000" algn="l" rtl="0">
              <a:spcBef>
                <a:spcPts val="0"/>
              </a:spcBef>
              <a:spcAft>
                <a:spcPts val="0"/>
              </a:spcAft>
              <a:buClr>
                <a:schemeClr val="dk1"/>
              </a:buClr>
              <a:buSzPts val="1400"/>
              <a:buFont typeface="Arial"/>
              <a:buNone/>
            </a:pPr>
            <a:endParaRPr sz="1300">
              <a:solidFill>
                <a:schemeClr val="dk1"/>
              </a:solidFill>
              <a:latin typeface="Play"/>
              <a:ea typeface="Play"/>
              <a:cs typeface="Play"/>
              <a:sym typeface="Play"/>
            </a:endParaRPr>
          </a:p>
        </p:txBody>
      </p:sp>
      <p:sp>
        <p:nvSpPr>
          <p:cNvPr id="198" name="Google Shape;198;p30"/>
          <p:cNvSpPr txBox="1"/>
          <p:nvPr/>
        </p:nvSpPr>
        <p:spPr>
          <a:xfrm>
            <a:off x="4565595" y="2445532"/>
            <a:ext cx="4326300" cy="2470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300" b="1">
                <a:solidFill>
                  <a:schemeClr val="dk1"/>
                </a:solidFill>
                <a:latin typeface="Play"/>
                <a:ea typeface="Play"/>
                <a:cs typeface="Play"/>
                <a:sym typeface="Play"/>
              </a:rPr>
              <a:t>Phase 4: GUI Development with Flask &amp; </a:t>
            </a:r>
            <a:r>
              <a:rPr lang="en" sz="1300" b="1" err="1">
                <a:solidFill>
                  <a:schemeClr val="dk1"/>
                </a:solidFill>
                <a:latin typeface="Play"/>
                <a:ea typeface="Play"/>
                <a:cs typeface="Play"/>
                <a:sym typeface="Play"/>
              </a:rPr>
              <a:t>Gradio</a:t>
            </a:r>
            <a:endParaRPr sz="1300" b="1" err="1">
              <a:solidFill>
                <a:schemeClr val="dk1"/>
              </a:solidFill>
              <a:latin typeface="Play"/>
              <a:ea typeface="Play"/>
              <a:cs typeface="Play"/>
              <a:sym typeface="Play"/>
            </a:endParaRPr>
          </a:p>
          <a:p>
            <a:pPr marL="215900" marR="0" lvl="0" indent="-127000" algn="l" rtl="0">
              <a:spcBef>
                <a:spcPts val="0"/>
              </a:spcBef>
              <a:spcAft>
                <a:spcPts val="0"/>
              </a:spcAft>
              <a:buClr>
                <a:schemeClr val="dk1"/>
              </a:buClr>
              <a:buSzPts val="1400"/>
              <a:buFont typeface="Arial"/>
              <a:buNone/>
            </a:pPr>
            <a:endParaRPr sz="1300">
              <a:solidFill>
                <a:schemeClr val="dk1"/>
              </a:solidFill>
              <a:latin typeface="Play"/>
              <a:ea typeface="Play"/>
              <a:cs typeface="Play"/>
              <a:sym typeface="Play"/>
            </a:endParaRPr>
          </a:p>
          <a:p>
            <a:pPr marL="215900" marR="0" lvl="0" indent="-209550" algn="l" rtl="0">
              <a:spcBef>
                <a:spcPts val="0"/>
              </a:spcBef>
              <a:spcAft>
                <a:spcPts val="0"/>
              </a:spcAft>
              <a:buClr>
                <a:schemeClr val="dk1"/>
              </a:buClr>
              <a:buSzPts val="1300"/>
              <a:buFont typeface="Arial"/>
              <a:buChar char="•"/>
            </a:pPr>
            <a:r>
              <a:rPr lang="en" sz="1300">
                <a:solidFill>
                  <a:schemeClr val="dk1"/>
                </a:solidFill>
                <a:latin typeface="Play"/>
                <a:ea typeface="Play"/>
                <a:cs typeface="Play"/>
                <a:sym typeface="Play"/>
              </a:rPr>
              <a:t>Built a user interface with Flask for interaction and model evaluation.</a:t>
            </a:r>
            <a:endParaRPr sz="1300">
              <a:solidFill>
                <a:schemeClr val="dk1"/>
              </a:solidFill>
              <a:latin typeface="Play"/>
              <a:ea typeface="Play"/>
              <a:cs typeface="Play"/>
              <a:sym typeface="Play"/>
            </a:endParaRPr>
          </a:p>
          <a:p>
            <a:pPr marL="215900" marR="0" lvl="0" indent="-127000" algn="l" rtl="0">
              <a:spcBef>
                <a:spcPts val="0"/>
              </a:spcBef>
              <a:spcAft>
                <a:spcPts val="0"/>
              </a:spcAft>
              <a:buClr>
                <a:schemeClr val="dk1"/>
              </a:buClr>
              <a:buSzPts val="1400"/>
              <a:buFont typeface="Arial"/>
              <a:buNone/>
            </a:pPr>
            <a:endParaRPr sz="1300">
              <a:solidFill>
                <a:schemeClr val="dk1"/>
              </a:solidFill>
              <a:latin typeface="Play"/>
              <a:ea typeface="Play"/>
              <a:cs typeface="Play"/>
              <a:sym typeface="Play"/>
            </a:endParaRPr>
          </a:p>
          <a:p>
            <a:pPr marL="215900" marR="0" lvl="0" indent="-209550" algn="l" rtl="0">
              <a:spcBef>
                <a:spcPts val="0"/>
              </a:spcBef>
              <a:spcAft>
                <a:spcPts val="0"/>
              </a:spcAft>
              <a:buClr>
                <a:schemeClr val="dk1"/>
              </a:buClr>
              <a:buSzPts val="1300"/>
              <a:buFont typeface="Arial"/>
              <a:buChar char="•"/>
            </a:pPr>
            <a:r>
              <a:rPr lang="en" sz="1300">
                <a:solidFill>
                  <a:schemeClr val="dk1"/>
                </a:solidFill>
                <a:latin typeface="Play"/>
                <a:ea typeface="Play"/>
                <a:cs typeface="Play"/>
                <a:sym typeface="Play"/>
              </a:rPr>
              <a:t>Integrated the trained model within the web interface and performed tests with new data.</a:t>
            </a:r>
            <a:endParaRPr sz="1300">
              <a:solidFill>
                <a:schemeClr val="dk1"/>
              </a:solidFill>
              <a:latin typeface="Play"/>
              <a:ea typeface="Play"/>
              <a:cs typeface="Play"/>
              <a:sym typeface="Play"/>
            </a:endParaRPr>
          </a:p>
          <a:p>
            <a:pPr marL="215900" marR="0" lvl="0" indent="-127000" algn="l" rtl="0">
              <a:spcBef>
                <a:spcPts val="0"/>
              </a:spcBef>
              <a:spcAft>
                <a:spcPts val="0"/>
              </a:spcAft>
              <a:buClr>
                <a:schemeClr val="dk1"/>
              </a:buClr>
              <a:buSzPts val="1400"/>
              <a:buFont typeface="Arial"/>
              <a:buNone/>
            </a:pPr>
            <a:endParaRPr sz="1300">
              <a:solidFill>
                <a:schemeClr val="dk1"/>
              </a:solidFill>
              <a:latin typeface="Play"/>
              <a:ea typeface="Play"/>
              <a:cs typeface="Play"/>
              <a:sym typeface="Play"/>
            </a:endParaRPr>
          </a:p>
          <a:p>
            <a:pPr marL="215900" marR="0" lvl="0" indent="-209550" algn="l" rtl="0">
              <a:spcBef>
                <a:spcPts val="0"/>
              </a:spcBef>
              <a:spcAft>
                <a:spcPts val="0"/>
              </a:spcAft>
              <a:buClr>
                <a:schemeClr val="dk1"/>
              </a:buClr>
              <a:buSzPts val="1300"/>
              <a:buFont typeface="Arial"/>
              <a:buChar char="•"/>
            </a:pPr>
            <a:r>
              <a:rPr lang="en" sz="1300">
                <a:solidFill>
                  <a:schemeClr val="dk1"/>
                </a:solidFill>
                <a:latin typeface="Play"/>
                <a:ea typeface="Play"/>
                <a:cs typeface="Play"/>
                <a:sym typeface="Play"/>
              </a:rPr>
              <a:t>Added functionalities for real-time feedback and error handling to improve user experience.</a:t>
            </a:r>
            <a:endParaRPr sz="1300">
              <a:solidFill>
                <a:schemeClr val="dk1"/>
              </a:solidFill>
              <a:latin typeface="Play"/>
              <a:ea typeface="Play"/>
              <a:cs typeface="Play"/>
              <a:sym typeface="Play"/>
            </a:endParaRPr>
          </a:p>
          <a:p>
            <a:pPr marL="215900" marR="0" lvl="0" indent="-127000" algn="l" rtl="0">
              <a:spcBef>
                <a:spcPts val="0"/>
              </a:spcBef>
              <a:spcAft>
                <a:spcPts val="0"/>
              </a:spcAft>
              <a:buClr>
                <a:schemeClr val="dk1"/>
              </a:buClr>
              <a:buSzPts val="1400"/>
              <a:buFont typeface="Arial"/>
              <a:buNone/>
            </a:pPr>
            <a:endParaRPr sz="1300">
              <a:solidFill>
                <a:schemeClr val="dk1"/>
              </a:solidFill>
              <a:latin typeface="Play"/>
              <a:ea typeface="Play"/>
              <a:cs typeface="Play"/>
              <a:sym typeface="Play"/>
            </a:endParaRPr>
          </a:p>
          <a:p>
            <a:pPr marL="215900" marR="0" lvl="0" indent="-127000" algn="l" rtl="0">
              <a:spcBef>
                <a:spcPts val="0"/>
              </a:spcBef>
              <a:spcAft>
                <a:spcPts val="0"/>
              </a:spcAft>
              <a:buClr>
                <a:schemeClr val="dk1"/>
              </a:buClr>
              <a:buSzPts val="1400"/>
              <a:buFont typeface="Arial"/>
              <a:buNone/>
            </a:pPr>
            <a:endParaRPr sz="1300">
              <a:solidFill>
                <a:schemeClr val="dk1"/>
              </a:solidFill>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6" name="Google Shape;166;p28"/>
          <p:cNvSpPr/>
          <p:nvPr/>
        </p:nvSpPr>
        <p:spPr>
          <a:xfrm>
            <a:off x="0" y="0"/>
            <a:ext cx="9143999" cy="5143024"/>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67" name="Google Shape;167;p28"/>
          <p:cNvGrpSpPr/>
          <p:nvPr/>
        </p:nvGrpSpPr>
        <p:grpSpPr>
          <a:xfrm>
            <a:off x="3" y="912448"/>
            <a:ext cx="548641" cy="505095"/>
            <a:chOff x="3940602" y="308034"/>
            <a:chExt cx="2116791" cy="3428999"/>
          </a:xfrm>
        </p:grpSpPr>
        <p:sp>
          <p:nvSpPr>
            <p:cNvPr id="168" name="Google Shape;168;p28"/>
            <p:cNvSpPr/>
            <p:nvPr/>
          </p:nvSpPr>
          <p:spPr>
            <a:xfrm>
              <a:off x="3940602"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9" name="Google Shape;169;p28"/>
            <p:cNvSpPr/>
            <p:nvPr/>
          </p:nvSpPr>
          <p:spPr>
            <a:xfrm>
              <a:off x="4715626"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0" name="Google Shape;170;p28"/>
            <p:cNvSpPr/>
            <p:nvPr/>
          </p:nvSpPr>
          <p:spPr>
            <a:xfrm>
              <a:off x="5490650"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71" name="Google Shape;171;p28"/>
          <p:cNvSpPr/>
          <p:nvPr/>
        </p:nvSpPr>
        <p:spPr>
          <a:xfrm>
            <a:off x="480059" y="460465"/>
            <a:ext cx="8180615" cy="142058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2" name="Google Shape;172;p28"/>
          <p:cNvSpPr txBox="1">
            <a:spLocks noGrp="1"/>
          </p:cNvSpPr>
          <p:nvPr>
            <p:ph type="title"/>
          </p:nvPr>
        </p:nvSpPr>
        <p:spPr>
          <a:xfrm>
            <a:off x="782723" y="607424"/>
            <a:ext cx="7457037" cy="116586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000"/>
              <a:buFont typeface="Play"/>
              <a:buNone/>
            </a:pPr>
            <a:r>
              <a:rPr lang="en" sz="3600" b="1">
                <a:latin typeface="Play"/>
                <a:ea typeface="Play"/>
                <a:cs typeface="Play"/>
                <a:sym typeface="Play"/>
              </a:rPr>
              <a:t>Model Training</a:t>
            </a:r>
            <a:endParaRPr/>
          </a:p>
        </p:txBody>
      </p:sp>
      <p:sp>
        <p:nvSpPr>
          <p:cNvPr id="173" name="Google Shape;173;p28"/>
          <p:cNvSpPr txBox="1">
            <a:spLocks noGrp="1"/>
          </p:cNvSpPr>
          <p:nvPr>
            <p:ph type="body" idx="1"/>
          </p:nvPr>
        </p:nvSpPr>
        <p:spPr>
          <a:xfrm>
            <a:off x="628650" y="2386976"/>
            <a:ext cx="8180614" cy="2197971"/>
          </a:xfrm>
          <a:prstGeom prst="rect">
            <a:avLst/>
          </a:prstGeom>
          <a:noFill/>
          <a:ln>
            <a:noFill/>
          </a:ln>
        </p:spPr>
        <p:txBody>
          <a:bodyPr spcFirstLastPara="1" wrap="square" lIns="68575" tIns="34275" rIns="68575" bIns="34275" anchor="ctr" anchorCtr="0">
            <a:noAutofit/>
          </a:bodyPr>
          <a:lstStyle/>
          <a:p>
            <a:pPr marL="171450" indent="-171450">
              <a:spcBef>
                <a:spcPts val="0"/>
              </a:spcBef>
            </a:pPr>
            <a:r>
              <a:rPr lang="en-US" sz="1200" b="1">
                <a:latin typeface="Play" panose="020B0604020202020204" charset="0"/>
              </a:rPr>
              <a:t>Feature Extraction and Model Selection</a:t>
            </a:r>
          </a:p>
          <a:p>
            <a:pPr marL="0" indent="0">
              <a:spcBef>
                <a:spcPts val="0"/>
              </a:spcBef>
              <a:buNone/>
            </a:pPr>
            <a:endParaRPr lang="en-US" sz="700" b="1">
              <a:latin typeface="Play" panose="020B0604020202020204" charset="0"/>
            </a:endParaRPr>
          </a:p>
          <a:p>
            <a:pPr marL="0" lvl="0" indent="0" algn="l" rtl="0">
              <a:lnSpc>
                <a:spcPct val="90000"/>
              </a:lnSpc>
              <a:spcBef>
                <a:spcPts val="0"/>
              </a:spcBef>
              <a:spcAft>
                <a:spcPts val="0"/>
              </a:spcAft>
              <a:buClr>
                <a:schemeClr val="dk1"/>
              </a:buClr>
              <a:buSzPts val="1400"/>
              <a:buNone/>
            </a:pPr>
            <a:r>
              <a:rPr lang="en-US" sz="1200">
                <a:latin typeface="Play" panose="020B0604020202020204" charset="0"/>
              </a:rPr>
              <a:t>The preprocessed text data was converted into numerical format using </a:t>
            </a:r>
            <a:r>
              <a:rPr lang="en-US" sz="1200" b="1">
                <a:latin typeface="Play" panose="020B0604020202020204" charset="0"/>
              </a:rPr>
              <a:t>TF-IDF Vectorization</a:t>
            </a:r>
            <a:r>
              <a:rPr lang="en-US" sz="1200">
                <a:latin typeface="Play" panose="020B0604020202020204" charset="0"/>
              </a:rPr>
              <a:t>. Multiple models, including </a:t>
            </a:r>
            <a:r>
              <a:rPr lang="en-US" sz="1200" b="1">
                <a:latin typeface="Play" panose="020B0604020202020204" charset="0"/>
              </a:rPr>
              <a:t>Logistic Regression, Random Forest, and LSTM,</a:t>
            </a:r>
            <a:r>
              <a:rPr lang="en-US" sz="1200">
                <a:latin typeface="Play" panose="020B0604020202020204" charset="0"/>
              </a:rPr>
              <a:t> were trained to identify the most effective approach.</a:t>
            </a:r>
          </a:p>
          <a:p>
            <a:pPr marL="0" lvl="0" indent="0" algn="l" rtl="0">
              <a:lnSpc>
                <a:spcPct val="90000"/>
              </a:lnSpc>
              <a:spcBef>
                <a:spcPts val="0"/>
              </a:spcBef>
              <a:spcAft>
                <a:spcPts val="0"/>
              </a:spcAft>
              <a:buClr>
                <a:schemeClr val="dk1"/>
              </a:buClr>
              <a:buSzPts val="1400"/>
              <a:buNone/>
            </a:pPr>
            <a:endParaRPr lang="en-US" sz="1200">
              <a:latin typeface="Play" panose="020B0604020202020204" charset="0"/>
            </a:endParaRPr>
          </a:p>
          <a:p>
            <a:pPr marL="171450" indent="-171450">
              <a:spcBef>
                <a:spcPts val="0"/>
              </a:spcBef>
            </a:pPr>
            <a:r>
              <a:rPr lang="en-US" sz="1200" b="1">
                <a:latin typeface="Play" panose="020B0604020202020204" charset="0"/>
              </a:rPr>
              <a:t>Evaluation and Integration</a:t>
            </a:r>
          </a:p>
          <a:p>
            <a:pPr marL="0" indent="0">
              <a:spcBef>
                <a:spcPts val="0"/>
              </a:spcBef>
              <a:buNone/>
            </a:pPr>
            <a:endParaRPr lang="en-US" sz="700" b="1">
              <a:latin typeface="Play" panose="020B0604020202020204" charset="0"/>
            </a:endParaRPr>
          </a:p>
          <a:p>
            <a:pPr marL="0" lvl="0" indent="0" algn="l" rtl="0">
              <a:lnSpc>
                <a:spcPct val="90000"/>
              </a:lnSpc>
              <a:spcBef>
                <a:spcPts val="0"/>
              </a:spcBef>
              <a:spcAft>
                <a:spcPts val="0"/>
              </a:spcAft>
              <a:buClr>
                <a:schemeClr val="dk1"/>
              </a:buClr>
              <a:buSzPts val="1400"/>
              <a:buNone/>
            </a:pPr>
            <a:r>
              <a:rPr lang="en-US" sz="1200">
                <a:latin typeface="Play" panose="020B0604020202020204" charset="0"/>
              </a:rPr>
              <a:t>The best-performing model, </a:t>
            </a:r>
            <a:r>
              <a:rPr lang="en-US" sz="1200" b="1">
                <a:latin typeface="Play" panose="020B0604020202020204" charset="0"/>
              </a:rPr>
              <a:t>LSTM</a:t>
            </a:r>
            <a:r>
              <a:rPr lang="en-US" sz="1200">
                <a:latin typeface="Play" panose="020B0604020202020204" charset="0"/>
              </a:rPr>
              <a:t>, was selected based on metrics like accuracy and F1-score. It was then integrated into the system to provide real-time, personalized career recommendations.</a:t>
            </a:r>
          </a:p>
          <a:p>
            <a:pPr marL="0" lvl="0" indent="0" algn="l" rtl="0">
              <a:lnSpc>
                <a:spcPct val="90000"/>
              </a:lnSpc>
              <a:spcBef>
                <a:spcPts val="0"/>
              </a:spcBef>
              <a:spcAft>
                <a:spcPts val="0"/>
              </a:spcAft>
              <a:buClr>
                <a:schemeClr val="dk1"/>
              </a:buClr>
              <a:buSzPts val="1400"/>
              <a:buNone/>
            </a:pPr>
            <a:endParaRPr lang="en-US" sz="1200">
              <a:latin typeface="Play" panose="020B0604020202020204" charset="0"/>
            </a:endParaRPr>
          </a:p>
          <a:p>
            <a:pPr marL="139700" indent="0">
              <a:lnSpc>
                <a:spcPct val="50000"/>
              </a:lnSpc>
              <a:buNone/>
            </a:pPr>
            <a:r>
              <a:rPr lang="en-US" sz="1050" b="1">
                <a:latin typeface="Play" panose="020B0604020202020204" charset="0"/>
              </a:rPr>
              <a:t>Modules Used for Model Training</a:t>
            </a:r>
          </a:p>
          <a:p>
            <a:pPr>
              <a:lnSpc>
                <a:spcPct val="50000"/>
              </a:lnSpc>
              <a:buFont typeface="Wingdings" panose="05000000000000000000" pitchFamily="2" charset="2"/>
              <a:buChar char="§"/>
            </a:pPr>
            <a:r>
              <a:rPr lang="en-US" sz="1050" b="1">
                <a:latin typeface="Play" panose="020B0604020202020204" charset="0"/>
              </a:rPr>
              <a:t>Scikit-learn</a:t>
            </a:r>
            <a:r>
              <a:rPr lang="en-US" sz="1050">
                <a:latin typeface="Play" panose="020B0604020202020204" charset="0"/>
              </a:rPr>
              <a:t>: For traditional machine learning models like Logistic Regression and Random Forest, and evaluation metrics.</a:t>
            </a:r>
          </a:p>
          <a:p>
            <a:pPr>
              <a:lnSpc>
                <a:spcPct val="50000"/>
              </a:lnSpc>
              <a:buFont typeface="Wingdings" panose="05000000000000000000" pitchFamily="2" charset="2"/>
              <a:buChar char="§"/>
            </a:pPr>
            <a:r>
              <a:rPr lang="en-US" sz="1050" b="1">
                <a:latin typeface="Play" panose="020B0604020202020204" charset="0"/>
              </a:rPr>
              <a:t>TensorFlow/</a:t>
            </a:r>
            <a:r>
              <a:rPr lang="en-US" sz="1050" b="1" err="1">
                <a:latin typeface="Play" panose="020B0604020202020204" charset="0"/>
              </a:rPr>
              <a:t>Keras</a:t>
            </a:r>
            <a:r>
              <a:rPr lang="en-US" sz="1050">
                <a:latin typeface="Play" panose="020B0604020202020204" charset="0"/>
              </a:rPr>
              <a:t>: For building and training deep learning models such as LSTM.</a:t>
            </a:r>
          </a:p>
          <a:p>
            <a:pPr>
              <a:lnSpc>
                <a:spcPct val="50000"/>
              </a:lnSpc>
              <a:buFont typeface="Wingdings" panose="05000000000000000000" pitchFamily="2" charset="2"/>
              <a:buChar char="§"/>
            </a:pPr>
            <a:r>
              <a:rPr lang="en-US" sz="1050" b="1">
                <a:latin typeface="Play" panose="020B0604020202020204" charset="0"/>
              </a:rPr>
              <a:t>Pandas</a:t>
            </a:r>
            <a:r>
              <a:rPr lang="en-US" sz="1050">
                <a:latin typeface="Play" panose="020B0604020202020204" charset="0"/>
              </a:rPr>
              <a:t>: For data manipulation and preparation.</a:t>
            </a:r>
          </a:p>
          <a:p>
            <a:pPr>
              <a:lnSpc>
                <a:spcPct val="50000"/>
              </a:lnSpc>
              <a:buFont typeface="Wingdings" panose="05000000000000000000" pitchFamily="2" charset="2"/>
              <a:buChar char="§"/>
            </a:pPr>
            <a:r>
              <a:rPr lang="en-US" sz="1050" b="1">
                <a:latin typeface="Play" panose="020B0604020202020204" charset="0"/>
              </a:rPr>
              <a:t>NumPy</a:t>
            </a:r>
            <a:r>
              <a:rPr lang="en-US" sz="1050">
                <a:latin typeface="Play" panose="020B0604020202020204" charset="0"/>
              </a:rPr>
              <a:t>: For numerical computations and matrix operations.</a:t>
            </a:r>
          </a:p>
          <a:p>
            <a:pPr>
              <a:lnSpc>
                <a:spcPct val="50000"/>
              </a:lnSpc>
              <a:buFont typeface="Wingdings" panose="05000000000000000000" pitchFamily="2" charset="2"/>
              <a:buChar char="§"/>
            </a:pPr>
            <a:r>
              <a:rPr lang="en-US" sz="1050" b="1">
                <a:latin typeface="Play" panose="020B0604020202020204" charset="0"/>
              </a:rPr>
              <a:t>Matplotlib/Seaborn</a:t>
            </a:r>
            <a:r>
              <a:rPr lang="en-US" sz="1050">
                <a:latin typeface="Play" panose="020B0604020202020204" charset="0"/>
              </a:rPr>
              <a:t>: For visualizing model performance metrics.</a:t>
            </a:r>
          </a:p>
          <a:p>
            <a:pPr marL="0" lvl="0" indent="0" algn="l" rtl="0">
              <a:lnSpc>
                <a:spcPct val="90000"/>
              </a:lnSpc>
              <a:spcBef>
                <a:spcPts val="0"/>
              </a:spcBef>
              <a:spcAft>
                <a:spcPts val="0"/>
              </a:spcAft>
              <a:buClr>
                <a:schemeClr val="dk1"/>
              </a:buClr>
              <a:buSzPts val="1400"/>
              <a:buNone/>
            </a:pPr>
            <a:endParaRPr sz="1200">
              <a:latin typeface="Play" panose="020B0604020202020204" charset="0"/>
            </a:endParaRPr>
          </a:p>
        </p:txBody>
      </p:sp>
      <p:cxnSp>
        <p:nvCxnSpPr>
          <p:cNvPr id="174" name="Google Shape;174;p28"/>
          <p:cNvCxnSpPr/>
          <p:nvPr/>
        </p:nvCxnSpPr>
        <p:spPr>
          <a:xfrm rot="10800000">
            <a:off x="628650" y="4863985"/>
            <a:ext cx="7886700" cy="0"/>
          </a:xfrm>
          <a:prstGeom prst="straightConnector1">
            <a:avLst/>
          </a:prstGeom>
          <a:noFill/>
          <a:ln w="57150" cap="flat" cmpd="sng">
            <a:solidFill>
              <a:schemeClr val="accent4"/>
            </a:solidFill>
            <a:prstDash val="solid"/>
            <a:miter lim="800000"/>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a:extLst>
            <a:ext uri="{FF2B5EF4-FFF2-40B4-BE49-F238E27FC236}">
              <a16:creationId xmlns:a16="http://schemas.microsoft.com/office/drawing/2014/main" id="{1E87B963-9951-0081-22AC-B334843B482C}"/>
            </a:ext>
          </a:extLst>
        </p:cNvPr>
        <p:cNvGrpSpPr/>
        <p:nvPr/>
      </p:nvGrpSpPr>
      <p:grpSpPr>
        <a:xfrm>
          <a:off x="0" y="0"/>
          <a:ext cx="0" cy="0"/>
          <a:chOff x="0" y="0"/>
          <a:chExt cx="0" cy="0"/>
        </a:xfrm>
      </p:grpSpPr>
      <p:sp>
        <p:nvSpPr>
          <p:cNvPr id="217" name="Google Shape;217;p33">
            <a:extLst>
              <a:ext uri="{FF2B5EF4-FFF2-40B4-BE49-F238E27FC236}">
                <a16:creationId xmlns:a16="http://schemas.microsoft.com/office/drawing/2014/main" id="{DBF77E68-6342-A9A9-34E9-B9A652020B08}"/>
              </a:ext>
            </a:extLst>
          </p:cNvPr>
          <p:cNvSpPr/>
          <p:nvPr/>
        </p:nvSpPr>
        <p:spPr>
          <a:xfrm>
            <a:off x="0" y="0"/>
            <a:ext cx="9144000" cy="51429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218" name="Google Shape;218;p33">
            <a:extLst>
              <a:ext uri="{FF2B5EF4-FFF2-40B4-BE49-F238E27FC236}">
                <a16:creationId xmlns:a16="http://schemas.microsoft.com/office/drawing/2014/main" id="{2F3C9BBD-E0D3-EEC2-295F-99375DC94B39}"/>
              </a:ext>
            </a:extLst>
          </p:cNvPr>
          <p:cNvGrpSpPr/>
          <p:nvPr/>
        </p:nvGrpSpPr>
        <p:grpSpPr>
          <a:xfrm>
            <a:off x="3" y="912448"/>
            <a:ext cx="548641" cy="505095"/>
            <a:chOff x="3940602" y="308034"/>
            <a:chExt cx="2116791" cy="3428999"/>
          </a:xfrm>
        </p:grpSpPr>
        <p:sp>
          <p:nvSpPr>
            <p:cNvPr id="219" name="Google Shape;219;p33">
              <a:extLst>
                <a:ext uri="{FF2B5EF4-FFF2-40B4-BE49-F238E27FC236}">
                  <a16:creationId xmlns:a16="http://schemas.microsoft.com/office/drawing/2014/main" id="{4CB452BA-B887-28FC-B6E2-FB6432671DE7}"/>
                </a:ext>
              </a:extLst>
            </p:cNvPr>
            <p:cNvSpPr/>
            <p:nvPr/>
          </p:nvSpPr>
          <p:spPr>
            <a:xfrm>
              <a:off x="3940602"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20" name="Google Shape;220;p33">
              <a:extLst>
                <a:ext uri="{FF2B5EF4-FFF2-40B4-BE49-F238E27FC236}">
                  <a16:creationId xmlns:a16="http://schemas.microsoft.com/office/drawing/2014/main" id="{AB3DB50F-8855-0232-5764-B2DF0D52DA4D}"/>
                </a:ext>
              </a:extLst>
            </p:cNvPr>
            <p:cNvSpPr/>
            <p:nvPr/>
          </p:nvSpPr>
          <p:spPr>
            <a:xfrm>
              <a:off x="4715626"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21" name="Google Shape;221;p33">
              <a:extLst>
                <a:ext uri="{FF2B5EF4-FFF2-40B4-BE49-F238E27FC236}">
                  <a16:creationId xmlns:a16="http://schemas.microsoft.com/office/drawing/2014/main" id="{070EB7C1-2862-C180-5F92-16798DFF3FD3}"/>
                </a:ext>
              </a:extLst>
            </p:cNvPr>
            <p:cNvSpPr/>
            <p:nvPr/>
          </p:nvSpPr>
          <p:spPr>
            <a:xfrm>
              <a:off x="5490650"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222" name="Google Shape;222;p33">
            <a:extLst>
              <a:ext uri="{FF2B5EF4-FFF2-40B4-BE49-F238E27FC236}">
                <a16:creationId xmlns:a16="http://schemas.microsoft.com/office/drawing/2014/main" id="{53FFB1D3-2224-493C-827A-984ECA88E69B}"/>
              </a:ext>
            </a:extLst>
          </p:cNvPr>
          <p:cNvSpPr/>
          <p:nvPr/>
        </p:nvSpPr>
        <p:spPr>
          <a:xfrm>
            <a:off x="480059" y="460465"/>
            <a:ext cx="8180615" cy="142058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23" name="Google Shape;223;p33">
            <a:extLst>
              <a:ext uri="{FF2B5EF4-FFF2-40B4-BE49-F238E27FC236}">
                <a16:creationId xmlns:a16="http://schemas.microsoft.com/office/drawing/2014/main" id="{9E0C135C-75BA-B16B-66CD-3B44B60F8A40}"/>
              </a:ext>
            </a:extLst>
          </p:cNvPr>
          <p:cNvSpPr txBox="1">
            <a:spLocks noGrp="1"/>
          </p:cNvSpPr>
          <p:nvPr>
            <p:ph type="title"/>
          </p:nvPr>
        </p:nvSpPr>
        <p:spPr>
          <a:xfrm>
            <a:off x="782723" y="607424"/>
            <a:ext cx="7457037" cy="116586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600"/>
              <a:buFont typeface="Play"/>
              <a:buNone/>
            </a:pPr>
            <a:r>
              <a:rPr lang="en-US" sz="3200" b="1"/>
              <a:t>Advanced models used RNN-LSTM</a:t>
            </a:r>
            <a:endParaRPr lang="en-US" sz="3200"/>
          </a:p>
        </p:txBody>
      </p:sp>
      <p:sp>
        <p:nvSpPr>
          <p:cNvPr id="224" name="Google Shape;224;p33">
            <a:extLst>
              <a:ext uri="{FF2B5EF4-FFF2-40B4-BE49-F238E27FC236}">
                <a16:creationId xmlns:a16="http://schemas.microsoft.com/office/drawing/2014/main" id="{DA9B6852-E4DD-697D-3968-38176BF4A431}"/>
              </a:ext>
            </a:extLst>
          </p:cNvPr>
          <p:cNvSpPr txBox="1">
            <a:spLocks noGrp="1"/>
          </p:cNvSpPr>
          <p:nvPr>
            <p:ph type="body" idx="1"/>
          </p:nvPr>
        </p:nvSpPr>
        <p:spPr>
          <a:xfrm>
            <a:off x="547161" y="1869526"/>
            <a:ext cx="8261400" cy="2982900"/>
          </a:xfrm>
          <a:prstGeom prst="rect">
            <a:avLst/>
          </a:prstGeom>
          <a:noFill/>
          <a:ln>
            <a:noFill/>
          </a:ln>
        </p:spPr>
        <p:txBody>
          <a:bodyPr spcFirstLastPara="1" wrap="square" lIns="68575" tIns="34275" rIns="68575" bIns="34275" anchor="ctr" anchorCtr="0">
            <a:normAutofit/>
          </a:bodyPr>
          <a:lstStyle/>
          <a:p>
            <a:pPr marL="285750" indent="-285750">
              <a:lnSpc>
                <a:spcPct val="100000"/>
              </a:lnSpc>
              <a:spcBef>
                <a:spcPts val="0"/>
              </a:spcBef>
            </a:pPr>
            <a:r>
              <a:rPr lang="en-US" sz="1400">
                <a:latin typeface="Play"/>
                <a:ea typeface="Play"/>
                <a:cs typeface="Play"/>
                <a:sym typeface="Play"/>
              </a:rPr>
              <a:t>RNN is a type of neural network designed to process sequential data, such as time series, text, or audio.</a:t>
            </a:r>
          </a:p>
          <a:p>
            <a:pPr marL="285750" indent="-285750">
              <a:lnSpc>
                <a:spcPct val="100000"/>
              </a:lnSpc>
              <a:spcBef>
                <a:spcPts val="0"/>
              </a:spcBef>
            </a:pPr>
            <a:r>
              <a:rPr lang="en-US" sz="1400">
                <a:latin typeface="Play"/>
                <a:ea typeface="Play"/>
                <a:cs typeface="Play"/>
                <a:sym typeface="Play"/>
              </a:rPr>
              <a:t>LSTM is a special type of RNN designed to overcome the limitations of standard RNNs.</a:t>
            </a:r>
          </a:p>
          <a:p>
            <a:pPr marL="285750" indent="-285750">
              <a:lnSpc>
                <a:spcPct val="100000"/>
              </a:lnSpc>
              <a:spcBef>
                <a:spcPts val="0"/>
              </a:spcBef>
            </a:pPr>
            <a:endParaRPr lang="en-US" sz="1400">
              <a:latin typeface="Play"/>
              <a:ea typeface="Play"/>
              <a:cs typeface="Play"/>
              <a:sym typeface="Play"/>
            </a:endParaRPr>
          </a:p>
          <a:p>
            <a:pPr marL="0" lvl="0" indent="0" algn="l" rtl="0">
              <a:lnSpc>
                <a:spcPct val="100000"/>
              </a:lnSpc>
              <a:spcBef>
                <a:spcPts val="0"/>
              </a:spcBef>
              <a:spcAft>
                <a:spcPts val="0"/>
              </a:spcAft>
              <a:buClr>
                <a:schemeClr val="dk1"/>
              </a:buClr>
              <a:buSzPts val="1400"/>
              <a:buNone/>
            </a:pPr>
            <a:r>
              <a:rPr lang="en-US" sz="1800" b="1">
                <a:latin typeface="Play"/>
                <a:ea typeface="Play"/>
                <a:cs typeface="Play"/>
                <a:sym typeface="Play"/>
              </a:rPr>
              <a:t>WHY RNN-LSTM</a:t>
            </a:r>
          </a:p>
          <a:p>
            <a:pPr marL="285750" indent="-285750">
              <a:lnSpc>
                <a:spcPct val="100000"/>
              </a:lnSpc>
              <a:spcBef>
                <a:spcPts val="0"/>
              </a:spcBef>
            </a:pPr>
            <a:r>
              <a:rPr lang="en-US" sz="1400">
                <a:latin typeface="Play"/>
                <a:ea typeface="Play"/>
                <a:cs typeface="Play"/>
                <a:sym typeface="Play"/>
              </a:rPr>
              <a:t>They are excellent at analyzing and predicting patterns in data.</a:t>
            </a:r>
          </a:p>
          <a:p>
            <a:pPr marL="285750" indent="-285750">
              <a:lnSpc>
                <a:spcPct val="100000"/>
              </a:lnSpc>
              <a:spcBef>
                <a:spcPts val="0"/>
              </a:spcBef>
            </a:pPr>
            <a:r>
              <a:rPr lang="en-US" sz="1400">
                <a:latin typeface="Play"/>
                <a:ea typeface="Play"/>
                <a:cs typeface="Play"/>
                <a:sym typeface="Play"/>
              </a:rPr>
              <a:t>LSTM is particularly effective in text-based tasks, as it can capture the context and relationships between words over long sentences.</a:t>
            </a:r>
          </a:p>
          <a:p>
            <a:pPr marL="285750" indent="-285750">
              <a:lnSpc>
                <a:spcPct val="100000"/>
              </a:lnSpc>
              <a:spcBef>
                <a:spcPts val="0"/>
              </a:spcBef>
            </a:pPr>
            <a:r>
              <a:rPr lang="en-US" sz="1400">
                <a:latin typeface="Play"/>
                <a:ea typeface="Play"/>
                <a:cs typeface="Play"/>
                <a:sym typeface="Play"/>
              </a:rPr>
              <a:t>LSTM captures subtle details in comments or messages by analyzing context, tone, and word sequence, thereby enhancing detection accuracy,</a:t>
            </a:r>
            <a:endParaRPr sz="1400">
              <a:latin typeface="Play"/>
              <a:ea typeface="Play"/>
              <a:cs typeface="Play"/>
              <a:sym typeface="Play"/>
            </a:endParaRPr>
          </a:p>
        </p:txBody>
      </p:sp>
      <p:cxnSp>
        <p:nvCxnSpPr>
          <p:cNvPr id="225" name="Google Shape;225;p33">
            <a:extLst>
              <a:ext uri="{FF2B5EF4-FFF2-40B4-BE49-F238E27FC236}">
                <a16:creationId xmlns:a16="http://schemas.microsoft.com/office/drawing/2014/main" id="{F8FEDE8D-5363-3A19-6718-8849FA28196F}"/>
              </a:ext>
            </a:extLst>
          </p:cNvPr>
          <p:cNvCxnSpPr/>
          <p:nvPr/>
        </p:nvCxnSpPr>
        <p:spPr>
          <a:xfrm rot="10800000">
            <a:off x="628650" y="4863985"/>
            <a:ext cx="7886700" cy="0"/>
          </a:xfrm>
          <a:prstGeom prst="straightConnector1">
            <a:avLst/>
          </a:prstGeom>
          <a:noFill/>
          <a:ln w="5715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3267459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539050" y="531391"/>
            <a:ext cx="7886700" cy="41484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2700"/>
              <a:buFont typeface="Play"/>
              <a:buNone/>
            </a:pPr>
            <a:r>
              <a:rPr lang="en" sz="2700" b="1"/>
              <a:t>Statistical Analysis of Model training data</a:t>
            </a:r>
            <a:endParaRPr/>
          </a:p>
          <a:p>
            <a:pPr marL="0" lvl="0" indent="0" algn="l" rtl="0">
              <a:lnSpc>
                <a:spcPct val="90000"/>
              </a:lnSpc>
              <a:spcBef>
                <a:spcPts val="0"/>
              </a:spcBef>
              <a:spcAft>
                <a:spcPts val="0"/>
              </a:spcAft>
              <a:buClr>
                <a:schemeClr val="dk1"/>
              </a:buClr>
              <a:buSzPts val="2700"/>
              <a:buFont typeface="Play"/>
              <a:buNone/>
            </a:pPr>
            <a:endParaRPr sz="2700"/>
          </a:p>
        </p:txBody>
      </p:sp>
      <p:graphicFrame>
        <p:nvGraphicFramePr>
          <p:cNvPr id="211" name="Google Shape;211;p32"/>
          <p:cNvGraphicFramePr/>
          <p:nvPr/>
        </p:nvGraphicFramePr>
        <p:xfrm>
          <a:off x="1026977" y="946230"/>
          <a:ext cx="7118975" cy="2469040"/>
        </p:xfrm>
        <a:graphic>
          <a:graphicData uri="http://schemas.openxmlformats.org/drawingml/2006/table">
            <a:tbl>
              <a:tblPr firstRow="1" bandRow="1">
                <a:noFill/>
                <a:tableStyleId>{37637A2A-DC7F-4491-AE08-9B25C33EE25B}</a:tableStyleId>
              </a:tblPr>
              <a:tblGrid>
                <a:gridCol w="3488075">
                  <a:extLst>
                    <a:ext uri="{9D8B030D-6E8A-4147-A177-3AD203B41FA5}">
                      <a16:colId xmlns:a16="http://schemas.microsoft.com/office/drawing/2014/main" val="20000"/>
                    </a:ext>
                  </a:extLst>
                </a:gridCol>
                <a:gridCol w="1285700">
                  <a:extLst>
                    <a:ext uri="{9D8B030D-6E8A-4147-A177-3AD203B41FA5}">
                      <a16:colId xmlns:a16="http://schemas.microsoft.com/office/drawing/2014/main" val="20001"/>
                    </a:ext>
                  </a:extLst>
                </a:gridCol>
                <a:gridCol w="1285700">
                  <a:extLst>
                    <a:ext uri="{9D8B030D-6E8A-4147-A177-3AD203B41FA5}">
                      <a16:colId xmlns:a16="http://schemas.microsoft.com/office/drawing/2014/main" val="20002"/>
                    </a:ext>
                  </a:extLst>
                </a:gridCol>
                <a:gridCol w="1059500">
                  <a:extLst>
                    <a:ext uri="{9D8B030D-6E8A-4147-A177-3AD203B41FA5}">
                      <a16:colId xmlns:a16="http://schemas.microsoft.com/office/drawing/2014/main" val="20003"/>
                    </a:ext>
                  </a:extLst>
                </a:gridCol>
              </a:tblGrid>
              <a:tr h="322525">
                <a:tc>
                  <a:txBody>
                    <a:bodyPr/>
                    <a:lstStyle/>
                    <a:p>
                      <a:pPr marL="0" marR="0" lvl="0" indent="0" algn="l" rtl="0">
                        <a:spcBef>
                          <a:spcPts val="0"/>
                        </a:spcBef>
                        <a:spcAft>
                          <a:spcPts val="0"/>
                        </a:spcAft>
                        <a:buNone/>
                      </a:pPr>
                      <a:r>
                        <a:rPr lang="en" sz="1400" u="none" strike="noStrike" cap="none"/>
                        <a:t>Model</a:t>
                      </a:r>
                      <a:endParaRPr sz="1100"/>
                    </a:p>
                  </a:txBody>
                  <a:tcPr marL="68600" marR="68600" marT="34300" marB="34300"/>
                </a:tc>
                <a:tc>
                  <a:txBody>
                    <a:bodyPr/>
                    <a:lstStyle/>
                    <a:p>
                      <a:pPr marL="0" marR="0" lvl="0" indent="0" algn="l" rtl="0">
                        <a:spcBef>
                          <a:spcPts val="0"/>
                        </a:spcBef>
                        <a:spcAft>
                          <a:spcPts val="0"/>
                        </a:spcAft>
                        <a:buNone/>
                      </a:pPr>
                      <a:r>
                        <a:rPr lang="en"/>
                        <a:t>Test Size</a:t>
                      </a:r>
                      <a:endParaRPr/>
                    </a:p>
                    <a:p>
                      <a:pPr marL="0" marR="0" lvl="0" indent="0" algn="l" rtl="0">
                        <a:spcBef>
                          <a:spcPts val="0"/>
                        </a:spcBef>
                        <a:spcAft>
                          <a:spcPts val="0"/>
                        </a:spcAft>
                        <a:buNone/>
                      </a:pPr>
                      <a:r>
                        <a:rPr lang="en"/>
                        <a:t>(20%)</a:t>
                      </a:r>
                      <a:endParaRPr/>
                    </a:p>
                  </a:txBody>
                  <a:tcPr marL="68600" marR="68600" marT="34300" marB="34300">
                    <a:lnR w="12700" cap="flat" cmpd="sng">
                      <a:solidFill>
                        <a:schemeClr val="accent4"/>
                      </a:solidFill>
                      <a:prstDash val="solid"/>
                      <a:round/>
                      <a:headEnd type="none" w="sm" len="sm"/>
                      <a:tailEnd type="none" w="sm" len="sm"/>
                    </a:lnR>
                  </a:tcPr>
                </a:tc>
                <a:tc>
                  <a:txBody>
                    <a:bodyPr/>
                    <a:lstStyle/>
                    <a:p>
                      <a:pPr marL="0" marR="0" lvl="0" indent="0" algn="l" rtl="0">
                        <a:spcBef>
                          <a:spcPts val="0"/>
                        </a:spcBef>
                        <a:spcAft>
                          <a:spcPts val="0"/>
                        </a:spcAft>
                        <a:buNone/>
                      </a:pPr>
                      <a:r>
                        <a:rPr lang="en"/>
                        <a:t>Test Size</a:t>
                      </a:r>
                      <a:endParaRPr sz="1100"/>
                    </a:p>
                    <a:p>
                      <a:pPr marL="0" marR="0" lvl="0" indent="0" algn="l" rtl="0">
                        <a:spcBef>
                          <a:spcPts val="0"/>
                        </a:spcBef>
                        <a:spcAft>
                          <a:spcPts val="0"/>
                        </a:spcAft>
                        <a:buClr>
                          <a:schemeClr val="dk1"/>
                        </a:buClr>
                        <a:buSzPts val="1400"/>
                        <a:buFont typeface="Arial"/>
                        <a:buNone/>
                      </a:pPr>
                      <a:r>
                        <a:rPr lang="en" sz="1400"/>
                        <a:t>(2</a:t>
                      </a:r>
                      <a:r>
                        <a:rPr lang="en"/>
                        <a:t>5%</a:t>
                      </a:r>
                      <a:r>
                        <a:rPr lang="en" sz="1400"/>
                        <a:t>)</a:t>
                      </a:r>
                      <a:endParaRPr sz="1100"/>
                    </a:p>
                  </a:txBody>
                  <a:tcPr marL="68600" marR="68600" marT="34300" marB="34300">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l" rtl="0">
                        <a:spcBef>
                          <a:spcPts val="0"/>
                        </a:spcBef>
                        <a:spcAft>
                          <a:spcPts val="0"/>
                        </a:spcAft>
                        <a:buNone/>
                      </a:pPr>
                      <a:r>
                        <a:rPr lang="en" sz="1400"/>
                        <a:t>Test Size</a:t>
                      </a:r>
                      <a:endParaRPr sz="1400"/>
                    </a:p>
                    <a:p>
                      <a:pPr marL="0" marR="0" lvl="0" indent="0" algn="l" rtl="0">
                        <a:spcBef>
                          <a:spcPts val="0"/>
                        </a:spcBef>
                        <a:spcAft>
                          <a:spcPts val="0"/>
                        </a:spcAft>
                        <a:buNone/>
                      </a:pPr>
                      <a:r>
                        <a:rPr lang="en"/>
                        <a:t>(30%)</a:t>
                      </a:r>
                      <a:endParaRPr/>
                    </a:p>
                  </a:txBody>
                  <a:tcPr marL="68600" marR="68600" marT="34300" marB="34300">
                    <a:lnL w="12700" cap="flat" cmpd="sng">
                      <a:solidFill>
                        <a:schemeClr val="accent4"/>
                      </a:solidFill>
                      <a:prstDash val="solid"/>
                      <a:round/>
                      <a:headEnd type="none" w="sm" len="sm"/>
                      <a:tailEnd type="none" w="sm" len="sm"/>
                    </a:lnL>
                  </a:tcPr>
                </a:tc>
                <a:extLst>
                  <a:ext uri="{0D108BD9-81ED-4DB2-BD59-A6C34878D82A}">
                    <a16:rowId xmlns:a16="http://schemas.microsoft.com/office/drawing/2014/main" val="10000"/>
                  </a:ext>
                </a:extLst>
              </a:tr>
              <a:tr h="183600">
                <a:tc>
                  <a:txBody>
                    <a:bodyPr/>
                    <a:lstStyle/>
                    <a:p>
                      <a:pPr marL="0" marR="0" lvl="0" indent="0" algn="l" rtl="0">
                        <a:spcBef>
                          <a:spcPts val="0"/>
                        </a:spcBef>
                        <a:spcAft>
                          <a:spcPts val="0"/>
                        </a:spcAft>
                        <a:buNone/>
                      </a:pPr>
                      <a:r>
                        <a:rPr lang="en" sz="1400"/>
                        <a:t>Logistic Regression </a:t>
                      </a:r>
                      <a:endParaRPr sz="1100"/>
                    </a:p>
                  </a:txBody>
                  <a:tcPr marL="68600" marR="68600" marT="34300" marB="34300"/>
                </a:tc>
                <a:tc>
                  <a:txBody>
                    <a:bodyPr/>
                    <a:lstStyle/>
                    <a:p>
                      <a:pPr marL="0" marR="0" lvl="0" indent="0" algn="l" rtl="0">
                        <a:spcBef>
                          <a:spcPts val="0"/>
                        </a:spcBef>
                        <a:spcAft>
                          <a:spcPts val="0"/>
                        </a:spcAft>
                        <a:buNone/>
                      </a:pPr>
                      <a:r>
                        <a:rPr lang="en" sz="1400"/>
                        <a:t>7</a:t>
                      </a:r>
                      <a:r>
                        <a:rPr lang="en"/>
                        <a:t>8.17</a:t>
                      </a:r>
                      <a:endParaRPr sz="1100"/>
                    </a:p>
                  </a:txBody>
                  <a:tcPr marL="68600" marR="68600" marT="34300" marB="34300">
                    <a:lnR w="12700" cap="flat" cmpd="sng">
                      <a:solidFill>
                        <a:schemeClr val="accent4"/>
                      </a:solidFill>
                      <a:prstDash val="solid"/>
                      <a:round/>
                      <a:headEnd type="none" w="sm" len="sm"/>
                      <a:tailEnd type="none" w="sm" len="sm"/>
                    </a:lnR>
                  </a:tcPr>
                </a:tc>
                <a:tc>
                  <a:txBody>
                    <a:bodyPr/>
                    <a:lstStyle/>
                    <a:p>
                      <a:pPr marL="0" marR="0" lvl="0" indent="0" algn="l" rtl="0">
                        <a:spcBef>
                          <a:spcPts val="0"/>
                        </a:spcBef>
                        <a:spcAft>
                          <a:spcPts val="0"/>
                        </a:spcAft>
                        <a:buNone/>
                      </a:pPr>
                      <a:r>
                        <a:rPr lang="en"/>
                        <a:t>78.16</a:t>
                      </a:r>
                      <a:endParaRPr sz="1100"/>
                    </a:p>
                  </a:txBody>
                  <a:tcPr marL="68600" marR="68600" marT="34300" marB="34300">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l" rtl="0">
                        <a:spcBef>
                          <a:spcPts val="0"/>
                        </a:spcBef>
                        <a:spcAft>
                          <a:spcPts val="0"/>
                        </a:spcAft>
                        <a:buNone/>
                      </a:pPr>
                      <a:r>
                        <a:rPr lang="en"/>
                        <a:t>78.05</a:t>
                      </a:r>
                      <a:endParaRPr/>
                    </a:p>
                  </a:txBody>
                  <a:tcPr marL="68600" marR="68600" marT="34300" marB="34300">
                    <a:lnL w="12700" cap="flat" cmpd="sng">
                      <a:solidFill>
                        <a:schemeClr val="accent4"/>
                      </a:solidFill>
                      <a:prstDash val="solid"/>
                      <a:round/>
                      <a:headEnd type="none" w="sm" len="sm"/>
                      <a:tailEnd type="none" w="sm" len="sm"/>
                    </a:lnL>
                  </a:tcPr>
                </a:tc>
                <a:extLst>
                  <a:ext uri="{0D108BD9-81ED-4DB2-BD59-A6C34878D82A}">
                    <a16:rowId xmlns:a16="http://schemas.microsoft.com/office/drawing/2014/main" val="10001"/>
                  </a:ext>
                </a:extLst>
              </a:tr>
              <a:tr h="183600">
                <a:tc>
                  <a:txBody>
                    <a:bodyPr/>
                    <a:lstStyle/>
                    <a:p>
                      <a:pPr marL="0" marR="0" lvl="0" indent="0" algn="l" rtl="0">
                        <a:spcBef>
                          <a:spcPts val="0"/>
                        </a:spcBef>
                        <a:spcAft>
                          <a:spcPts val="0"/>
                        </a:spcAft>
                        <a:buNone/>
                      </a:pPr>
                      <a:r>
                        <a:rPr lang="en" sz="1400"/>
                        <a:t>Random Forest Classifier </a:t>
                      </a:r>
                      <a:endParaRPr sz="1100"/>
                    </a:p>
                  </a:txBody>
                  <a:tcPr marL="68600" marR="68600" marT="34300" marB="34300"/>
                </a:tc>
                <a:tc>
                  <a:txBody>
                    <a:bodyPr/>
                    <a:lstStyle/>
                    <a:p>
                      <a:pPr marL="0" marR="0" lvl="0" indent="0" algn="l" rtl="0">
                        <a:spcBef>
                          <a:spcPts val="0"/>
                        </a:spcBef>
                        <a:spcAft>
                          <a:spcPts val="0"/>
                        </a:spcAft>
                        <a:buNone/>
                      </a:pPr>
                      <a:r>
                        <a:rPr lang="en" sz="1400"/>
                        <a:t>7</a:t>
                      </a:r>
                      <a:r>
                        <a:rPr lang="en"/>
                        <a:t>6</a:t>
                      </a:r>
                      <a:r>
                        <a:rPr lang="en" sz="1400"/>
                        <a:t>.</a:t>
                      </a:r>
                      <a:r>
                        <a:rPr lang="en"/>
                        <a:t>21</a:t>
                      </a:r>
                      <a:endParaRPr sz="1100"/>
                    </a:p>
                  </a:txBody>
                  <a:tcPr marL="68600" marR="68600" marT="34300" marB="34300">
                    <a:lnR w="12700" cap="flat" cmpd="sng">
                      <a:solidFill>
                        <a:schemeClr val="accent4"/>
                      </a:solidFill>
                      <a:prstDash val="solid"/>
                      <a:round/>
                      <a:headEnd type="none" w="sm" len="sm"/>
                      <a:tailEnd type="none" w="sm" len="sm"/>
                    </a:lnR>
                  </a:tcPr>
                </a:tc>
                <a:tc>
                  <a:txBody>
                    <a:bodyPr/>
                    <a:lstStyle/>
                    <a:p>
                      <a:pPr marL="0" marR="0" lvl="0" indent="0" algn="l" rtl="0">
                        <a:spcBef>
                          <a:spcPts val="0"/>
                        </a:spcBef>
                        <a:spcAft>
                          <a:spcPts val="0"/>
                        </a:spcAft>
                        <a:buNone/>
                      </a:pPr>
                      <a:r>
                        <a:rPr lang="en"/>
                        <a:t>75.70</a:t>
                      </a:r>
                      <a:endParaRPr sz="1100"/>
                    </a:p>
                  </a:txBody>
                  <a:tcPr marL="68600" marR="68600" marT="34300" marB="34300">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l" rtl="0">
                        <a:spcBef>
                          <a:spcPts val="0"/>
                        </a:spcBef>
                        <a:spcAft>
                          <a:spcPts val="0"/>
                        </a:spcAft>
                        <a:buNone/>
                      </a:pPr>
                      <a:r>
                        <a:rPr lang="en"/>
                        <a:t>75.58</a:t>
                      </a:r>
                      <a:endParaRPr sz="1100"/>
                    </a:p>
                  </a:txBody>
                  <a:tcPr marL="68600" marR="68600" marT="34300" marB="34300">
                    <a:lnL w="12700" cap="flat" cmpd="sng">
                      <a:solidFill>
                        <a:schemeClr val="accent4"/>
                      </a:solidFill>
                      <a:prstDash val="solid"/>
                      <a:round/>
                      <a:headEnd type="none" w="sm" len="sm"/>
                      <a:tailEnd type="none" w="sm" len="sm"/>
                    </a:lnL>
                  </a:tcPr>
                </a:tc>
                <a:extLst>
                  <a:ext uri="{0D108BD9-81ED-4DB2-BD59-A6C34878D82A}">
                    <a16:rowId xmlns:a16="http://schemas.microsoft.com/office/drawing/2014/main" val="10002"/>
                  </a:ext>
                </a:extLst>
              </a:tr>
              <a:tr h="183600">
                <a:tc>
                  <a:txBody>
                    <a:bodyPr/>
                    <a:lstStyle/>
                    <a:p>
                      <a:pPr marL="0" marR="0" lvl="0" indent="0" algn="l" rtl="0">
                        <a:spcBef>
                          <a:spcPts val="0"/>
                        </a:spcBef>
                        <a:spcAft>
                          <a:spcPts val="0"/>
                        </a:spcAft>
                        <a:buNone/>
                      </a:pPr>
                      <a:r>
                        <a:rPr lang="en" sz="1400"/>
                        <a:t>Support Vector Machine(SVM)</a:t>
                      </a:r>
                      <a:endParaRPr sz="1100"/>
                    </a:p>
                  </a:txBody>
                  <a:tcPr marL="68600" marR="68600" marT="34300" marB="34300"/>
                </a:tc>
                <a:tc>
                  <a:txBody>
                    <a:bodyPr/>
                    <a:lstStyle/>
                    <a:p>
                      <a:pPr marL="0" marR="0" lvl="0" indent="0" algn="l" rtl="0">
                        <a:spcBef>
                          <a:spcPts val="0"/>
                        </a:spcBef>
                        <a:spcAft>
                          <a:spcPts val="0"/>
                        </a:spcAft>
                        <a:buNone/>
                      </a:pPr>
                      <a:r>
                        <a:rPr lang="en" sz="1400"/>
                        <a:t>7</a:t>
                      </a:r>
                      <a:r>
                        <a:rPr lang="en"/>
                        <a:t>8</a:t>
                      </a:r>
                      <a:r>
                        <a:rPr lang="en" sz="1400"/>
                        <a:t>.6</a:t>
                      </a:r>
                      <a:r>
                        <a:rPr lang="en"/>
                        <a:t>8</a:t>
                      </a:r>
                      <a:endParaRPr sz="1100"/>
                    </a:p>
                  </a:txBody>
                  <a:tcPr marL="68600" marR="68600" marT="34300" marB="34300">
                    <a:lnR w="12700" cap="flat" cmpd="sng">
                      <a:solidFill>
                        <a:schemeClr val="accent4"/>
                      </a:solidFill>
                      <a:prstDash val="solid"/>
                      <a:round/>
                      <a:headEnd type="none" w="sm" len="sm"/>
                      <a:tailEnd type="none" w="sm" len="sm"/>
                    </a:lnR>
                  </a:tcPr>
                </a:tc>
                <a:tc>
                  <a:txBody>
                    <a:bodyPr/>
                    <a:lstStyle/>
                    <a:p>
                      <a:pPr marL="0" marR="0" lvl="0" indent="0" algn="l" rtl="0">
                        <a:spcBef>
                          <a:spcPts val="0"/>
                        </a:spcBef>
                        <a:spcAft>
                          <a:spcPts val="0"/>
                        </a:spcAft>
                        <a:buNone/>
                      </a:pPr>
                      <a:r>
                        <a:rPr lang="en"/>
                        <a:t>78.61</a:t>
                      </a:r>
                      <a:endParaRPr sz="1100"/>
                    </a:p>
                  </a:txBody>
                  <a:tcPr marL="68600" marR="68600" marT="34300" marB="34300">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l" rtl="0">
                        <a:spcBef>
                          <a:spcPts val="0"/>
                        </a:spcBef>
                        <a:spcAft>
                          <a:spcPts val="0"/>
                        </a:spcAft>
                        <a:buNone/>
                      </a:pPr>
                      <a:r>
                        <a:rPr lang="en"/>
                        <a:t>78.57</a:t>
                      </a:r>
                      <a:endParaRPr sz="1100"/>
                    </a:p>
                  </a:txBody>
                  <a:tcPr marL="68600" marR="68600" marT="34300" marB="34300">
                    <a:lnL w="12700" cap="flat" cmpd="sng">
                      <a:solidFill>
                        <a:schemeClr val="accent4"/>
                      </a:solidFill>
                      <a:prstDash val="solid"/>
                      <a:round/>
                      <a:headEnd type="none" w="sm" len="sm"/>
                      <a:tailEnd type="none" w="sm" len="sm"/>
                    </a:lnL>
                  </a:tcPr>
                </a:tc>
                <a:extLst>
                  <a:ext uri="{0D108BD9-81ED-4DB2-BD59-A6C34878D82A}">
                    <a16:rowId xmlns:a16="http://schemas.microsoft.com/office/drawing/2014/main" val="10003"/>
                  </a:ext>
                </a:extLst>
              </a:tr>
              <a:tr h="183600">
                <a:tc>
                  <a:txBody>
                    <a:bodyPr/>
                    <a:lstStyle/>
                    <a:p>
                      <a:pPr marL="0" marR="0" lvl="0" indent="0" algn="l" rtl="0">
                        <a:spcBef>
                          <a:spcPts val="0"/>
                        </a:spcBef>
                        <a:spcAft>
                          <a:spcPts val="0"/>
                        </a:spcAft>
                        <a:buNone/>
                      </a:pPr>
                      <a:r>
                        <a:rPr lang="en" sz="1400"/>
                        <a:t>Decision Tree Classifier </a:t>
                      </a:r>
                      <a:endParaRPr sz="1100"/>
                    </a:p>
                  </a:txBody>
                  <a:tcPr marL="68600" marR="68600" marT="34300" marB="34300"/>
                </a:tc>
                <a:tc>
                  <a:txBody>
                    <a:bodyPr/>
                    <a:lstStyle/>
                    <a:p>
                      <a:pPr marL="0" marR="0" lvl="0" indent="0" algn="l" rtl="0">
                        <a:spcBef>
                          <a:spcPts val="0"/>
                        </a:spcBef>
                        <a:spcAft>
                          <a:spcPts val="0"/>
                        </a:spcAft>
                        <a:buNone/>
                      </a:pPr>
                      <a:r>
                        <a:rPr lang="en" sz="1400"/>
                        <a:t>74.</a:t>
                      </a:r>
                      <a:r>
                        <a:rPr lang="en"/>
                        <a:t>88</a:t>
                      </a:r>
                      <a:endParaRPr sz="1100"/>
                    </a:p>
                  </a:txBody>
                  <a:tcPr marL="68600" marR="68600" marT="34300" marB="34300">
                    <a:lnR w="12700" cap="flat" cmpd="sng">
                      <a:solidFill>
                        <a:schemeClr val="accent4"/>
                      </a:solidFill>
                      <a:prstDash val="solid"/>
                      <a:round/>
                      <a:headEnd type="none" w="sm" len="sm"/>
                      <a:tailEnd type="none" w="sm" len="sm"/>
                    </a:lnR>
                  </a:tcPr>
                </a:tc>
                <a:tc>
                  <a:txBody>
                    <a:bodyPr/>
                    <a:lstStyle/>
                    <a:p>
                      <a:pPr marL="0" marR="0" lvl="0" indent="0" algn="l" rtl="0">
                        <a:spcBef>
                          <a:spcPts val="0"/>
                        </a:spcBef>
                        <a:spcAft>
                          <a:spcPts val="0"/>
                        </a:spcAft>
                        <a:buNone/>
                      </a:pPr>
                      <a:r>
                        <a:rPr lang="en"/>
                        <a:t>75.33</a:t>
                      </a:r>
                      <a:endParaRPr sz="1100"/>
                    </a:p>
                  </a:txBody>
                  <a:tcPr marL="68600" marR="68600" marT="34300" marB="34300">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l" rtl="0">
                        <a:spcBef>
                          <a:spcPts val="0"/>
                        </a:spcBef>
                        <a:spcAft>
                          <a:spcPts val="0"/>
                        </a:spcAft>
                        <a:buNone/>
                      </a:pPr>
                      <a:r>
                        <a:rPr lang="en"/>
                        <a:t>74.45</a:t>
                      </a:r>
                      <a:endParaRPr sz="1100"/>
                    </a:p>
                  </a:txBody>
                  <a:tcPr marL="68600" marR="68600" marT="34300" marB="34300">
                    <a:lnL w="12700" cap="flat" cmpd="sng">
                      <a:solidFill>
                        <a:schemeClr val="accent4"/>
                      </a:solidFill>
                      <a:prstDash val="solid"/>
                      <a:round/>
                      <a:headEnd type="none" w="sm" len="sm"/>
                      <a:tailEnd type="none" w="sm" len="sm"/>
                    </a:lnL>
                  </a:tcPr>
                </a:tc>
                <a:extLst>
                  <a:ext uri="{0D108BD9-81ED-4DB2-BD59-A6C34878D82A}">
                    <a16:rowId xmlns:a16="http://schemas.microsoft.com/office/drawing/2014/main" val="10004"/>
                  </a:ext>
                </a:extLst>
              </a:tr>
              <a:tr h="183600">
                <a:tc>
                  <a:txBody>
                    <a:bodyPr/>
                    <a:lstStyle/>
                    <a:p>
                      <a:pPr marL="0" marR="0" lvl="0" indent="0" algn="l" rtl="0">
                        <a:spcBef>
                          <a:spcPts val="0"/>
                        </a:spcBef>
                        <a:spcAft>
                          <a:spcPts val="0"/>
                        </a:spcAft>
                        <a:buNone/>
                      </a:pPr>
                      <a:r>
                        <a:rPr lang="en" sz="1400"/>
                        <a:t>K-Nearest Neighbours (K-NN)</a:t>
                      </a:r>
                      <a:endParaRPr sz="1100"/>
                    </a:p>
                  </a:txBody>
                  <a:tcPr marL="68600" marR="68600" marT="34300" marB="34300"/>
                </a:tc>
                <a:tc>
                  <a:txBody>
                    <a:bodyPr/>
                    <a:lstStyle/>
                    <a:p>
                      <a:pPr marL="0" marR="0" lvl="0" indent="0" algn="l" rtl="0">
                        <a:spcBef>
                          <a:spcPts val="0"/>
                        </a:spcBef>
                        <a:spcAft>
                          <a:spcPts val="0"/>
                        </a:spcAft>
                        <a:buNone/>
                      </a:pPr>
                      <a:r>
                        <a:rPr lang="en" sz="1400"/>
                        <a:t>6</a:t>
                      </a:r>
                      <a:r>
                        <a:rPr lang="en"/>
                        <a:t>5</a:t>
                      </a:r>
                      <a:r>
                        <a:rPr lang="en" sz="1400"/>
                        <a:t>.</a:t>
                      </a:r>
                      <a:r>
                        <a:rPr lang="en"/>
                        <a:t>29</a:t>
                      </a:r>
                      <a:endParaRPr sz="1100"/>
                    </a:p>
                  </a:txBody>
                  <a:tcPr marL="68600" marR="68600" marT="34300" marB="34300">
                    <a:lnR w="12700" cap="flat" cmpd="sng">
                      <a:solidFill>
                        <a:schemeClr val="accent4"/>
                      </a:solidFill>
                      <a:prstDash val="solid"/>
                      <a:round/>
                      <a:headEnd type="none" w="sm" len="sm"/>
                      <a:tailEnd type="none" w="sm" len="sm"/>
                    </a:lnR>
                  </a:tcPr>
                </a:tc>
                <a:tc>
                  <a:txBody>
                    <a:bodyPr/>
                    <a:lstStyle/>
                    <a:p>
                      <a:pPr marL="0" marR="0" lvl="0" indent="0" algn="l" rtl="0">
                        <a:spcBef>
                          <a:spcPts val="0"/>
                        </a:spcBef>
                        <a:spcAft>
                          <a:spcPts val="0"/>
                        </a:spcAft>
                        <a:buNone/>
                      </a:pPr>
                      <a:r>
                        <a:rPr lang="en"/>
                        <a:t>59.11</a:t>
                      </a:r>
                      <a:endParaRPr sz="1100"/>
                    </a:p>
                  </a:txBody>
                  <a:tcPr marL="68600" marR="68600" marT="34300" marB="34300">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l" rtl="0">
                        <a:spcBef>
                          <a:spcPts val="0"/>
                        </a:spcBef>
                        <a:spcAft>
                          <a:spcPts val="0"/>
                        </a:spcAft>
                        <a:buNone/>
                      </a:pPr>
                      <a:r>
                        <a:rPr lang="en"/>
                        <a:t>64.74</a:t>
                      </a:r>
                      <a:endParaRPr/>
                    </a:p>
                  </a:txBody>
                  <a:tcPr marL="68600" marR="68600" marT="34300" marB="34300">
                    <a:lnL w="12700" cap="flat" cmpd="sng">
                      <a:solidFill>
                        <a:schemeClr val="accent4"/>
                      </a:solidFill>
                      <a:prstDash val="solid"/>
                      <a:round/>
                      <a:headEnd type="none" w="sm" len="sm"/>
                      <a:tailEnd type="none" w="sm" len="sm"/>
                    </a:lnL>
                  </a:tcPr>
                </a:tc>
                <a:extLst>
                  <a:ext uri="{0D108BD9-81ED-4DB2-BD59-A6C34878D82A}">
                    <a16:rowId xmlns:a16="http://schemas.microsoft.com/office/drawing/2014/main" val="10005"/>
                  </a:ext>
                </a:extLst>
              </a:tr>
              <a:tr h="183600">
                <a:tc>
                  <a:txBody>
                    <a:bodyPr/>
                    <a:lstStyle/>
                    <a:p>
                      <a:pPr marL="0" marR="0" lvl="0" indent="0" algn="l" rtl="0">
                        <a:spcBef>
                          <a:spcPts val="0"/>
                        </a:spcBef>
                        <a:spcAft>
                          <a:spcPts val="0"/>
                        </a:spcAft>
                        <a:buNone/>
                      </a:pPr>
                      <a:r>
                        <a:rPr lang="en"/>
                        <a:t>Long Short-Term Memory(LSTM)</a:t>
                      </a:r>
                      <a:endParaRPr sz="1400"/>
                    </a:p>
                  </a:txBody>
                  <a:tcPr marL="68600" marR="68600" marT="34300" marB="34300"/>
                </a:tc>
                <a:tc>
                  <a:txBody>
                    <a:bodyPr/>
                    <a:lstStyle/>
                    <a:p>
                      <a:pPr marL="0" marR="0" lvl="0" indent="0" algn="l" rtl="0">
                        <a:spcBef>
                          <a:spcPts val="0"/>
                        </a:spcBef>
                        <a:spcAft>
                          <a:spcPts val="0"/>
                        </a:spcAft>
                        <a:buNone/>
                      </a:pPr>
                      <a:r>
                        <a:rPr lang="en"/>
                        <a:t>81.56</a:t>
                      </a:r>
                      <a:endParaRPr sz="1400"/>
                    </a:p>
                  </a:txBody>
                  <a:tcPr marL="68600" marR="68600" marT="34300" marB="34300">
                    <a:lnR w="12700" cap="flat" cmpd="sng">
                      <a:solidFill>
                        <a:schemeClr val="accent4"/>
                      </a:solidFill>
                      <a:prstDash val="solid"/>
                      <a:round/>
                      <a:headEnd type="none" w="sm" len="sm"/>
                      <a:tailEnd type="none" w="sm" len="sm"/>
                    </a:lnR>
                  </a:tcPr>
                </a:tc>
                <a:tc>
                  <a:txBody>
                    <a:bodyPr/>
                    <a:lstStyle/>
                    <a:p>
                      <a:pPr marL="0" marR="0" lvl="0" indent="0" algn="l" rtl="0">
                        <a:spcBef>
                          <a:spcPts val="0"/>
                        </a:spcBef>
                        <a:spcAft>
                          <a:spcPts val="0"/>
                        </a:spcAft>
                        <a:buNone/>
                      </a:pPr>
                      <a:r>
                        <a:rPr lang="en"/>
                        <a:t>79.84</a:t>
                      </a:r>
                      <a:endParaRPr/>
                    </a:p>
                  </a:txBody>
                  <a:tcPr marL="68600" marR="68600" marT="34300" marB="34300">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l" rtl="0">
                        <a:spcBef>
                          <a:spcPts val="0"/>
                        </a:spcBef>
                        <a:spcAft>
                          <a:spcPts val="0"/>
                        </a:spcAft>
                        <a:buNone/>
                      </a:pPr>
                      <a:r>
                        <a:rPr lang="en"/>
                        <a:t>78.81</a:t>
                      </a:r>
                      <a:endParaRPr/>
                    </a:p>
                  </a:txBody>
                  <a:tcPr marL="68600" marR="68600" marT="34300" marB="34300">
                    <a:lnL w="12700" cap="flat" cmpd="sng">
                      <a:solidFill>
                        <a:schemeClr val="accent4"/>
                      </a:solidFill>
                      <a:prstDash val="solid"/>
                      <a:round/>
                      <a:headEnd type="none" w="sm" len="sm"/>
                      <a:tailEnd type="none" w="sm" len="sm"/>
                    </a:lnL>
                  </a:tcPr>
                </a:tc>
                <a:extLst>
                  <a:ext uri="{0D108BD9-81ED-4DB2-BD59-A6C34878D82A}">
                    <a16:rowId xmlns:a16="http://schemas.microsoft.com/office/drawing/2014/main" val="10006"/>
                  </a:ext>
                </a:extLst>
              </a:tr>
              <a:tr h="183600">
                <a:tc>
                  <a:txBody>
                    <a:bodyPr/>
                    <a:lstStyle/>
                    <a:p>
                      <a:pPr marL="0" marR="0" lvl="0" indent="0" algn="l" rtl="0">
                        <a:spcBef>
                          <a:spcPts val="0"/>
                        </a:spcBef>
                        <a:spcAft>
                          <a:spcPts val="0"/>
                        </a:spcAft>
                        <a:buNone/>
                      </a:pPr>
                      <a:r>
                        <a:rPr lang="en"/>
                        <a:t>Recurrent Neural Network(RNN)</a:t>
                      </a:r>
                      <a:endParaRPr sz="1400"/>
                    </a:p>
                  </a:txBody>
                  <a:tcPr marL="68600" marR="68600" marT="34300" marB="34300"/>
                </a:tc>
                <a:tc>
                  <a:txBody>
                    <a:bodyPr/>
                    <a:lstStyle/>
                    <a:p>
                      <a:pPr marL="0" marR="0" lvl="0" indent="0" algn="l" rtl="0">
                        <a:spcBef>
                          <a:spcPts val="0"/>
                        </a:spcBef>
                        <a:spcAft>
                          <a:spcPts val="0"/>
                        </a:spcAft>
                        <a:buNone/>
                      </a:pPr>
                      <a:r>
                        <a:rPr lang="en"/>
                        <a:t>68.57</a:t>
                      </a:r>
                      <a:endParaRPr sz="1400"/>
                    </a:p>
                  </a:txBody>
                  <a:tcPr marL="68600" marR="68600" marT="34300" marB="34300">
                    <a:lnR w="12700" cap="flat" cmpd="sng">
                      <a:solidFill>
                        <a:schemeClr val="accent4"/>
                      </a:solidFill>
                      <a:prstDash val="solid"/>
                      <a:round/>
                      <a:headEnd type="none" w="sm" len="sm"/>
                      <a:tailEnd type="none" w="sm" len="sm"/>
                    </a:lnR>
                  </a:tcPr>
                </a:tc>
                <a:tc>
                  <a:txBody>
                    <a:bodyPr/>
                    <a:lstStyle/>
                    <a:p>
                      <a:pPr marL="0" marR="0" lvl="0" indent="0" algn="l" rtl="0">
                        <a:spcBef>
                          <a:spcPts val="0"/>
                        </a:spcBef>
                        <a:spcAft>
                          <a:spcPts val="0"/>
                        </a:spcAft>
                        <a:buNone/>
                      </a:pPr>
                      <a:r>
                        <a:rPr lang="en"/>
                        <a:t>73.59</a:t>
                      </a:r>
                      <a:endParaRPr/>
                    </a:p>
                  </a:txBody>
                  <a:tcPr marL="68600" marR="68600" marT="34300" marB="34300">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l" rtl="0">
                        <a:spcBef>
                          <a:spcPts val="0"/>
                        </a:spcBef>
                        <a:spcAft>
                          <a:spcPts val="0"/>
                        </a:spcAft>
                        <a:buNone/>
                      </a:pPr>
                      <a:r>
                        <a:rPr lang="en"/>
                        <a:t>73.42</a:t>
                      </a:r>
                      <a:endParaRPr/>
                    </a:p>
                  </a:txBody>
                  <a:tcPr marL="68600" marR="68600" marT="34300" marB="34300">
                    <a:lnL w="12700" cap="flat" cmpd="sng">
                      <a:solidFill>
                        <a:schemeClr val="accent4"/>
                      </a:solidFill>
                      <a:prstDash val="solid"/>
                      <a:round/>
                      <a:headEnd type="none" w="sm" len="sm"/>
                      <a:tailEnd type="none" w="sm" len="sm"/>
                    </a:lnL>
                  </a:tcPr>
                </a:tc>
                <a:extLst>
                  <a:ext uri="{0D108BD9-81ED-4DB2-BD59-A6C34878D82A}">
                    <a16:rowId xmlns:a16="http://schemas.microsoft.com/office/drawing/2014/main" val="10007"/>
                  </a:ext>
                </a:extLst>
              </a:tr>
            </a:tbl>
          </a:graphicData>
        </a:graphic>
      </p:graphicFrame>
      <p:graphicFrame>
        <p:nvGraphicFramePr>
          <p:cNvPr id="212" name="Google Shape;212;p32"/>
          <p:cNvGraphicFramePr/>
          <p:nvPr/>
        </p:nvGraphicFramePr>
        <p:xfrm>
          <a:off x="1026975" y="3724625"/>
          <a:ext cx="7119000" cy="1188630"/>
        </p:xfrm>
        <a:graphic>
          <a:graphicData uri="http://schemas.openxmlformats.org/drawingml/2006/table">
            <a:tbl>
              <a:tblPr>
                <a:noFill/>
                <a:tableStyleId>{0362440F-2C6C-4089-8542-F9570C9D31F2}</a:tableStyleId>
              </a:tblPr>
              <a:tblGrid>
                <a:gridCol w="2212925">
                  <a:extLst>
                    <a:ext uri="{9D8B030D-6E8A-4147-A177-3AD203B41FA5}">
                      <a16:colId xmlns:a16="http://schemas.microsoft.com/office/drawing/2014/main" val="20000"/>
                    </a:ext>
                  </a:extLst>
                </a:gridCol>
                <a:gridCol w="2212925">
                  <a:extLst>
                    <a:ext uri="{9D8B030D-6E8A-4147-A177-3AD203B41FA5}">
                      <a16:colId xmlns:a16="http://schemas.microsoft.com/office/drawing/2014/main" val="20001"/>
                    </a:ext>
                  </a:extLst>
                </a:gridCol>
                <a:gridCol w="26931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Label</a:t>
                      </a:r>
                      <a:endParaRPr/>
                    </a:p>
                  </a:txBody>
                  <a:tcPr marL="91425" marR="91425" marT="91425" marB="91425"/>
                </a:tc>
                <a:tc>
                  <a:txBody>
                    <a:bodyPr/>
                    <a:lstStyle/>
                    <a:p>
                      <a:pPr marL="0" lvl="0" indent="0" algn="l" rtl="0">
                        <a:spcBef>
                          <a:spcPts val="0"/>
                        </a:spcBef>
                        <a:spcAft>
                          <a:spcPts val="0"/>
                        </a:spcAft>
                        <a:buNone/>
                      </a:pPr>
                      <a:r>
                        <a:rPr lang="en"/>
                        <a:t>Data_Count</a:t>
                      </a:r>
                      <a:endParaRPr/>
                    </a:p>
                  </a:txBody>
                  <a:tcPr marL="91425" marR="91425" marT="91425" marB="91425"/>
                </a:tc>
                <a:tc>
                  <a:txBody>
                    <a:bodyPr/>
                    <a:lstStyle/>
                    <a:p>
                      <a:pPr marL="0" lvl="0" indent="0" algn="l" rtl="0">
                        <a:spcBef>
                          <a:spcPts val="0"/>
                        </a:spcBef>
                        <a:spcAft>
                          <a:spcPts val="0"/>
                        </a:spcAft>
                        <a:buNone/>
                      </a:pPr>
                      <a:r>
                        <a:rPr lang="en"/>
                        <a:t>Percentage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Non cyberbullying</a:t>
                      </a:r>
                      <a:endParaRPr/>
                    </a:p>
                  </a:txBody>
                  <a:tcPr marL="91425" marR="91425" marT="91425" marB="91425"/>
                </a:tc>
                <a:tc>
                  <a:txBody>
                    <a:bodyPr/>
                    <a:lstStyle/>
                    <a:p>
                      <a:pPr marL="0" lvl="0" indent="0" algn="l" rtl="0">
                        <a:spcBef>
                          <a:spcPts val="0"/>
                        </a:spcBef>
                        <a:spcAft>
                          <a:spcPts val="0"/>
                        </a:spcAft>
                        <a:buNone/>
                      </a:pPr>
                      <a:r>
                        <a:rPr lang="en"/>
                        <a:t>9095</a:t>
                      </a:r>
                      <a:endParaRPr/>
                    </a:p>
                  </a:txBody>
                  <a:tcPr marL="91425" marR="91425" marT="91425" marB="91425"/>
                </a:tc>
                <a:tc>
                  <a:txBody>
                    <a:bodyPr/>
                    <a:lstStyle/>
                    <a:p>
                      <a:pPr marL="0" lvl="0" indent="0" algn="l" rtl="0">
                        <a:spcBef>
                          <a:spcPts val="0"/>
                        </a:spcBef>
                        <a:spcAft>
                          <a:spcPts val="0"/>
                        </a:spcAft>
                        <a:buNone/>
                      </a:pPr>
                      <a:r>
                        <a:rPr lang="en"/>
                        <a:t>54.71%</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Cyberbullying</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7F7F7"/>
                          </a:highlight>
                        </a:rPr>
                        <a:t>7530</a:t>
                      </a:r>
                      <a:endParaRPr/>
                    </a:p>
                  </a:txBody>
                  <a:tcPr marL="91425" marR="91425" marT="91425" marB="91425"/>
                </a:tc>
                <a:tc>
                  <a:txBody>
                    <a:bodyPr/>
                    <a:lstStyle/>
                    <a:p>
                      <a:pPr marL="0" lvl="0" indent="0" algn="l" rtl="0">
                        <a:spcBef>
                          <a:spcPts val="0"/>
                        </a:spcBef>
                        <a:spcAft>
                          <a:spcPts val="0"/>
                        </a:spcAft>
                        <a:buNone/>
                      </a:pPr>
                      <a:r>
                        <a:rPr lang="en"/>
                        <a:t>45.29%</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33"/>
          <p:cNvSpPr/>
          <p:nvPr/>
        </p:nvSpPr>
        <p:spPr>
          <a:xfrm>
            <a:off x="0" y="0"/>
            <a:ext cx="9144000" cy="51429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218" name="Google Shape;218;p33"/>
          <p:cNvGrpSpPr/>
          <p:nvPr/>
        </p:nvGrpSpPr>
        <p:grpSpPr>
          <a:xfrm>
            <a:off x="3" y="912448"/>
            <a:ext cx="548641" cy="505095"/>
            <a:chOff x="3940602" y="308034"/>
            <a:chExt cx="2116791" cy="3428999"/>
          </a:xfrm>
        </p:grpSpPr>
        <p:sp>
          <p:nvSpPr>
            <p:cNvPr id="219" name="Google Shape;219;p33"/>
            <p:cNvSpPr/>
            <p:nvPr/>
          </p:nvSpPr>
          <p:spPr>
            <a:xfrm>
              <a:off x="3940602"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20" name="Google Shape;220;p33"/>
            <p:cNvSpPr/>
            <p:nvPr/>
          </p:nvSpPr>
          <p:spPr>
            <a:xfrm>
              <a:off x="4715626"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21" name="Google Shape;221;p33"/>
            <p:cNvSpPr/>
            <p:nvPr/>
          </p:nvSpPr>
          <p:spPr>
            <a:xfrm>
              <a:off x="5490650"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222" name="Google Shape;222;p33"/>
          <p:cNvSpPr/>
          <p:nvPr/>
        </p:nvSpPr>
        <p:spPr>
          <a:xfrm>
            <a:off x="480059" y="460465"/>
            <a:ext cx="8180615" cy="142058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23" name="Google Shape;223;p33"/>
          <p:cNvSpPr txBox="1">
            <a:spLocks noGrp="1"/>
          </p:cNvSpPr>
          <p:nvPr>
            <p:ph type="title"/>
          </p:nvPr>
        </p:nvSpPr>
        <p:spPr>
          <a:xfrm>
            <a:off x="782723" y="607424"/>
            <a:ext cx="7457037" cy="116586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600"/>
              <a:buFont typeface="Play"/>
              <a:buNone/>
            </a:pPr>
            <a:r>
              <a:rPr lang="en" sz="3600" b="1"/>
              <a:t>Advantages of different models</a:t>
            </a:r>
            <a:endParaRPr/>
          </a:p>
        </p:txBody>
      </p:sp>
      <p:sp>
        <p:nvSpPr>
          <p:cNvPr id="224" name="Google Shape;224;p33"/>
          <p:cNvSpPr txBox="1">
            <a:spLocks noGrp="1"/>
          </p:cNvSpPr>
          <p:nvPr>
            <p:ph type="body" idx="1"/>
          </p:nvPr>
        </p:nvSpPr>
        <p:spPr>
          <a:xfrm>
            <a:off x="548725" y="1968050"/>
            <a:ext cx="8261400" cy="2982900"/>
          </a:xfrm>
          <a:prstGeom prst="rect">
            <a:avLst/>
          </a:prstGeom>
          <a:noFill/>
          <a:ln>
            <a:noFill/>
          </a:ln>
        </p:spPr>
        <p:txBody>
          <a:bodyPr spcFirstLastPara="1" wrap="square" lIns="68575" tIns="34275" rIns="68575" bIns="34275" anchor="ctr" anchorCtr="0">
            <a:normAutofit/>
          </a:bodyPr>
          <a:lstStyle/>
          <a:p>
            <a:pPr marL="177800" lvl="0" indent="-177800" algn="l" rtl="0">
              <a:lnSpc>
                <a:spcPct val="100000"/>
              </a:lnSpc>
              <a:spcBef>
                <a:spcPts val="0"/>
              </a:spcBef>
              <a:spcAft>
                <a:spcPts val="0"/>
              </a:spcAft>
              <a:buClr>
                <a:schemeClr val="dk1"/>
              </a:buClr>
              <a:buSzPts val="1400"/>
              <a:buFont typeface="Arial"/>
              <a:buChar char="•"/>
            </a:pPr>
            <a:r>
              <a:rPr lang="en" sz="1200" b="1">
                <a:latin typeface="Play"/>
                <a:ea typeface="Play"/>
                <a:cs typeface="Play"/>
                <a:sym typeface="Play"/>
              </a:rPr>
              <a:t>Logistic Regression</a:t>
            </a:r>
            <a:r>
              <a:rPr lang="en" sz="1200">
                <a:latin typeface="Play"/>
                <a:ea typeface="Play"/>
                <a:cs typeface="Play"/>
                <a:sym typeface="Play"/>
              </a:rPr>
              <a:t> is simple, efficient, and suitable for real-time applications, especially with large features.</a:t>
            </a:r>
          </a:p>
          <a:p>
            <a:pPr marL="0" lvl="0" indent="0" algn="l" rtl="0">
              <a:lnSpc>
                <a:spcPct val="100000"/>
              </a:lnSpc>
              <a:spcBef>
                <a:spcPts val="0"/>
              </a:spcBef>
              <a:spcAft>
                <a:spcPts val="0"/>
              </a:spcAft>
              <a:buClr>
                <a:schemeClr val="dk1"/>
              </a:buClr>
              <a:buSzPts val="1400"/>
              <a:buNone/>
            </a:pPr>
            <a:endParaRPr sz="600">
              <a:latin typeface="Play"/>
              <a:ea typeface="Play"/>
              <a:cs typeface="Play"/>
              <a:sym typeface="Play"/>
            </a:endParaRPr>
          </a:p>
          <a:p>
            <a:pPr marL="177800" lvl="0" indent="-177800" algn="l" rtl="0">
              <a:lnSpc>
                <a:spcPct val="100000"/>
              </a:lnSpc>
              <a:spcBef>
                <a:spcPts val="0"/>
              </a:spcBef>
              <a:spcAft>
                <a:spcPts val="0"/>
              </a:spcAft>
              <a:buClr>
                <a:schemeClr val="dk1"/>
              </a:buClr>
              <a:buSzPts val="1400"/>
              <a:buFont typeface="Arial"/>
              <a:buChar char="•"/>
            </a:pPr>
            <a:r>
              <a:rPr lang="en" sz="1200" b="1">
                <a:latin typeface="Play"/>
                <a:ea typeface="Play"/>
                <a:cs typeface="Play"/>
                <a:sym typeface="Play"/>
              </a:rPr>
              <a:t>Random Forest classifier</a:t>
            </a:r>
            <a:r>
              <a:rPr lang="en" sz="1200">
                <a:latin typeface="Play"/>
                <a:ea typeface="Play"/>
                <a:cs typeface="Play"/>
                <a:sym typeface="Play"/>
              </a:rPr>
              <a:t> offers high accuracy, is robust against overfitting, and handles noisy or missing data effectively.</a:t>
            </a:r>
            <a:endParaRPr sz="1200">
              <a:latin typeface="Play"/>
              <a:ea typeface="Play"/>
              <a:cs typeface="Play"/>
              <a:sym typeface="Play"/>
            </a:endParaRPr>
          </a:p>
          <a:p>
            <a:pPr marL="177800" lvl="0" indent="-177800" algn="l" rtl="0">
              <a:lnSpc>
                <a:spcPct val="100000"/>
              </a:lnSpc>
              <a:spcBef>
                <a:spcPts val="0"/>
              </a:spcBef>
              <a:spcAft>
                <a:spcPts val="0"/>
              </a:spcAft>
              <a:buClr>
                <a:schemeClr val="dk1"/>
              </a:buClr>
              <a:buSzPts val="1400"/>
              <a:buFont typeface="Arial"/>
              <a:buChar char="•"/>
            </a:pPr>
            <a:r>
              <a:rPr lang="en" sz="1200" b="1">
                <a:latin typeface="Play"/>
                <a:ea typeface="Play"/>
                <a:cs typeface="Play"/>
                <a:sym typeface="Play"/>
              </a:rPr>
              <a:t>Support Vector Machine (SVM)</a:t>
            </a:r>
            <a:r>
              <a:rPr lang="en" sz="1200">
                <a:latin typeface="Play"/>
                <a:ea typeface="Play"/>
                <a:cs typeface="Play"/>
                <a:sym typeface="Play"/>
              </a:rPr>
              <a:t> excels in high-dimensional data, is robust to overfitting, and flexible for both linear and non-linear classification.</a:t>
            </a:r>
            <a:endParaRPr sz="1200">
              <a:latin typeface="Play"/>
              <a:ea typeface="Play"/>
              <a:cs typeface="Play"/>
              <a:sym typeface="Play"/>
            </a:endParaRPr>
          </a:p>
          <a:p>
            <a:pPr marL="177800" lvl="0" indent="-177800" algn="l" rtl="0">
              <a:lnSpc>
                <a:spcPct val="100000"/>
              </a:lnSpc>
              <a:spcBef>
                <a:spcPts val="0"/>
              </a:spcBef>
              <a:spcAft>
                <a:spcPts val="0"/>
              </a:spcAft>
              <a:buClr>
                <a:schemeClr val="dk1"/>
              </a:buClr>
              <a:buSzPts val="1400"/>
              <a:buFont typeface="Arial"/>
              <a:buChar char="•"/>
            </a:pPr>
            <a:r>
              <a:rPr lang="en" sz="1200" b="1">
                <a:latin typeface="Play"/>
                <a:ea typeface="Play"/>
                <a:cs typeface="Play"/>
                <a:sym typeface="Play"/>
              </a:rPr>
              <a:t>K-Nearest Neighbors (KNN)</a:t>
            </a:r>
            <a:r>
              <a:rPr lang="en" sz="1200">
                <a:latin typeface="Play"/>
                <a:ea typeface="Play"/>
                <a:cs typeface="Play"/>
                <a:sym typeface="Play"/>
              </a:rPr>
              <a:t> is easy to implement, intuitive, and adaptable for varied datasets without a training phase.</a:t>
            </a:r>
            <a:endParaRPr sz="1200">
              <a:latin typeface="Play"/>
              <a:ea typeface="Play"/>
              <a:cs typeface="Play"/>
              <a:sym typeface="Play"/>
            </a:endParaRPr>
          </a:p>
          <a:p>
            <a:pPr marL="177800" lvl="0" indent="-177800" algn="l" rtl="0">
              <a:lnSpc>
                <a:spcPct val="100000"/>
              </a:lnSpc>
              <a:spcBef>
                <a:spcPts val="0"/>
              </a:spcBef>
              <a:spcAft>
                <a:spcPts val="0"/>
              </a:spcAft>
              <a:buClr>
                <a:schemeClr val="dk1"/>
              </a:buClr>
              <a:buSzPts val="1400"/>
              <a:buFont typeface="Arial"/>
              <a:buChar char="•"/>
            </a:pPr>
            <a:r>
              <a:rPr lang="en" sz="1200" b="1">
                <a:latin typeface="Play"/>
                <a:ea typeface="Play"/>
                <a:cs typeface="Play"/>
                <a:sym typeface="Play"/>
              </a:rPr>
              <a:t>Decision Tree classifier</a:t>
            </a:r>
            <a:r>
              <a:rPr lang="en" sz="1200">
                <a:latin typeface="Play"/>
                <a:ea typeface="Play"/>
                <a:cs typeface="Play"/>
                <a:sym typeface="Play"/>
              </a:rPr>
              <a:t> is highly interpretable, captures non-linear relationships, and efficiently handles both numerical and categorical data.</a:t>
            </a:r>
            <a:endParaRPr sz="1200">
              <a:latin typeface="Play"/>
              <a:ea typeface="Play"/>
              <a:cs typeface="Play"/>
              <a:sym typeface="Play"/>
            </a:endParaRPr>
          </a:p>
          <a:p>
            <a:pPr marL="177800" lvl="0" indent="-177800" algn="l" rtl="0">
              <a:lnSpc>
                <a:spcPct val="100000"/>
              </a:lnSpc>
              <a:spcBef>
                <a:spcPts val="0"/>
              </a:spcBef>
              <a:spcAft>
                <a:spcPts val="0"/>
              </a:spcAft>
              <a:buClr>
                <a:schemeClr val="dk1"/>
              </a:buClr>
              <a:buSzPts val="1400"/>
              <a:buFont typeface="Arial"/>
              <a:buChar char="•"/>
            </a:pPr>
            <a:r>
              <a:rPr lang="en" sz="1200" b="1">
                <a:latin typeface="Play"/>
                <a:ea typeface="Play"/>
                <a:cs typeface="Play"/>
                <a:sym typeface="Play"/>
              </a:rPr>
              <a:t>Long Short-Term Memory (LSTM)</a:t>
            </a:r>
            <a:r>
              <a:rPr lang="en" sz="1200">
                <a:latin typeface="Play"/>
                <a:ea typeface="Play"/>
                <a:cs typeface="Play"/>
                <a:sym typeface="Play"/>
              </a:rPr>
              <a:t>: Excels in processing and predicting sequential data, retaining long-term dependencies, and addressing the vanishing gradient problem effectively</a:t>
            </a:r>
            <a:endParaRPr sz="1200">
              <a:latin typeface="Play"/>
              <a:ea typeface="Play"/>
              <a:cs typeface="Play"/>
              <a:sym typeface="Play"/>
            </a:endParaRPr>
          </a:p>
          <a:p>
            <a:pPr marL="177800" lvl="0" indent="-177800" algn="l" rtl="0">
              <a:lnSpc>
                <a:spcPct val="100000"/>
              </a:lnSpc>
              <a:spcBef>
                <a:spcPts val="0"/>
              </a:spcBef>
              <a:spcAft>
                <a:spcPts val="0"/>
              </a:spcAft>
              <a:buClr>
                <a:schemeClr val="dk1"/>
              </a:buClr>
              <a:buSzPts val="1400"/>
              <a:buFont typeface="Arial"/>
              <a:buChar char="•"/>
            </a:pPr>
            <a:r>
              <a:rPr lang="en" sz="1200" b="1">
                <a:latin typeface="Play"/>
                <a:ea typeface="Play"/>
                <a:cs typeface="Play"/>
                <a:sym typeface="Play"/>
              </a:rPr>
              <a:t>Recurrent Neural Network (RNN)</a:t>
            </a:r>
            <a:r>
              <a:rPr lang="en" sz="1200">
                <a:latin typeface="Play"/>
                <a:ea typeface="Play"/>
                <a:cs typeface="Play"/>
                <a:sym typeface="Play"/>
              </a:rPr>
              <a:t>: Suitable for sequential and time-series data, capturing temporal patterns efficiently, and is adaptable for tasks like text, audio, and video analysis.</a:t>
            </a:r>
            <a:endParaRPr sz="1200">
              <a:latin typeface="Play"/>
              <a:ea typeface="Play"/>
              <a:cs typeface="Play"/>
              <a:sym typeface="Play"/>
            </a:endParaRPr>
          </a:p>
        </p:txBody>
      </p:sp>
      <p:cxnSp>
        <p:nvCxnSpPr>
          <p:cNvPr id="225" name="Google Shape;225;p33"/>
          <p:cNvCxnSpPr/>
          <p:nvPr/>
        </p:nvCxnSpPr>
        <p:spPr>
          <a:xfrm rot="10800000">
            <a:off x="628650" y="4863985"/>
            <a:ext cx="7886700" cy="0"/>
          </a:xfrm>
          <a:prstGeom prst="straightConnector1">
            <a:avLst/>
          </a:prstGeom>
          <a:noFill/>
          <a:ln w="57150" cap="flat" cmpd="sng">
            <a:solidFill>
              <a:schemeClr val="accent4"/>
            </a:solidFill>
            <a:prstDash val="solid"/>
            <a:miter lim="800000"/>
            <a:headEnd type="none" w="sm" len="sm"/>
            <a:tailEnd type="none" w="sm" len="sm"/>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19</Slides>
  <Notes>16</Notes>
  <HiddenSlides>0</HiddenSlide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Simple Light</vt:lpstr>
      <vt:lpstr>Office Theme</vt:lpstr>
      <vt:lpstr>Cyberbullying Detection using Hybrid RNN and LSTM</vt:lpstr>
      <vt:lpstr> Introduction</vt:lpstr>
      <vt:lpstr>Data Collection and Data Preprocessing</vt:lpstr>
      <vt:lpstr>Data Labeling</vt:lpstr>
      <vt:lpstr>PowerPoint Presentation</vt:lpstr>
      <vt:lpstr>Model Training</vt:lpstr>
      <vt:lpstr>Advanced models used RNN-LSTM</vt:lpstr>
      <vt:lpstr>Statistical Analysis of Model training data </vt:lpstr>
      <vt:lpstr>Advantages of different models</vt:lpstr>
      <vt:lpstr>Workflow of the process</vt:lpstr>
      <vt:lpstr>GUI development with flask &amp; gradio</vt:lpstr>
      <vt:lpstr>Software tools Used</vt:lpstr>
      <vt:lpstr>Working of the frontend  </vt:lpstr>
      <vt:lpstr>PowerPoint Presentation</vt:lpstr>
      <vt:lpstr>PowerPoint Presentation</vt:lpstr>
      <vt:lpstr>Cyberbullying detected</vt:lpstr>
      <vt:lpstr>No Cyberbullying detected</vt:lpstr>
      <vt:lpstr>Conclusion</vt:lpstr>
      <vt:lpstr>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10</cp:revision>
  <dcterms:modified xsi:type="dcterms:W3CDTF">2024-12-03T14:57:22Z</dcterms:modified>
</cp:coreProperties>
</file>