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Average" panose="02000503040000020003" pitchFamily="2" charset="77"/>
      <p:regular r:id="rId21"/>
    </p:embeddedFont>
    <p:embeddedFont>
      <p:font typeface="Oswald" pitchFamily="2" charset="77"/>
      <p:regular r:id="rId22"/>
      <p:bold r:id="rId23"/>
    </p:embeddedFont>
    <p:embeddedFont>
      <p:font typeface="PT Sans Narrow" panose="020B0506020203020204" pitchFamily="34" charset="77"/>
      <p:regular r:id="rId24"/>
      <p:bold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718"/>
  </p:normalViewPr>
  <p:slideViewPr>
    <p:cSldViewPr snapToGrid="0">
      <p:cViewPr varScale="1">
        <p:scale>
          <a:sx n="189" d="100"/>
          <a:sy n="189" d="100"/>
        </p:scale>
        <p:origin x="122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Sahr Musa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cf902cfe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cf902cfe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Steven</a:t>
            </a:r>
            <a:endParaRPr/>
          </a:p>
          <a:p>
            <a:pPr marL="0" lvl="0" indent="0" algn="l" rtl="0">
              <a:spcBef>
                <a:spcPts val="0"/>
              </a:spcBef>
              <a:spcAft>
                <a:spcPts val="0"/>
              </a:spcAft>
              <a:buNone/>
            </a:pPr>
            <a:r>
              <a:rPr lang="en"/>
              <a:t>Statistically significant at the 10% level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e7e1f037d_3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e7e1f037d_3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Steven</a:t>
            </a:r>
            <a:endParaRPr/>
          </a:p>
          <a:p>
            <a:pPr marL="0" lvl="0" indent="0" algn="l" rtl="0">
              <a:spcBef>
                <a:spcPts val="0"/>
              </a:spcBef>
              <a:spcAft>
                <a:spcPts val="0"/>
              </a:spcAft>
              <a:buNone/>
            </a:pPr>
            <a:r>
              <a:rPr lang="en"/>
              <a:t>Statistically significant at the 5% level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e7e1f037d_3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e7e1f037d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Taurean</a:t>
            </a:r>
            <a:endParaRPr/>
          </a:p>
          <a:p>
            <a:pPr marL="0" lvl="0" indent="0" algn="l" rtl="0">
              <a:spcBef>
                <a:spcPts val="0"/>
              </a:spcBef>
              <a:spcAft>
                <a:spcPts val="0"/>
              </a:spcAft>
              <a:buNone/>
            </a:pPr>
            <a:r>
              <a:rPr lang="en"/>
              <a:t>Latest data, affected by the pandemic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d0d31136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d0d31136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Taurean</a:t>
            </a:r>
            <a:endParaRPr/>
          </a:p>
          <a:p>
            <a:pPr marL="0" lvl="0" indent="0" algn="l" rtl="0">
              <a:spcBef>
                <a:spcPts val="0"/>
              </a:spcBef>
              <a:spcAft>
                <a:spcPts val="0"/>
              </a:spcAft>
              <a:buNone/>
            </a:pPr>
            <a:r>
              <a:rPr lang="en"/>
              <a:t>Statistically significant at the 10% level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d0d31136e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d0d31136e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Taurean</a:t>
            </a:r>
            <a:endParaRPr/>
          </a:p>
          <a:p>
            <a:pPr marL="0" lvl="0" indent="0" algn="l" rtl="0">
              <a:spcBef>
                <a:spcPts val="0"/>
              </a:spcBef>
              <a:spcAft>
                <a:spcPts val="0"/>
              </a:spcAft>
              <a:buNone/>
            </a:pPr>
            <a:r>
              <a:rPr lang="en"/>
              <a:t>Statistically significant at the 5% level</a:t>
            </a:r>
            <a:endParaRPr/>
          </a:p>
          <a:p>
            <a:pPr marL="0" lvl="0" indent="0" algn="l" rtl="0">
              <a:spcBef>
                <a:spcPts val="0"/>
              </a:spcBef>
              <a:spcAft>
                <a:spcPts val="0"/>
              </a:spcAft>
              <a:buNone/>
            </a:pPr>
            <a:r>
              <a:rPr lang="en"/>
              <a:t>What conclusions can be drawn from the US and States analysis: There are underlying factors that will have different effects on variable during different time periods and also within different states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e7e1f037d_4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e7e1f037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Taurean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e7e1f037d_4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8e7e1f037d_4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Taurean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dd9860ee9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dd9860ee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Kanika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dd9860ee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8dd9860ee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Kanika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Sahr Musa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Sahr Musa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980f91_0_3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980f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Sahr Musa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Sahr Musa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cb98d6370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cb98d6370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Sahr Musa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cb98d6370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cb98d6370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Kanika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cb98d6370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cb98d6370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Kanika</a:t>
            </a:r>
            <a:endParaRPr/>
          </a:p>
          <a:p>
            <a:pPr marL="0" lvl="0" indent="0" algn="l" rtl="0">
              <a:spcBef>
                <a:spcPts val="0"/>
              </a:spcBef>
              <a:spcAft>
                <a:spcPts val="0"/>
              </a:spcAft>
              <a:buNone/>
            </a:pPr>
            <a:r>
              <a:rPr lang="en"/>
              <a:t>The coefficient is not statistically significant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cf902cfe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cf902cfe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Steven</a:t>
            </a:r>
            <a:endParaRPr/>
          </a:p>
          <a:p>
            <a:pPr marL="0" lvl="0" indent="0" algn="l" rtl="0">
              <a:spcBef>
                <a:spcPts val="0"/>
              </a:spcBef>
              <a:spcAft>
                <a:spcPts val="0"/>
              </a:spcAft>
              <a:buNone/>
            </a:pPr>
            <a:r>
              <a:rPr lang="en"/>
              <a:t>Not statistically significant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fred.stlouisfed.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a:noFill/>
        </p:spPr>
        <p:txBody>
          <a:bodyPr spcFirstLastPara="1" wrap="square" lIns="91425" tIns="91425" rIns="91425" bIns="91425" anchor="b" anchorCtr="0">
            <a:noAutofit/>
          </a:bodyPr>
          <a:lstStyle/>
          <a:p>
            <a:pPr marL="0" lvl="0" indent="0" algn="ctr" rtl="0">
              <a:spcBef>
                <a:spcPts val="1600"/>
              </a:spcBef>
              <a:spcAft>
                <a:spcPts val="0"/>
              </a:spcAft>
              <a:buNone/>
            </a:pPr>
            <a:r>
              <a:rPr lang="en" sz="3000" b="1">
                <a:solidFill>
                  <a:srgbClr val="FFFFFF"/>
                </a:solidFill>
                <a:latin typeface="PT Sans Narrow"/>
                <a:ea typeface="PT Sans Narrow"/>
                <a:cs typeface="PT Sans Narrow"/>
                <a:sym typeface="PT Sans Narrow"/>
              </a:rPr>
              <a:t>The Relationship Between Inflation and Unemployment (Phillips curve) in the US</a:t>
            </a:r>
            <a:endParaRPr>
              <a:solidFill>
                <a:srgbClr val="FFFFFF"/>
              </a:solidFill>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solidFill>
                  <a:srgbClr val="F3F3F3"/>
                </a:solidFill>
                <a:latin typeface="PT Sans Narrow"/>
                <a:ea typeface="PT Sans Narrow"/>
                <a:cs typeface="PT Sans Narrow"/>
                <a:sym typeface="PT Sans Narrow"/>
              </a:rPr>
              <a:t>Kanika Jain</a:t>
            </a:r>
            <a:endParaRPr sz="1800">
              <a:solidFill>
                <a:srgbClr val="F3F3F3"/>
              </a:solidFill>
              <a:latin typeface="PT Sans Narrow"/>
              <a:ea typeface="PT Sans Narrow"/>
              <a:cs typeface="PT Sans Narrow"/>
              <a:sym typeface="PT Sans Narrow"/>
            </a:endParaRPr>
          </a:p>
          <a:p>
            <a:pPr marL="0" lvl="0" indent="0" algn="ctr" rtl="0">
              <a:spcBef>
                <a:spcPts val="600"/>
              </a:spcBef>
              <a:spcAft>
                <a:spcPts val="0"/>
              </a:spcAft>
              <a:buNone/>
            </a:pPr>
            <a:r>
              <a:rPr lang="en" sz="1800">
                <a:solidFill>
                  <a:srgbClr val="F3F3F3"/>
                </a:solidFill>
                <a:latin typeface="PT Sans Narrow"/>
                <a:ea typeface="PT Sans Narrow"/>
                <a:cs typeface="PT Sans Narrow"/>
                <a:sym typeface="PT Sans Narrow"/>
              </a:rPr>
              <a:t>Sahr Musa</a:t>
            </a:r>
            <a:endParaRPr sz="1800">
              <a:solidFill>
                <a:srgbClr val="F3F3F3"/>
              </a:solidFill>
              <a:latin typeface="PT Sans Narrow"/>
              <a:ea typeface="PT Sans Narrow"/>
              <a:cs typeface="PT Sans Narrow"/>
              <a:sym typeface="PT Sans Narrow"/>
            </a:endParaRPr>
          </a:p>
          <a:p>
            <a:pPr marL="0" lvl="0" indent="0" algn="ctr" rtl="0">
              <a:spcBef>
                <a:spcPts val="600"/>
              </a:spcBef>
              <a:spcAft>
                <a:spcPts val="0"/>
              </a:spcAft>
              <a:buNone/>
            </a:pPr>
            <a:r>
              <a:rPr lang="en" sz="1800">
                <a:solidFill>
                  <a:srgbClr val="F3F3F3"/>
                </a:solidFill>
                <a:latin typeface="PT Sans Narrow"/>
                <a:ea typeface="PT Sans Narrow"/>
                <a:cs typeface="PT Sans Narrow"/>
                <a:sym typeface="PT Sans Narrow"/>
              </a:rPr>
              <a:t>Steven Rodriguez</a:t>
            </a:r>
            <a:endParaRPr sz="1800">
              <a:solidFill>
                <a:srgbClr val="F3F3F3"/>
              </a:solidFill>
              <a:latin typeface="PT Sans Narrow"/>
              <a:ea typeface="PT Sans Narrow"/>
              <a:cs typeface="PT Sans Narrow"/>
              <a:sym typeface="PT Sans Narrow"/>
            </a:endParaRPr>
          </a:p>
          <a:p>
            <a:pPr marL="0" lvl="0" indent="0" algn="ctr" rtl="0">
              <a:spcBef>
                <a:spcPts val="600"/>
              </a:spcBef>
              <a:spcAft>
                <a:spcPts val="0"/>
              </a:spcAft>
              <a:buNone/>
            </a:pPr>
            <a:r>
              <a:rPr lang="en" sz="1800">
                <a:solidFill>
                  <a:srgbClr val="F3F3F3"/>
                </a:solidFill>
                <a:latin typeface="PT Sans Narrow"/>
                <a:ea typeface="PT Sans Narrow"/>
                <a:cs typeface="PT Sans Narrow"/>
                <a:sym typeface="PT Sans Narrow"/>
              </a:rPr>
              <a:t>Taurean Hutchinson</a:t>
            </a:r>
            <a:endParaRPr sz="2300">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98824" y="264600"/>
            <a:ext cx="3298075" cy="171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800" dirty="0"/>
              <a:t>Cross Section Analysis:</a:t>
            </a:r>
            <a:endParaRPr sz="3800" dirty="0"/>
          </a:p>
          <a:p>
            <a:pPr marL="0" lvl="0" indent="0" algn="ctr" rtl="0">
              <a:spcBef>
                <a:spcPts val="0"/>
              </a:spcBef>
              <a:spcAft>
                <a:spcPts val="0"/>
              </a:spcAft>
              <a:buNone/>
            </a:pPr>
            <a:r>
              <a:rPr lang="en" sz="3800" dirty="0"/>
              <a:t>1984 - 2019</a:t>
            </a:r>
            <a:endParaRPr sz="3800" dirty="0"/>
          </a:p>
        </p:txBody>
      </p:sp>
      <p:sp>
        <p:nvSpPr>
          <p:cNvPr id="150" name="Google Shape;150;p22"/>
          <p:cNvSpPr txBox="1">
            <a:spLocks noGrp="1"/>
          </p:cNvSpPr>
          <p:nvPr>
            <p:ph type="subTitle" idx="1"/>
          </p:nvPr>
        </p:nvSpPr>
        <p:spPr>
          <a:xfrm>
            <a:off x="-12175" y="2622950"/>
            <a:ext cx="3353400" cy="13455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dirty="0"/>
              <a:t>Results: Negative relationship, proving Phillips Curve</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endParaRPr sz="1200" dirty="0"/>
          </a:p>
          <a:p>
            <a:pPr marL="457200" lvl="0" indent="-304800" algn="l" rtl="0">
              <a:spcBef>
                <a:spcPts val="0"/>
              </a:spcBef>
              <a:spcAft>
                <a:spcPts val="0"/>
              </a:spcAft>
              <a:buSzPts val="1200"/>
              <a:buChar char="●"/>
            </a:pPr>
            <a:r>
              <a:rPr lang="en" sz="1200" dirty="0"/>
              <a:t>1984-2019 reflected the recession and change in leadership in the US resulting in a downwards curve.</a:t>
            </a:r>
            <a:endParaRPr sz="1200" dirty="0"/>
          </a:p>
        </p:txBody>
      </p:sp>
      <p:sp>
        <p:nvSpPr>
          <p:cNvPr id="151" name="Google Shape;151;p2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pic>
        <p:nvPicPr>
          <p:cNvPr id="152" name="Google Shape;152;p22"/>
          <p:cNvPicPr preferRelativeResize="0"/>
          <p:nvPr/>
        </p:nvPicPr>
        <p:blipFill>
          <a:blip r:embed="rId3">
            <a:alphaModFix/>
          </a:blip>
          <a:stretch>
            <a:fillRect/>
          </a:stretch>
        </p:blipFill>
        <p:spPr>
          <a:xfrm>
            <a:off x="3396900" y="0"/>
            <a:ext cx="5747099"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
        <p:nvSpPr>
          <p:cNvPr id="158" name="Google Shape;158;p23"/>
          <p:cNvSpPr txBox="1">
            <a:spLocks noGrp="1"/>
          </p:cNvSpPr>
          <p:nvPr>
            <p:ph type="title"/>
          </p:nvPr>
        </p:nvSpPr>
        <p:spPr>
          <a:xfrm>
            <a:off x="0" y="0"/>
            <a:ext cx="2971800" cy="201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800"/>
              <a:t>Q3: Analysis</a:t>
            </a:r>
            <a:endParaRPr sz="3800"/>
          </a:p>
          <a:p>
            <a:pPr marL="0" lvl="0" indent="0" algn="ctr" rtl="0">
              <a:spcBef>
                <a:spcPts val="0"/>
              </a:spcBef>
              <a:spcAft>
                <a:spcPts val="0"/>
              </a:spcAft>
              <a:buNone/>
            </a:pPr>
            <a:r>
              <a:rPr lang="en" sz="3800"/>
              <a:t>Of GDP</a:t>
            </a:r>
            <a:endParaRPr sz="3800"/>
          </a:p>
        </p:txBody>
      </p:sp>
      <p:sp>
        <p:nvSpPr>
          <p:cNvPr id="159" name="Google Shape;159;p23"/>
          <p:cNvSpPr txBox="1"/>
          <p:nvPr/>
        </p:nvSpPr>
        <p:spPr>
          <a:xfrm>
            <a:off x="0" y="1479675"/>
            <a:ext cx="2971800" cy="799800"/>
          </a:xfrm>
          <a:prstGeom prst="rect">
            <a:avLst/>
          </a:prstGeom>
          <a:noFill/>
          <a:ln>
            <a:noFill/>
          </a:ln>
        </p:spPr>
        <p:txBody>
          <a:bodyPr spcFirstLastPara="1" wrap="square" lIns="91425" tIns="91425" rIns="91425" bIns="91425" anchor="t" anchorCtr="0">
            <a:noAutofit/>
          </a:bodyPr>
          <a:lstStyle/>
          <a:p>
            <a:pPr marL="0" lvl="0" indent="0" algn="ctr" rtl="0">
              <a:spcBef>
                <a:spcPts val="1600"/>
              </a:spcBef>
              <a:spcAft>
                <a:spcPts val="0"/>
              </a:spcAft>
              <a:buNone/>
            </a:pPr>
            <a:r>
              <a:rPr lang="en" sz="2000">
                <a:solidFill>
                  <a:schemeClr val="dk1"/>
                </a:solidFill>
                <a:latin typeface="PT Sans Narrow"/>
                <a:ea typeface="PT Sans Narrow"/>
                <a:cs typeface="PT Sans Narrow"/>
                <a:sym typeface="PT Sans Narrow"/>
              </a:rPr>
              <a:t>Regression with Unemployment on GDP</a:t>
            </a:r>
            <a:endParaRPr sz="2000">
              <a:solidFill>
                <a:srgbClr val="FFFFFF"/>
              </a:solidFill>
              <a:latin typeface="Average"/>
              <a:ea typeface="Average"/>
              <a:cs typeface="Average"/>
              <a:sym typeface="Average"/>
            </a:endParaRPr>
          </a:p>
        </p:txBody>
      </p:sp>
      <p:sp>
        <p:nvSpPr>
          <p:cNvPr id="160" name="Google Shape;160;p23"/>
          <p:cNvSpPr txBox="1"/>
          <p:nvPr/>
        </p:nvSpPr>
        <p:spPr>
          <a:xfrm>
            <a:off x="31850" y="2571750"/>
            <a:ext cx="2882400" cy="25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Average"/>
                <a:ea typeface="Average"/>
                <a:cs typeface="Average"/>
                <a:sym typeface="Average"/>
              </a:rPr>
              <a:t>Analysis:</a:t>
            </a:r>
            <a:endParaRPr sz="1000">
              <a:solidFill>
                <a:srgbClr val="FFFFFF"/>
              </a:solidFill>
              <a:latin typeface="Average"/>
              <a:ea typeface="Average"/>
              <a:cs typeface="Average"/>
              <a:sym typeface="Average"/>
            </a:endParaRPr>
          </a:p>
          <a:p>
            <a:pPr marL="0" lvl="0" indent="0" algn="l" rtl="0">
              <a:spcBef>
                <a:spcPts val="0"/>
              </a:spcBef>
              <a:spcAft>
                <a:spcPts val="0"/>
              </a:spcAft>
              <a:buNone/>
            </a:pPr>
            <a:endParaRPr sz="1000">
              <a:solidFill>
                <a:srgbClr val="FFFFFF"/>
              </a:solidFill>
              <a:latin typeface="Average"/>
              <a:ea typeface="Average"/>
              <a:cs typeface="Average"/>
              <a:sym typeface="Average"/>
            </a:endParaRPr>
          </a:p>
          <a:p>
            <a:pPr marL="457200" lvl="0" indent="-292100" algn="l" rtl="0">
              <a:spcBef>
                <a:spcPts val="0"/>
              </a:spcBef>
              <a:spcAft>
                <a:spcPts val="0"/>
              </a:spcAft>
              <a:buClr>
                <a:srgbClr val="FFFFFF"/>
              </a:buClr>
              <a:buSzPts val="1000"/>
              <a:buFont typeface="Average"/>
              <a:buChar char="●"/>
            </a:pPr>
            <a:r>
              <a:rPr lang="en" sz="1000" u="sng">
                <a:solidFill>
                  <a:srgbClr val="FFFFFF"/>
                </a:solidFill>
                <a:latin typeface="Average"/>
                <a:ea typeface="Average"/>
                <a:cs typeface="Average"/>
                <a:sym typeface="Average"/>
              </a:rPr>
              <a:t>Okun’s Law:</a:t>
            </a:r>
            <a:r>
              <a:rPr lang="en" sz="1000">
                <a:solidFill>
                  <a:srgbClr val="FFFFFF"/>
                </a:solidFill>
                <a:latin typeface="Average"/>
                <a:ea typeface="Average"/>
                <a:cs typeface="Average"/>
                <a:sym typeface="Average"/>
              </a:rPr>
              <a:t> a percentage increase in unemployment should lead to a GDP decrease by 2%</a:t>
            </a:r>
            <a:endParaRPr sz="1000">
              <a:solidFill>
                <a:srgbClr val="FFFFFF"/>
              </a:solidFill>
              <a:latin typeface="Average"/>
              <a:ea typeface="Average"/>
              <a:cs typeface="Average"/>
              <a:sym typeface="Average"/>
            </a:endParaRPr>
          </a:p>
          <a:p>
            <a:pPr marL="0" lvl="0" indent="0" algn="l" rtl="0">
              <a:spcBef>
                <a:spcPts val="0"/>
              </a:spcBef>
              <a:spcAft>
                <a:spcPts val="0"/>
              </a:spcAft>
              <a:buNone/>
            </a:pPr>
            <a:endParaRPr sz="1000">
              <a:solidFill>
                <a:srgbClr val="FFFFFF"/>
              </a:solidFill>
              <a:latin typeface="Average"/>
              <a:ea typeface="Average"/>
              <a:cs typeface="Average"/>
              <a:sym typeface="Average"/>
            </a:endParaRPr>
          </a:p>
          <a:p>
            <a:pPr marL="457200" lvl="0" indent="-292100" algn="l" rtl="0">
              <a:spcBef>
                <a:spcPts val="0"/>
              </a:spcBef>
              <a:spcAft>
                <a:spcPts val="0"/>
              </a:spcAft>
              <a:buClr>
                <a:srgbClr val="FFFFFF"/>
              </a:buClr>
              <a:buSzPts val="1000"/>
              <a:buFont typeface="Average"/>
              <a:buChar char="●"/>
            </a:pPr>
            <a:r>
              <a:rPr lang="en" sz="1000">
                <a:solidFill>
                  <a:srgbClr val="FFFFFF"/>
                </a:solidFill>
                <a:latin typeface="Average"/>
                <a:ea typeface="Average"/>
                <a:cs typeface="Average"/>
                <a:sym typeface="Average"/>
              </a:rPr>
              <a:t>A country's GDP must grow at about a 4% rate for one year to achieve a 1% reduction in the rate of unemployment.</a:t>
            </a:r>
            <a:endParaRPr sz="1000">
              <a:solidFill>
                <a:srgbClr val="FFFFFF"/>
              </a:solidFill>
              <a:latin typeface="Average"/>
              <a:ea typeface="Average"/>
              <a:cs typeface="Average"/>
              <a:sym typeface="Average"/>
            </a:endParaRPr>
          </a:p>
          <a:p>
            <a:pPr marL="0" lvl="0" indent="0" algn="l" rtl="0">
              <a:spcBef>
                <a:spcPts val="0"/>
              </a:spcBef>
              <a:spcAft>
                <a:spcPts val="0"/>
              </a:spcAft>
              <a:buNone/>
            </a:pPr>
            <a:endParaRPr sz="1000">
              <a:solidFill>
                <a:srgbClr val="FFFFFF"/>
              </a:solidFill>
              <a:latin typeface="Average"/>
              <a:ea typeface="Average"/>
              <a:cs typeface="Average"/>
              <a:sym typeface="Average"/>
            </a:endParaRPr>
          </a:p>
          <a:p>
            <a:pPr marL="457200" lvl="0" indent="-292100" algn="l" rtl="0">
              <a:spcBef>
                <a:spcPts val="0"/>
              </a:spcBef>
              <a:spcAft>
                <a:spcPts val="0"/>
              </a:spcAft>
              <a:buClr>
                <a:srgbClr val="FFFFFF"/>
              </a:buClr>
              <a:buSzPts val="1000"/>
              <a:buFont typeface="Average"/>
              <a:buChar char="●"/>
            </a:pPr>
            <a:r>
              <a:rPr lang="en" sz="1000">
                <a:solidFill>
                  <a:srgbClr val="FFFFFF"/>
                </a:solidFill>
                <a:latin typeface="Average"/>
                <a:ea typeface="Average"/>
                <a:cs typeface="Average"/>
                <a:sym typeface="Average"/>
              </a:rPr>
              <a:t>This analysis supports that negative relationship</a:t>
            </a:r>
            <a:endParaRPr sz="1000">
              <a:solidFill>
                <a:srgbClr val="FFFFFF"/>
              </a:solidFill>
              <a:latin typeface="Average"/>
              <a:ea typeface="Average"/>
              <a:cs typeface="Average"/>
              <a:sym typeface="Average"/>
            </a:endParaRPr>
          </a:p>
          <a:p>
            <a:pPr marL="0" lvl="0" indent="0" algn="l" rtl="0">
              <a:spcBef>
                <a:spcPts val="0"/>
              </a:spcBef>
              <a:spcAft>
                <a:spcPts val="0"/>
              </a:spcAft>
              <a:buNone/>
            </a:pPr>
            <a:endParaRPr sz="1000">
              <a:solidFill>
                <a:srgbClr val="FFFFFF"/>
              </a:solidFill>
              <a:latin typeface="Average"/>
              <a:ea typeface="Average"/>
              <a:cs typeface="Average"/>
              <a:sym typeface="Average"/>
            </a:endParaRPr>
          </a:p>
          <a:p>
            <a:pPr marL="457200" lvl="0" indent="-292100" algn="l" rtl="0">
              <a:spcBef>
                <a:spcPts val="0"/>
              </a:spcBef>
              <a:spcAft>
                <a:spcPts val="0"/>
              </a:spcAft>
              <a:buClr>
                <a:srgbClr val="FFFFFF"/>
              </a:buClr>
              <a:buSzPts val="1000"/>
              <a:buFont typeface="Average"/>
              <a:buChar char="●"/>
            </a:pPr>
            <a:r>
              <a:rPr lang="en" sz="1000">
                <a:solidFill>
                  <a:srgbClr val="FFFFFF"/>
                </a:solidFill>
                <a:latin typeface="Average"/>
                <a:ea typeface="Average"/>
                <a:cs typeface="Average"/>
                <a:sym typeface="Average"/>
              </a:rPr>
              <a:t>Statistically significant at the 5% level</a:t>
            </a:r>
            <a:endParaRPr sz="1000">
              <a:solidFill>
                <a:srgbClr val="FFFFFF"/>
              </a:solidFill>
              <a:latin typeface="Average"/>
              <a:ea typeface="Average"/>
              <a:cs typeface="Average"/>
              <a:sym typeface="Average"/>
            </a:endParaRPr>
          </a:p>
        </p:txBody>
      </p:sp>
      <p:pic>
        <p:nvPicPr>
          <p:cNvPr id="161" name="Google Shape;161;p23"/>
          <p:cNvPicPr preferRelativeResize="0"/>
          <p:nvPr/>
        </p:nvPicPr>
        <p:blipFill>
          <a:blip r:embed="rId3">
            <a:alphaModFix/>
          </a:blip>
          <a:stretch>
            <a:fillRect/>
          </a:stretch>
        </p:blipFill>
        <p:spPr>
          <a:xfrm>
            <a:off x="2914125" y="0"/>
            <a:ext cx="6229876"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
        <p:nvSpPr>
          <p:cNvPr id="167" name="Google Shape;167;p24"/>
          <p:cNvSpPr txBox="1">
            <a:spLocks noGrp="1"/>
          </p:cNvSpPr>
          <p:nvPr>
            <p:ph type="title"/>
          </p:nvPr>
        </p:nvSpPr>
        <p:spPr>
          <a:xfrm>
            <a:off x="0" y="0"/>
            <a:ext cx="2708700" cy="201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Q4: Analysis</a:t>
            </a:r>
            <a:endParaRPr sz="4000"/>
          </a:p>
          <a:p>
            <a:pPr marL="0" lvl="0" indent="0" algn="ctr" rtl="0">
              <a:spcBef>
                <a:spcPts val="0"/>
              </a:spcBef>
              <a:spcAft>
                <a:spcPts val="0"/>
              </a:spcAft>
              <a:buNone/>
            </a:pPr>
            <a:r>
              <a:rPr lang="en" sz="4000"/>
              <a:t>By State</a:t>
            </a:r>
            <a:endParaRPr sz="4000"/>
          </a:p>
        </p:txBody>
      </p:sp>
      <p:sp>
        <p:nvSpPr>
          <p:cNvPr id="168" name="Google Shape;168;p24"/>
          <p:cNvSpPr txBox="1"/>
          <p:nvPr/>
        </p:nvSpPr>
        <p:spPr>
          <a:xfrm>
            <a:off x="0" y="1844950"/>
            <a:ext cx="2708700" cy="770400"/>
          </a:xfrm>
          <a:prstGeom prst="rect">
            <a:avLst/>
          </a:prstGeom>
          <a:noFill/>
          <a:ln>
            <a:noFill/>
          </a:ln>
        </p:spPr>
        <p:txBody>
          <a:bodyPr spcFirstLastPara="1" wrap="square" lIns="91425" tIns="91425" rIns="91425" bIns="91425" anchor="t" anchorCtr="0">
            <a:noAutofit/>
          </a:bodyPr>
          <a:lstStyle/>
          <a:p>
            <a:pPr marL="0" lvl="0" indent="0" algn="ctr" rtl="0">
              <a:spcBef>
                <a:spcPts val="1600"/>
              </a:spcBef>
              <a:spcAft>
                <a:spcPts val="0"/>
              </a:spcAft>
              <a:buNone/>
            </a:pPr>
            <a:r>
              <a:rPr lang="en" sz="2200">
                <a:solidFill>
                  <a:schemeClr val="dk1"/>
                </a:solidFill>
                <a:latin typeface="PT Sans Narrow"/>
                <a:ea typeface="PT Sans Narrow"/>
                <a:cs typeface="PT Sans Narrow"/>
                <a:sym typeface="PT Sans Narrow"/>
              </a:rPr>
              <a:t>Unemployment by State</a:t>
            </a:r>
            <a:endParaRPr sz="2200">
              <a:solidFill>
                <a:srgbClr val="FFFFFF"/>
              </a:solidFill>
              <a:latin typeface="Average"/>
              <a:ea typeface="Average"/>
              <a:cs typeface="Average"/>
              <a:sym typeface="Average"/>
            </a:endParaRPr>
          </a:p>
        </p:txBody>
      </p:sp>
      <p:sp>
        <p:nvSpPr>
          <p:cNvPr id="169" name="Google Shape;169;p24"/>
          <p:cNvSpPr txBox="1"/>
          <p:nvPr/>
        </p:nvSpPr>
        <p:spPr>
          <a:xfrm>
            <a:off x="0" y="2695950"/>
            <a:ext cx="2708700" cy="228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FFFFF"/>
                </a:solidFill>
                <a:latin typeface="Average"/>
                <a:ea typeface="Average"/>
                <a:cs typeface="Average"/>
                <a:sym typeface="Average"/>
              </a:rPr>
              <a:t>Analysis:</a:t>
            </a:r>
            <a:endParaRPr sz="1100">
              <a:solidFill>
                <a:srgbClr val="FFFFFF"/>
              </a:solidFill>
              <a:latin typeface="Average"/>
              <a:ea typeface="Average"/>
              <a:cs typeface="Average"/>
              <a:sym typeface="Average"/>
            </a:endParaRPr>
          </a:p>
          <a:p>
            <a:pPr marL="0" lvl="0" indent="0" algn="l" rtl="0">
              <a:spcBef>
                <a:spcPts val="0"/>
              </a:spcBef>
              <a:spcAft>
                <a:spcPts val="0"/>
              </a:spcAft>
              <a:buNone/>
            </a:pPr>
            <a:endParaRPr sz="1100">
              <a:solidFill>
                <a:srgbClr val="FFFFFF"/>
              </a:solidFill>
              <a:latin typeface="Average"/>
              <a:ea typeface="Average"/>
              <a:cs typeface="Average"/>
              <a:sym typeface="Average"/>
            </a:endParaRPr>
          </a:p>
          <a:p>
            <a:pPr marL="457200" lvl="0" indent="-298450" algn="l" rtl="0">
              <a:spcBef>
                <a:spcPts val="0"/>
              </a:spcBef>
              <a:spcAft>
                <a:spcPts val="0"/>
              </a:spcAft>
              <a:buClr>
                <a:srgbClr val="FFFFFF"/>
              </a:buClr>
              <a:buSzPts val="1100"/>
              <a:buFont typeface="Average"/>
              <a:buChar char="●"/>
            </a:pPr>
            <a:r>
              <a:rPr lang="en" sz="1100">
                <a:solidFill>
                  <a:srgbClr val="FFFFFF"/>
                </a:solidFill>
                <a:latin typeface="Average"/>
                <a:ea typeface="Average"/>
                <a:cs typeface="Average"/>
                <a:sym typeface="Average"/>
              </a:rPr>
              <a:t>Most recent Unemployment data by state - July 3rd, 2020</a:t>
            </a:r>
            <a:endParaRPr sz="1100">
              <a:solidFill>
                <a:srgbClr val="FFFFFF"/>
              </a:solidFill>
              <a:latin typeface="Average"/>
              <a:ea typeface="Average"/>
              <a:cs typeface="Average"/>
              <a:sym typeface="Average"/>
            </a:endParaRPr>
          </a:p>
          <a:p>
            <a:pPr marL="0" lvl="0" indent="0" algn="l" rtl="0">
              <a:spcBef>
                <a:spcPts val="0"/>
              </a:spcBef>
              <a:spcAft>
                <a:spcPts val="0"/>
              </a:spcAft>
              <a:buNone/>
            </a:pPr>
            <a:endParaRPr sz="1100">
              <a:solidFill>
                <a:srgbClr val="FFFFFF"/>
              </a:solidFill>
              <a:latin typeface="Average"/>
              <a:ea typeface="Average"/>
              <a:cs typeface="Average"/>
              <a:sym typeface="Average"/>
            </a:endParaRPr>
          </a:p>
          <a:p>
            <a:pPr marL="457200" lvl="0" indent="-298450" algn="l" rtl="0">
              <a:spcBef>
                <a:spcPts val="0"/>
              </a:spcBef>
              <a:spcAft>
                <a:spcPts val="0"/>
              </a:spcAft>
              <a:buClr>
                <a:srgbClr val="FFFFFF"/>
              </a:buClr>
              <a:buSzPts val="1100"/>
              <a:buFont typeface="Average"/>
              <a:buChar char="●"/>
            </a:pPr>
            <a:r>
              <a:rPr lang="en" sz="1100">
                <a:solidFill>
                  <a:srgbClr val="FFFFFF"/>
                </a:solidFill>
                <a:latin typeface="Average"/>
                <a:ea typeface="Average"/>
                <a:cs typeface="Average"/>
                <a:sym typeface="Average"/>
              </a:rPr>
              <a:t>New Jersey highest: 16.6%</a:t>
            </a:r>
            <a:endParaRPr sz="1100">
              <a:solidFill>
                <a:srgbClr val="FFFFFF"/>
              </a:solidFill>
              <a:latin typeface="Average"/>
              <a:ea typeface="Average"/>
              <a:cs typeface="Average"/>
              <a:sym typeface="Average"/>
            </a:endParaRPr>
          </a:p>
          <a:p>
            <a:pPr marL="0" lvl="0" indent="0" algn="l" rtl="0">
              <a:spcBef>
                <a:spcPts val="0"/>
              </a:spcBef>
              <a:spcAft>
                <a:spcPts val="0"/>
              </a:spcAft>
              <a:buNone/>
            </a:pPr>
            <a:endParaRPr sz="1100">
              <a:solidFill>
                <a:srgbClr val="FFFFFF"/>
              </a:solidFill>
              <a:latin typeface="Average"/>
              <a:ea typeface="Average"/>
              <a:cs typeface="Average"/>
              <a:sym typeface="Average"/>
            </a:endParaRPr>
          </a:p>
          <a:p>
            <a:pPr marL="457200" lvl="0" indent="-298450" algn="l" rtl="0">
              <a:spcBef>
                <a:spcPts val="0"/>
              </a:spcBef>
              <a:spcAft>
                <a:spcPts val="0"/>
              </a:spcAft>
              <a:buClr>
                <a:srgbClr val="FFFFFF"/>
              </a:buClr>
              <a:buSzPts val="1100"/>
              <a:buFont typeface="Average"/>
              <a:buChar char="●"/>
            </a:pPr>
            <a:r>
              <a:rPr lang="en" sz="1100">
                <a:solidFill>
                  <a:srgbClr val="FFFFFF"/>
                </a:solidFill>
                <a:latin typeface="Average"/>
                <a:ea typeface="Average"/>
                <a:cs typeface="Average"/>
                <a:sym typeface="Average"/>
              </a:rPr>
              <a:t>Kentucky lowest: 4.3%</a:t>
            </a:r>
            <a:endParaRPr sz="1100">
              <a:solidFill>
                <a:srgbClr val="FFFFFF"/>
              </a:solidFill>
              <a:latin typeface="Average"/>
              <a:ea typeface="Average"/>
              <a:cs typeface="Average"/>
              <a:sym typeface="Average"/>
            </a:endParaRPr>
          </a:p>
          <a:p>
            <a:pPr marL="0" lvl="0" indent="0" algn="l" rtl="0">
              <a:spcBef>
                <a:spcPts val="0"/>
              </a:spcBef>
              <a:spcAft>
                <a:spcPts val="0"/>
              </a:spcAft>
              <a:buNone/>
            </a:pPr>
            <a:endParaRPr>
              <a:solidFill>
                <a:srgbClr val="FFFFFF"/>
              </a:solidFill>
              <a:latin typeface="Average"/>
              <a:ea typeface="Average"/>
              <a:cs typeface="Average"/>
              <a:sym typeface="Average"/>
            </a:endParaRPr>
          </a:p>
        </p:txBody>
      </p:sp>
      <p:pic>
        <p:nvPicPr>
          <p:cNvPr id="170" name="Google Shape;170;p24"/>
          <p:cNvPicPr preferRelativeResize="0"/>
          <p:nvPr/>
        </p:nvPicPr>
        <p:blipFill>
          <a:blip r:embed="rId3">
            <a:alphaModFix/>
          </a:blip>
          <a:stretch>
            <a:fillRect/>
          </a:stretch>
        </p:blipFill>
        <p:spPr>
          <a:xfrm>
            <a:off x="2708675" y="0"/>
            <a:ext cx="6435326"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subTitle" idx="1"/>
          </p:nvPr>
        </p:nvSpPr>
        <p:spPr>
          <a:xfrm>
            <a:off x="0" y="2092675"/>
            <a:ext cx="3550800" cy="30507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We will use the analysis on the US on 2 selected states: New Jersey and Florida</a:t>
            </a:r>
            <a:endParaRPr sz="1200"/>
          </a:p>
          <a:p>
            <a:pPr marL="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Phillips curve relationship does not hold for NJ</a:t>
            </a:r>
            <a:endParaRPr sz="1200"/>
          </a:p>
          <a:p>
            <a:pPr marL="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t>We once again obtain similar results from the US analysis, where we get a positive relationship in one case and a negative in another.</a:t>
            </a:r>
            <a:endParaRPr sz="1200"/>
          </a:p>
          <a:p>
            <a:pPr marL="0" lvl="0" indent="0" algn="l" rtl="0">
              <a:spcBef>
                <a:spcPts val="0"/>
              </a:spcBef>
              <a:spcAft>
                <a:spcPts val="0"/>
              </a:spcAft>
              <a:buNone/>
            </a:pPr>
            <a:endParaRPr sz="1500"/>
          </a:p>
        </p:txBody>
      </p:sp>
      <p:sp>
        <p:nvSpPr>
          <p:cNvPr id="176" name="Google Shape;176;p2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pic>
        <p:nvPicPr>
          <p:cNvPr id="177" name="Google Shape;177;p25"/>
          <p:cNvPicPr preferRelativeResize="0"/>
          <p:nvPr/>
        </p:nvPicPr>
        <p:blipFill>
          <a:blip r:embed="rId3">
            <a:alphaModFix/>
          </a:blip>
          <a:stretch>
            <a:fillRect/>
          </a:stretch>
        </p:blipFill>
        <p:spPr>
          <a:xfrm>
            <a:off x="3581950" y="0"/>
            <a:ext cx="5562050" cy="5143500"/>
          </a:xfrm>
          <a:prstGeom prst="rect">
            <a:avLst/>
          </a:prstGeom>
          <a:noFill/>
          <a:ln>
            <a:noFill/>
          </a:ln>
        </p:spPr>
      </p:pic>
      <p:sp>
        <p:nvSpPr>
          <p:cNvPr id="178" name="Google Shape;178;p25"/>
          <p:cNvSpPr txBox="1">
            <a:spLocks noGrp="1"/>
          </p:cNvSpPr>
          <p:nvPr>
            <p:ph type="title"/>
          </p:nvPr>
        </p:nvSpPr>
        <p:spPr>
          <a:xfrm>
            <a:off x="0" y="0"/>
            <a:ext cx="3582000" cy="201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Q4: Analysis</a:t>
            </a:r>
            <a:endParaRPr sz="4000"/>
          </a:p>
          <a:p>
            <a:pPr marL="0" lvl="0" indent="0" algn="ctr" rtl="0">
              <a:spcBef>
                <a:spcPts val="0"/>
              </a:spcBef>
              <a:spcAft>
                <a:spcPts val="0"/>
              </a:spcAft>
              <a:buNone/>
            </a:pPr>
            <a:r>
              <a:rPr lang="en" sz="4000"/>
              <a:t>By State - </a:t>
            </a:r>
            <a:endParaRPr sz="4000"/>
          </a:p>
          <a:p>
            <a:pPr marL="0" lvl="0" indent="0" algn="ctr" rtl="0">
              <a:spcBef>
                <a:spcPts val="0"/>
              </a:spcBef>
              <a:spcAft>
                <a:spcPts val="0"/>
              </a:spcAft>
              <a:buNone/>
            </a:pPr>
            <a:r>
              <a:rPr lang="en" sz="4000"/>
              <a:t>New Jersey</a:t>
            </a:r>
            <a:endParaRPr sz="4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subTitle" idx="1"/>
          </p:nvPr>
        </p:nvSpPr>
        <p:spPr>
          <a:xfrm>
            <a:off x="25" y="2399525"/>
            <a:ext cx="3308100" cy="1345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For Florida we can see that there is a negative relationship that exists, therefore the Phillips Curve assumption does hold</a:t>
            </a:r>
            <a:endParaRPr sz="1300"/>
          </a:p>
        </p:txBody>
      </p:sp>
      <p:sp>
        <p:nvSpPr>
          <p:cNvPr id="184" name="Google Shape;184;p2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pic>
        <p:nvPicPr>
          <p:cNvPr id="185" name="Google Shape;185;p26"/>
          <p:cNvPicPr preferRelativeResize="0"/>
          <p:nvPr/>
        </p:nvPicPr>
        <p:blipFill>
          <a:blip r:embed="rId3">
            <a:alphaModFix/>
          </a:blip>
          <a:stretch>
            <a:fillRect/>
          </a:stretch>
        </p:blipFill>
        <p:spPr>
          <a:xfrm>
            <a:off x="3308125" y="0"/>
            <a:ext cx="5835875" cy="5143500"/>
          </a:xfrm>
          <a:prstGeom prst="rect">
            <a:avLst/>
          </a:prstGeom>
          <a:noFill/>
          <a:ln>
            <a:noFill/>
          </a:ln>
        </p:spPr>
      </p:pic>
      <p:sp>
        <p:nvSpPr>
          <p:cNvPr id="186" name="Google Shape;186;p26"/>
          <p:cNvSpPr txBox="1">
            <a:spLocks noGrp="1"/>
          </p:cNvSpPr>
          <p:nvPr>
            <p:ph type="title"/>
          </p:nvPr>
        </p:nvSpPr>
        <p:spPr>
          <a:xfrm>
            <a:off x="0" y="0"/>
            <a:ext cx="3308100" cy="201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Q4: Analysis</a:t>
            </a:r>
            <a:endParaRPr sz="4000"/>
          </a:p>
          <a:p>
            <a:pPr marL="0" lvl="0" indent="0" algn="ctr" rtl="0">
              <a:spcBef>
                <a:spcPts val="0"/>
              </a:spcBef>
              <a:spcAft>
                <a:spcPts val="0"/>
              </a:spcAft>
              <a:buNone/>
            </a:pPr>
            <a:r>
              <a:rPr lang="en" sz="4000"/>
              <a:t>By State - </a:t>
            </a:r>
            <a:endParaRPr sz="4000"/>
          </a:p>
          <a:p>
            <a:pPr marL="0" lvl="0" indent="0" algn="ctr" rtl="0">
              <a:spcBef>
                <a:spcPts val="0"/>
              </a:spcBef>
              <a:spcAft>
                <a:spcPts val="0"/>
              </a:spcAft>
              <a:buNone/>
            </a:pPr>
            <a:r>
              <a:rPr lang="en" sz="4000"/>
              <a:t>Florida</a:t>
            </a:r>
            <a:endParaRPr sz="4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 - Trend Analysis / Findings</a:t>
            </a:r>
            <a:endParaRPr/>
          </a:p>
        </p:txBody>
      </p:sp>
      <p:grpSp>
        <p:nvGrpSpPr>
          <p:cNvPr id="192" name="Google Shape;192;p27"/>
          <p:cNvGrpSpPr/>
          <p:nvPr/>
        </p:nvGrpSpPr>
        <p:grpSpPr>
          <a:xfrm>
            <a:off x="424838" y="1255332"/>
            <a:ext cx="8294371" cy="951208"/>
            <a:chOff x="424813" y="1177875"/>
            <a:chExt cx="8294371" cy="849900"/>
          </a:xfrm>
        </p:grpSpPr>
        <p:sp>
          <p:nvSpPr>
            <p:cNvPr id="193" name="Google Shape;193;p27"/>
            <p:cNvSpPr/>
            <p:nvPr/>
          </p:nvSpPr>
          <p:spPr>
            <a:xfrm>
              <a:off x="2927684" y="1177875"/>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424813" y="117787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27"/>
          <p:cNvSpPr txBox="1">
            <a:spLocks noGrp="1"/>
          </p:cNvSpPr>
          <p:nvPr>
            <p:ph type="body" idx="4294967295"/>
          </p:nvPr>
        </p:nvSpPr>
        <p:spPr>
          <a:xfrm>
            <a:off x="503150" y="132655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Phillips Curve</a:t>
            </a:r>
            <a:endParaRPr>
              <a:solidFill>
                <a:schemeClr val="lt1"/>
              </a:solidFill>
            </a:endParaRPr>
          </a:p>
        </p:txBody>
      </p:sp>
      <p:sp>
        <p:nvSpPr>
          <p:cNvPr id="196" name="Google Shape;196;p27"/>
          <p:cNvSpPr txBox="1">
            <a:spLocks noGrp="1"/>
          </p:cNvSpPr>
          <p:nvPr>
            <p:ph type="body" idx="4294967295"/>
          </p:nvPr>
        </p:nvSpPr>
        <p:spPr>
          <a:xfrm>
            <a:off x="3480453" y="1360683"/>
            <a:ext cx="5111700" cy="799200"/>
          </a:xfrm>
          <a:prstGeom prst="rect">
            <a:avLst/>
          </a:prstGeom>
        </p:spPr>
        <p:txBody>
          <a:bodyPr spcFirstLastPara="1" wrap="square" lIns="91425" tIns="91425" rIns="91425" bIns="91425" anchor="ctr" anchorCtr="0">
            <a:noAutofit/>
          </a:bodyPr>
          <a:lstStyle/>
          <a:p>
            <a:pPr marL="457200" lvl="0" indent="-298450" algn="l" rtl="0">
              <a:spcBef>
                <a:spcPts val="0"/>
              </a:spcBef>
              <a:spcAft>
                <a:spcPts val="0"/>
              </a:spcAft>
              <a:buClr>
                <a:schemeClr val="lt1"/>
              </a:buClr>
              <a:buSzPts val="1100"/>
              <a:buChar char="●"/>
            </a:pPr>
            <a:r>
              <a:rPr lang="en" sz="1100">
                <a:solidFill>
                  <a:schemeClr val="lt1"/>
                </a:solidFill>
              </a:rPr>
              <a:t>We found relationships that exhibit the Phillips Curve negative relationship in some cases, but also there were results that disproved it. Therefore there is still ambiguity surrounding the validity of this theory which supports current research.</a:t>
            </a:r>
            <a:endParaRPr sz="1100">
              <a:solidFill>
                <a:schemeClr val="lt1"/>
              </a:solidFill>
            </a:endParaRPr>
          </a:p>
        </p:txBody>
      </p:sp>
      <p:grpSp>
        <p:nvGrpSpPr>
          <p:cNvPr id="197" name="Google Shape;197;p27"/>
          <p:cNvGrpSpPr/>
          <p:nvPr/>
        </p:nvGrpSpPr>
        <p:grpSpPr>
          <a:xfrm>
            <a:off x="424838" y="2390730"/>
            <a:ext cx="8294360" cy="951208"/>
            <a:chOff x="424813" y="2075689"/>
            <a:chExt cx="8294360" cy="849900"/>
          </a:xfrm>
        </p:grpSpPr>
        <p:sp>
          <p:nvSpPr>
            <p:cNvPr id="198" name="Google Shape;198;p27"/>
            <p:cNvSpPr/>
            <p:nvPr/>
          </p:nvSpPr>
          <p:spPr>
            <a:xfrm>
              <a:off x="2927672" y="2075689"/>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424813" y="207568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7"/>
          <p:cNvSpPr txBox="1">
            <a:spLocks noGrp="1"/>
          </p:cNvSpPr>
          <p:nvPr>
            <p:ph type="body" idx="4294967295"/>
          </p:nvPr>
        </p:nvSpPr>
        <p:spPr>
          <a:xfrm>
            <a:off x="568900" y="2434575"/>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GDP</a:t>
            </a:r>
            <a:endParaRPr>
              <a:solidFill>
                <a:schemeClr val="lt1"/>
              </a:solidFill>
            </a:endParaRPr>
          </a:p>
        </p:txBody>
      </p:sp>
      <p:sp>
        <p:nvSpPr>
          <p:cNvPr id="201" name="Google Shape;201;p27"/>
          <p:cNvSpPr txBox="1">
            <a:spLocks noGrp="1"/>
          </p:cNvSpPr>
          <p:nvPr>
            <p:ph type="body" idx="4294967295"/>
          </p:nvPr>
        </p:nvSpPr>
        <p:spPr>
          <a:xfrm>
            <a:off x="3480453" y="2393865"/>
            <a:ext cx="5111700" cy="799200"/>
          </a:xfrm>
          <a:prstGeom prst="rect">
            <a:avLst/>
          </a:prstGeom>
        </p:spPr>
        <p:txBody>
          <a:bodyPr spcFirstLastPara="1" wrap="square" lIns="91425" tIns="91425" rIns="91425" bIns="91425" anchor="ctr" anchorCtr="0">
            <a:noAutofit/>
          </a:bodyPr>
          <a:lstStyle/>
          <a:p>
            <a:pPr marL="457200" lvl="0" indent="-304800" algn="l" rtl="0">
              <a:spcBef>
                <a:spcPts val="0"/>
              </a:spcBef>
              <a:spcAft>
                <a:spcPts val="0"/>
              </a:spcAft>
              <a:buClr>
                <a:schemeClr val="lt1"/>
              </a:buClr>
              <a:buSzPts val="1200"/>
              <a:buChar char="●"/>
            </a:pPr>
            <a:r>
              <a:rPr lang="en" sz="1200">
                <a:solidFill>
                  <a:schemeClr val="lt1"/>
                </a:solidFill>
              </a:rPr>
              <a:t>Proved Okun’s Law by supporting a negative relationship between GDP and Unemployment </a:t>
            </a:r>
            <a:endParaRPr sz="1200">
              <a:solidFill>
                <a:schemeClr val="lt1"/>
              </a:solidFill>
            </a:endParaRPr>
          </a:p>
        </p:txBody>
      </p:sp>
      <p:grpSp>
        <p:nvGrpSpPr>
          <p:cNvPr id="202" name="Google Shape;202;p27"/>
          <p:cNvGrpSpPr/>
          <p:nvPr/>
        </p:nvGrpSpPr>
        <p:grpSpPr>
          <a:xfrm>
            <a:off x="424813" y="3606927"/>
            <a:ext cx="8294360" cy="1202910"/>
            <a:chOff x="424813" y="2974405"/>
            <a:chExt cx="8294360" cy="849933"/>
          </a:xfrm>
        </p:grpSpPr>
        <p:sp>
          <p:nvSpPr>
            <p:cNvPr id="203" name="Google Shape;203;p27"/>
            <p:cNvSpPr/>
            <p:nvPr/>
          </p:nvSpPr>
          <p:spPr>
            <a:xfrm>
              <a:off x="2927672" y="2974438"/>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424813" y="297440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27"/>
          <p:cNvSpPr txBox="1">
            <a:spLocks noGrp="1"/>
          </p:cNvSpPr>
          <p:nvPr>
            <p:ph type="body" idx="4294967295"/>
          </p:nvPr>
        </p:nvSpPr>
        <p:spPr>
          <a:xfrm>
            <a:off x="503150" y="3808775"/>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US vs US States</a:t>
            </a:r>
            <a:endParaRPr>
              <a:solidFill>
                <a:schemeClr val="lt1"/>
              </a:solidFill>
            </a:endParaRPr>
          </a:p>
        </p:txBody>
      </p:sp>
      <p:sp>
        <p:nvSpPr>
          <p:cNvPr id="206" name="Google Shape;206;p27"/>
          <p:cNvSpPr txBox="1">
            <a:spLocks noGrp="1"/>
          </p:cNvSpPr>
          <p:nvPr>
            <p:ph type="body" idx="4294967295"/>
          </p:nvPr>
        </p:nvSpPr>
        <p:spPr>
          <a:xfrm>
            <a:off x="3480450" y="3688002"/>
            <a:ext cx="5111700" cy="977100"/>
          </a:xfrm>
          <a:prstGeom prst="rect">
            <a:avLst/>
          </a:prstGeom>
        </p:spPr>
        <p:txBody>
          <a:bodyPr spcFirstLastPara="1" wrap="square" lIns="91425" tIns="91425" rIns="91425" bIns="91425" anchor="ctr" anchorCtr="0">
            <a:noAutofit/>
          </a:bodyPr>
          <a:lstStyle/>
          <a:p>
            <a:pPr marL="457200" lvl="0" indent="-292100" algn="l" rtl="0">
              <a:spcBef>
                <a:spcPts val="0"/>
              </a:spcBef>
              <a:spcAft>
                <a:spcPts val="0"/>
              </a:spcAft>
              <a:buClr>
                <a:schemeClr val="lt1"/>
              </a:buClr>
              <a:buSzPts val="1000"/>
              <a:buChar char="●"/>
            </a:pPr>
            <a:r>
              <a:rPr lang="en" sz="1000">
                <a:solidFill>
                  <a:schemeClr val="lt1"/>
                </a:solidFill>
              </a:rPr>
              <a:t>Aggregate analysis vs the singular state analysis showed very similar results where certain underlying factors caused the negative relationship to hold between unemployment and inflation vs the cases where this condition did not prove to be true. Further analysis including controlling for other variables may need to be implemented for further analysing this relationship.</a:t>
            </a:r>
            <a:endParaRPr sz="10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Post Mortem</a:t>
            </a:r>
            <a:endParaRPr/>
          </a:p>
        </p:txBody>
      </p:sp>
      <p:sp>
        <p:nvSpPr>
          <p:cNvPr id="212" name="Google Shape;212;p28"/>
          <p:cNvSpPr/>
          <p:nvPr/>
        </p:nvSpPr>
        <p:spPr>
          <a:xfrm>
            <a:off x="432350" y="1304875"/>
            <a:ext cx="2469300" cy="607800"/>
          </a:xfrm>
          <a:prstGeom prst="homePlate">
            <a:avLst>
              <a:gd name="adj" fmla="val 50000"/>
            </a:avLst>
          </a:prstGeom>
          <a:solidFill>
            <a:srgbClr val="FFD966"/>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13" name="Google Shape;213;p28"/>
          <p:cNvSpPr/>
          <p:nvPr/>
        </p:nvSpPr>
        <p:spPr>
          <a:xfrm>
            <a:off x="3044777" y="1304875"/>
            <a:ext cx="2760600" cy="607800"/>
          </a:xfrm>
          <a:prstGeom prst="chevron">
            <a:avLst>
              <a:gd name="adj" fmla="val 50000"/>
            </a:avLst>
          </a:prstGeom>
          <a:solidFill>
            <a:srgbClr val="FFD966"/>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14" name="Google Shape;214;p28"/>
          <p:cNvSpPr/>
          <p:nvPr/>
        </p:nvSpPr>
        <p:spPr>
          <a:xfrm>
            <a:off x="5948502" y="1304875"/>
            <a:ext cx="2760600" cy="607800"/>
          </a:xfrm>
          <a:prstGeom prst="chevron">
            <a:avLst>
              <a:gd name="adj" fmla="val 50000"/>
            </a:avLst>
          </a:prstGeom>
          <a:solidFill>
            <a:schemeClr val="accent5"/>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15" name="Google Shape;215;p28"/>
          <p:cNvSpPr txBox="1"/>
          <p:nvPr/>
        </p:nvSpPr>
        <p:spPr>
          <a:xfrm>
            <a:off x="432350" y="1451576"/>
            <a:ext cx="2257200" cy="31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434343"/>
                </a:solidFill>
                <a:latin typeface="Roboto"/>
                <a:ea typeface="Roboto"/>
                <a:cs typeface="Roboto"/>
                <a:sym typeface="Roboto"/>
              </a:rPr>
              <a:t>Difficulties</a:t>
            </a:r>
            <a:endParaRPr sz="1800">
              <a:solidFill>
                <a:srgbClr val="434343"/>
              </a:solidFill>
              <a:latin typeface="Roboto"/>
              <a:ea typeface="Roboto"/>
              <a:cs typeface="Roboto"/>
              <a:sym typeface="Roboto"/>
            </a:endParaRPr>
          </a:p>
        </p:txBody>
      </p:sp>
      <p:sp>
        <p:nvSpPr>
          <p:cNvPr id="216" name="Google Shape;216;p28"/>
          <p:cNvSpPr txBox="1"/>
          <p:nvPr/>
        </p:nvSpPr>
        <p:spPr>
          <a:xfrm>
            <a:off x="3336150" y="1451576"/>
            <a:ext cx="2257200" cy="31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434343"/>
                </a:solidFill>
                <a:latin typeface="Roboto"/>
                <a:ea typeface="Roboto"/>
                <a:cs typeface="Roboto"/>
                <a:sym typeface="Roboto"/>
              </a:rPr>
              <a:t>Solutions</a:t>
            </a:r>
            <a:endParaRPr sz="1800">
              <a:solidFill>
                <a:srgbClr val="434343"/>
              </a:solidFill>
              <a:latin typeface="Roboto"/>
              <a:ea typeface="Roboto"/>
              <a:cs typeface="Roboto"/>
              <a:sym typeface="Roboto"/>
            </a:endParaRPr>
          </a:p>
        </p:txBody>
      </p:sp>
      <p:sp>
        <p:nvSpPr>
          <p:cNvPr id="217" name="Google Shape;217;p28"/>
          <p:cNvSpPr txBox="1"/>
          <p:nvPr/>
        </p:nvSpPr>
        <p:spPr>
          <a:xfrm>
            <a:off x="6254233" y="1451576"/>
            <a:ext cx="2257200" cy="31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434343"/>
                </a:solidFill>
                <a:latin typeface="Roboto"/>
                <a:ea typeface="Roboto"/>
                <a:cs typeface="Roboto"/>
                <a:sym typeface="Roboto"/>
              </a:rPr>
              <a:t>Additional Inferences</a:t>
            </a:r>
            <a:endParaRPr sz="1700">
              <a:solidFill>
                <a:srgbClr val="434343"/>
              </a:solidFill>
              <a:latin typeface="Roboto"/>
              <a:ea typeface="Roboto"/>
              <a:cs typeface="Roboto"/>
              <a:sym typeface="Roboto"/>
            </a:endParaRPr>
          </a:p>
        </p:txBody>
      </p:sp>
      <p:sp>
        <p:nvSpPr>
          <p:cNvPr id="218" name="Google Shape;218;p28"/>
          <p:cNvSpPr txBox="1"/>
          <p:nvPr/>
        </p:nvSpPr>
        <p:spPr>
          <a:xfrm>
            <a:off x="432350" y="2070575"/>
            <a:ext cx="2471700" cy="26508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Cleaning up the code and merging different data sources</a:t>
            </a:r>
            <a:endParaRPr sz="1600">
              <a:solidFill>
                <a:srgbClr val="FFFFFF"/>
              </a:solidFill>
              <a:latin typeface="Roboto"/>
              <a:ea typeface="Roboto"/>
              <a:cs typeface="Roboto"/>
              <a:sym typeface="Roboto"/>
            </a:endParaRPr>
          </a:p>
          <a:p>
            <a:pPr marL="457200" lvl="0" indent="-330200" algn="l" rtl="0">
              <a:lnSpc>
                <a:spcPct val="115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Obtaining and utilizing maps data for analysis</a:t>
            </a:r>
            <a:endParaRPr sz="1600">
              <a:solidFill>
                <a:srgbClr val="FFFFFF"/>
              </a:solidFill>
              <a:latin typeface="Roboto"/>
              <a:ea typeface="Roboto"/>
              <a:cs typeface="Roboto"/>
              <a:sym typeface="Roboto"/>
            </a:endParaRPr>
          </a:p>
        </p:txBody>
      </p:sp>
      <p:sp>
        <p:nvSpPr>
          <p:cNvPr id="219" name="Google Shape;219;p28"/>
          <p:cNvSpPr txBox="1"/>
          <p:nvPr/>
        </p:nvSpPr>
        <p:spPr>
          <a:xfrm>
            <a:off x="3044775" y="2079050"/>
            <a:ext cx="2471700" cy="26508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Step-by-Step organization of code</a:t>
            </a:r>
            <a:endParaRPr sz="1600">
              <a:solidFill>
                <a:srgbClr val="FFFFFF"/>
              </a:solidFill>
              <a:latin typeface="Roboto"/>
              <a:ea typeface="Roboto"/>
              <a:cs typeface="Roboto"/>
              <a:sym typeface="Roboto"/>
            </a:endParaRPr>
          </a:p>
          <a:p>
            <a:pPr marL="457200" lvl="0" indent="-330200" algn="l" rtl="0">
              <a:lnSpc>
                <a:spcPct val="115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Learning to change data types of fields to merge</a:t>
            </a:r>
            <a:endParaRPr sz="1600">
              <a:solidFill>
                <a:srgbClr val="FFFFFF"/>
              </a:solidFill>
              <a:latin typeface="Roboto"/>
              <a:ea typeface="Roboto"/>
              <a:cs typeface="Roboto"/>
              <a:sym typeface="Roboto"/>
            </a:endParaRPr>
          </a:p>
          <a:p>
            <a:pPr marL="457200" lvl="0" indent="-330200" algn="l" rtl="0">
              <a:lnSpc>
                <a:spcPct val="115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Creating a new dataframe for maps data</a:t>
            </a:r>
            <a:endParaRPr sz="1600">
              <a:solidFill>
                <a:srgbClr val="FFFFFF"/>
              </a:solidFill>
              <a:latin typeface="Roboto"/>
              <a:ea typeface="Roboto"/>
              <a:cs typeface="Roboto"/>
              <a:sym typeface="Roboto"/>
            </a:endParaRPr>
          </a:p>
        </p:txBody>
      </p:sp>
      <p:sp>
        <p:nvSpPr>
          <p:cNvPr id="220" name="Google Shape;220;p28"/>
          <p:cNvSpPr txBox="1"/>
          <p:nvPr/>
        </p:nvSpPr>
        <p:spPr>
          <a:xfrm>
            <a:off x="6146975" y="2079050"/>
            <a:ext cx="2471700" cy="26508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Deeper dive analysis for Phillips Curve per State</a:t>
            </a:r>
            <a:endParaRPr sz="1600">
              <a:solidFill>
                <a:srgbClr val="FFFFFF"/>
              </a:solidFill>
              <a:latin typeface="Roboto"/>
              <a:ea typeface="Roboto"/>
              <a:cs typeface="Roboto"/>
              <a:sym typeface="Roboto"/>
            </a:endParaRPr>
          </a:p>
          <a:p>
            <a:pPr marL="457200" lvl="0" indent="-330200" algn="l" rtl="0">
              <a:lnSpc>
                <a:spcPct val="115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Statewide vs US</a:t>
            </a:r>
            <a:endParaRPr sz="1600">
              <a:solidFill>
                <a:srgbClr val="FFFFFF"/>
              </a:solidFill>
              <a:latin typeface="Roboto"/>
              <a:ea typeface="Roboto"/>
              <a:cs typeface="Roboto"/>
              <a:sym typeface="Roboto"/>
            </a:endParaRPr>
          </a:p>
          <a:p>
            <a:pPr marL="457200" lvl="0" indent="-330200" algn="l" rtl="0">
              <a:lnSpc>
                <a:spcPct val="115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Perform more in depth cross sectional analysis </a:t>
            </a:r>
            <a:endParaRPr sz="1600">
              <a:solidFill>
                <a:srgbClr val="FFFFFF"/>
              </a:solidFill>
              <a:latin typeface="Roboto"/>
              <a:ea typeface="Roboto"/>
              <a:cs typeface="Roboto"/>
              <a:sym typeface="Roboto"/>
            </a:endParaRPr>
          </a:p>
          <a:p>
            <a:pPr marL="457200" lvl="0" indent="-330200" algn="l" rtl="0">
              <a:lnSpc>
                <a:spcPct val="115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Had trouble with code, more time to fix</a:t>
            </a:r>
            <a:endParaRPr sz="1600">
              <a:solidFill>
                <a:srgbClr val="FFFFF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a:off x="266425" y="236250"/>
            <a:ext cx="78522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Cleanup &amp; Exploration</a:t>
            </a:r>
            <a:endParaRPr/>
          </a:p>
        </p:txBody>
      </p:sp>
      <p:sp>
        <p:nvSpPr>
          <p:cNvPr id="226" name="Google Shape;226;p29"/>
          <p:cNvSpPr txBox="1"/>
          <p:nvPr/>
        </p:nvSpPr>
        <p:spPr>
          <a:xfrm>
            <a:off x="4572000" y="1031100"/>
            <a:ext cx="4367100" cy="31779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Clr>
                <a:srgbClr val="FFFFFF"/>
              </a:buClr>
              <a:buSzPts val="1500"/>
              <a:buChar char="●"/>
            </a:pPr>
            <a:r>
              <a:rPr lang="en" sz="1500">
                <a:solidFill>
                  <a:srgbClr val="FFFFFF"/>
                </a:solidFill>
              </a:rPr>
              <a:t>Retrieve data using FRED apis and Bureau of Labor Statistics</a:t>
            </a:r>
            <a:endParaRPr sz="1500">
              <a:solidFill>
                <a:srgbClr val="FFFFFF"/>
              </a:solidFill>
            </a:endParaRPr>
          </a:p>
          <a:p>
            <a:pPr marL="457200" lvl="0" indent="-323850" algn="l" rtl="0">
              <a:lnSpc>
                <a:spcPct val="150000"/>
              </a:lnSpc>
              <a:spcBef>
                <a:spcPts val="0"/>
              </a:spcBef>
              <a:spcAft>
                <a:spcPts val="0"/>
              </a:spcAft>
              <a:buClr>
                <a:srgbClr val="FFFFFF"/>
              </a:buClr>
              <a:buSzPts val="1500"/>
              <a:buChar char="●"/>
            </a:pPr>
            <a:r>
              <a:rPr lang="en" sz="1500">
                <a:solidFill>
                  <a:srgbClr val="FFFFFF"/>
                </a:solidFill>
              </a:rPr>
              <a:t>Modify data by merging and changing variable classes</a:t>
            </a:r>
            <a:endParaRPr sz="1500">
              <a:solidFill>
                <a:srgbClr val="FFFFFF"/>
              </a:solidFill>
            </a:endParaRPr>
          </a:p>
          <a:p>
            <a:pPr marL="457200" lvl="0" indent="-323850" algn="l" rtl="0">
              <a:lnSpc>
                <a:spcPct val="150000"/>
              </a:lnSpc>
              <a:spcBef>
                <a:spcPts val="0"/>
              </a:spcBef>
              <a:spcAft>
                <a:spcPts val="0"/>
              </a:spcAft>
              <a:buClr>
                <a:srgbClr val="FFFFFF"/>
              </a:buClr>
              <a:buSzPts val="1500"/>
              <a:buChar char="●"/>
            </a:pPr>
            <a:r>
              <a:rPr lang="en" sz="1500">
                <a:solidFill>
                  <a:srgbClr val="FFFFFF"/>
                </a:solidFill>
              </a:rPr>
              <a:t>Issues with using plotly and mapping data</a:t>
            </a:r>
            <a:endParaRPr sz="1500">
              <a:solidFill>
                <a:srgbClr val="FFFFFF"/>
              </a:solidFill>
            </a:endParaRPr>
          </a:p>
          <a:p>
            <a:pPr marL="457200" lvl="0" indent="-323850" algn="l" rtl="0">
              <a:lnSpc>
                <a:spcPct val="150000"/>
              </a:lnSpc>
              <a:spcBef>
                <a:spcPts val="0"/>
              </a:spcBef>
              <a:spcAft>
                <a:spcPts val="0"/>
              </a:spcAft>
              <a:buClr>
                <a:srgbClr val="FFFFFF"/>
              </a:buClr>
              <a:buSzPts val="1500"/>
              <a:buChar char="●"/>
            </a:pPr>
            <a:r>
              <a:rPr lang="en" sz="1500">
                <a:solidFill>
                  <a:srgbClr val="FFFFFF"/>
                </a:solidFill>
              </a:rPr>
              <a:t>Cross sectioning data helped further analysis</a:t>
            </a:r>
            <a:endParaRPr sz="1500">
              <a:solidFill>
                <a:srgbClr val="FFFFFF"/>
              </a:solidFill>
            </a:endParaRPr>
          </a:p>
          <a:p>
            <a:pPr marL="0" lvl="0" indent="0" algn="l" rtl="0">
              <a:spcBef>
                <a:spcPts val="0"/>
              </a:spcBef>
              <a:spcAft>
                <a:spcPts val="0"/>
              </a:spcAft>
              <a:buNone/>
            </a:pPr>
            <a:endParaRPr sz="800">
              <a:solidFill>
                <a:srgbClr val="FFFFFF"/>
              </a:solidFill>
            </a:endParaRPr>
          </a:p>
          <a:p>
            <a:pPr marL="0" lvl="0" indent="0" algn="l" rtl="0">
              <a:spcBef>
                <a:spcPts val="0"/>
              </a:spcBef>
              <a:spcAft>
                <a:spcPts val="0"/>
              </a:spcAft>
              <a:buNone/>
            </a:pPr>
            <a:endParaRPr sz="800">
              <a:solidFill>
                <a:srgbClr val="FFFFFF"/>
              </a:solidFill>
            </a:endParaRPr>
          </a:p>
          <a:p>
            <a:pPr marL="0" lvl="0" indent="0" algn="l" rtl="0">
              <a:spcBef>
                <a:spcPts val="0"/>
              </a:spcBef>
              <a:spcAft>
                <a:spcPts val="0"/>
              </a:spcAft>
              <a:buNone/>
            </a:pPr>
            <a:endParaRPr sz="800">
              <a:solidFill>
                <a:srgbClr val="FFFFFF"/>
              </a:solidFill>
            </a:endParaRPr>
          </a:p>
          <a:p>
            <a:pPr marL="0" lvl="0" indent="0" algn="l" rtl="0">
              <a:spcBef>
                <a:spcPts val="0"/>
              </a:spcBef>
              <a:spcAft>
                <a:spcPts val="0"/>
              </a:spcAft>
              <a:buNone/>
            </a:pPr>
            <a:endParaRPr sz="800">
              <a:solidFill>
                <a:srgbClr val="FFFFFF"/>
              </a:solidFill>
            </a:endParaRPr>
          </a:p>
          <a:p>
            <a:pPr marL="0" lvl="0" indent="0" algn="l" rtl="0">
              <a:spcBef>
                <a:spcPts val="0"/>
              </a:spcBef>
              <a:spcAft>
                <a:spcPts val="0"/>
              </a:spcAft>
              <a:buNone/>
            </a:pPr>
            <a:endParaRPr sz="800">
              <a:solidFill>
                <a:srgbClr val="FFFFFF"/>
              </a:solidFill>
            </a:endParaRPr>
          </a:p>
          <a:p>
            <a:pPr marL="0" lvl="0" indent="0" algn="l" rtl="0">
              <a:lnSpc>
                <a:spcPct val="115000"/>
              </a:lnSpc>
              <a:spcBef>
                <a:spcPts val="1200"/>
              </a:spcBef>
              <a:spcAft>
                <a:spcPts val="1200"/>
              </a:spcAft>
              <a:buNone/>
            </a:pPr>
            <a:endParaRPr sz="600">
              <a:solidFill>
                <a:srgbClr val="FFFFFF"/>
              </a:solidFill>
              <a:latin typeface="Average"/>
              <a:ea typeface="Average"/>
              <a:cs typeface="Average"/>
              <a:sym typeface="Average"/>
            </a:endParaRPr>
          </a:p>
        </p:txBody>
      </p:sp>
      <p:sp>
        <p:nvSpPr>
          <p:cNvPr id="227" name="Google Shape;227;p29"/>
          <p:cNvSpPr txBox="1"/>
          <p:nvPr/>
        </p:nvSpPr>
        <p:spPr>
          <a:xfrm>
            <a:off x="7243900" y="645000"/>
            <a:ext cx="4763100" cy="5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verage"/>
              <a:ea typeface="Average"/>
              <a:cs typeface="Average"/>
              <a:sym typeface="Average"/>
            </a:endParaRPr>
          </a:p>
        </p:txBody>
      </p:sp>
      <p:pic>
        <p:nvPicPr>
          <p:cNvPr id="228" name="Google Shape;228;p29"/>
          <p:cNvPicPr preferRelativeResize="0"/>
          <p:nvPr/>
        </p:nvPicPr>
        <p:blipFill>
          <a:blip r:embed="rId3">
            <a:alphaModFix/>
          </a:blip>
          <a:stretch>
            <a:fillRect/>
          </a:stretch>
        </p:blipFill>
        <p:spPr>
          <a:xfrm>
            <a:off x="321575" y="2447700"/>
            <a:ext cx="3896700" cy="555600"/>
          </a:xfrm>
          <a:prstGeom prst="rect">
            <a:avLst/>
          </a:prstGeom>
          <a:noFill/>
          <a:ln>
            <a:noFill/>
          </a:ln>
        </p:spPr>
      </p:pic>
      <p:pic>
        <p:nvPicPr>
          <p:cNvPr id="229" name="Google Shape;229;p29"/>
          <p:cNvPicPr preferRelativeResize="0"/>
          <p:nvPr/>
        </p:nvPicPr>
        <p:blipFill>
          <a:blip r:embed="rId4">
            <a:alphaModFix/>
          </a:blip>
          <a:stretch>
            <a:fillRect/>
          </a:stretch>
        </p:blipFill>
        <p:spPr>
          <a:xfrm>
            <a:off x="289152" y="1503663"/>
            <a:ext cx="3961550" cy="661675"/>
          </a:xfrm>
          <a:prstGeom prst="rect">
            <a:avLst/>
          </a:prstGeom>
          <a:noFill/>
          <a:ln>
            <a:noFill/>
          </a:ln>
        </p:spPr>
      </p:pic>
      <p:pic>
        <p:nvPicPr>
          <p:cNvPr id="230" name="Google Shape;230;p29"/>
          <p:cNvPicPr preferRelativeResize="0"/>
          <p:nvPr/>
        </p:nvPicPr>
        <p:blipFill>
          <a:blip r:embed="rId5">
            <a:alphaModFix/>
          </a:blip>
          <a:stretch>
            <a:fillRect/>
          </a:stretch>
        </p:blipFill>
        <p:spPr>
          <a:xfrm>
            <a:off x="437100" y="3130875"/>
            <a:ext cx="3665644" cy="1835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0"/>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 &amp; Summary Slide</a:t>
            </a:r>
            <a:endParaRPr/>
          </a:p>
        </p:txBody>
      </p:sp>
      <p:sp>
        <p:nvSpPr>
          <p:cNvPr id="66" name="Google Shape;66;p14"/>
          <p:cNvSpPr txBox="1">
            <a:spLocks noGrp="1"/>
          </p:cNvSpPr>
          <p:nvPr>
            <p:ph type="body" idx="1"/>
          </p:nvPr>
        </p:nvSpPr>
        <p:spPr>
          <a:xfrm>
            <a:off x="311700" y="1097525"/>
            <a:ext cx="8520600" cy="3416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b="1" dirty="0">
                <a:solidFill>
                  <a:srgbClr val="FFFFFF"/>
                </a:solidFill>
                <a:latin typeface="Times New Roman"/>
                <a:ea typeface="Times New Roman"/>
                <a:cs typeface="Times New Roman"/>
                <a:sym typeface="Times New Roman"/>
              </a:rPr>
              <a:t>The aim of our project is to establish the relationship between inflation and unemployment (the Phillips curve) in the US. We'll rely on the time series data that we have to examine the interconnectedness  between general inflation rates and unemployment rates .</a:t>
            </a:r>
            <a:endParaRPr b="1" dirty="0">
              <a:solidFill>
                <a:srgbClr val="FFFFFF"/>
              </a:solidFill>
              <a:latin typeface="Times New Roman"/>
              <a:ea typeface="Times New Roman"/>
              <a:cs typeface="Times New Roman"/>
              <a:sym typeface="Times New Roman"/>
            </a:endParaRPr>
          </a:p>
          <a:p>
            <a:pPr marL="0" lvl="0" indent="0" algn="ctr" rtl="0">
              <a:lnSpc>
                <a:spcPct val="100000"/>
              </a:lnSpc>
              <a:spcBef>
                <a:spcPts val="7200"/>
              </a:spcBef>
              <a:spcAft>
                <a:spcPts val="7200"/>
              </a:spcAft>
              <a:buNone/>
            </a:pPr>
            <a:r>
              <a:rPr lang="en" b="1" dirty="0">
                <a:solidFill>
                  <a:srgbClr val="FFFFFF"/>
                </a:solidFill>
                <a:latin typeface="Times New Roman"/>
                <a:ea typeface="Times New Roman"/>
                <a:cs typeface="Times New Roman"/>
                <a:sym typeface="Times New Roman"/>
              </a:rPr>
              <a:t>Our motivation for this topic was the alarming rate of unemployment in the US currently. We wanted to analyze the different economic effects that this rate of unemployment has and its historical effects. </a:t>
            </a:r>
            <a:endParaRPr b="1" dirty="0">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 &amp; Data</a:t>
            </a:r>
            <a:endParaRPr/>
          </a:p>
        </p:txBody>
      </p:sp>
      <p:grpSp>
        <p:nvGrpSpPr>
          <p:cNvPr id="72" name="Google Shape;72;p15"/>
          <p:cNvGrpSpPr/>
          <p:nvPr/>
        </p:nvGrpSpPr>
        <p:grpSpPr>
          <a:xfrm>
            <a:off x="265427" y="1232106"/>
            <a:ext cx="2466983" cy="1858522"/>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5"/>
          <p:cNvSpPr txBox="1">
            <a:spLocks noGrp="1"/>
          </p:cNvSpPr>
          <p:nvPr>
            <p:ph type="body" idx="4294967295"/>
          </p:nvPr>
        </p:nvSpPr>
        <p:spPr>
          <a:xfrm>
            <a:off x="283625" y="1173375"/>
            <a:ext cx="2430600" cy="37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chemeClr val="lt1"/>
                </a:solidFill>
              </a:rPr>
              <a:t>Q1: Analysis over Time </a:t>
            </a:r>
            <a:endParaRPr sz="1400">
              <a:solidFill>
                <a:schemeClr val="lt1"/>
              </a:solidFill>
            </a:endParaRPr>
          </a:p>
        </p:txBody>
      </p:sp>
      <p:sp>
        <p:nvSpPr>
          <p:cNvPr id="76" name="Google Shape;76;p15"/>
          <p:cNvSpPr txBox="1">
            <a:spLocks noGrp="1"/>
          </p:cNvSpPr>
          <p:nvPr>
            <p:ph type="body" idx="4294967295"/>
          </p:nvPr>
        </p:nvSpPr>
        <p:spPr>
          <a:xfrm>
            <a:off x="283625" y="1475363"/>
            <a:ext cx="2430600" cy="1575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Unemployment over Time</a:t>
            </a:r>
            <a:endParaRPr sz="1400">
              <a:solidFill>
                <a:schemeClr val="lt1"/>
              </a:solidFill>
              <a:latin typeface="Arial"/>
              <a:ea typeface="Arial"/>
              <a:cs typeface="Arial"/>
              <a:sym typeface="Arial"/>
            </a:endParaRPr>
          </a:p>
          <a:p>
            <a:pPr marL="457200" lvl="0" indent="-330200" algn="l" rtl="0">
              <a:spcBef>
                <a:spcPts val="0"/>
              </a:spcBef>
              <a:spcAft>
                <a:spcPts val="0"/>
              </a:spcAft>
              <a:buSzPts val="1600"/>
              <a:buChar char="●"/>
            </a:pPr>
            <a:r>
              <a:rPr lang="en" sz="1600"/>
              <a:t>Inflation over time</a:t>
            </a:r>
            <a:endParaRPr sz="1600"/>
          </a:p>
          <a:p>
            <a:pPr marL="457200" lvl="0" indent="0" algn="l" rtl="0">
              <a:spcBef>
                <a:spcPts val="1600"/>
              </a:spcBef>
              <a:spcAft>
                <a:spcPts val="1600"/>
              </a:spcAft>
              <a:buNone/>
            </a:pPr>
            <a:endParaRPr sz="1500"/>
          </a:p>
        </p:txBody>
      </p:sp>
      <p:sp>
        <p:nvSpPr>
          <p:cNvPr id="77" name="Google Shape;77;p15"/>
          <p:cNvSpPr txBox="1">
            <a:spLocks noGrp="1"/>
          </p:cNvSpPr>
          <p:nvPr>
            <p:ph type="body" idx="4294967295"/>
          </p:nvPr>
        </p:nvSpPr>
        <p:spPr>
          <a:xfrm>
            <a:off x="5333925" y="1955125"/>
            <a:ext cx="2628900" cy="41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chemeClr val="lt1"/>
                </a:solidFill>
              </a:rPr>
              <a:t>Q2: Analysis of Phillips Curve</a:t>
            </a:r>
            <a:endParaRPr sz="1500">
              <a:solidFill>
                <a:schemeClr val="lt1"/>
              </a:solidFill>
            </a:endParaRPr>
          </a:p>
        </p:txBody>
      </p:sp>
      <p:sp>
        <p:nvSpPr>
          <p:cNvPr id="78" name="Google Shape;78;p15"/>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Q3: Analysis by State</a:t>
            </a:r>
            <a:endParaRPr>
              <a:solidFill>
                <a:schemeClr val="lt1"/>
              </a:solidFill>
            </a:endParaRPr>
          </a:p>
        </p:txBody>
      </p:sp>
      <p:grpSp>
        <p:nvGrpSpPr>
          <p:cNvPr id="79" name="Google Shape;79;p15"/>
          <p:cNvGrpSpPr/>
          <p:nvPr/>
        </p:nvGrpSpPr>
        <p:grpSpPr>
          <a:xfrm>
            <a:off x="3275839" y="1232093"/>
            <a:ext cx="2466970" cy="1858528"/>
            <a:chOff x="19308" y="1304875"/>
            <a:chExt cx="2628911" cy="3416412"/>
          </a:xfrm>
        </p:grpSpPr>
        <p:sp>
          <p:nvSpPr>
            <p:cNvPr id="80" name="Google Shape;80;p15"/>
            <p:cNvSpPr txBox="1"/>
            <p:nvPr/>
          </p:nvSpPr>
          <p:spPr>
            <a:xfrm>
              <a:off x="19308"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19319" y="1304887"/>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15"/>
          <p:cNvGrpSpPr/>
          <p:nvPr/>
        </p:nvGrpSpPr>
        <p:grpSpPr>
          <a:xfrm>
            <a:off x="6286239" y="1232093"/>
            <a:ext cx="2466970" cy="1858528"/>
            <a:chOff x="19308" y="1304875"/>
            <a:chExt cx="2628911" cy="3416412"/>
          </a:xfrm>
        </p:grpSpPr>
        <p:sp>
          <p:nvSpPr>
            <p:cNvPr id="83" name="Google Shape;83;p15"/>
            <p:cNvSpPr txBox="1"/>
            <p:nvPr/>
          </p:nvSpPr>
          <p:spPr>
            <a:xfrm>
              <a:off x="19308"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19319" y="1304887"/>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15"/>
          <p:cNvGrpSpPr/>
          <p:nvPr/>
        </p:nvGrpSpPr>
        <p:grpSpPr>
          <a:xfrm>
            <a:off x="3275839" y="3196068"/>
            <a:ext cx="2466970" cy="1858528"/>
            <a:chOff x="19308" y="1304875"/>
            <a:chExt cx="2628911" cy="3416412"/>
          </a:xfrm>
        </p:grpSpPr>
        <p:sp>
          <p:nvSpPr>
            <p:cNvPr id="86" name="Google Shape;86;p15"/>
            <p:cNvSpPr txBox="1"/>
            <p:nvPr/>
          </p:nvSpPr>
          <p:spPr>
            <a:xfrm>
              <a:off x="19308"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19319" y="1304887"/>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5"/>
          <p:cNvSpPr txBox="1">
            <a:spLocks noGrp="1"/>
          </p:cNvSpPr>
          <p:nvPr>
            <p:ph type="body" idx="4294967295"/>
          </p:nvPr>
        </p:nvSpPr>
        <p:spPr>
          <a:xfrm>
            <a:off x="3294025" y="1173375"/>
            <a:ext cx="2430600" cy="37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chemeClr val="lt1"/>
                </a:solidFill>
              </a:rPr>
              <a:t>Q2: Analysis of Phillips Curve</a:t>
            </a:r>
            <a:endParaRPr sz="1400">
              <a:solidFill>
                <a:schemeClr val="lt1"/>
              </a:solidFill>
            </a:endParaRPr>
          </a:p>
        </p:txBody>
      </p:sp>
      <p:sp>
        <p:nvSpPr>
          <p:cNvPr id="89" name="Google Shape;89;p15"/>
          <p:cNvSpPr txBox="1">
            <a:spLocks noGrp="1"/>
          </p:cNvSpPr>
          <p:nvPr>
            <p:ph type="body" idx="4294967295"/>
          </p:nvPr>
        </p:nvSpPr>
        <p:spPr>
          <a:xfrm>
            <a:off x="6286250" y="1173375"/>
            <a:ext cx="2430600" cy="37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chemeClr val="lt1"/>
                </a:solidFill>
              </a:rPr>
              <a:t>Q3: Analysis of GDP</a:t>
            </a:r>
            <a:endParaRPr sz="1400">
              <a:solidFill>
                <a:schemeClr val="lt1"/>
              </a:solidFill>
            </a:endParaRPr>
          </a:p>
        </p:txBody>
      </p:sp>
      <p:sp>
        <p:nvSpPr>
          <p:cNvPr id="90" name="Google Shape;90;p15"/>
          <p:cNvSpPr txBox="1">
            <a:spLocks noGrp="1"/>
          </p:cNvSpPr>
          <p:nvPr>
            <p:ph type="body" idx="4294967295"/>
          </p:nvPr>
        </p:nvSpPr>
        <p:spPr>
          <a:xfrm>
            <a:off x="3287138" y="1475363"/>
            <a:ext cx="2430600" cy="15759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sz="1100"/>
              <a:t>Unemployment over time vs Inflation over time - Line Graph</a:t>
            </a:r>
            <a:endParaRPr sz="1100"/>
          </a:p>
          <a:p>
            <a:pPr marL="457200" lvl="0" indent="-298450" algn="l" rtl="0">
              <a:spcBef>
                <a:spcPts val="0"/>
              </a:spcBef>
              <a:spcAft>
                <a:spcPts val="0"/>
              </a:spcAft>
              <a:buSzPts val="1100"/>
              <a:buChar char="●"/>
            </a:pPr>
            <a:r>
              <a:rPr lang="en" sz="1100"/>
              <a:t>Unemployment over time vs Inflation over time - Regression Analysis</a:t>
            </a:r>
            <a:endParaRPr sz="1100"/>
          </a:p>
          <a:p>
            <a:pPr marL="457200" lvl="0" indent="-298450" algn="l" rtl="0">
              <a:spcBef>
                <a:spcPts val="0"/>
              </a:spcBef>
              <a:spcAft>
                <a:spcPts val="0"/>
              </a:spcAft>
              <a:buSzPts val="1100"/>
              <a:buChar char="●"/>
            </a:pPr>
            <a:r>
              <a:rPr lang="en" sz="1100"/>
              <a:t>Cross Section Analysis (1947-1983) and (1984-2019)</a:t>
            </a:r>
            <a:endParaRPr sz="1100"/>
          </a:p>
        </p:txBody>
      </p:sp>
      <p:sp>
        <p:nvSpPr>
          <p:cNvPr id="91" name="Google Shape;91;p15"/>
          <p:cNvSpPr txBox="1">
            <a:spLocks noGrp="1"/>
          </p:cNvSpPr>
          <p:nvPr>
            <p:ph type="body" idx="4294967295"/>
          </p:nvPr>
        </p:nvSpPr>
        <p:spPr>
          <a:xfrm>
            <a:off x="6304425" y="1475363"/>
            <a:ext cx="2430600" cy="1575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Relationship between Unemployment and GDP</a:t>
            </a:r>
            <a:endParaRPr sz="1500"/>
          </a:p>
        </p:txBody>
      </p:sp>
      <p:sp>
        <p:nvSpPr>
          <p:cNvPr id="92" name="Google Shape;92;p15"/>
          <p:cNvSpPr txBox="1">
            <a:spLocks noGrp="1"/>
          </p:cNvSpPr>
          <p:nvPr>
            <p:ph type="body" idx="4294967295"/>
          </p:nvPr>
        </p:nvSpPr>
        <p:spPr>
          <a:xfrm>
            <a:off x="3294025" y="3446988"/>
            <a:ext cx="2430600" cy="1575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Unemployment by selected states</a:t>
            </a:r>
            <a:endParaRPr sz="1500"/>
          </a:p>
          <a:p>
            <a:pPr marL="457200" lvl="0" indent="-323850" algn="l" rtl="0">
              <a:spcBef>
                <a:spcPts val="0"/>
              </a:spcBef>
              <a:spcAft>
                <a:spcPts val="0"/>
              </a:spcAft>
              <a:buSzPts val="1500"/>
              <a:buChar char="●"/>
            </a:pPr>
            <a:r>
              <a:rPr lang="en" sz="1500"/>
              <a:t>New Jersey State Analysis</a:t>
            </a:r>
            <a:endParaRPr sz="1500"/>
          </a:p>
          <a:p>
            <a:pPr marL="457200" lvl="0" indent="-323850" algn="l" rtl="0">
              <a:spcBef>
                <a:spcPts val="0"/>
              </a:spcBef>
              <a:spcAft>
                <a:spcPts val="0"/>
              </a:spcAft>
              <a:buSzPts val="1500"/>
              <a:buChar char="●"/>
            </a:pPr>
            <a:r>
              <a:rPr lang="en" sz="1500"/>
              <a:t>Florida State Analysis</a:t>
            </a:r>
            <a:endParaRPr sz="1500"/>
          </a:p>
          <a:p>
            <a:pPr marL="457200" lvl="0" indent="0" algn="l" rtl="0">
              <a:spcBef>
                <a:spcPts val="1600"/>
              </a:spcBef>
              <a:spcAft>
                <a:spcPts val="1600"/>
              </a:spcAft>
              <a:buNone/>
            </a:pPr>
            <a:endParaRPr sz="1400"/>
          </a:p>
        </p:txBody>
      </p:sp>
      <p:sp>
        <p:nvSpPr>
          <p:cNvPr id="93" name="Google Shape;93;p15"/>
          <p:cNvSpPr txBox="1">
            <a:spLocks noGrp="1"/>
          </p:cNvSpPr>
          <p:nvPr>
            <p:ph type="body" idx="4294967295"/>
          </p:nvPr>
        </p:nvSpPr>
        <p:spPr>
          <a:xfrm>
            <a:off x="3294025" y="3123075"/>
            <a:ext cx="2430600" cy="37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chemeClr val="lt1"/>
                </a:solidFill>
              </a:rPr>
              <a:t>Q4: Analysis by State</a:t>
            </a:r>
            <a:endParaRPr sz="14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645900" y="3201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Analysis</a:t>
            </a:r>
            <a:endParaRPr/>
          </a:p>
        </p:txBody>
      </p:sp>
      <p:sp>
        <p:nvSpPr>
          <p:cNvPr id="99" name="Google Shape;99;p16"/>
          <p:cNvSpPr txBox="1"/>
          <p:nvPr/>
        </p:nvSpPr>
        <p:spPr>
          <a:xfrm>
            <a:off x="455550" y="1818213"/>
            <a:ext cx="8232900" cy="1664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Federal Reserve Economic Data (FRED)  </a:t>
            </a:r>
            <a:r>
              <a:rPr lang="en" sz="1500" u="sng">
                <a:solidFill>
                  <a:schemeClr val="hlink"/>
                </a:solidFill>
                <a:hlinkClick r:id="rId3"/>
              </a:rPr>
              <a:t>https://fred.stlouisfed.org/</a:t>
            </a:r>
            <a:endParaRPr sz="1800">
              <a:solidFill>
                <a:srgbClr val="FFFFFF"/>
              </a:solidFill>
              <a:latin typeface="Average"/>
              <a:ea typeface="Average"/>
              <a:cs typeface="Average"/>
              <a:sym typeface="Average"/>
            </a:endParaRPr>
          </a:p>
          <a:p>
            <a:pPr marL="457200" lvl="0" indent="-342900" algn="l" rtl="0">
              <a:lnSpc>
                <a:spcPct val="115000"/>
              </a:lnSpc>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FRED API</a:t>
            </a:r>
            <a:endParaRPr sz="1800">
              <a:solidFill>
                <a:srgbClr val="FFFFFF"/>
              </a:solidFill>
              <a:latin typeface="Average"/>
              <a:ea typeface="Average"/>
              <a:cs typeface="Average"/>
              <a:sym typeface="Average"/>
            </a:endParaRPr>
          </a:p>
          <a:p>
            <a:pPr marL="457200" lvl="0" indent="-342900" algn="l" rtl="0">
              <a:lnSpc>
                <a:spcPct val="115000"/>
              </a:lnSpc>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Inflation CSV</a:t>
            </a:r>
            <a:endParaRPr sz="1800">
              <a:solidFill>
                <a:srgbClr val="FFFFFF"/>
              </a:solidFill>
              <a:latin typeface="Average"/>
              <a:ea typeface="Average"/>
              <a:cs typeface="Average"/>
              <a:sym typeface="Average"/>
            </a:endParaRPr>
          </a:p>
          <a:p>
            <a:pPr marL="457200" lvl="0" indent="-342900" algn="l" rtl="0">
              <a:lnSpc>
                <a:spcPct val="115000"/>
              </a:lnSpc>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Bureau of Labor Statistics (BLS)</a:t>
            </a:r>
            <a:endParaRPr sz="1800">
              <a:solidFill>
                <a:srgbClr val="FFFFFF"/>
              </a:solidFill>
              <a:latin typeface="Average"/>
              <a:ea typeface="Average"/>
              <a:cs typeface="Average"/>
              <a:sym typeface="Average"/>
            </a:endParaRPr>
          </a:p>
        </p:txBody>
      </p:sp>
      <p:sp>
        <p:nvSpPr>
          <p:cNvPr id="100" name="Google Shape;100;p16"/>
          <p:cNvSpPr txBox="1"/>
          <p:nvPr/>
        </p:nvSpPr>
        <p:spPr>
          <a:xfrm>
            <a:off x="559500" y="1060100"/>
            <a:ext cx="3072300" cy="53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b="1" u="sng">
                <a:solidFill>
                  <a:srgbClr val="FFFFFF"/>
                </a:solidFill>
                <a:latin typeface="Average"/>
                <a:ea typeface="Average"/>
                <a:cs typeface="Average"/>
                <a:sym typeface="Average"/>
              </a:rPr>
              <a:t>THE DATA</a:t>
            </a:r>
            <a:endParaRPr sz="3200" b="1" u="sng">
              <a:solidFill>
                <a:srgbClr val="FFFFFF"/>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0" y="0"/>
            <a:ext cx="3019500" cy="205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800" dirty="0"/>
              <a:t>Q1: Analysis</a:t>
            </a:r>
            <a:endParaRPr sz="3800" dirty="0"/>
          </a:p>
          <a:p>
            <a:pPr marL="0" lvl="0" indent="0" algn="ctr" rtl="0">
              <a:spcBef>
                <a:spcPts val="0"/>
              </a:spcBef>
              <a:spcAft>
                <a:spcPts val="0"/>
              </a:spcAft>
              <a:buNone/>
            </a:pPr>
            <a:r>
              <a:rPr lang="en" sz="3800" dirty="0"/>
              <a:t>Over Time</a:t>
            </a:r>
            <a:endParaRPr sz="3800" dirty="0"/>
          </a:p>
        </p:txBody>
      </p:sp>
      <p:sp>
        <p:nvSpPr>
          <p:cNvPr id="106" name="Google Shape;106;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
        <p:nvSpPr>
          <p:cNvPr id="107" name="Google Shape;107;p17"/>
          <p:cNvSpPr txBox="1"/>
          <p:nvPr/>
        </p:nvSpPr>
        <p:spPr>
          <a:xfrm>
            <a:off x="0" y="1649900"/>
            <a:ext cx="3019500" cy="77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rgbClr val="FFFFFF"/>
                </a:solidFill>
                <a:latin typeface="Average"/>
                <a:ea typeface="Average"/>
                <a:cs typeface="Average"/>
                <a:sym typeface="Average"/>
              </a:rPr>
              <a:t>Unemployment over Time</a:t>
            </a:r>
            <a:endParaRPr sz="2000" dirty="0">
              <a:solidFill>
                <a:srgbClr val="FFFFFF"/>
              </a:solidFill>
              <a:latin typeface="Average"/>
              <a:ea typeface="Average"/>
              <a:cs typeface="Average"/>
              <a:sym typeface="Average"/>
            </a:endParaRPr>
          </a:p>
        </p:txBody>
      </p:sp>
      <p:sp>
        <p:nvSpPr>
          <p:cNvPr id="108" name="Google Shape;108;p17"/>
          <p:cNvSpPr txBox="1"/>
          <p:nvPr/>
        </p:nvSpPr>
        <p:spPr>
          <a:xfrm>
            <a:off x="0" y="2347200"/>
            <a:ext cx="2971800" cy="27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FFFFFF"/>
                </a:solidFill>
                <a:latin typeface="Average"/>
                <a:ea typeface="Average"/>
                <a:cs typeface="Average"/>
                <a:sym typeface="Average"/>
              </a:rPr>
              <a:t>Analysis:</a:t>
            </a:r>
            <a:endParaRPr sz="1200" dirty="0">
              <a:solidFill>
                <a:srgbClr val="FFFFFF"/>
              </a:solidFill>
              <a:latin typeface="Average"/>
              <a:ea typeface="Average"/>
              <a:cs typeface="Average"/>
              <a:sym typeface="Average"/>
            </a:endParaRPr>
          </a:p>
          <a:p>
            <a:pPr marL="457200" lvl="0" indent="-292100" algn="l" rtl="0">
              <a:spcBef>
                <a:spcPts val="0"/>
              </a:spcBef>
              <a:spcAft>
                <a:spcPts val="0"/>
              </a:spcAft>
              <a:buClr>
                <a:srgbClr val="FFFFFF"/>
              </a:buClr>
              <a:buSzPts val="1000"/>
              <a:buFont typeface="Average"/>
              <a:buChar char="●"/>
            </a:pPr>
            <a:r>
              <a:rPr lang="en" sz="1000" dirty="0">
                <a:solidFill>
                  <a:srgbClr val="FFFFFF"/>
                </a:solidFill>
                <a:latin typeface="Average"/>
                <a:ea typeface="Average"/>
                <a:cs typeface="Average"/>
                <a:sym typeface="Average"/>
              </a:rPr>
              <a:t>Unemployment rate across the business cycle slumped in the mid 40s and rose sharply due to the recession of the 1950s</a:t>
            </a:r>
            <a:endParaRPr sz="1000" dirty="0">
              <a:solidFill>
                <a:srgbClr val="FFFFFF"/>
              </a:solidFill>
              <a:latin typeface="Average"/>
              <a:ea typeface="Average"/>
              <a:cs typeface="Average"/>
              <a:sym typeface="Average"/>
            </a:endParaRPr>
          </a:p>
          <a:p>
            <a:pPr marL="457200" lvl="0" indent="0" algn="l" rtl="0">
              <a:spcBef>
                <a:spcPts val="0"/>
              </a:spcBef>
              <a:spcAft>
                <a:spcPts val="0"/>
              </a:spcAft>
              <a:buNone/>
            </a:pPr>
            <a:endParaRPr sz="1000" dirty="0">
              <a:solidFill>
                <a:srgbClr val="FFFFFF"/>
              </a:solidFill>
              <a:latin typeface="Average"/>
              <a:ea typeface="Average"/>
              <a:cs typeface="Average"/>
              <a:sym typeface="Average"/>
            </a:endParaRPr>
          </a:p>
          <a:p>
            <a:pPr marL="457200" lvl="0" indent="-292100" algn="l" rtl="0">
              <a:spcBef>
                <a:spcPts val="0"/>
              </a:spcBef>
              <a:spcAft>
                <a:spcPts val="0"/>
              </a:spcAft>
              <a:buClr>
                <a:srgbClr val="FFFFFF"/>
              </a:buClr>
              <a:buSzPts val="1000"/>
              <a:buFont typeface="Average"/>
              <a:buChar char="●"/>
            </a:pPr>
            <a:r>
              <a:rPr lang="en" sz="1000" dirty="0">
                <a:solidFill>
                  <a:srgbClr val="FFFFFF"/>
                </a:solidFill>
                <a:latin typeface="Average"/>
                <a:ea typeface="Average"/>
                <a:cs typeface="Average"/>
                <a:sym typeface="Average"/>
              </a:rPr>
              <a:t>Between 1959 and 1979, a possible bouncing back of the economy from the previous recession saw relative low rates of unemployment.</a:t>
            </a:r>
            <a:endParaRPr sz="1000" dirty="0">
              <a:solidFill>
                <a:srgbClr val="FFFFFF"/>
              </a:solidFill>
              <a:latin typeface="Average"/>
              <a:ea typeface="Average"/>
              <a:cs typeface="Average"/>
              <a:sym typeface="Average"/>
            </a:endParaRPr>
          </a:p>
          <a:p>
            <a:pPr marL="457200" lvl="0" indent="0" algn="l" rtl="0">
              <a:spcBef>
                <a:spcPts val="0"/>
              </a:spcBef>
              <a:spcAft>
                <a:spcPts val="0"/>
              </a:spcAft>
              <a:buNone/>
            </a:pPr>
            <a:endParaRPr sz="1000" dirty="0">
              <a:solidFill>
                <a:srgbClr val="FFFFFF"/>
              </a:solidFill>
              <a:latin typeface="Average"/>
              <a:ea typeface="Average"/>
              <a:cs typeface="Average"/>
              <a:sym typeface="Average"/>
            </a:endParaRPr>
          </a:p>
          <a:p>
            <a:pPr marL="457200" lvl="0" indent="-292100" algn="l" rtl="0">
              <a:spcBef>
                <a:spcPts val="0"/>
              </a:spcBef>
              <a:spcAft>
                <a:spcPts val="0"/>
              </a:spcAft>
              <a:buClr>
                <a:srgbClr val="FFFFFF"/>
              </a:buClr>
              <a:buSzPts val="1000"/>
              <a:buFont typeface="Average"/>
              <a:buChar char="●"/>
            </a:pPr>
            <a:r>
              <a:rPr lang="en" sz="1000" dirty="0">
                <a:solidFill>
                  <a:srgbClr val="FFFFFF"/>
                </a:solidFill>
                <a:latin typeface="Average"/>
                <a:ea typeface="Average"/>
                <a:cs typeface="Average"/>
                <a:sym typeface="Average"/>
              </a:rPr>
              <a:t>Unemployment rates rose significantly during the oil (1979) and financial crises(2008), with relative low unemployment between the two economic shocks periods.</a:t>
            </a:r>
            <a:endParaRPr sz="1000" dirty="0">
              <a:solidFill>
                <a:srgbClr val="FFFFFF"/>
              </a:solidFill>
              <a:latin typeface="Average"/>
              <a:ea typeface="Average"/>
              <a:cs typeface="Average"/>
              <a:sym typeface="Average"/>
            </a:endParaRPr>
          </a:p>
        </p:txBody>
      </p:sp>
      <p:pic>
        <p:nvPicPr>
          <p:cNvPr id="109" name="Google Shape;109;p17"/>
          <p:cNvPicPr preferRelativeResize="0"/>
          <p:nvPr/>
        </p:nvPicPr>
        <p:blipFill>
          <a:blip r:embed="rId3">
            <a:alphaModFix/>
          </a:blip>
          <a:stretch>
            <a:fillRect/>
          </a:stretch>
        </p:blipFill>
        <p:spPr>
          <a:xfrm>
            <a:off x="3019500" y="0"/>
            <a:ext cx="6124501"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
        <p:nvSpPr>
          <p:cNvPr id="115" name="Google Shape;115;p18"/>
          <p:cNvSpPr txBox="1">
            <a:spLocks noGrp="1"/>
          </p:cNvSpPr>
          <p:nvPr>
            <p:ph type="title"/>
          </p:nvPr>
        </p:nvSpPr>
        <p:spPr>
          <a:xfrm>
            <a:off x="39300" y="11675"/>
            <a:ext cx="2932500" cy="14750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800" dirty="0"/>
              <a:t>Q1: Analysis</a:t>
            </a:r>
            <a:endParaRPr sz="3800" dirty="0"/>
          </a:p>
          <a:p>
            <a:pPr marL="0" lvl="0" indent="0" algn="ctr" rtl="0">
              <a:spcBef>
                <a:spcPts val="0"/>
              </a:spcBef>
              <a:spcAft>
                <a:spcPts val="0"/>
              </a:spcAft>
              <a:buNone/>
            </a:pPr>
            <a:r>
              <a:rPr lang="en" sz="3800" dirty="0"/>
              <a:t>Over Time</a:t>
            </a:r>
            <a:endParaRPr sz="3800" dirty="0"/>
          </a:p>
        </p:txBody>
      </p:sp>
      <p:sp>
        <p:nvSpPr>
          <p:cNvPr id="116" name="Google Shape;116;p18"/>
          <p:cNvSpPr txBox="1"/>
          <p:nvPr/>
        </p:nvSpPr>
        <p:spPr>
          <a:xfrm>
            <a:off x="0" y="1386386"/>
            <a:ext cx="2971800" cy="77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rgbClr val="FFFFFF"/>
                </a:solidFill>
                <a:latin typeface="Average"/>
                <a:ea typeface="Average"/>
                <a:cs typeface="Average"/>
                <a:sym typeface="Average"/>
              </a:rPr>
              <a:t>Inflation</a:t>
            </a:r>
            <a:endParaRPr sz="2000" dirty="0">
              <a:solidFill>
                <a:srgbClr val="FFFFFF"/>
              </a:solidFill>
              <a:latin typeface="Average"/>
              <a:ea typeface="Average"/>
              <a:cs typeface="Average"/>
              <a:sym typeface="Average"/>
            </a:endParaRPr>
          </a:p>
          <a:p>
            <a:pPr marL="0" lvl="0" indent="0" algn="ctr" rtl="0">
              <a:spcBef>
                <a:spcPts val="0"/>
              </a:spcBef>
              <a:spcAft>
                <a:spcPts val="0"/>
              </a:spcAft>
              <a:buNone/>
            </a:pPr>
            <a:r>
              <a:rPr lang="en" sz="2000" dirty="0">
                <a:solidFill>
                  <a:srgbClr val="FFFFFF"/>
                </a:solidFill>
                <a:latin typeface="Average"/>
                <a:ea typeface="Average"/>
                <a:cs typeface="Average"/>
                <a:sym typeface="Average"/>
              </a:rPr>
              <a:t>over Time</a:t>
            </a:r>
            <a:endParaRPr sz="2000" dirty="0">
              <a:solidFill>
                <a:srgbClr val="FFFFFF"/>
              </a:solidFill>
              <a:latin typeface="Average"/>
              <a:ea typeface="Average"/>
              <a:cs typeface="Average"/>
              <a:sym typeface="Average"/>
            </a:endParaRPr>
          </a:p>
        </p:txBody>
      </p:sp>
      <p:sp>
        <p:nvSpPr>
          <p:cNvPr id="117" name="Google Shape;117;p18"/>
          <p:cNvSpPr txBox="1"/>
          <p:nvPr/>
        </p:nvSpPr>
        <p:spPr>
          <a:xfrm>
            <a:off x="0" y="2156786"/>
            <a:ext cx="2971800" cy="29869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rgbClr val="FFFFFF"/>
                </a:solidFill>
                <a:latin typeface="Average"/>
                <a:ea typeface="Average"/>
                <a:cs typeface="Average"/>
                <a:sym typeface="Average"/>
              </a:rPr>
              <a:t>Analysis:</a:t>
            </a:r>
            <a:endParaRPr sz="1100" dirty="0">
              <a:solidFill>
                <a:srgbClr val="FFFFFF"/>
              </a:solidFill>
              <a:latin typeface="Average"/>
              <a:ea typeface="Average"/>
              <a:cs typeface="Average"/>
              <a:sym typeface="Average"/>
            </a:endParaRPr>
          </a:p>
          <a:p>
            <a:pPr marL="0" lvl="0" indent="0" algn="l" rtl="0">
              <a:spcBef>
                <a:spcPts val="0"/>
              </a:spcBef>
              <a:spcAft>
                <a:spcPts val="0"/>
              </a:spcAft>
              <a:buNone/>
            </a:pPr>
            <a:endParaRPr sz="1100" dirty="0">
              <a:solidFill>
                <a:srgbClr val="FFFFFF"/>
              </a:solidFill>
              <a:latin typeface="Average"/>
              <a:ea typeface="Average"/>
              <a:cs typeface="Average"/>
              <a:sym typeface="Average"/>
            </a:endParaRPr>
          </a:p>
          <a:p>
            <a:pPr marL="457200" lvl="0" indent="-292100" algn="l" rtl="0">
              <a:spcBef>
                <a:spcPts val="0"/>
              </a:spcBef>
              <a:spcAft>
                <a:spcPts val="0"/>
              </a:spcAft>
              <a:buClr>
                <a:srgbClr val="FFFFFF"/>
              </a:buClr>
              <a:buSzPts val="1000"/>
              <a:buFont typeface="Average"/>
              <a:buChar char="●"/>
            </a:pPr>
            <a:r>
              <a:rPr lang="en" sz="1000" u="sng" dirty="0">
                <a:solidFill>
                  <a:srgbClr val="FFFFFF"/>
                </a:solidFill>
                <a:latin typeface="Average"/>
                <a:ea typeface="Average"/>
                <a:cs typeface="Average"/>
                <a:sym typeface="Average"/>
              </a:rPr>
              <a:t>The highest Inflation </a:t>
            </a:r>
            <a:r>
              <a:rPr lang="en" sz="1000" u="sng" dirty="0" err="1">
                <a:solidFill>
                  <a:srgbClr val="FFFFFF"/>
                </a:solidFill>
                <a:latin typeface="Average"/>
                <a:ea typeface="Average"/>
                <a:cs typeface="Average"/>
                <a:sym typeface="Average"/>
              </a:rPr>
              <a:t>occured</a:t>
            </a:r>
            <a:r>
              <a:rPr lang="en" sz="1000" u="sng" dirty="0">
                <a:solidFill>
                  <a:srgbClr val="FFFFFF"/>
                </a:solidFill>
                <a:latin typeface="Average"/>
                <a:ea typeface="Average"/>
                <a:cs typeface="Average"/>
                <a:sym typeface="Average"/>
              </a:rPr>
              <a:t> around 1882 at 14.75%</a:t>
            </a:r>
            <a:endParaRPr sz="1000" u="sng" dirty="0">
              <a:solidFill>
                <a:srgbClr val="FFFFFF"/>
              </a:solidFill>
              <a:latin typeface="Average"/>
              <a:ea typeface="Average"/>
              <a:cs typeface="Average"/>
              <a:sym typeface="Average"/>
            </a:endParaRPr>
          </a:p>
          <a:p>
            <a:pPr marL="457200" lvl="0" indent="0" algn="l" rtl="0">
              <a:spcBef>
                <a:spcPts val="0"/>
              </a:spcBef>
              <a:spcAft>
                <a:spcPts val="0"/>
              </a:spcAft>
              <a:buNone/>
            </a:pPr>
            <a:endParaRPr sz="1000" u="sng" dirty="0">
              <a:solidFill>
                <a:srgbClr val="FFFFFF"/>
              </a:solidFill>
              <a:latin typeface="Average"/>
              <a:ea typeface="Average"/>
              <a:cs typeface="Average"/>
              <a:sym typeface="Average"/>
            </a:endParaRPr>
          </a:p>
          <a:p>
            <a:pPr marL="457200" lvl="0" indent="-292100" algn="l" rtl="0">
              <a:spcBef>
                <a:spcPts val="0"/>
              </a:spcBef>
              <a:spcAft>
                <a:spcPts val="0"/>
              </a:spcAft>
              <a:buClr>
                <a:srgbClr val="FFFFFF"/>
              </a:buClr>
              <a:buSzPts val="1000"/>
              <a:buFont typeface="Average"/>
              <a:buChar char="●"/>
            </a:pPr>
            <a:r>
              <a:rPr lang="en" sz="1000" dirty="0">
                <a:solidFill>
                  <a:srgbClr val="FFFFFF"/>
                </a:solidFill>
                <a:latin typeface="Average"/>
                <a:ea typeface="Average"/>
                <a:cs typeface="Average"/>
                <a:sym typeface="Average"/>
              </a:rPr>
              <a:t>The 1979 Oil Crisis was a big influence for the high inflation period</a:t>
            </a:r>
            <a:endParaRPr sz="1000" dirty="0">
              <a:solidFill>
                <a:srgbClr val="FFFFFF"/>
              </a:solidFill>
              <a:latin typeface="Average"/>
              <a:ea typeface="Average"/>
              <a:cs typeface="Average"/>
              <a:sym typeface="Average"/>
            </a:endParaRPr>
          </a:p>
          <a:p>
            <a:pPr marL="457200" lvl="0" indent="0" algn="l" rtl="0">
              <a:spcBef>
                <a:spcPts val="0"/>
              </a:spcBef>
              <a:spcAft>
                <a:spcPts val="0"/>
              </a:spcAft>
              <a:buNone/>
            </a:pPr>
            <a:endParaRPr sz="1000" dirty="0">
              <a:solidFill>
                <a:srgbClr val="FFFFFF"/>
              </a:solidFill>
              <a:latin typeface="Average"/>
              <a:ea typeface="Average"/>
              <a:cs typeface="Average"/>
              <a:sym typeface="Average"/>
            </a:endParaRPr>
          </a:p>
          <a:p>
            <a:pPr marL="457200" lvl="0" indent="-292100" algn="l" rtl="0">
              <a:spcBef>
                <a:spcPts val="0"/>
              </a:spcBef>
              <a:spcAft>
                <a:spcPts val="0"/>
              </a:spcAft>
              <a:buClr>
                <a:srgbClr val="FFFFFF"/>
              </a:buClr>
              <a:buSzPts val="1000"/>
              <a:buFont typeface="Average"/>
              <a:buChar char="●"/>
            </a:pPr>
            <a:r>
              <a:rPr lang="en" sz="1000" dirty="0">
                <a:solidFill>
                  <a:srgbClr val="FFFFFF"/>
                </a:solidFill>
                <a:latin typeface="Average"/>
                <a:ea typeface="Average"/>
                <a:cs typeface="Average"/>
                <a:sym typeface="Average"/>
              </a:rPr>
              <a:t>Higher inflation will always reduce the value of money &amp; savings</a:t>
            </a:r>
            <a:endParaRPr sz="1000" dirty="0">
              <a:solidFill>
                <a:srgbClr val="FFFFFF"/>
              </a:solidFill>
              <a:latin typeface="Average"/>
              <a:ea typeface="Average"/>
              <a:cs typeface="Average"/>
              <a:sym typeface="Average"/>
            </a:endParaRPr>
          </a:p>
          <a:p>
            <a:pPr marL="457200" lvl="0" indent="0" algn="l" rtl="0">
              <a:spcBef>
                <a:spcPts val="0"/>
              </a:spcBef>
              <a:spcAft>
                <a:spcPts val="0"/>
              </a:spcAft>
              <a:buNone/>
            </a:pPr>
            <a:endParaRPr sz="1000" dirty="0">
              <a:solidFill>
                <a:srgbClr val="FFFFFF"/>
              </a:solidFill>
              <a:latin typeface="Average"/>
              <a:ea typeface="Average"/>
              <a:cs typeface="Average"/>
              <a:sym typeface="Average"/>
            </a:endParaRPr>
          </a:p>
          <a:p>
            <a:pPr marL="457200" lvl="0" indent="-292100" algn="l" rtl="0">
              <a:spcBef>
                <a:spcPts val="0"/>
              </a:spcBef>
              <a:spcAft>
                <a:spcPts val="0"/>
              </a:spcAft>
              <a:buClr>
                <a:srgbClr val="FFFFFF"/>
              </a:buClr>
              <a:buSzPts val="1000"/>
              <a:buFont typeface="Average"/>
              <a:buChar char="●"/>
            </a:pPr>
            <a:r>
              <a:rPr lang="en" sz="1000" u="sng" dirty="0">
                <a:solidFill>
                  <a:srgbClr val="FFFFFF"/>
                </a:solidFill>
                <a:latin typeface="Average"/>
                <a:ea typeface="Average"/>
                <a:cs typeface="Average"/>
                <a:sym typeface="Average"/>
              </a:rPr>
              <a:t>The lowest inflation </a:t>
            </a:r>
            <a:r>
              <a:rPr lang="en" sz="1000" u="sng" dirty="0" err="1">
                <a:solidFill>
                  <a:srgbClr val="FFFFFF"/>
                </a:solidFill>
                <a:latin typeface="Average"/>
                <a:ea typeface="Average"/>
                <a:cs typeface="Average"/>
                <a:sym typeface="Average"/>
              </a:rPr>
              <a:t>occured</a:t>
            </a:r>
            <a:r>
              <a:rPr lang="en" sz="1000" u="sng" dirty="0">
                <a:solidFill>
                  <a:srgbClr val="FFFFFF"/>
                </a:solidFill>
                <a:latin typeface="Average"/>
                <a:ea typeface="Average"/>
                <a:cs typeface="Average"/>
                <a:sym typeface="Average"/>
              </a:rPr>
              <a:t> around 1950 at -2.6%</a:t>
            </a:r>
            <a:endParaRPr sz="1000" u="sng" dirty="0">
              <a:solidFill>
                <a:srgbClr val="FFFFFF"/>
              </a:solidFill>
              <a:latin typeface="Average"/>
              <a:ea typeface="Average"/>
              <a:cs typeface="Average"/>
              <a:sym typeface="Average"/>
            </a:endParaRPr>
          </a:p>
          <a:p>
            <a:pPr marL="457200" lvl="0" indent="0" algn="l" rtl="0">
              <a:spcBef>
                <a:spcPts val="0"/>
              </a:spcBef>
              <a:spcAft>
                <a:spcPts val="0"/>
              </a:spcAft>
              <a:buNone/>
            </a:pPr>
            <a:endParaRPr sz="1000" u="sng" dirty="0">
              <a:solidFill>
                <a:srgbClr val="FFFFFF"/>
              </a:solidFill>
              <a:latin typeface="Average"/>
              <a:ea typeface="Average"/>
              <a:cs typeface="Average"/>
              <a:sym typeface="Average"/>
            </a:endParaRPr>
          </a:p>
          <a:p>
            <a:pPr marL="457200" lvl="0" indent="-292100" algn="l" rtl="0">
              <a:spcBef>
                <a:spcPts val="0"/>
              </a:spcBef>
              <a:spcAft>
                <a:spcPts val="0"/>
              </a:spcAft>
              <a:buClr>
                <a:srgbClr val="FFFFFF"/>
              </a:buClr>
              <a:buSzPts val="1000"/>
              <a:buFont typeface="Average"/>
              <a:buChar char="●"/>
            </a:pPr>
            <a:r>
              <a:rPr lang="en" sz="1000" dirty="0">
                <a:solidFill>
                  <a:srgbClr val="FFFFFF"/>
                </a:solidFill>
                <a:latin typeface="Average"/>
                <a:ea typeface="Average"/>
                <a:cs typeface="Average"/>
                <a:sym typeface="Average"/>
              </a:rPr>
              <a:t>The Recession of 1949 influenced the low inflation period</a:t>
            </a:r>
            <a:endParaRPr sz="1000" dirty="0">
              <a:solidFill>
                <a:srgbClr val="FFFFFF"/>
              </a:solidFill>
              <a:latin typeface="Average"/>
              <a:ea typeface="Average"/>
              <a:cs typeface="Average"/>
              <a:sym typeface="Average"/>
            </a:endParaRPr>
          </a:p>
          <a:p>
            <a:pPr marL="457200" lvl="0" indent="0" algn="l" rtl="0">
              <a:spcBef>
                <a:spcPts val="0"/>
              </a:spcBef>
              <a:spcAft>
                <a:spcPts val="0"/>
              </a:spcAft>
              <a:buNone/>
            </a:pPr>
            <a:endParaRPr sz="1000" dirty="0">
              <a:solidFill>
                <a:srgbClr val="FFFFFF"/>
              </a:solidFill>
              <a:latin typeface="Average"/>
              <a:ea typeface="Average"/>
              <a:cs typeface="Average"/>
              <a:sym typeface="Average"/>
            </a:endParaRPr>
          </a:p>
          <a:p>
            <a:pPr marL="457200" lvl="0" indent="-292100" algn="l" rtl="0">
              <a:spcBef>
                <a:spcPts val="0"/>
              </a:spcBef>
              <a:spcAft>
                <a:spcPts val="0"/>
              </a:spcAft>
              <a:buClr>
                <a:srgbClr val="FFFFFF"/>
              </a:buClr>
              <a:buSzPts val="1000"/>
              <a:buFont typeface="Average"/>
              <a:buChar char="●"/>
            </a:pPr>
            <a:r>
              <a:rPr lang="en" sz="600" dirty="0">
                <a:solidFill>
                  <a:srgbClr val="FFFFFF"/>
                </a:solidFill>
                <a:latin typeface="Average"/>
                <a:ea typeface="Average"/>
                <a:cs typeface="Average"/>
                <a:sym typeface="Average"/>
              </a:rPr>
              <a:t>Negative inflation = Deflation</a:t>
            </a:r>
            <a:endParaRPr sz="600" dirty="0">
              <a:solidFill>
                <a:srgbClr val="FFFFFF"/>
              </a:solidFill>
              <a:latin typeface="Average"/>
              <a:ea typeface="Average"/>
              <a:cs typeface="Average"/>
              <a:sym typeface="Average"/>
            </a:endParaRPr>
          </a:p>
          <a:p>
            <a:pPr marL="457200" lvl="0" indent="-292100" algn="l" rtl="0">
              <a:spcBef>
                <a:spcPts val="0"/>
              </a:spcBef>
              <a:spcAft>
                <a:spcPts val="0"/>
              </a:spcAft>
              <a:buClr>
                <a:srgbClr val="FFFFFF"/>
              </a:buClr>
              <a:buSzPts val="1000"/>
              <a:buFont typeface="Average"/>
              <a:buChar char="●"/>
            </a:pPr>
            <a:r>
              <a:rPr lang="en" sz="600" dirty="0">
                <a:solidFill>
                  <a:srgbClr val="FFFFFF"/>
                </a:solidFill>
                <a:latin typeface="Average"/>
                <a:ea typeface="Average"/>
                <a:cs typeface="Average"/>
                <a:sym typeface="Average"/>
              </a:rPr>
              <a:t>Worse than Inflation since assets and consumer prices fall over time</a:t>
            </a:r>
            <a:endParaRPr sz="600" dirty="0">
              <a:solidFill>
                <a:srgbClr val="FFFFFF"/>
              </a:solidFill>
              <a:latin typeface="Average"/>
              <a:ea typeface="Average"/>
              <a:cs typeface="Average"/>
              <a:sym typeface="Average"/>
            </a:endParaRPr>
          </a:p>
        </p:txBody>
      </p:sp>
      <p:pic>
        <p:nvPicPr>
          <p:cNvPr id="118" name="Google Shape;118;p18"/>
          <p:cNvPicPr preferRelativeResize="0"/>
          <p:nvPr/>
        </p:nvPicPr>
        <p:blipFill>
          <a:blip r:embed="rId3">
            <a:alphaModFix/>
          </a:blip>
          <a:stretch>
            <a:fillRect/>
          </a:stretch>
        </p:blipFill>
        <p:spPr>
          <a:xfrm>
            <a:off x="2971800" y="0"/>
            <a:ext cx="61722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
        <p:nvSpPr>
          <p:cNvPr id="124" name="Google Shape;124;p19"/>
          <p:cNvSpPr txBox="1">
            <a:spLocks noGrp="1"/>
          </p:cNvSpPr>
          <p:nvPr>
            <p:ph type="title"/>
          </p:nvPr>
        </p:nvSpPr>
        <p:spPr>
          <a:xfrm>
            <a:off x="0" y="0"/>
            <a:ext cx="2971800" cy="201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800" dirty="0"/>
              <a:t>Q2: Analysis</a:t>
            </a:r>
            <a:endParaRPr sz="3800" dirty="0"/>
          </a:p>
          <a:p>
            <a:pPr marL="0" lvl="0" indent="0" algn="ctr" rtl="0">
              <a:spcBef>
                <a:spcPts val="0"/>
              </a:spcBef>
              <a:spcAft>
                <a:spcPts val="0"/>
              </a:spcAft>
              <a:buNone/>
            </a:pPr>
            <a:r>
              <a:rPr lang="en" sz="3800" dirty="0"/>
              <a:t>Of Phillips Curve</a:t>
            </a:r>
            <a:endParaRPr sz="3800" dirty="0"/>
          </a:p>
        </p:txBody>
      </p:sp>
      <p:sp>
        <p:nvSpPr>
          <p:cNvPr id="125" name="Google Shape;125;p19"/>
          <p:cNvSpPr txBox="1"/>
          <p:nvPr/>
        </p:nvSpPr>
        <p:spPr>
          <a:xfrm>
            <a:off x="0" y="1636125"/>
            <a:ext cx="2971800" cy="770400"/>
          </a:xfrm>
          <a:prstGeom prst="rect">
            <a:avLst/>
          </a:prstGeom>
          <a:noFill/>
          <a:ln>
            <a:noFill/>
          </a:ln>
        </p:spPr>
        <p:txBody>
          <a:bodyPr spcFirstLastPara="1" wrap="square" lIns="91425" tIns="91425" rIns="91425" bIns="91425" anchor="t" anchorCtr="0">
            <a:noAutofit/>
          </a:bodyPr>
          <a:lstStyle/>
          <a:p>
            <a:pPr marL="0" lvl="0" indent="0" algn="ctr" rtl="0">
              <a:spcBef>
                <a:spcPts val="1600"/>
              </a:spcBef>
              <a:spcAft>
                <a:spcPts val="0"/>
              </a:spcAft>
              <a:buNone/>
            </a:pPr>
            <a:r>
              <a:rPr lang="en" sz="1800">
                <a:solidFill>
                  <a:schemeClr val="dk1"/>
                </a:solidFill>
                <a:latin typeface="PT Sans Narrow"/>
                <a:ea typeface="PT Sans Narrow"/>
                <a:cs typeface="PT Sans Narrow"/>
                <a:sym typeface="PT Sans Narrow"/>
              </a:rPr>
              <a:t>Unemployment over time vs Inflation over time for the US - Line Graph</a:t>
            </a:r>
            <a:endParaRPr sz="1800">
              <a:solidFill>
                <a:srgbClr val="FFFFFF"/>
              </a:solidFill>
              <a:latin typeface="Average"/>
              <a:ea typeface="Average"/>
              <a:cs typeface="Average"/>
              <a:sym typeface="Average"/>
            </a:endParaRPr>
          </a:p>
        </p:txBody>
      </p:sp>
      <p:sp>
        <p:nvSpPr>
          <p:cNvPr id="126" name="Google Shape;126;p19"/>
          <p:cNvSpPr txBox="1"/>
          <p:nvPr/>
        </p:nvSpPr>
        <p:spPr>
          <a:xfrm>
            <a:off x="0" y="2753675"/>
            <a:ext cx="2971800" cy="23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FFFFF"/>
                </a:solidFill>
                <a:latin typeface="Average"/>
                <a:ea typeface="Average"/>
                <a:cs typeface="Average"/>
                <a:sym typeface="Average"/>
              </a:rPr>
              <a:t>Analysis:</a:t>
            </a:r>
            <a:endParaRPr sz="1100">
              <a:solidFill>
                <a:srgbClr val="FFFFFF"/>
              </a:solidFill>
              <a:latin typeface="Average"/>
              <a:ea typeface="Average"/>
              <a:cs typeface="Average"/>
              <a:sym typeface="Average"/>
            </a:endParaRPr>
          </a:p>
          <a:p>
            <a:pPr marL="0" lvl="0" indent="0" algn="l" rtl="0">
              <a:spcBef>
                <a:spcPts val="0"/>
              </a:spcBef>
              <a:spcAft>
                <a:spcPts val="0"/>
              </a:spcAft>
              <a:buNone/>
            </a:pPr>
            <a:endParaRPr sz="1100">
              <a:solidFill>
                <a:srgbClr val="FFFFFF"/>
              </a:solidFill>
              <a:latin typeface="Average"/>
              <a:ea typeface="Average"/>
              <a:cs typeface="Average"/>
              <a:sym typeface="Average"/>
            </a:endParaRPr>
          </a:p>
          <a:p>
            <a:pPr marL="457200" lvl="0" indent="-292100" algn="l" rtl="0">
              <a:spcBef>
                <a:spcPts val="0"/>
              </a:spcBef>
              <a:spcAft>
                <a:spcPts val="0"/>
              </a:spcAft>
              <a:buClr>
                <a:srgbClr val="FFFFFF"/>
              </a:buClr>
              <a:buSzPts val="1000"/>
              <a:buFont typeface="Average"/>
              <a:buChar char="●"/>
            </a:pPr>
            <a:r>
              <a:rPr lang="en" sz="1000">
                <a:solidFill>
                  <a:srgbClr val="FFFFFF"/>
                </a:solidFill>
                <a:latin typeface="Average"/>
                <a:ea typeface="Average"/>
                <a:cs typeface="Average"/>
                <a:sym typeface="Average"/>
              </a:rPr>
              <a:t>Unemployment (Red Line) and Inflation (Blue Line)</a:t>
            </a:r>
            <a:endParaRPr sz="1000">
              <a:solidFill>
                <a:srgbClr val="FFFFFF"/>
              </a:solidFill>
              <a:latin typeface="Average"/>
              <a:ea typeface="Average"/>
              <a:cs typeface="Average"/>
              <a:sym typeface="Average"/>
            </a:endParaRPr>
          </a:p>
          <a:p>
            <a:pPr marL="457200" lvl="0" indent="0" algn="l" rtl="0">
              <a:spcBef>
                <a:spcPts val="0"/>
              </a:spcBef>
              <a:spcAft>
                <a:spcPts val="0"/>
              </a:spcAft>
              <a:buNone/>
            </a:pPr>
            <a:endParaRPr sz="1000">
              <a:solidFill>
                <a:srgbClr val="FFFFFF"/>
              </a:solidFill>
              <a:latin typeface="Average"/>
              <a:ea typeface="Average"/>
              <a:cs typeface="Average"/>
              <a:sym typeface="Average"/>
            </a:endParaRPr>
          </a:p>
          <a:p>
            <a:pPr marL="457200" lvl="0" indent="-292100" algn="l" rtl="0">
              <a:spcBef>
                <a:spcPts val="0"/>
              </a:spcBef>
              <a:spcAft>
                <a:spcPts val="0"/>
              </a:spcAft>
              <a:buClr>
                <a:srgbClr val="FFFFFF"/>
              </a:buClr>
              <a:buSzPts val="1000"/>
              <a:buFont typeface="Average"/>
              <a:buChar char="●"/>
            </a:pPr>
            <a:r>
              <a:rPr lang="en" sz="1000">
                <a:solidFill>
                  <a:srgbClr val="FFFFFF"/>
                </a:solidFill>
                <a:latin typeface="Average"/>
                <a:ea typeface="Average"/>
                <a:cs typeface="Average"/>
                <a:sym typeface="Average"/>
              </a:rPr>
              <a:t>Seasonality following Time Series</a:t>
            </a:r>
            <a:endParaRPr sz="1000">
              <a:solidFill>
                <a:srgbClr val="FFFFFF"/>
              </a:solidFill>
              <a:latin typeface="Average"/>
              <a:ea typeface="Average"/>
              <a:cs typeface="Average"/>
              <a:sym typeface="Average"/>
            </a:endParaRPr>
          </a:p>
          <a:p>
            <a:pPr marL="457200" lvl="0" indent="0" algn="l" rtl="0">
              <a:spcBef>
                <a:spcPts val="0"/>
              </a:spcBef>
              <a:spcAft>
                <a:spcPts val="0"/>
              </a:spcAft>
              <a:buNone/>
            </a:pPr>
            <a:endParaRPr sz="1000">
              <a:solidFill>
                <a:srgbClr val="FFFFFF"/>
              </a:solidFill>
              <a:latin typeface="Average"/>
              <a:ea typeface="Average"/>
              <a:cs typeface="Average"/>
              <a:sym typeface="Average"/>
            </a:endParaRPr>
          </a:p>
          <a:p>
            <a:pPr marL="457200" lvl="0" indent="-292100" algn="l" rtl="0">
              <a:spcBef>
                <a:spcPts val="0"/>
              </a:spcBef>
              <a:spcAft>
                <a:spcPts val="0"/>
              </a:spcAft>
              <a:buClr>
                <a:srgbClr val="FFFFFF"/>
              </a:buClr>
              <a:buSzPts val="1000"/>
              <a:buFont typeface="Average"/>
              <a:buChar char="●"/>
            </a:pPr>
            <a:r>
              <a:rPr lang="en" sz="1000">
                <a:solidFill>
                  <a:srgbClr val="FFFFFF"/>
                </a:solidFill>
                <a:latin typeface="Average"/>
                <a:ea typeface="Average"/>
                <a:cs typeface="Average"/>
                <a:sym typeface="Average"/>
              </a:rPr>
              <a:t>High unemployment would be followed by either High inflation or dipping into Deflation</a:t>
            </a:r>
            <a:endParaRPr sz="1000">
              <a:solidFill>
                <a:srgbClr val="FFFFFF"/>
              </a:solidFill>
              <a:latin typeface="Average"/>
              <a:ea typeface="Average"/>
              <a:cs typeface="Average"/>
              <a:sym typeface="Average"/>
            </a:endParaRPr>
          </a:p>
          <a:p>
            <a:pPr marL="457200" lvl="0" indent="0" algn="l" rtl="0">
              <a:spcBef>
                <a:spcPts val="0"/>
              </a:spcBef>
              <a:spcAft>
                <a:spcPts val="0"/>
              </a:spcAft>
              <a:buNone/>
            </a:pPr>
            <a:endParaRPr sz="1000">
              <a:solidFill>
                <a:srgbClr val="FFFFFF"/>
              </a:solidFill>
              <a:latin typeface="Average"/>
              <a:ea typeface="Average"/>
              <a:cs typeface="Average"/>
              <a:sym typeface="Average"/>
            </a:endParaRPr>
          </a:p>
          <a:p>
            <a:pPr marL="457200" lvl="0" indent="-292100" algn="l" rtl="0">
              <a:spcBef>
                <a:spcPts val="0"/>
              </a:spcBef>
              <a:spcAft>
                <a:spcPts val="0"/>
              </a:spcAft>
              <a:buClr>
                <a:srgbClr val="FFFFFF"/>
              </a:buClr>
              <a:buSzPts val="1000"/>
              <a:buFont typeface="Average"/>
              <a:buChar char="●"/>
            </a:pPr>
            <a:r>
              <a:rPr lang="en" sz="1000">
                <a:solidFill>
                  <a:srgbClr val="FFFFFF"/>
                </a:solidFill>
                <a:latin typeface="Average"/>
                <a:ea typeface="Average"/>
                <a:cs typeface="Average"/>
                <a:sym typeface="Average"/>
              </a:rPr>
              <a:t>The 2008-2009 financial crisis shot up unemployment, and turned a positive Inflation rate into Deflation</a:t>
            </a:r>
            <a:endParaRPr sz="1000">
              <a:solidFill>
                <a:srgbClr val="FFFFFF"/>
              </a:solidFill>
              <a:latin typeface="Average"/>
              <a:ea typeface="Average"/>
              <a:cs typeface="Average"/>
              <a:sym typeface="Average"/>
            </a:endParaRPr>
          </a:p>
        </p:txBody>
      </p:sp>
      <p:pic>
        <p:nvPicPr>
          <p:cNvPr id="127" name="Google Shape;127;p19"/>
          <p:cNvPicPr preferRelativeResize="0"/>
          <p:nvPr/>
        </p:nvPicPr>
        <p:blipFill>
          <a:blip r:embed="rId3">
            <a:alphaModFix/>
          </a:blip>
          <a:stretch>
            <a:fillRect/>
          </a:stretch>
        </p:blipFill>
        <p:spPr>
          <a:xfrm>
            <a:off x="2971800" y="0"/>
            <a:ext cx="61722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pic>
        <p:nvPicPr>
          <p:cNvPr id="133" name="Google Shape;133;p20"/>
          <p:cNvPicPr preferRelativeResize="0"/>
          <p:nvPr/>
        </p:nvPicPr>
        <p:blipFill>
          <a:blip r:embed="rId3">
            <a:alphaModFix/>
          </a:blip>
          <a:stretch>
            <a:fillRect/>
          </a:stretch>
        </p:blipFill>
        <p:spPr>
          <a:xfrm>
            <a:off x="2486650" y="0"/>
            <a:ext cx="6657350" cy="5143500"/>
          </a:xfrm>
          <a:prstGeom prst="rect">
            <a:avLst/>
          </a:prstGeom>
          <a:noFill/>
          <a:ln>
            <a:noFill/>
          </a:ln>
        </p:spPr>
      </p:pic>
      <p:sp>
        <p:nvSpPr>
          <p:cNvPr id="134" name="Google Shape;134;p20"/>
          <p:cNvSpPr txBox="1">
            <a:spLocks noGrp="1"/>
          </p:cNvSpPr>
          <p:nvPr>
            <p:ph type="title"/>
          </p:nvPr>
        </p:nvSpPr>
        <p:spPr>
          <a:xfrm>
            <a:off x="0" y="0"/>
            <a:ext cx="2486650" cy="17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t>Q2: Analysis</a:t>
            </a:r>
            <a:endParaRPr sz="3400" dirty="0"/>
          </a:p>
          <a:p>
            <a:pPr marL="0" lvl="0" indent="0" algn="ctr" rtl="0">
              <a:spcBef>
                <a:spcPts val="0"/>
              </a:spcBef>
              <a:spcAft>
                <a:spcPts val="0"/>
              </a:spcAft>
              <a:buNone/>
            </a:pPr>
            <a:r>
              <a:rPr lang="en" sz="3400" dirty="0"/>
              <a:t>Of Phillips Curve</a:t>
            </a:r>
            <a:endParaRPr sz="3400" dirty="0"/>
          </a:p>
        </p:txBody>
      </p:sp>
      <p:sp>
        <p:nvSpPr>
          <p:cNvPr id="135" name="Google Shape;135;p20"/>
          <p:cNvSpPr txBox="1"/>
          <p:nvPr/>
        </p:nvSpPr>
        <p:spPr>
          <a:xfrm>
            <a:off x="0" y="1704600"/>
            <a:ext cx="2486650" cy="1280647"/>
          </a:xfrm>
          <a:prstGeom prst="rect">
            <a:avLst/>
          </a:prstGeom>
          <a:noFill/>
          <a:ln>
            <a:noFill/>
          </a:ln>
        </p:spPr>
        <p:txBody>
          <a:bodyPr spcFirstLastPara="1" wrap="square" lIns="91425" tIns="91425" rIns="91425" bIns="91425" anchor="t" anchorCtr="0">
            <a:noAutofit/>
          </a:bodyPr>
          <a:lstStyle/>
          <a:p>
            <a:pPr marL="0" lvl="0" indent="0" algn="ctr" rtl="0">
              <a:spcBef>
                <a:spcPts val="1600"/>
              </a:spcBef>
              <a:spcAft>
                <a:spcPts val="0"/>
              </a:spcAft>
              <a:buNone/>
            </a:pPr>
            <a:r>
              <a:rPr lang="en" sz="1700" dirty="0">
                <a:solidFill>
                  <a:schemeClr val="dk1"/>
                </a:solidFill>
                <a:latin typeface="PT Sans Narrow"/>
                <a:ea typeface="PT Sans Narrow"/>
                <a:cs typeface="PT Sans Narrow"/>
                <a:sym typeface="PT Sans Narrow"/>
              </a:rPr>
              <a:t>Unemployment over time vs Inflation over time for the US - Regression Analysis</a:t>
            </a:r>
            <a:endParaRPr sz="1700" dirty="0">
              <a:solidFill>
                <a:srgbClr val="FFFFFF"/>
              </a:solidFill>
              <a:latin typeface="Average"/>
              <a:ea typeface="Average"/>
              <a:cs typeface="Average"/>
              <a:sym typeface="Average"/>
            </a:endParaRPr>
          </a:p>
        </p:txBody>
      </p:sp>
      <p:sp>
        <p:nvSpPr>
          <p:cNvPr id="136" name="Google Shape;136;p20"/>
          <p:cNvSpPr txBox="1"/>
          <p:nvPr/>
        </p:nvSpPr>
        <p:spPr>
          <a:xfrm>
            <a:off x="0" y="2915125"/>
            <a:ext cx="2486650" cy="22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Average"/>
                <a:ea typeface="Average"/>
                <a:cs typeface="Average"/>
                <a:sym typeface="Average"/>
              </a:rPr>
              <a:t>Analysis:</a:t>
            </a:r>
            <a:endParaRPr dirty="0">
              <a:solidFill>
                <a:srgbClr val="FFFFFF"/>
              </a:solidFill>
              <a:latin typeface="Average"/>
              <a:ea typeface="Average"/>
              <a:cs typeface="Average"/>
              <a:sym typeface="Average"/>
            </a:endParaRPr>
          </a:p>
          <a:p>
            <a:pPr marL="0" lvl="0" indent="0" algn="l" rtl="0">
              <a:spcBef>
                <a:spcPts val="0"/>
              </a:spcBef>
              <a:spcAft>
                <a:spcPts val="0"/>
              </a:spcAft>
              <a:buNone/>
            </a:pPr>
            <a:endParaRPr dirty="0">
              <a:solidFill>
                <a:srgbClr val="FFFFFF"/>
              </a:solidFill>
              <a:latin typeface="Average"/>
              <a:ea typeface="Average"/>
              <a:cs typeface="Average"/>
              <a:sym typeface="Average"/>
            </a:endParaRPr>
          </a:p>
          <a:p>
            <a:pPr marL="457200" lvl="0" indent="-298450" algn="l" rtl="0">
              <a:spcBef>
                <a:spcPts val="0"/>
              </a:spcBef>
              <a:spcAft>
                <a:spcPts val="0"/>
              </a:spcAft>
              <a:buClr>
                <a:srgbClr val="FFFFFF"/>
              </a:buClr>
              <a:buSzPts val="1100"/>
              <a:buFont typeface="Average"/>
              <a:buChar char="●"/>
            </a:pPr>
            <a:r>
              <a:rPr lang="en" sz="1100" dirty="0">
                <a:solidFill>
                  <a:srgbClr val="FFFFFF"/>
                </a:solidFill>
                <a:latin typeface="Average"/>
                <a:ea typeface="Average"/>
                <a:cs typeface="Average"/>
                <a:sym typeface="Average"/>
              </a:rPr>
              <a:t>Our initial findings suggest that the negative relationship assumed by the Phillips curve does not hold</a:t>
            </a:r>
            <a:endParaRPr sz="1100" dirty="0">
              <a:solidFill>
                <a:srgbClr val="FFFFFF"/>
              </a:solidFill>
              <a:latin typeface="Average"/>
              <a:ea typeface="Average"/>
              <a:cs typeface="Average"/>
              <a:sym typeface="Average"/>
            </a:endParaRPr>
          </a:p>
          <a:p>
            <a:pPr marL="457200" lvl="0" indent="0" algn="l" rtl="0">
              <a:spcBef>
                <a:spcPts val="0"/>
              </a:spcBef>
              <a:spcAft>
                <a:spcPts val="0"/>
              </a:spcAft>
              <a:buNone/>
            </a:pPr>
            <a:endParaRPr sz="1100" dirty="0">
              <a:solidFill>
                <a:srgbClr val="FFFFFF"/>
              </a:solidFill>
              <a:latin typeface="Average"/>
              <a:ea typeface="Average"/>
              <a:cs typeface="Average"/>
              <a:sym typeface="Average"/>
            </a:endParaRPr>
          </a:p>
          <a:p>
            <a:pPr marL="457200" lvl="0" indent="-298450" algn="l" rtl="0">
              <a:spcBef>
                <a:spcPts val="0"/>
              </a:spcBef>
              <a:spcAft>
                <a:spcPts val="0"/>
              </a:spcAft>
              <a:buClr>
                <a:srgbClr val="FFFFFF"/>
              </a:buClr>
              <a:buSzPts val="1100"/>
              <a:buFont typeface="Average"/>
              <a:buChar char="●"/>
            </a:pPr>
            <a:r>
              <a:rPr lang="en" sz="1100" dirty="0">
                <a:solidFill>
                  <a:srgbClr val="FFFFFF"/>
                </a:solidFill>
                <a:latin typeface="Average"/>
                <a:ea typeface="Average"/>
                <a:cs typeface="Average"/>
                <a:sym typeface="Average"/>
              </a:rPr>
              <a:t>The results show a slightly positive relationship</a:t>
            </a:r>
            <a:endParaRPr sz="1100" dirty="0">
              <a:solidFill>
                <a:srgbClr val="FFFFFF"/>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35299" y="65400"/>
            <a:ext cx="3424125" cy="183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800" dirty="0"/>
              <a:t>Cross Section Analysis: </a:t>
            </a:r>
            <a:endParaRPr sz="3800" dirty="0"/>
          </a:p>
          <a:p>
            <a:pPr marL="0" lvl="0" indent="0" algn="ctr" rtl="0">
              <a:spcBef>
                <a:spcPts val="0"/>
              </a:spcBef>
              <a:spcAft>
                <a:spcPts val="0"/>
              </a:spcAft>
              <a:buNone/>
            </a:pPr>
            <a:r>
              <a:rPr lang="en" sz="3800" dirty="0"/>
              <a:t>1947 - 1983</a:t>
            </a:r>
            <a:endParaRPr sz="3800" dirty="0"/>
          </a:p>
        </p:txBody>
      </p:sp>
      <p:sp>
        <p:nvSpPr>
          <p:cNvPr id="142" name="Google Shape;142;p21"/>
          <p:cNvSpPr txBox="1">
            <a:spLocks noGrp="1"/>
          </p:cNvSpPr>
          <p:nvPr>
            <p:ph type="subTitle" idx="1"/>
          </p:nvPr>
        </p:nvSpPr>
        <p:spPr>
          <a:xfrm>
            <a:off x="35300" y="2029712"/>
            <a:ext cx="3424124" cy="3048387"/>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sz="1000" dirty="0"/>
              <a:t>Data broken up into 2 sections: 1947-1983 and 1984 to 2020</a:t>
            </a:r>
            <a:endParaRPr sz="1000" dirty="0"/>
          </a:p>
          <a:p>
            <a:pPr marL="914400" lvl="0" indent="0" algn="l" rtl="0">
              <a:spcBef>
                <a:spcPts val="0"/>
              </a:spcBef>
              <a:spcAft>
                <a:spcPts val="0"/>
              </a:spcAft>
              <a:buNone/>
            </a:pPr>
            <a:endParaRPr sz="1000" dirty="0"/>
          </a:p>
          <a:p>
            <a:pPr marL="457200" lvl="0" indent="-292100" algn="l" rtl="0">
              <a:spcBef>
                <a:spcPts val="0"/>
              </a:spcBef>
              <a:spcAft>
                <a:spcPts val="0"/>
              </a:spcAft>
              <a:buSzPts val="1000"/>
              <a:buChar char="●"/>
            </a:pPr>
            <a:r>
              <a:rPr lang="en" sz="1000" dirty="0"/>
              <a:t>Results: Positive relationship, disproving Phillips Curve</a:t>
            </a:r>
            <a:endParaRPr sz="1000" dirty="0"/>
          </a:p>
          <a:p>
            <a:pPr marL="914400" lvl="0" indent="0" algn="l" rtl="0">
              <a:spcBef>
                <a:spcPts val="0"/>
              </a:spcBef>
              <a:spcAft>
                <a:spcPts val="0"/>
              </a:spcAft>
              <a:buNone/>
            </a:pPr>
            <a:endParaRPr sz="1000" dirty="0"/>
          </a:p>
          <a:p>
            <a:pPr marL="457200" lvl="0" indent="-292100" algn="l" rtl="0">
              <a:spcBef>
                <a:spcPts val="0"/>
              </a:spcBef>
              <a:spcAft>
                <a:spcPts val="0"/>
              </a:spcAft>
              <a:buSzPts val="1000"/>
              <a:buChar char="●"/>
            </a:pPr>
            <a:r>
              <a:rPr lang="en" sz="1000" dirty="0"/>
              <a:t>During this time the US was very prosperous economically, the baby boomer generation enjoyed great job opportunities and this reflects in the positive change. </a:t>
            </a:r>
            <a:endParaRPr sz="1000" dirty="0"/>
          </a:p>
          <a:p>
            <a:pPr marL="914400" lvl="0" indent="0" algn="l" rtl="0">
              <a:spcBef>
                <a:spcPts val="0"/>
              </a:spcBef>
              <a:spcAft>
                <a:spcPts val="0"/>
              </a:spcAft>
              <a:buNone/>
            </a:pPr>
            <a:endParaRPr sz="1000" dirty="0"/>
          </a:p>
          <a:p>
            <a:pPr marL="457200" lvl="0" indent="-292100" algn="l" rtl="0">
              <a:spcBef>
                <a:spcPts val="0"/>
              </a:spcBef>
              <a:spcAft>
                <a:spcPts val="0"/>
              </a:spcAft>
              <a:buSzPts val="1000"/>
              <a:buChar char="●"/>
            </a:pPr>
            <a:r>
              <a:rPr lang="en" sz="1000" dirty="0"/>
              <a:t>By 1983, the economy had rebounded and the United States entered into one of the longest periods of sustained economic growth since World War II. The annual inflation rate remained under 5 percent from 1983 through 1987.</a:t>
            </a:r>
            <a:endParaRPr sz="1000" dirty="0"/>
          </a:p>
        </p:txBody>
      </p:sp>
      <p:sp>
        <p:nvSpPr>
          <p:cNvPr id="143" name="Google Shape;143;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pic>
        <p:nvPicPr>
          <p:cNvPr id="144" name="Google Shape;144;p21"/>
          <p:cNvPicPr preferRelativeResize="0"/>
          <p:nvPr/>
        </p:nvPicPr>
        <p:blipFill>
          <a:blip r:embed="rId3">
            <a:alphaModFix/>
          </a:blip>
          <a:stretch>
            <a:fillRect/>
          </a:stretch>
        </p:blipFill>
        <p:spPr>
          <a:xfrm>
            <a:off x="3459425" y="0"/>
            <a:ext cx="5684575" cy="514350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1127</Words>
  <Application>Microsoft Macintosh PowerPoint</Application>
  <PresentationFormat>On-screen Show (16:9)</PresentationFormat>
  <Paragraphs>182</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Average</vt:lpstr>
      <vt:lpstr>Times New Roman</vt:lpstr>
      <vt:lpstr>Roboto</vt:lpstr>
      <vt:lpstr>PT Sans Narrow</vt:lpstr>
      <vt:lpstr>Arial</vt:lpstr>
      <vt:lpstr>Oswald</vt:lpstr>
      <vt:lpstr>Slate</vt:lpstr>
      <vt:lpstr>The Relationship Between Inflation and Unemployment (Phillips curve) in the US</vt:lpstr>
      <vt:lpstr>Motivation &amp; Summary Slide</vt:lpstr>
      <vt:lpstr>Questions &amp; Data</vt:lpstr>
      <vt:lpstr>Data Analysis</vt:lpstr>
      <vt:lpstr>Q1: Analysis Over Time</vt:lpstr>
      <vt:lpstr>Q1: Analysis Over Time</vt:lpstr>
      <vt:lpstr>Q2: Analysis Of Phillips Curve</vt:lpstr>
      <vt:lpstr>Q2: Analysis Of Phillips Curve</vt:lpstr>
      <vt:lpstr>Cross Section Analysis:  1947 - 1983</vt:lpstr>
      <vt:lpstr>Cross Section Analysis: 1984 - 2019</vt:lpstr>
      <vt:lpstr>Q3: Analysis Of GDP</vt:lpstr>
      <vt:lpstr>Q4: Analysis By State</vt:lpstr>
      <vt:lpstr>Q4: Analysis By State -  New Jersey</vt:lpstr>
      <vt:lpstr>Q4: Analysis By State -  Florida</vt:lpstr>
      <vt:lpstr>Discussion - Trend Analysis / Findings</vt:lpstr>
      <vt:lpstr>Post Mortem</vt:lpstr>
      <vt:lpstr>Data Cleanup &amp; Exploration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Relationship Between Inflation and Unemployment (Phillips curve) in the US</dc:title>
  <cp:lastModifiedBy>Sunil Jain</cp:lastModifiedBy>
  <cp:revision>1</cp:revision>
  <dcterms:modified xsi:type="dcterms:W3CDTF">2020-07-29T18:11:17Z</dcterms:modified>
</cp:coreProperties>
</file>