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9" r:id="rId9"/>
    <p:sldId id="270" r:id="rId10"/>
  </p:sldIdLst>
  <p:sldSz cx="11887200" cy="9144000"/>
  <p:notesSz cx="6858000" cy="9144000"/>
  <p:embeddedFontLst>
    <p:embeddedFont>
      <p:font typeface="Teko" panose="020B0604020202020204" charset="0"/>
      <p:regular r:id="rId12"/>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374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MD60RP0AmD9+VZhajOPsRmPmQ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4" d="100"/>
          <a:sy n="54" d="100"/>
        </p:scale>
        <p:origin x="-1148" y="32"/>
      </p:cViewPr>
      <p:guideLst>
        <p:guide orient="horz" pos="2880"/>
        <p:guide pos="3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15416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200150" y="685800"/>
            <a:ext cx="4457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594360" y="366184"/>
            <a:ext cx="10698480" cy="1524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594360" y="2133602"/>
            <a:ext cx="10698480" cy="603461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6054513" y="2929894"/>
            <a:ext cx="7802034" cy="267462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606213" y="354334"/>
            <a:ext cx="7802034" cy="78257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8"/>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20"/>
          <p:cNvSpPr txBox="1">
            <a:spLocks noGrp="1"/>
          </p:cNvSpPr>
          <p:nvPr>
            <p:ph type="ctrTitle"/>
          </p:nvPr>
        </p:nvSpPr>
        <p:spPr>
          <a:xfrm>
            <a:off x="891540" y="2840569"/>
            <a:ext cx="10104120" cy="196003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subTitle" idx="1"/>
          </p:nvPr>
        </p:nvSpPr>
        <p:spPr>
          <a:xfrm>
            <a:off x="1783080" y="5181600"/>
            <a:ext cx="8321040" cy="23368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5" name="Google Shape;35;p20"/>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939007" y="5875869"/>
            <a:ext cx="10104120" cy="18161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939007" y="3875620"/>
            <a:ext cx="10104120" cy="2000249"/>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21"/>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594360" y="366184"/>
            <a:ext cx="10698480" cy="1524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594360" y="2046818"/>
            <a:ext cx="5252244" cy="85301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2"/>
          <p:cNvSpPr txBox="1">
            <a:spLocks noGrp="1"/>
          </p:cNvSpPr>
          <p:nvPr>
            <p:ph type="body" idx="2"/>
          </p:nvPr>
        </p:nvSpPr>
        <p:spPr>
          <a:xfrm>
            <a:off x="594360" y="2899834"/>
            <a:ext cx="5252244" cy="5268384"/>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2"/>
          <p:cNvSpPr txBox="1">
            <a:spLocks noGrp="1"/>
          </p:cNvSpPr>
          <p:nvPr>
            <p:ph type="body" idx="3"/>
          </p:nvPr>
        </p:nvSpPr>
        <p:spPr>
          <a:xfrm>
            <a:off x="6038534" y="2046818"/>
            <a:ext cx="5254308" cy="85301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2"/>
          <p:cNvSpPr txBox="1">
            <a:spLocks noGrp="1"/>
          </p:cNvSpPr>
          <p:nvPr>
            <p:ph type="body" idx="4"/>
          </p:nvPr>
        </p:nvSpPr>
        <p:spPr>
          <a:xfrm>
            <a:off x="6038534" y="2899834"/>
            <a:ext cx="5254308" cy="5268384"/>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2"/>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594360" y="366184"/>
            <a:ext cx="10698480" cy="1524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4361" y="364066"/>
            <a:ext cx="3910807" cy="1549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4647566" y="364071"/>
            <a:ext cx="6645275" cy="780415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594361" y="1913471"/>
            <a:ext cx="3910807" cy="625475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2329974" y="6400802"/>
            <a:ext cx="7132320" cy="7556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2329974" y="817034"/>
            <a:ext cx="7132320" cy="54864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5"/>
          <p:cNvSpPr txBox="1">
            <a:spLocks noGrp="1"/>
          </p:cNvSpPr>
          <p:nvPr>
            <p:ph type="body" idx="1"/>
          </p:nvPr>
        </p:nvSpPr>
        <p:spPr>
          <a:xfrm>
            <a:off x="2329974" y="7156453"/>
            <a:ext cx="7132320" cy="107314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594360" y="366184"/>
            <a:ext cx="10698480" cy="1524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926291" y="-198329"/>
            <a:ext cx="6034618" cy="106984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594360" y="366184"/>
            <a:ext cx="10698480" cy="1524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594360" y="2133602"/>
            <a:ext cx="10698480" cy="6034618"/>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594360" y="8475136"/>
            <a:ext cx="2773680" cy="4868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61460" y="8475136"/>
            <a:ext cx="3764280" cy="4868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519160" y="8475136"/>
            <a:ext cx="2773680" cy="4868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95300" y="381000"/>
            <a:ext cx="10698480" cy="2286000"/>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Teko"/>
              <a:buNone/>
            </a:pPr>
            <a:r>
              <a:rPr lang="en-US" sz="2800" b="1" u="sng" dirty="0">
                <a:latin typeface="Teko"/>
                <a:ea typeface="Teko"/>
                <a:cs typeface="Teko"/>
                <a:sym typeface="Teko"/>
              </a:rPr>
              <a:t/>
            </a:r>
            <a:br>
              <a:rPr lang="en-US" sz="2800" b="1" u="sng" dirty="0">
                <a:latin typeface="Teko"/>
                <a:ea typeface="Teko"/>
                <a:cs typeface="Teko"/>
                <a:sym typeface="Teko"/>
              </a:rPr>
            </a:br>
            <a:r>
              <a:rPr lang="en-US" sz="2800" b="1" u="sng" dirty="0">
                <a:latin typeface="Teko"/>
                <a:ea typeface="Teko"/>
                <a:cs typeface="Teko"/>
                <a:sym typeface="Teko"/>
              </a:rPr>
              <a:t/>
            </a:r>
            <a:br>
              <a:rPr lang="en-US" sz="2800" b="1" u="sng" dirty="0">
                <a:latin typeface="Teko"/>
                <a:ea typeface="Teko"/>
                <a:cs typeface="Teko"/>
                <a:sym typeface="Teko"/>
              </a:rPr>
            </a:br>
            <a:r>
              <a:rPr lang="en-US" sz="2800" b="1" u="sng" dirty="0">
                <a:latin typeface="Teko"/>
                <a:ea typeface="Teko"/>
                <a:cs typeface="Teko"/>
                <a:sym typeface="Teko"/>
              </a:rPr>
              <a:t>6</a:t>
            </a:r>
            <a:r>
              <a:rPr lang="en-US" sz="2800" b="1" u="sng" baseline="30000" dirty="0">
                <a:latin typeface="Teko"/>
                <a:ea typeface="Teko"/>
                <a:cs typeface="Teko"/>
                <a:sym typeface="Teko"/>
              </a:rPr>
              <a:t>th</a:t>
            </a:r>
            <a:r>
              <a:rPr lang="en-US" sz="2800" b="1" u="sng" dirty="0">
                <a:latin typeface="Teko"/>
                <a:ea typeface="Teko"/>
                <a:cs typeface="Teko"/>
                <a:sym typeface="Teko"/>
              </a:rPr>
              <a:t>   SEM   PROJECT   REPORT</a:t>
            </a:r>
            <a:br>
              <a:rPr lang="en-US" sz="2800" b="1" u="sng" dirty="0">
                <a:latin typeface="Teko"/>
                <a:ea typeface="Teko"/>
                <a:cs typeface="Teko"/>
                <a:sym typeface="Teko"/>
              </a:rPr>
            </a:br>
            <a:r>
              <a:rPr lang="en-US" sz="2800" b="1" u="sng" dirty="0">
                <a:latin typeface="Teko"/>
                <a:ea typeface="Teko"/>
                <a:cs typeface="Teko"/>
                <a:sym typeface="Teko"/>
              </a:rPr>
              <a:t>On</a:t>
            </a:r>
            <a:br>
              <a:rPr lang="en-US" sz="2800" b="1" u="sng" dirty="0">
                <a:latin typeface="Teko"/>
                <a:ea typeface="Teko"/>
                <a:cs typeface="Teko"/>
                <a:sym typeface="Teko"/>
              </a:rPr>
            </a:br>
            <a:r>
              <a:rPr lang="en-US" sz="2800" b="1" u="sng" dirty="0">
                <a:latin typeface="Teko"/>
                <a:ea typeface="Teko"/>
                <a:cs typeface="Teko"/>
                <a:sym typeface="Teko"/>
              </a:rPr>
              <a:t>FACE RECOGNITITON SYSTEM</a:t>
            </a:r>
            <a:br>
              <a:rPr lang="en-US" sz="2800" b="1" u="sng" dirty="0">
                <a:latin typeface="Teko"/>
                <a:ea typeface="Teko"/>
                <a:cs typeface="Teko"/>
                <a:sym typeface="Teko"/>
              </a:rPr>
            </a:br>
            <a:r>
              <a:rPr lang="en-US" sz="2800" b="1" u="sng" dirty="0">
                <a:latin typeface="Teko"/>
                <a:ea typeface="Teko"/>
                <a:cs typeface="Teko"/>
                <a:sym typeface="Teko"/>
              </a:rPr>
              <a:t>(CSE VI SEM MINI PROJECT)</a:t>
            </a:r>
            <a:br>
              <a:rPr lang="en-US" sz="2800" b="1" u="sng" dirty="0">
                <a:latin typeface="Teko"/>
                <a:ea typeface="Teko"/>
                <a:cs typeface="Teko"/>
                <a:sym typeface="Teko"/>
              </a:rPr>
            </a:br>
            <a:r>
              <a:rPr lang="en-US" sz="2800" b="1" u="sng" dirty="0">
                <a:latin typeface="Teko"/>
                <a:ea typeface="Teko"/>
                <a:cs typeface="Teko"/>
                <a:sym typeface="Teko"/>
              </a:rPr>
              <a:t>2021-22</a:t>
            </a:r>
            <a:br>
              <a:rPr lang="en-US" sz="2800" b="1" u="sng" dirty="0">
                <a:latin typeface="Teko"/>
                <a:ea typeface="Teko"/>
                <a:cs typeface="Teko"/>
                <a:sym typeface="Teko"/>
              </a:rPr>
            </a:br>
            <a:r>
              <a:rPr lang="en-US" sz="2800" b="1" u="sng" dirty="0">
                <a:latin typeface="Teko"/>
                <a:ea typeface="Teko"/>
                <a:cs typeface="Teko"/>
                <a:sym typeface="Teko"/>
              </a:rPr>
              <a:t/>
            </a:r>
            <a:br>
              <a:rPr lang="en-US" sz="2800" b="1" u="sng" dirty="0">
                <a:latin typeface="Teko"/>
                <a:ea typeface="Teko"/>
                <a:cs typeface="Teko"/>
                <a:sym typeface="Teko"/>
              </a:rPr>
            </a:br>
            <a:endParaRPr sz="2800" b="1" u="sng" dirty="0">
              <a:latin typeface="Teko"/>
              <a:ea typeface="Teko"/>
              <a:cs typeface="Teko"/>
              <a:sym typeface="Teko"/>
            </a:endParaRPr>
          </a:p>
        </p:txBody>
      </p:sp>
      <p:pic>
        <p:nvPicPr>
          <p:cNvPr id="89" name="Google Shape;89;p1"/>
          <p:cNvPicPr preferRelativeResize="0">
            <a:picLocks noGrp="1"/>
          </p:cNvPicPr>
          <p:nvPr>
            <p:ph type="body" idx="1"/>
          </p:nvPr>
        </p:nvPicPr>
        <p:blipFill rotWithShape="1">
          <a:blip r:embed="rId3">
            <a:alphaModFix/>
          </a:blip>
          <a:srcRect/>
          <a:stretch/>
        </p:blipFill>
        <p:spPr>
          <a:xfrm>
            <a:off x="4038600" y="3287893"/>
            <a:ext cx="4114800" cy="3352800"/>
          </a:xfrm>
          <a:prstGeom prst="rect">
            <a:avLst/>
          </a:prstGeom>
          <a:noFill/>
          <a:ln>
            <a:noFill/>
          </a:ln>
          <a:effectLst>
            <a:outerShdw blurRad="292100" dist="139700" dir="2700000" algn="tl" rotWithShape="0">
              <a:srgbClr val="333333">
                <a:alpha val="64705"/>
              </a:srgbClr>
            </a:outerShdw>
          </a:effectLst>
        </p:spPr>
      </p:pic>
      <p:sp>
        <p:nvSpPr>
          <p:cNvPr id="90" name="Google Shape;90;p1"/>
          <p:cNvSpPr/>
          <p:nvPr/>
        </p:nvSpPr>
        <p:spPr>
          <a:xfrm>
            <a:off x="7132320" y="6618155"/>
            <a:ext cx="594360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Teko"/>
                <a:ea typeface="Teko"/>
                <a:cs typeface="Teko"/>
                <a:sym typeface="Teko"/>
              </a:rPr>
              <a:t>Submitted By:</a:t>
            </a:r>
            <a:endParaRPr dirty="0"/>
          </a:p>
          <a:p>
            <a:pPr marL="0" marR="0" lvl="0" indent="0" algn="r" rtl="0">
              <a:spcBef>
                <a:spcPts val="0"/>
              </a:spcBef>
              <a:spcAft>
                <a:spcPts val="0"/>
              </a:spcAft>
              <a:buNone/>
            </a:pPr>
            <a:endParaRPr sz="2800" b="0" i="0" u="none" strike="noStrike" cap="none" dirty="0">
              <a:solidFill>
                <a:schemeClr val="dk1"/>
              </a:solidFill>
              <a:latin typeface="Teko"/>
              <a:ea typeface="Teko"/>
              <a:cs typeface="Teko"/>
              <a:sym typeface="Teko"/>
            </a:endParaRPr>
          </a:p>
          <a:p>
            <a:pPr marL="0" marR="0" lvl="0" indent="0" algn="ctr" rtl="0">
              <a:spcBef>
                <a:spcPts val="0"/>
              </a:spcBef>
              <a:spcAft>
                <a:spcPts val="0"/>
              </a:spcAft>
              <a:buNone/>
            </a:pPr>
            <a:r>
              <a:rPr lang="en-US" sz="2800" b="0" i="0" u="none" strike="noStrike" cap="none" dirty="0">
                <a:solidFill>
                  <a:schemeClr val="dk1"/>
                </a:solidFill>
                <a:latin typeface="Teko"/>
                <a:ea typeface="Teko"/>
                <a:cs typeface="Teko"/>
                <a:sym typeface="Teko"/>
              </a:rPr>
              <a:t> </a:t>
            </a:r>
            <a:r>
              <a:rPr lang="en-US" sz="2800" b="1" dirty="0" err="1" smtClean="0">
                <a:solidFill>
                  <a:schemeClr val="dk1"/>
                </a:solidFill>
                <a:latin typeface="Teko"/>
                <a:ea typeface="Teko"/>
                <a:cs typeface="Teko"/>
                <a:sym typeface="Teko"/>
              </a:rPr>
              <a:t>Kanika</a:t>
            </a:r>
            <a:r>
              <a:rPr lang="en-US" sz="2800" b="1" dirty="0" smtClean="0">
                <a:solidFill>
                  <a:schemeClr val="dk1"/>
                </a:solidFill>
                <a:latin typeface="Teko"/>
                <a:ea typeface="Teko"/>
                <a:cs typeface="Teko"/>
                <a:sym typeface="Teko"/>
              </a:rPr>
              <a:t> Pathak</a:t>
            </a:r>
            <a:r>
              <a:rPr lang="en-US" sz="2800" b="1" i="0" u="none" strike="noStrike" cap="none" dirty="0" smtClean="0">
                <a:solidFill>
                  <a:schemeClr val="dk1"/>
                </a:solidFill>
                <a:latin typeface="Teko"/>
                <a:ea typeface="Teko"/>
                <a:cs typeface="Teko"/>
                <a:sym typeface="Teko"/>
              </a:rPr>
              <a:t> </a:t>
            </a:r>
            <a:endParaRPr sz="2800" b="0" i="0" u="none" strike="noStrike" cap="none" dirty="0">
              <a:solidFill>
                <a:schemeClr val="dk1"/>
              </a:solidFill>
              <a:latin typeface="Teko"/>
              <a:ea typeface="Teko"/>
              <a:cs typeface="Teko"/>
              <a:sym typeface="Teko"/>
            </a:endParaRPr>
          </a:p>
          <a:p>
            <a:pPr marL="0" marR="0" lvl="0" indent="0" algn="ctr" rtl="0">
              <a:spcBef>
                <a:spcPts val="0"/>
              </a:spcBef>
              <a:spcAft>
                <a:spcPts val="0"/>
              </a:spcAft>
              <a:buNone/>
            </a:pPr>
            <a:r>
              <a:rPr lang="en-US" sz="2800" b="1" i="0" u="none" strike="noStrike" cap="none" dirty="0">
                <a:solidFill>
                  <a:schemeClr val="dk1"/>
                </a:solidFill>
                <a:latin typeface="Teko"/>
                <a:ea typeface="Teko"/>
                <a:cs typeface="Teko"/>
                <a:sym typeface="Teko"/>
              </a:rPr>
              <a:t>Roll no: </a:t>
            </a:r>
            <a:r>
              <a:rPr lang="en-US" sz="2800" b="1" dirty="0" smtClean="0">
                <a:solidFill>
                  <a:schemeClr val="dk1"/>
                </a:solidFill>
                <a:latin typeface="Teko"/>
                <a:ea typeface="Teko"/>
                <a:cs typeface="Teko"/>
                <a:sym typeface="Teko"/>
              </a:rPr>
              <a:t>1918405</a:t>
            </a:r>
            <a:endParaRPr sz="2800" b="0" i="0" u="none" strike="noStrike" cap="none" dirty="0">
              <a:solidFill>
                <a:schemeClr val="dk1"/>
              </a:solidFill>
              <a:latin typeface="Teko"/>
              <a:ea typeface="Teko"/>
              <a:cs typeface="Teko"/>
              <a:sym typeface="Teko"/>
            </a:endParaRPr>
          </a:p>
          <a:p>
            <a:pPr marL="0" marR="0" lvl="0" indent="0" algn="ctr" rtl="0">
              <a:spcBef>
                <a:spcPts val="0"/>
              </a:spcBef>
              <a:spcAft>
                <a:spcPts val="0"/>
              </a:spcAft>
              <a:buNone/>
            </a:pPr>
            <a:r>
              <a:rPr lang="en-US" sz="2400" b="1" dirty="0" smtClean="0">
                <a:solidFill>
                  <a:schemeClr val="dk1"/>
                </a:solidFill>
                <a:latin typeface="Teko"/>
                <a:ea typeface="Teko"/>
                <a:cs typeface="Teko"/>
                <a:sym typeface="Teko"/>
              </a:rPr>
              <a:t>CSE </a:t>
            </a:r>
          </a:p>
          <a:p>
            <a:pPr marL="0" marR="0" lvl="0" indent="0" algn="ctr" rtl="0">
              <a:spcBef>
                <a:spcPts val="0"/>
              </a:spcBef>
              <a:spcAft>
                <a:spcPts val="0"/>
              </a:spcAft>
              <a:buNone/>
            </a:pPr>
            <a:r>
              <a:rPr lang="en-US" sz="2400" b="1" i="0" u="none" strike="noStrike" cap="none" dirty="0" smtClean="0">
                <a:solidFill>
                  <a:schemeClr val="dk1"/>
                </a:solidFill>
                <a:latin typeface="Teko"/>
                <a:ea typeface="Teko"/>
                <a:cs typeface="Teko"/>
                <a:sym typeface="Teko"/>
              </a:rPr>
              <a:t>Section -D</a:t>
            </a:r>
            <a:endParaRPr sz="2400" b="0" i="0" u="none" strike="noStrike" cap="none" dirty="0">
              <a:solidFill>
                <a:schemeClr val="dk1"/>
              </a:solidFill>
              <a:latin typeface="Teko"/>
              <a:ea typeface="Teko"/>
              <a:cs typeface="Teko"/>
              <a:sym typeface="Teko"/>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609600" y="228600"/>
            <a:ext cx="10698480" cy="838200"/>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Teko"/>
              <a:buNone/>
            </a:pPr>
            <a:r>
              <a:rPr lang="en-US" sz="4800" b="1">
                <a:latin typeface="Teko"/>
                <a:ea typeface="Teko"/>
                <a:cs typeface="Teko"/>
                <a:sym typeface="Teko"/>
              </a:rPr>
              <a:t/>
            </a:r>
            <a:br>
              <a:rPr lang="en-US" sz="4800" b="1">
                <a:latin typeface="Teko"/>
                <a:ea typeface="Teko"/>
                <a:cs typeface="Teko"/>
                <a:sym typeface="Teko"/>
              </a:rPr>
            </a:br>
            <a:r>
              <a:rPr lang="en-US" sz="4800" b="1">
                <a:latin typeface="Teko"/>
                <a:ea typeface="Teko"/>
                <a:cs typeface="Teko"/>
                <a:sym typeface="Teko"/>
              </a:rPr>
              <a:t>1. </a:t>
            </a:r>
            <a:r>
              <a:rPr lang="en-US" sz="4800" b="1" u="sng">
                <a:latin typeface="Teko"/>
                <a:ea typeface="Teko"/>
                <a:cs typeface="Teko"/>
                <a:sym typeface="Teko"/>
              </a:rPr>
              <a:t>Introduction</a:t>
            </a:r>
            <a:r>
              <a:rPr lang="en-US" sz="4800">
                <a:latin typeface="Teko"/>
                <a:ea typeface="Teko"/>
                <a:cs typeface="Teko"/>
                <a:sym typeface="Teko"/>
              </a:rPr>
              <a:t/>
            </a:r>
            <a:br>
              <a:rPr lang="en-US" sz="4800">
                <a:latin typeface="Teko"/>
                <a:ea typeface="Teko"/>
                <a:cs typeface="Teko"/>
                <a:sym typeface="Teko"/>
              </a:rPr>
            </a:br>
            <a:endParaRPr sz="4800">
              <a:latin typeface="Teko"/>
              <a:ea typeface="Teko"/>
              <a:cs typeface="Teko"/>
              <a:sym typeface="Teko"/>
            </a:endParaRPr>
          </a:p>
        </p:txBody>
      </p:sp>
      <p:sp>
        <p:nvSpPr>
          <p:cNvPr id="96" name="Google Shape;96;p2"/>
          <p:cNvSpPr txBox="1">
            <a:spLocks noGrp="1"/>
          </p:cNvSpPr>
          <p:nvPr>
            <p:ph type="body" idx="1"/>
          </p:nvPr>
        </p:nvSpPr>
        <p:spPr>
          <a:xfrm>
            <a:off x="594360" y="1371600"/>
            <a:ext cx="10698480" cy="6934200"/>
          </a:xfrm>
          <a:prstGeom prst="rect">
            <a:avLst/>
          </a:prstGeom>
          <a:noFill/>
          <a:ln>
            <a:noFill/>
          </a:ln>
        </p:spPr>
        <p:txBody>
          <a:bodyPr spcFirstLastPara="1" wrap="square" lIns="91425" tIns="45700" rIns="91425" bIns="45700" anchor="t" anchorCtr="0">
            <a:noAutofit/>
          </a:bodyPr>
          <a:lstStyle/>
          <a:p>
            <a:pPr>
              <a:lnSpc>
                <a:spcPct val="150000"/>
              </a:lnSpc>
            </a:pPr>
            <a:r>
              <a:rPr lang="en-US" sz="1800" b="1" dirty="0">
                <a:effectLst/>
                <a:latin typeface="Arial" panose="020B0604020202020204" pitchFamily="34" charset="0"/>
                <a:ea typeface="Times New Roman" panose="02020603050405020304" pitchFamily="18" charset="0"/>
              </a:rPr>
              <a:t>What's Face </a:t>
            </a:r>
            <a:r>
              <a:rPr lang="en-US" sz="1800" b="1" dirty="0" err="1">
                <a:effectLst/>
                <a:latin typeface="Arial" panose="020B0604020202020204" pitchFamily="34" charset="0"/>
                <a:ea typeface="Times New Roman" panose="02020603050405020304" pitchFamily="18" charset="0"/>
              </a:rPr>
              <a:t>Recognititon</a:t>
            </a:r>
            <a:r>
              <a:rPr lang="en-US" sz="1800" b="1" dirty="0">
                <a:effectLst/>
                <a:latin typeface="Arial" panose="020B0604020202020204" pitchFamily="34" charset="0"/>
                <a:ea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rPr>
              <a:t/>
            </a:r>
            <a:br>
              <a:rPr lang="en-US" sz="1800"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Face recognition is among the most productive image processing operations and has a vital part in the specialized field. Recognition of the mortal face is an active issue for authentication purposes specifically in the environment of attendance of scholars.</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A facial recognition software captures and compares patterns on a person’s face and analyses the details to identify and corroborate the existent. While the underpinning system is complex, the whole technology can be broken down into three way. Face Discovery An essential step is locating mortal faces in real- time Transform Data Once captured, the analogue facial information is converted into a set of data or vectors grounded on a person’s facial features. Face Match The system matches the data over with the one in the database for verification nearly every big tech company including Amazon, </a:t>
            </a:r>
            <a:r>
              <a:rPr lang="en-US" sz="1800" b="1" dirty="0" err="1">
                <a:effectLst/>
                <a:latin typeface="Arial" panose="020B0604020202020204" pitchFamily="34" charset="0"/>
                <a:ea typeface="Times New Roman" panose="02020603050405020304" pitchFamily="18" charset="0"/>
              </a:rPr>
              <a:t>Google,Microsoft,andCiscois</a:t>
            </a:r>
            <a:r>
              <a:rPr lang="en-US" sz="1800" b="1" dirty="0">
                <a:effectLst/>
                <a:latin typeface="Arial" panose="020B0604020202020204" pitchFamily="34" charset="0"/>
                <a:ea typeface="Times New Roman" panose="02020603050405020304" pitchFamily="18" charset="0"/>
              </a:rPr>
              <a:t> leading the trouble to make face recognition more mainstream. </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594360" y="366184"/>
            <a:ext cx="10698480" cy="853016"/>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eko"/>
              <a:buNone/>
            </a:pPr>
            <a:r>
              <a:rPr lang="en-US" b="1">
                <a:latin typeface="Teko"/>
                <a:ea typeface="Teko"/>
                <a:cs typeface="Teko"/>
                <a:sym typeface="Teko"/>
              </a:rPr>
              <a:t/>
            </a:r>
            <a:br>
              <a:rPr lang="en-US" b="1">
                <a:latin typeface="Teko"/>
                <a:ea typeface="Teko"/>
                <a:cs typeface="Teko"/>
                <a:sym typeface="Teko"/>
              </a:rPr>
            </a:br>
            <a:r>
              <a:rPr lang="en-US" b="1">
                <a:latin typeface="Teko"/>
                <a:ea typeface="Teko"/>
                <a:cs typeface="Teko"/>
                <a:sym typeface="Teko"/>
              </a:rPr>
              <a:t>  </a:t>
            </a:r>
            <a:r>
              <a:rPr lang="en-US" b="1" u="sng">
                <a:latin typeface="Teko"/>
                <a:ea typeface="Teko"/>
                <a:cs typeface="Teko"/>
                <a:sym typeface="Teko"/>
              </a:rPr>
              <a:t>SOFTWARE  REQUIREMENTS</a:t>
            </a:r>
            <a:r>
              <a:rPr lang="en-US" b="1">
                <a:latin typeface="Teko"/>
                <a:ea typeface="Teko"/>
                <a:cs typeface="Teko"/>
                <a:sym typeface="Teko"/>
              </a:rPr>
              <a:t> </a:t>
            </a:r>
            <a:r>
              <a:rPr lang="en-US" sz="4000">
                <a:latin typeface="Calibri"/>
                <a:ea typeface="Calibri"/>
                <a:cs typeface="Calibri"/>
                <a:sym typeface="Calibri"/>
              </a:rPr>
              <a:t/>
            </a:r>
            <a:br>
              <a:rPr lang="en-US" sz="4000">
                <a:latin typeface="Calibri"/>
                <a:ea typeface="Calibri"/>
                <a:cs typeface="Calibri"/>
                <a:sym typeface="Calibri"/>
              </a:rPr>
            </a:br>
            <a:endParaRPr sz="4800"/>
          </a:p>
        </p:txBody>
      </p:sp>
      <p:sp>
        <p:nvSpPr>
          <p:cNvPr id="102" name="Google Shape;102;p3"/>
          <p:cNvSpPr txBox="1">
            <a:spLocks noGrp="1"/>
          </p:cNvSpPr>
          <p:nvPr>
            <p:ph type="body" idx="1"/>
          </p:nvPr>
        </p:nvSpPr>
        <p:spPr>
          <a:xfrm>
            <a:off x="693420" y="1727204"/>
            <a:ext cx="10698480" cy="13207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000"/>
              <a:buChar char="•"/>
            </a:pPr>
            <a:r>
              <a:rPr lang="en-US" sz="3000"/>
              <a:t>Language       	    	 :     	python3.8</a:t>
            </a:r>
            <a:endParaRPr/>
          </a:p>
          <a:p>
            <a:pPr marL="342900" lvl="0" indent="-342900" algn="l" rtl="0">
              <a:spcBef>
                <a:spcPts val="600"/>
              </a:spcBef>
              <a:spcAft>
                <a:spcPts val="0"/>
              </a:spcAft>
              <a:buClr>
                <a:schemeClr val="dk1"/>
              </a:buClr>
              <a:buSzPts val="3000"/>
              <a:buChar char="•"/>
            </a:pPr>
            <a:r>
              <a:rPr lang="en-US" sz="3000"/>
              <a:t>Operating system           : 	Window10 </a:t>
            </a:r>
            <a:endParaRPr/>
          </a:p>
          <a:p>
            <a:pPr marL="342900" lvl="0" indent="-152400" algn="l" rtl="0">
              <a:spcBef>
                <a:spcPts val="600"/>
              </a:spcBef>
              <a:spcAft>
                <a:spcPts val="0"/>
              </a:spcAft>
              <a:buClr>
                <a:schemeClr val="dk1"/>
              </a:buClr>
              <a:buSzPts val="3000"/>
              <a:buNone/>
            </a:pPr>
            <a:endParaRPr sz="3000"/>
          </a:p>
        </p:txBody>
      </p:sp>
      <p:sp>
        <p:nvSpPr>
          <p:cNvPr id="103" name="Google Shape;103;p3"/>
          <p:cNvSpPr/>
          <p:nvPr/>
        </p:nvSpPr>
        <p:spPr>
          <a:xfrm>
            <a:off x="609600" y="4038601"/>
            <a:ext cx="10744200" cy="769441"/>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a:solidFill>
                  <a:schemeClr val="dk1"/>
                </a:solidFill>
                <a:latin typeface="Teko"/>
                <a:ea typeface="Teko"/>
                <a:cs typeface="Teko"/>
                <a:sym typeface="Teko"/>
              </a:rPr>
              <a:t> </a:t>
            </a:r>
            <a:r>
              <a:rPr lang="en-US" sz="4400" b="1" i="0" u="sng" strike="noStrike" cap="none">
                <a:solidFill>
                  <a:schemeClr val="dk1"/>
                </a:solidFill>
                <a:latin typeface="Teko"/>
                <a:ea typeface="Teko"/>
                <a:cs typeface="Teko"/>
                <a:sym typeface="Teko"/>
              </a:rPr>
              <a:t>HARDWARE REQUIREMENTS </a:t>
            </a:r>
            <a:r>
              <a:rPr lang="en-US" sz="4400" b="1" i="0" u="none" strike="noStrike" cap="none">
                <a:solidFill>
                  <a:schemeClr val="dk1"/>
                </a:solidFill>
                <a:latin typeface="Teko"/>
                <a:ea typeface="Teko"/>
                <a:cs typeface="Teko"/>
                <a:sym typeface="Teko"/>
              </a:rPr>
              <a:t> </a:t>
            </a:r>
            <a:endParaRPr sz="4400" b="0" i="0" u="none" strike="noStrike" cap="none">
              <a:solidFill>
                <a:schemeClr val="dk1"/>
              </a:solidFill>
              <a:latin typeface="Teko"/>
              <a:ea typeface="Teko"/>
              <a:cs typeface="Teko"/>
              <a:sym typeface="Teko"/>
            </a:endParaRPr>
          </a:p>
        </p:txBody>
      </p:sp>
      <p:sp>
        <p:nvSpPr>
          <p:cNvPr id="104" name="Google Shape;104;p3"/>
          <p:cNvSpPr/>
          <p:nvPr/>
        </p:nvSpPr>
        <p:spPr>
          <a:xfrm>
            <a:off x="891540" y="5486400"/>
            <a:ext cx="9509760"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Processor  		: Intel core i3 7</a:t>
            </a:r>
            <a:r>
              <a:rPr lang="en-US" sz="3000" b="0" i="0" u="none" strike="noStrike" cap="none" baseline="30000">
                <a:solidFill>
                  <a:schemeClr val="dk1"/>
                </a:solidFill>
                <a:latin typeface="Calibri"/>
                <a:ea typeface="Calibri"/>
                <a:cs typeface="Calibri"/>
                <a:sym typeface="Calibri"/>
              </a:rPr>
              <a:t>th</a:t>
            </a:r>
            <a:r>
              <a:rPr lang="en-US" sz="3000" b="0" i="0" u="none" strike="noStrike" cap="none">
                <a:solidFill>
                  <a:schemeClr val="dk1"/>
                </a:solidFill>
                <a:latin typeface="Calibri"/>
                <a:ea typeface="Calibri"/>
                <a:cs typeface="Calibri"/>
                <a:sym typeface="Calibri"/>
              </a:rPr>
              <a:t> Gen</a:t>
            </a:r>
            <a:endParaRPr/>
          </a:p>
          <a:p>
            <a:pPr marL="285750" marR="0" lvl="0" indent="-285750" algn="l" rtl="0">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Random Memory 	: 128MB </a:t>
            </a:r>
            <a:endParaRPr/>
          </a:p>
          <a:p>
            <a:pPr marL="285750" marR="0" lvl="0" indent="-285750" algn="l" rtl="0">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Hard Disk 		: 20GB </a:t>
            </a:r>
            <a:endParaRPr/>
          </a:p>
          <a:p>
            <a:pPr marL="285750" marR="0" lvl="0" indent="-285750" algn="l" rtl="0">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Processor Speed 	: 300 min</a:t>
            </a:r>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594360" y="304801"/>
            <a:ext cx="10698480" cy="990600"/>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Teko"/>
              <a:buNone/>
            </a:pPr>
            <a:r>
              <a:rPr lang="en-US" sz="4800" b="1">
                <a:latin typeface="Teko"/>
                <a:ea typeface="Teko"/>
                <a:cs typeface="Teko"/>
                <a:sym typeface="Teko"/>
              </a:rPr>
              <a:t/>
            </a:r>
            <a:br>
              <a:rPr lang="en-US" sz="4800" b="1">
                <a:latin typeface="Teko"/>
                <a:ea typeface="Teko"/>
                <a:cs typeface="Teko"/>
                <a:sym typeface="Teko"/>
              </a:rPr>
            </a:br>
            <a:r>
              <a:rPr lang="en-US" sz="4800" b="1">
                <a:latin typeface="Teko"/>
                <a:ea typeface="Teko"/>
                <a:cs typeface="Teko"/>
                <a:sym typeface="Teko"/>
              </a:rPr>
              <a:t>4. </a:t>
            </a:r>
            <a:r>
              <a:rPr lang="en-US" sz="4800" b="1" u="sng">
                <a:latin typeface="Teko"/>
                <a:ea typeface="Teko"/>
                <a:cs typeface="Teko"/>
                <a:sym typeface="Teko"/>
              </a:rPr>
              <a:t>DATASET</a:t>
            </a:r>
            <a:r>
              <a:rPr lang="en-US" sz="5400">
                <a:latin typeface="Calibri"/>
                <a:ea typeface="Calibri"/>
                <a:cs typeface="Calibri"/>
                <a:sym typeface="Calibri"/>
              </a:rPr>
              <a:t/>
            </a:r>
            <a:br>
              <a:rPr lang="en-US" sz="5400">
                <a:latin typeface="Calibri"/>
                <a:ea typeface="Calibri"/>
                <a:cs typeface="Calibri"/>
                <a:sym typeface="Calibri"/>
              </a:rPr>
            </a:br>
            <a:endParaRPr sz="5400"/>
          </a:p>
        </p:txBody>
      </p:sp>
      <p:sp>
        <p:nvSpPr>
          <p:cNvPr id="3" name="Text Placeholder 2">
            <a:extLst>
              <a:ext uri="{FF2B5EF4-FFF2-40B4-BE49-F238E27FC236}">
                <a16:creationId xmlns="" xmlns:a16="http://schemas.microsoft.com/office/drawing/2014/main" id="{B4999C11-49EC-C3D1-58D0-159225CA36F4}"/>
              </a:ext>
            </a:extLst>
          </p:cNvPr>
          <p:cNvSpPr>
            <a:spLocks noGrp="1"/>
          </p:cNvSpPr>
          <p:nvPr>
            <p:ph type="body" idx="1"/>
          </p:nvPr>
        </p:nvSpPr>
        <p:spPr/>
        <p:txBody>
          <a:bodyPr/>
          <a:lstStyle/>
          <a:p>
            <a:endParaRPr lang="en-IN" dirty="0"/>
          </a:p>
        </p:txBody>
      </p:sp>
      <p:pic>
        <p:nvPicPr>
          <p:cNvPr id="1026" name="Picture 2" descr="C:\Users\hp\Pictures\Screenshots\Screenshot (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62" y="1840522"/>
            <a:ext cx="10949353" cy="6160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4" name="Google Shape;110;p4">
            <a:extLst>
              <a:ext uri="{FF2B5EF4-FFF2-40B4-BE49-F238E27FC236}">
                <a16:creationId xmlns="" xmlns:a16="http://schemas.microsoft.com/office/drawing/2014/main" id="{DD769683-03F8-138B-7528-9148859D75CA}"/>
              </a:ext>
            </a:extLst>
          </p:cNvPr>
          <p:cNvSpPr txBox="1">
            <a:spLocks/>
          </p:cNvSpPr>
          <p:nvPr/>
        </p:nvSpPr>
        <p:spPr>
          <a:xfrm>
            <a:off x="840545" y="527540"/>
            <a:ext cx="10698480" cy="1219199"/>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4800"/>
            </a:pPr>
            <a:r>
              <a:rPr lang="en-US" sz="4800" b="1" dirty="0">
                <a:latin typeface="Teko"/>
                <a:ea typeface="Teko"/>
                <a:cs typeface="Teko"/>
                <a:sym typeface="Teko"/>
              </a:rPr>
              <a:t>5. </a:t>
            </a:r>
            <a:r>
              <a:rPr lang="en-US" sz="3600" b="1" dirty="0">
                <a:effectLst/>
                <a:latin typeface="Arial" panose="020B0604020202020204" pitchFamily="34" charset="0"/>
                <a:ea typeface="Times New Roman" panose="02020603050405020304" pitchFamily="18" charset="0"/>
              </a:rPr>
              <a:t>Technique used:</a:t>
            </a:r>
            <a:endParaRPr lang="en-US" sz="3600" dirty="0"/>
          </a:p>
        </p:txBody>
      </p:sp>
      <p:sp>
        <p:nvSpPr>
          <p:cNvPr id="7" name="TextBox 6">
            <a:extLst>
              <a:ext uri="{FF2B5EF4-FFF2-40B4-BE49-F238E27FC236}">
                <a16:creationId xmlns="" xmlns:a16="http://schemas.microsoft.com/office/drawing/2014/main" id="{BB522AC5-BBE3-AB4B-4B16-897BBFE61F7F}"/>
              </a:ext>
            </a:extLst>
          </p:cNvPr>
          <p:cNvSpPr txBox="1"/>
          <p:nvPr/>
        </p:nvSpPr>
        <p:spPr>
          <a:xfrm>
            <a:off x="840545" y="2625970"/>
            <a:ext cx="10698480" cy="4524315"/>
          </a:xfrm>
          <a:prstGeom prst="rect">
            <a:avLst/>
          </a:prstGeom>
          <a:noFill/>
        </p:spPr>
        <p:txBody>
          <a:bodyPr wrap="square">
            <a:spAutoFit/>
          </a:bodyPr>
          <a:lstStyle/>
          <a:p>
            <a:pPr algn="l"/>
            <a:r>
              <a:rPr lang="en-US" sz="2400" b="1" i="0" dirty="0">
                <a:solidFill>
                  <a:srgbClr val="292929"/>
                </a:solidFill>
                <a:effectLst/>
                <a:latin typeface="charter"/>
              </a:rPr>
              <a:t>But face recognition is really a series of several related problems:</a:t>
            </a:r>
          </a:p>
          <a:p>
            <a:pPr algn="l"/>
            <a:endParaRPr lang="en-US" sz="2400" b="1" i="0" dirty="0">
              <a:solidFill>
                <a:srgbClr val="292929"/>
              </a:solidFill>
              <a:effectLst/>
              <a:latin typeface="charter"/>
            </a:endParaRPr>
          </a:p>
          <a:p>
            <a:pPr algn="l">
              <a:buFont typeface="+mj-lt"/>
              <a:buAutoNum type="arabicPeriod"/>
            </a:pPr>
            <a:r>
              <a:rPr lang="en-US" sz="2400" b="1" i="0" dirty="0">
                <a:solidFill>
                  <a:srgbClr val="292929"/>
                </a:solidFill>
                <a:effectLst/>
                <a:latin typeface="charter"/>
              </a:rPr>
              <a:t>First, look at a picture and find all the faces in it</a:t>
            </a:r>
          </a:p>
          <a:p>
            <a:pPr algn="l"/>
            <a:endParaRPr lang="en-US" sz="2400" b="1" i="0" dirty="0">
              <a:solidFill>
                <a:srgbClr val="292929"/>
              </a:solidFill>
              <a:effectLst/>
              <a:latin typeface="charter"/>
            </a:endParaRPr>
          </a:p>
          <a:p>
            <a:pPr algn="l"/>
            <a:r>
              <a:rPr lang="en-US" sz="2400" b="1" i="0" dirty="0">
                <a:solidFill>
                  <a:srgbClr val="292929"/>
                </a:solidFill>
                <a:effectLst/>
                <a:latin typeface="charter"/>
              </a:rPr>
              <a:t>2.Second, focus on each face and be able to understand that even if a face is turned in a weird direction or in bad lighting, it is still the same person.</a:t>
            </a:r>
          </a:p>
          <a:p>
            <a:pPr algn="l">
              <a:buFont typeface="+mj-lt"/>
              <a:buAutoNum type="arabicPeriod"/>
            </a:pPr>
            <a:endParaRPr lang="en-US" sz="2400" b="1" i="0" dirty="0">
              <a:solidFill>
                <a:srgbClr val="292929"/>
              </a:solidFill>
              <a:effectLst/>
              <a:latin typeface="charter"/>
            </a:endParaRPr>
          </a:p>
          <a:p>
            <a:pPr algn="l"/>
            <a:r>
              <a:rPr lang="en-US" sz="2400" b="1" i="0" dirty="0">
                <a:solidFill>
                  <a:srgbClr val="292929"/>
                </a:solidFill>
                <a:effectLst/>
                <a:latin typeface="charter"/>
              </a:rPr>
              <a:t>3.Third, be able to pick out unique features of the face that you can use to tell it apart from other people— like how big the eyes are, how long the face is, etc.</a:t>
            </a:r>
          </a:p>
          <a:p>
            <a:pPr algn="l">
              <a:buFont typeface="+mj-lt"/>
              <a:buAutoNum type="arabicPeriod"/>
            </a:pPr>
            <a:endParaRPr lang="en-US" sz="2400" b="1" i="0" dirty="0">
              <a:solidFill>
                <a:srgbClr val="292929"/>
              </a:solidFill>
              <a:effectLst/>
              <a:latin typeface="charter"/>
            </a:endParaRPr>
          </a:p>
          <a:p>
            <a:pPr algn="l"/>
            <a:r>
              <a:rPr lang="en-US" sz="2400" b="1" i="0" dirty="0">
                <a:solidFill>
                  <a:srgbClr val="292929"/>
                </a:solidFill>
                <a:effectLst/>
                <a:latin typeface="charter"/>
              </a:rPr>
              <a:t>4.Finally, compare the unique features of that face to all the people you already know to determine the person’s name.</a:t>
            </a: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6"/>
          <p:cNvSpPr txBox="1">
            <a:spLocks noGrp="1"/>
          </p:cNvSpPr>
          <p:nvPr>
            <p:ph type="body" idx="1"/>
          </p:nvPr>
        </p:nvSpPr>
        <p:spPr>
          <a:xfrm>
            <a:off x="693420" y="1447800"/>
            <a:ext cx="10698480" cy="7391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endParaRPr dirty="0"/>
          </a:p>
        </p:txBody>
      </p:sp>
      <p:sp>
        <p:nvSpPr>
          <p:cNvPr id="3" name="Title 2">
            <a:extLst>
              <a:ext uri="{FF2B5EF4-FFF2-40B4-BE49-F238E27FC236}">
                <a16:creationId xmlns="" xmlns:a16="http://schemas.microsoft.com/office/drawing/2014/main" id="{C1E2245E-59AC-B958-5BE7-5239A95FE217}"/>
              </a:ext>
            </a:extLst>
          </p:cNvPr>
          <p:cNvSpPr>
            <a:spLocks noGrp="1"/>
          </p:cNvSpPr>
          <p:nvPr>
            <p:ph type="title"/>
          </p:nvPr>
        </p:nvSpPr>
        <p:spPr>
          <a:xfrm>
            <a:off x="588498" y="0"/>
            <a:ext cx="10698480" cy="1524000"/>
          </a:xfrm>
        </p:spPr>
        <p:txBody>
          <a:bodyPr/>
          <a:lstStyle/>
          <a:p>
            <a:r>
              <a:rPr lang="en-US" dirty="0"/>
              <a:t>Face </a:t>
            </a:r>
            <a:r>
              <a:rPr lang="en-US" dirty="0" err="1"/>
              <a:t>recognititon</a:t>
            </a:r>
            <a:endParaRPr lang="en-IN" dirty="0"/>
          </a:p>
        </p:txBody>
      </p:sp>
      <p:pic>
        <p:nvPicPr>
          <p:cNvPr id="2050" name="Picture 2" descr="C:\Users\hp\Pictures\Screenshots\Screenshot (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22" y="1143000"/>
            <a:ext cx="11054863"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3" name="Google Shape;134;p8">
            <a:extLst>
              <a:ext uri="{FF2B5EF4-FFF2-40B4-BE49-F238E27FC236}">
                <a16:creationId xmlns="" xmlns:a16="http://schemas.microsoft.com/office/drawing/2014/main" id="{2FD46ECE-1314-037F-51BD-54DBBA079751}"/>
              </a:ext>
            </a:extLst>
          </p:cNvPr>
          <p:cNvSpPr txBox="1">
            <a:spLocks/>
          </p:cNvSpPr>
          <p:nvPr/>
        </p:nvSpPr>
        <p:spPr>
          <a:xfrm>
            <a:off x="594360" y="366184"/>
            <a:ext cx="10698480" cy="853016"/>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4800"/>
              <a:buFont typeface="Calibri"/>
              <a:buNone/>
            </a:pPr>
            <a:r>
              <a:rPr lang="en-US" sz="4800" dirty="0"/>
              <a:t>Mark </a:t>
            </a:r>
            <a:r>
              <a:rPr lang="en-US" sz="4800" dirty="0" err="1"/>
              <a:t>Attendence</a:t>
            </a:r>
            <a:endParaRPr lang="en-US" sz="4800" dirty="0"/>
          </a:p>
        </p:txBody>
      </p:sp>
      <p:pic>
        <p:nvPicPr>
          <p:cNvPr id="3074" name="Picture 2" descr="C:\Users\hp\Pictures\Screenshots\Screenshot (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1582614"/>
            <a:ext cx="11465170" cy="6418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594360" y="228600"/>
            <a:ext cx="10698480" cy="1066800"/>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Teko"/>
              <a:buNone/>
            </a:pPr>
            <a:r>
              <a:rPr lang="en-US" sz="4000" b="1">
                <a:latin typeface="Teko"/>
                <a:ea typeface="Teko"/>
                <a:cs typeface="Teko"/>
                <a:sym typeface="Teko"/>
              </a:rPr>
              <a:t/>
            </a:r>
            <a:br>
              <a:rPr lang="en-US" sz="4000" b="1">
                <a:latin typeface="Teko"/>
                <a:ea typeface="Teko"/>
                <a:cs typeface="Teko"/>
                <a:sym typeface="Teko"/>
              </a:rPr>
            </a:br>
            <a:r>
              <a:rPr lang="en-US" sz="4000" b="1">
                <a:latin typeface="Teko"/>
                <a:ea typeface="Teko"/>
                <a:cs typeface="Teko"/>
                <a:sym typeface="Teko"/>
              </a:rPr>
              <a:t>9. </a:t>
            </a:r>
            <a:r>
              <a:rPr lang="en-US" sz="4000" b="1" u="sng">
                <a:latin typeface="Teko"/>
                <a:ea typeface="Teko"/>
                <a:cs typeface="Teko"/>
                <a:sym typeface="Teko"/>
              </a:rPr>
              <a:t>LANGUAGE USED</a:t>
            </a:r>
            <a:r>
              <a:rPr lang="en-US" sz="4000">
                <a:latin typeface="Teko"/>
                <a:ea typeface="Teko"/>
                <a:cs typeface="Teko"/>
                <a:sym typeface="Teko"/>
              </a:rPr>
              <a:t/>
            </a:r>
            <a:br>
              <a:rPr lang="en-US" sz="4000">
                <a:latin typeface="Teko"/>
                <a:ea typeface="Teko"/>
                <a:cs typeface="Teko"/>
                <a:sym typeface="Teko"/>
              </a:rPr>
            </a:br>
            <a:endParaRPr sz="4000">
              <a:latin typeface="Teko"/>
              <a:ea typeface="Teko"/>
              <a:cs typeface="Teko"/>
              <a:sym typeface="Teko"/>
            </a:endParaRPr>
          </a:p>
        </p:txBody>
      </p:sp>
      <p:sp>
        <p:nvSpPr>
          <p:cNvPr id="172" name="Google Shape;172;p14"/>
          <p:cNvSpPr txBox="1">
            <a:spLocks noGrp="1"/>
          </p:cNvSpPr>
          <p:nvPr>
            <p:ph type="body" idx="1"/>
          </p:nvPr>
        </p:nvSpPr>
        <p:spPr>
          <a:xfrm>
            <a:off x="594360" y="1600200"/>
            <a:ext cx="10698480" cy="7239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ct val="100000"/>
              <a:buNone/>
            </a:pPr>
            <a:r>
              <a:rPr lang="en-US" sz="4000" b="1" u="sng" dirty="0">
                <a:latin typeface="Teko"/>
                <a:ea typeface="Teko"/>
                <a:cs typeface="Teko"/>
                <a:sym typeface="Teko"/>
              </a:rPr>
              <a:t>Python</a:t>
            </a:r>
            <a:endParaRPr dirty="0"/>
          </a:p>
          <a:p>
            <a:pPr marL="0" lvl="0" indent="0" algn="ctr" rtl="0">
              <a:spcBef>
                <a:spcPts val="740"/>
              </a:spcBef>
              <a:spcAft>
                <a:spcPts val="0"/>
              </a:spcAft>
              <a:buClr>
                <a:schemeClr val="dk1"/>
              </a:buClr>
              <a:buSzPct val="100000"/>
              <a:buNone/>
            </a:pPr>
            <a:endParaRPr sz="4000" b="1" u="sng" dirty="0">
              <a:latin typeface="Teko"/>
              <a:ea typeface="Teko"/>
              <a:cs typeface="Teko"/>
              <a:sym typeface="Teko"/>
            </a:endParaRPr>
          </a:p>
          <a:p>
            <a:pPr marL="0" lvl="0" indent="0" algn="l" rtl="0">
              <a:spcBef>
                <a:spcPts val="573"/>
              </a:spcBef>
              <a:spcAft>
                <a:spcPts val="0"/>
              </a:spcAft>
              <a:buClr>
                <a:schemeClr val="dk1"/>
              </a:buClr>
              <a:buSzPct val="100000"/>
              <a:buNone/>
            </a:pPr>
            <a:r>
              <a:rPr lang="en-US" sz="3100" dirty="0"/>
              <a:t>Python is widely used in scientific and numeric computing:</a:t>
            </a:r>
            <a:endParaRPr dirty="0"/>
          </a:p>
          <a:p>
            <a:pPr marL="0" lvl="0" indent="0" algn="l" rtl="0">
              <a:spcBef>
                <a:spcPts val="573"/>
              </a:spcBef>
              <a:spcAft>
                <a:spcPts val="0"/>
              </a:spcAft>
              <a:buClr>
                <a:schemeClr val="dk1"/>
              </a:buClr>
              <a:buSzPct val="100000"/>
              <a:buNone/>
            </a:pPr>
            <a:endParaRPr sz="3100" dirty="0"/>
          </a:p>
          <a:p>
            <a:pPr marL="342900" lvl="0" indent="-342900">
              <a:lnSpc>
                <a:spcPct val="150000"/>
              </a:lnSpc>
              <a:spcBef>
                <a:spcPts val="910"/>
              </a:spcBef>
              <a:spcAft>
                <a:spcPts val="0"/>
              </a:spcAft>
              <a:buSzPts val="1000"/>
              <a:buFont typeface="Wingdings" panose="05000000000000000000" pitchFamily="2" charset="2"/>
              <a:buChar char=""/>
              <a:tabLst>
                <a:tab pos="246380" algn="l"/>
                <a:tab pos="247015" algn="l"/>
              </a:tabLst>
            </a:pPr>
            <a:r>
              <a:rPr lang="en-US" sz="2400" b="1" dirty="0" err="1">
                <a:effectLst/>
                <a:latin typeface="Arial" panose="020B0604020202020204" pitchFamily="34" charset="0"/>
                <a:ea typeface="Wingdings" panose="05000000000000000000" pitchFamily="2" charset="2"/>
                <a:cs typeface="Wingdings" panose="05000000000000000000" pitchFamily="2" charset="2"/>
              </a:rPr>
              <a:t>Numpy</a:t>
            </a:r>
            <a:r>
              <a:rPr lang="en-US" sz="2400" b="1" dirty="0">
                <a:effectLst/>
                <a:latin typeface="Arial" panose="020B0604020202020204" pitchFamily="34" charset="0"/>
                <a:ea typeface="Wingdings" panose="05000000000000000000" pitchFamily="2" charset="2"/>
                <a:cs typeface="Wingdings" panose="05000000000000000000" pitchFamily="2" charset="2"/>
              </a:rPr>
              <a:t> is a numerical python</a:t>
            </a:r>
            <a:r>
              <a:rPr lang="en-US" sz="2400" b="1" spc="5" dirty="0">
                <a:effectLst/>
                <a:latin typeface="Arial" panose="020B0604020202020204" pitchFamily="34" charset="0"/>
                <a:ea typeface="Wingdings" panose="05000000000000000000" pitchFamily="2" charset="2"/>
                <a:cs typeface="Wingdings" panose="05000000000000000000" pitchFamily="2" charset="2"/>
              </a:rPr>
              <a:t> </a:t>
            </a:r>
            <a:r>
              <a:rPr lang="en-US" sz="2400" b="1" dirty="0">
                <a:effectLst/>
                <a:latin typeface="Arial" panose="020B0604020202020204" pitchFamily="34" charset="0"/>
                <a:ea typeface="Wingdings" panose="05000000000000000000" pitchFamily="2" charset="2"/>
                <a:cs typeface="Wingdings" panose="05000000000000000000" pitchFamily="2" charset="2"/>
              </a:rPr>
              <a:t>library for analysis of numbers.</a:t>
            </a:r>
            <a:endParaRPr lang="en-IN" sz="2400" b="1"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910"/>
              </a:spcBef>
              <a:spcAft>
                <a:spcPts val="0"/>
              </a:spcAft>
              <a:buSzPts val="1000"/>
              <a:buFont typeface="Wingdings" panose="05000000000000000000" pitchFamily="2" charset="2"/>
              <a:buChar char=""/>
              <a:tabLst>
                <a:tab pos="246380" algn="l"/>
                <a:tab pos="247015" algn="l"/>
              </a:tabLst>
            </a:pPr>
            <a:r>
              <a:rPr lang="en-US" sz="2400" b="1" dirty="0">
                <a:solidFill>
                  <a:srgbClr val="000000"/>
                </a:solidFill>
                <a:effectLst/>
                <a:latin typeface="Arial" panose="020B0604020202020204" pitchFamily="34" charset="0"/>
                <a:ea typeface="Wingdings" panose="05000000000000000000" pitchFamily="2" charset="2"/>
                <a:cs typeface="Wingdings" panose="05000000000000000000" pitchFamily="2" charset="2"/>
              </a:rPr>
              <a:t>OpenCV is a library using which we can detect faces and apply different machine learning algorithms in it.</a:t>
            </a:r>
            <a:endParaRPr lang="en-IN" sz="2400" b="1"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160845" algn="l" rtl="0">
              <a:spcBef>
                <a:spcPts val="573"/>
              </a:spcBef>
              <a:spcAft>
                <a:spcPts val="0"/>
              </a:spcAft>
              <a:buClr>
                <a:schemeClr val="dk1"/>
              </a:buClr>
              <a:buSzPct val="100000"/>
              <a:buFont typeface="Noto Sans Symbols"/>
              <a:buNone/>
            </a:pPr>
            <a:endParaRPr sz="3100" dirty="0"/>
          </a:p>
          <a:p>
            <a:pPr marL="342900" lvl="0" indent="-154940" algn="l" rtl="0">
              <a:spcBef>
                <a:spcPts val="592"/>
              </a:spcBef>
              <a:spcAft>
                <a:spcPts val="0"/>
              </a:spcAft>
              <a:buClr>
                <a:schemeClr val="dk1"/>
              </a:buClr>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F7F7F">
            <a:alpha val="64705"/>
          </a:srgbClr>
        </a:solidFill>
        <a:effectLst/>
      </p:bgPr>
    </p:bg>
    <p:spTree>
      <p:nvGrpSpPr>
        <p:cNvPr id="1" name="Shape 176"/>
        <p:cNvGrpSpPr/>
        <p:nvPr/>
      </p:nvGrpSpPr>
      <p:grpSpPr>
        <a:xfrm>
          <a:off x="0" y="0"/>
          <a:ext cx="0" cy="0"/>
          <a:chOff x="0" y="0"/>
          <a:chExt cx="0" cy="0"/>
        </a:xfrm>
      </p:grpSpPr>
      <p:sp>
        <p:nvSpPr>
          <p:cNvPr id="177" name="Google Shape;177;p15"/>
          <p:cNvSpPr txBox="1">
            <a:spLocks noGrp="1"/>
          </p:cNvSpPr>
          <p:nvPr>
            <p:ph type="ctrTitle"/>
          </p:nvPr>
        </p:nvSpPr>
        <p:spPr>
          <a:xfrm>
            <a:off x="838200" y="3200400"/>
            <a:ext cx="10104120" cy="1960034"/>
          </a:xfrm>
          <a:prstGeom prst="rect">
            <a:avLst/>
          </a:prstGeom>
          <a:gradFill>
            <a:gsLst>
              <a:gs pos="0">
                <a:srgbClr val="CACACA"/>
              </a:gs>
              <a:gs pos="40000">
                <a:srgbClr val="C1C1C1"/>
              </a:gs>
              <a:gs pos="100000">
                <a:schemeClr val="dk1"/>
              </a:gs>
            </a:gsLst>
            <a:path path="circle">
              <a:fillToRect l="50000" t="50000" r="50000" b="50000"/>
            </a:path>
            <a:tileRect/>
          </a:gra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000"/>
              <a:buFont typeface="Teko"/>
              <a:buNone/>
            </a:pPr>
            <a:r>
              <a:rPr lang="en-US" sz="6000" b="1">
                <a:latin typeface="Teko"/>
                <a:ea typeface="Teko"/>
                <a:cs typeface="Teko"/>
                <a:sym typeface="Teko"/>
              </a:rPr>
              <a:t>Thank You !</a:t>
            </a:r>
            <a:endParaRPr/>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197</Words>
  <Application>Microsoft Office PowerPoint</Application>
  <PresentationFormat>Custom</PresentationFormat>
  <Paragraphs>39</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Teko</vt:lpstr>
      <vt:lpstr>Calibri</vt:lpstr>
      <vt:lpstr>charter</vt:lpstr>
      <vt:lpstr>Noto Sans Symbols</vt:lpstr>
      <vt:lpstr>Wingdings</vt:lpstr>
      <vt:lpstr>Times New Roman</vt:lpstr>
      <vt:lpstr>Office Theme</vt:lpstr>
      <vt:lpstr>  6th   SEM   PROJECT   REPORT On FACE RECOGNITITON SYSTEM (CSE VI SEM MINI PROJECT) 2021-22  </vt:lpstr>
      <vt:lpstr> 1. Introduction </vt:lpstr>
      <vt:lpstr>   SOFTWARE  REQUIREMENTS  </vt:lpstr>
      <vt:lpstr> 4. DATASET </vt:lpstr>
      <vt:lpstr>PowerPoint Presentation</vt:lpstr>
      <vt:lpstr>Face recognititon</vt:lpstr>
      <vt:lpstr>PowerPoint Presentation</vt:lpstr>
      <vt:lpstr> 9. LANGUAGE USED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6th   SEM   PROJECT   REPORT On FACE RECOGNITITON SYSTEM (CSE VI SEM MINI PROJECT) 2021-22  </dc:title>
  <dc:creator>TUSHAR</dc:creator>
  <cp:lastModifiedBy>hp</cp:lastModifiedBy>
  <cp:revision>4</cp:revision>
  <dcterms:created xsi:type="dcterms:W3CDTF">2021-05-12T02:07:22Z</dcterms:created>
  <dcterms:modified xsi:type="dcterms:W3CDTF">2022-07-05T03:52:31Z</dcterms:modified>
</cp:coreProperties>
</file>