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0"/>
  </p:notesMasterIdLst>
  <p:sldIdLst>
    <p:sldId id="256" r:id="rId2"/>
    <p:sldId id="282" r:id="rId3"/>
    <p:sldId id="259" r:id="rId4"/>
    <p:sldId id="283" r:id="rId5"/>
    <p:sldId id="284" r:id="rId6"/>
    <p:sldId id="258" r:id="rId7"/>
    <p:sldId id="277" r:id="rId8"/>
    <p:sldId id="261" r:id="rId9"/>
    <p:sldId id="285" r:id="rId10"/>
    <p:sldId id="287" r:id="rId11"/>
    <p:sldId id="276" r:id="rId12"/>
    <p:sldId id="288" r:id="rId13"/>
    <p:sldId id="274" r:id="rId14"/>
    <p:sldId id="292" r:id="rId15"/>
    <p:sldId id="293" r:id="rId16"/>
    <p:sldId id="294" r:id="rId17"/>
    <p:sldId id="266" r:id="rId18"/>
    <p:sldId id="267"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5687"/>
  </p:normalViewPr>
  <p:slideViewPr>
    <p:cSldViewPr snapToGrid="0">
      <p:cViewPr varScale="1">
        <p:scale>
          <a:sx n="99" d="100"/>
          <a:sy n="99" d="100"/>
        </p:scale>
        <p:origin x="960"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211D4D-EA60-764F-9335-87AF993FA78D}" type="datetimeFigureOut">
              <a:rPr lang="en-US" smtClean="0"/>
              <a:t>12/4/23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F89AB0-1BE1-D04D-8AC1-B69880F42255}" type="slidenum">
              <a:rPr lang="en-US" smtClean="0"/>
              <a:t>‹#›</a:t>
            </a:fld>
            <a:endParaRPr lang="en-US"/>
          </a:p>
        </p:txBody>
      </p:sp>
    </p:spTree>
    <p:extLst>
      <p:ext uri="{BB962C8B-B14F-4D97-AF65-F5344CB8AC3E}">
        <p14:creationId xmlns:p14="http://schemas.microsoft.com/office/powerpoint/2010/main" val="12032600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4F89AB0-1BE1-D04D-8AC1-B69880F42255}" type="slidenum">
              <a:rPr lang="en-US" smtClean="0"/>
              <a:t>3</a:t>
            </a:fld>
            <a:endParaRPr lang="en-US"/>
          </a:p>
        </p:txBody>
      </p:sp>
    </p:spTree>
    <p:extLst>
      <p:ext uri="{BB962C8B-B14F-4D97-AF65-F5344CB8AC3E}">
        <p14:creationId xmlns:p14="http://schemas.microsoft.com/office/powerpoint/2010/main" val="35945128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4F89AB0-1BE1-D04D-8AC1-B69880F42255}" type="slidenum">
              <a:rPr lang="en-US" smtClean="0"/>
              <a:t>4</a:t>
            </a:fld>
            <a:endParaRPr lang="en-US"/>
          </a:p>
        </p:txBody>
      </p:sp>
    </p:spTree>
    <p:extLst>
      <p:ext uri="{BB962C8B-B14F-4D97-AF65-F5344CB8AC3E}">
        <p14:creationId xmlns:p14="http://schemas.microsoft.com/office/powerpoint/2010/main" val="1479349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0"/>
              </a:spcBef>
              <a:spcAft>
                <a:spcPts val="0"/>
              </a:spcAft>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74F89AB0-1BE1-D04D-8AC1-B69880F42255}" type="slidenum">
              <a:rPr lang="en-US" smtClean="0"/>
              <a:t>8</a:t>
            </a:fld>
            <a:endParaRPr lang="en-US"/>
          </a:p>
        </p:txBody>
      </p:sp>
    </p:spTree>
    <p:extLst>
      <p:ext uri="{BB962C8B-B14F-4D97-AF65-F5344CB8AC3E}">
        <p14:creationId xmlns:p14="http://schemas.microsoft.com/office/powerpoint/2010/main" val="29513610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0"/>
              </a:spcBef>
              <a:spcAft>
                <a:spcPts val="0"/>
              </a:spcAft>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74F89AB0-1BE1-D04D-8AC1-B69880F42255}" type="slidenum">
              <a:rPr lang="en-US" smtClean="0"/>
              <a:t>9</a:t>
            </a:fld>
            <a:endParaRPr lang="en-US"/>
          </a:p>
        </p:txBody>
      </p:sp>
    </p:spTree>
    <p:extLst>
      <p:ext uri="{BB962C8B-B14F-4D97-AF65-F5344CB8AC3E}">
        <p14:creationId xmlns:p14="http://schemas.microsoft.com/office/powerpoint/2010/main" val="34518935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0"/>
              </a:spcBef>
              <a:spcAft>
                <a:spcPts val="0"/>
              </a:spcAft>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74F89AB0-1BE1-D04D-8AC1-B69880F42255}" type="slidenum">
              <a:rPr lang="en-US" smtClean="0"/>
              <a:t>11</a:t>
            </a:fld>
            <a:endParaRPr lang="en-US"/>
          </a:p>
        </p:txBody>
      </p:sp>
    </p:spTree>
    <p:extLst>
      <p:ext uri="{BB962C8B-B14F-4D97-AF65-F5344CB8AC3E}">
        <p14:creationId xmlns:p14="http://schemas.microsoft.com/office/powerpoint/2010/main" val="36268930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0"/>
              </a:spcBef>
              <a:spcAft>
                <a:spcPts val="0"/>
              </a:spcAft>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74F89AB0-1BE1-D04D-8AC1-B69880F42255}" type="slidenum">
              <a:rPr lang="en-US" smtClean="0"/>
              <a:t>12</a:t>
            </a:fld>
            <a:endParaRPr lang="en-US"/>
          </a:p>
        </p:txBody>
      </p:sp>
    </p:spTree>
    <p:extLst>
      <p:ext uri="{BB962C8B-B14F-4D97-AF65-F5344CB8AC3E}">
        <p14:creationId xmlns:p14="http://schemas.microsoft.com/office/powerpoint/2010/main" val="10897837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0"/>
              </a:spcBef>
              <a:spcAft>
                <a:spcPts val="0"/>
              </a:spcAft>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74F89AB0-1BE1-D04D-8AC1-B69880F42255}" type="slidenum">
              <a:rPr lang="en-US" smtClean="0"/>
              <a:t>13</a:t>
            </a:fld>
            <a:endParaRPr lang="en-US"/>
          </a:p>
        </p:txBody>
      </p:sp>
    </p:spTree>
    <p:extLst>
      <p:ext uri="{BB962C8B-B14F-4D97-AF65-F5344CB8AC3E}">
        <p14:creationId xmlns:p14="http://schemas.microsoft.com/office/powerpoint/2010/main" val="343370351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12/4/23</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12/4/23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12/4/23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12/4/23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12/4/23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12/4/23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12/4/23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12/4/23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12/4/23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12/4/23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12/4/23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12/4/23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12/4/23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12/4/23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12/4/23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12/4/23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12/4/23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12/4/23</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8.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www.geeksforgeeks.org/stacking-in-machine-learning/" TargetMode="External"/><Relationship Id="rId2" Type="http://schemas.openxmlformats.org/officeDocument/2006/relationships/hyperlink" Target="https://www.analyticsvidhya.com/blog/2021/08/ensemble-stacking-for-machine-learning-and-deep-learning/"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arxiv.org/pdf/2304.06015.pdf"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8.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1415ED-7B0C-3B69-8DC2-BC4A4B25B17D}"/>
              </a:ext>
            </a:extLst>
          </p:cNvPr>
          <p:cNvSpPr>
            <a:spLocks noGrp="1"/>
          </p:cNvSpPr>
          <p:nvPr>
            <p:ph type="ctrTitle"/>
          </p:nvPr>
        </p:nvSpPr>
        <p:spPr/>
        <p:txBody>
          <a:bodyPr>
            <a:normAutofit/>
          </a:bodyPr>
          <a:lstStyle/>
          <a:p>
            <a:r>
              <a:rPr lang="en-US" sz="4400" dirty="0"/>
              <a:t>Machine Learning (CS 667)</a:t>
            </a:r>
          </a:p>
        </p:txBody>
      </p:sp>
      <p:sp>
        <p:nvSpPr>
          <p:cNvPr id="3" name="Subtitle 2">
            <a:extLst>
              <a:ext uri="{FF2B5EF4-FFF2-40B4-BE49-F238E27FC236}">
                <a16:creationId xmlns:a16="http://schemas.microsoft.com/office/drawing/2014/main" id="{8B4127A4-AF3C-B16A-37CF-B0C8C96C587D}"/>
              </a:ext>
            </a:extLst>
          </p:cNvPr>
          <p:cNvSpPr>
            <a:spLocks noGrp="1"/>
          </p:cNvSpPr>
          <p:nvPr>
            <p:ph type="subTitle" idx="1"/>
          </p:nvPr>
        </p:nvSpPr>
        <p:spPr>
          <a:xfrm>
            <a:off x="1876424" y="3602038"/>
            <a:ext cx="9645016" cy="2713418"/>
          </a:xfrm>
        </p:spPr>
        <p:txBody>
          <a:bodyPr>
            <a:normAutofit/>
          </a:bodyPr>
          <a:lstStyle/>
          <a:p>
            <a:r>
              <a:rPr lang="en-US" sz="2800" b="1" dirty="0">
                <a:latin typeface="Cambria" panose="02040503050406030204" pitchFamily="18" charset="0"/>
              </a:rPr>
              <a:t>STACKED ENSEMBLE TECHNIQUE</a:t>
            </a:r>
          </a:p>
          <a:p>
            <a:endParaRPr lang="en-US" b="1" dirty="0">
              <a:latin typeface="Cambria" panose="02040503050406030204" pitchFamily="18" charset="0"/>
            </a:endParaRPr>
          </a:p>
          <a:p>
            <a:endParaRPr lang="en-US" b="1" dirty="0">
              <a:latin typeface="Cambria" panose="02040503050406030204" pitchFamily="18" charset="0"/>
            </a:endParaRPr>
          </a:p>
          <a:p>
            <a:pPr algn="r"/>
            <a:r>
              <a:rPr lang="en-US" b="1" dirty="0">
                <a:latin typeface="Cambria" panose="02040503050406030204" pitchFamily="18" charset="0"/>
              </a:rPr>
              <a:t>PRESENTER</a:t>
            </a:r>
          </a:p>
          <a:p>
            <a:pPr algn="r"/>
            <a:r>
              <a:rPr lang="en-US" b="1" dirty="0">
                <a:latin typeface="Cambria" panose="02040503050406030204" pitchFamily="18" charset="0"/>
              </a:rPr>
              <a:t>Kanika </a:t>
            </a:r>
            <a:r>
              <a:rPr lang="en-US" b="1" dirty="0" err="1">
                <a:latin typeface="Cambria" panose="02040503050406030204" pitchFamily="18" charset="0"/>
              </a:rPr>
              <a:t>warman</a:t>
            </a:r>
            <a:r>
              <a:rPr lang="en-US" b="1" dirty="0">
                <a:latin typeface="Cambria" panose="02040503050406030204" pitchFamily="18" charset="0"/>
              </a:rPr>
              <a:t> (</a:t>
            </a:r>
            <a:r>
              <a:rPr lang="en-US" b="1" cap="none" dirty="0">
                <a:latin typeface="Cambria" panose="02040503050406030204" pitchFamily="18" charset="0"/>
              </a:rPr>
              <a:t>mf</a:t>
            </a:r>
            <a:r>
              <a:rPr lang="en-US" b="1" dirty="0">
                <a:latin typeface="Cambria" panose="02040503050406030204" pitchFamily="18" charset="0"/>
              </a:rPr>
              <a:t>1513)</a:t>
            </a:r>
          </a:p>
        </p:txBody>
      </p:sp>
    </p:spTree>
    <p:extLst>
      <p:ext uri="{BB962C8B-B14F-4D97-AF65-F5344CB8AC3E}">
        <p14:creationId xmlns:p14="http://schemas.microsoft.com/office/powerpoint/2010/main" val="30555732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70F477-BD7E-53ED-E888-9FFA9CE34759}"/>
              </a:ext>
            </a:extLst>
          </p:cNvPr>
          <p:cNvSpPr>
            <a:spLocks noGrp="1"/>
          </p:cNvSpPr>
          <p:nvPr>
            <p:ph type="title"/>
          </p:nvPr>
        </p:nvSpPr>
        <p:spPr/>
        <p:txBody>
          <a:bodyPr/>
          <a:lstStyle/>
          <a:p>
            <a:r>
              <a:rPr lang="en-US" sz="3600" dirty="0">
                <a:solidFill>
                  <a:schemeClr val="bg2">
                    <a:lumMod val="75000"/>
                  </a:schemeClr>
                </a:solidFill>
                <a:latin typeface="+mn-lt"/>
                <a:ea typeface="+mn-ea"/>
                <a:cs typeface="+mn-cs"/>
              </a:rPr>
              <a:t>Paper implementation: results comparison</a:t>
            </a:r>
            <a:endParaRPr lang="en-US" dirty="0">
              <a:solidFill>
                <a:schemeClr val="bg2">
                  <a:lumMod val="75000"/>
                </a:schemeClr>
              </a:solidFill>
            </a:endParaRPr>
          </a:p>
        </p:txBody>
      </p:sp>
      <p:pic>
        <p:nvPicPr>
          <p:cNvPr id="5" name="Content Placeholder 10" descr="A table of numbers with black text&#10;&#10;Description automatically generated">
            <a:extLst>
              <a:ext uri="{FF2B5EF4-FFF2-40B4-BE49-F238E27FC236}">
                <a16:creationId xmlns:a16="http://schemas.microsoft.com/office/drawing/2014/main" id="{CBCD5DEF-BA14-2C3C-20FF-5BAF3C4C6064}"/>
              </a:ext>
            </a:extLst>
          </p:cNvPr>
          <p:cNvPicPr>
            <a:picLocks noGrp="1" noChangeAspect="1"/>
          </p:cNvPicPr>
          <p:nvPr>
            <p:ph sz="half" idx="1"/>
          </p:nvPr>
        </p:nvPicPr>
        <p:blipFill>
          <a:blip r:embed="rId2"/>
          <a:stretch>
            <a:fillRect/>
          </a:stretch>
        </p:blipFill>
        <p:spPr>
          <a:xfrm>
            <a:off x="1141413" y="2249488"/>
            <a:ext cx="4878387" cy="3541712"/>
          </a:xfrm>
        </p:spPr>
      </p:pic>
      <p:pic>
        <p:nvPicPr>
          <p:cNvPr id="6" name="Content Placeholder 5" descr="A table of numbers and symbols&#10;&#10;Description automatically generated with medium confidence">
            <a:extLst>
              <a:ext uri="{FF2B5EF4-FFF2-40B4-BE49-F238E27FC236}">
                <a16:creationId xmlns:a16="http://schemas.microsoft.com/office/drawing/2014/main" id="{8546788B-F8F2-4C87-B967-A46ECD6D32FD}"/>
              </a:ext>
            </a:extLst>
          </p:cNvPr>
          <p:cNvPicPr>
            <a:picLocks noGrp="1" noChangeAspect="1"/>
          </p:cNvPicPr>
          <p:nvPr>
            <p:ph sz="half" idx="2"/>
          </p:nvPr>
        </p:nvPicPr>
        <p:blipFill>
          <a:blip r:embed="rId3"/>
          <a:stretch>
            <a:fillRect/>
          </a:stretch>
        </p:blipFill>
        <p:spPr>
          <a:xfrm>
            <a:off x="6348020" y="2249488"/>
            <a:ext cx="4523572" cy="3541712"/>
          </a:xfrm>
          <a:prstGeom prst="rect">
            <a:avLst/>
          </a:prstGeom>
        </p:spPr>
      </p:pic>
    </p:spTree>
    <p:extLst>
      <p:ext uri="{BB962C8B-B14F-4D97-AF65-F5344CB8AC3E}">
        <p14:creationId xmlns:p14="http://schemas.microsoft.com/office/powerpoint/2010/main" val="15434490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FD100-C8A8-C6BB-6291-0EFD39AC1318}"/>
              </a:ext>
            </a:extLst>
          </p:cNvPr>
          <p:cNvSpPr>
            <a:spLocks noGrp="1"/>
          </p:cNvSpPr>
          <p:nvPr>
            <p:ph type="title"/>
          </p:nvPr>
        </p:nvSpPr>
        <p:spPr>
          <a:xfrm>
            <a:off x="1141413" y="618518"/>
            <a:ext cx="9905998" cy="1137711"/>
          </a:xfrm>
        </p:spPr>
        <p:txBody>
          <a:bodyPr>
            <a:normAutofit/>
          </a:bodyPr>
          <a:lstStyle/>
          <a:p>
            <a:r>
              <a:rPr lang="en-US" sz="4000" dirty="0">
                <a:solidFill>
                  <a:schemeClr val="tx2"/>
                </a:solidFill>
                <a:latin typeface="+mn-lt"/>
                <a:ea typeface="+mn-ea"/>
                <a:cs typeface="+mn-cs"/>
              </a:rPr>
              <a:t>Modifications/ Suggestion</a:t>
            </a:r>
          </a:p>
        </p:txBody>
      </p:sp>
      <p:sp>
        <p:nvSpPr>
          <p:cNvPr id="6" name="Content Placeholder 5">
            <a:extLst>
              <a:ext uri="{FF2B5EF4-FFF2-40B4-BE49-F238E27FC236}">
                <a16:creationId xmlns:a16="http://schemas.microsoft.com/office/drawing/2014/main" id="{17CCDA8E-0AFE-44DC-09DF-9B752BD266BC}"/>
              </a:ext>
            </a:extLst>
          </p:cNvPr>
          <p:cNvSpPr>
            <a:spLocks noGrp="1"/>
          </p:cNvSpPr>
          <p:nvPr>
            <p:ph idx="1"/>
          </p:nvPr>
        </p:nvSpPr>
        <p:spPr>
          <a:xfrm>
            <a:off x="1141412" y="1524000"/>
            <a:ext cx="9905999" cy="4927600"/>
          </a:xfrm>
        </p:spPr>
        <p:txBody>
          <a:bodyPr>
            <a:normAutofit fontScale="85000" lnSpcReduction="10000"/>
          </a:bodyPr>
          <a:lstStyle/>
          <a:p>
            <a:pPr>
              <a:buFont typeface="Wingdings" pitchFamily="2" charset="2"/>
              <a:buChar char="q"/>
            </a:pPr>
            <a:r>
              <a:rPr lang="en-US" dirty="0">
                <a:solidFill>
                  <a:srgbClr val="21242C"/>
                </a:solidFill>
                <a:latin typeface="Lato" panose="020F0502020204030203" pitchFamily="34" charset="0"/>
              </a:rPr>
              <a:t>The paper used stacked ensemble Classifier to show an improved heart disease prediction method. The significance of prediction performance was examined using precision, ROC sensitivity, Specificity, F1 Score, Log Loss, and MCC. </a:t>
            </a:r>
          </a:p>
          <a:p>
            <a:pPr>
              <a:buFont typeface="Wingdings" pitchFamily="2" charset="2"/>
              <a:buChar char="q"/>
            </a:pPr>
            <a:r>
              <a:rPr lang="en-US" dirty="0">
                <a:solidFill>
                  <a:srgbClr val="21242C"/>
                </a:solidFill>
                <a:latin typeface="Lato" panose="020F0502020204030203" pitchFamily="34" charset="0"/>
              </a:rPr>
              <a:t>To identify if a person has a heart problem, machine learning technique was applied and discovered that the enhanced stacked ensemble approach provides better accuracy than previous methods. </a:t>
            </a:r>
          </a:p>
          <a:p>
            <a:pPr>
              <a:buFont typeface="Wingdings" pitchFamily="2" charset="2"/>
              <a:buChar char="q"/>
            </a:pPr>
            <a:r>
              <a:rPr lang="en-US" dirty="0">
                <a:solidFill>
                  <a:srgbClr val="21242C"/>
                </a:solidFill>
                <a:latin typeface="Lato" panose="020F0502020204030203" pitchFamily="34" charset="0"/>
              </a:rPr>
              <a:t>To further enhance and better the prediction results, we could incorporate the below methods:</a:t>
            </a:r>
          </a:p>
          <a:p>
            <a:pPr marL="457200" lvl="1" indent="0">
              <a:buNone/>
            </a:pPr>
            <a:r>
              <a:rPr lang="en-US" dirty="0">
                <a:solidFill>
                  <a:srgbClr val="21242C"/>
                </a:solidFill>
                <a:latin typeface="Lato" panose="020F0502020204030203" pitchFamily="34" charset="0"/>
              </a:rPr>
              <a:t>1. Use feature selection to focus on attributes that contribute more to the target variable decision.</a:t>
            </a:r>
          </a:p>
          <a:p>
            <a:pPr marL="457200" lvl="1" indent="0">
              <a:buNone/>
            </a:pPr>
            <a:r>
              <a:rPr lang="en-US" dirty="0">
                <a:solidFill>
                  <a:srgbClr val="21242C"/>
                </a:solidFill>
                <a:latin typeface="Lato" panose="020F0502020204030203" pitchFamily="34" charset="0"/>
              </a:rPr>
              <a:t>2. Evaluate all the base models and use only the ones that have better result for the target variable compared to others.</a:t>
            </a:r>
          </a:p>
          <a:p>
            <a:pPr marL="457200" lvl="1" indent="0">
              <a:buNone/>
            </a:pPr>
            <a:r>
              <a:rPr lang="en-US" dirty="0">
                <a:solidFill>
                  <a:srgbClr val="21242C"/>
                </a:solidFill>
                <a:latin typeface="Lato" panose="020F0502020204030203" pitchFamily="34" charset="0"/>
              </a:rPr>
              <a:t>3. Use 2-level stacking</a:t>
            </a:r>
          </a:p>
        </p:txBody>
      </p:sp>
    </p:spTree>
    <p:extLst>
      <p:ext uri="{BB962C8B-B14F-4D97-AF65-F5344CB8AC3E}">
        <p14:creationId xmlns:p14="http://schemas.microsoft.com/office/powerpoint/2010/main" val="24610903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FD100-C8A8-C6BB-6291-0EFD39AC1318}"/>
              </a:ext>
            </a:extLst>
          </p:cNvPr>
          <p:cNvSpPr>
            <a:spLocks noGrp="1"/>
          </p:cNvSpPr>
          <p:nvPr>
            <p:ph type="title"/>
          </p:nvPr>
        </p:nvSpPr>
        <p:spPr>
          <a:xfrm>
            <a:off x="1141413" y="618518"/>
            <a:ext cx="9905998" cy="1478570"/>
          </a:xfrm>
        </p:spPr>
        <p:txBody>
          <a:bodyPr>
            <a:normAutofit/>
          </a:bodyPr>
          <a:lstStyle/>
          <a:p>
            <a:r>
              <a:rPr lang="en-US" dirty="0">
                <a:solidFill>
                  <a:schemeClr val="bg2">
                    <a:lumMod val="75000"/>
                  </a:schemeClr>
                </a:solidFill>
                <a:latin typeface="+mn-lt"/>
                <a:ea typeface="+mn-ea"/>
                <a:cs typeface="+mn-cs"/>
              </a:rPr>
              <a:t>Modifications/ Suggestions: Multi-level stacking</a:t>
            </a:r>
          </a:p>
        </p:txBody>
      </p:sp>
      <p:pic>
        <p:nvPicPr>
          <p:cNvPr id="5" name="Picture 4" descr="A diagram of a model&#10;&#10;Description automatically generated">
            <a:extLst>
              <a:ext uri="{FF2B5EF4-FFF2-40B4-BE49-F238E27FC236}">
                <a16:creationId xmlns:a16="http://schemas.microsoft.com/office/drawing/2014/main" id="{3E6394AC-EFA3-3667-E9F3-B40CBE6B1A55}"/>
              </a:ext>
            </a:extLst>
          </p:cNvPr>
          <p:cNvPicPr>
            <a:picLocks noChangeAspect="1"/>
          </p:cNvPicPr>
          <p:nvPr/>
        </p:nvPicPr>
        <p:blipFill>
          <a:blip r:embed="rId4"/>
          <a:stretch>
            <a:fillRect/>
          </a:stretch>
        </p:blipFill>
        <p:spPr>
          <a:xfrm>
            <a:off x="972458" y="2438400"/>
            <a:ext cx="5254172" cy="2946400"/>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
        <p:nvSpPr>
          <p:cNvPr id="6" name="Content Placeholder 5">
            <a:extLst>
              <a:ext uri="{FF2B5EF4-FFF2-40B4-BE49-F238E27FC236}">
                <a16:creationId xmlns:a16="http://schemas.microsoft.com/office/drawing/2014/main" id="{17CCDA8E-0AFE-44DC-09DF-9B752BD266BC}"/>
              </a:ext>
            </a:extLst>
          </p:cNvPr>
          <p:cNvSpPr>
            <a:spLocks noGrp="1"/>
          </p:cNvSpPr>
          <p:nvPr>
            <p:ph idx="1"/>
          </p:nvPr>
        </p:nvSpPr>
        <p:spPr>
          <a:xfrm>
            <a:off x="6336727" y="2249487"/>
            <a:ext cx="4710683" cy="3541714"/>
          </a:xfrm>
        </p:spPr>
        <p:txBody>
          <a:bodyPr>
            <a:normAutofit/>
          </a:bodyPr>
          <a:lstStyle/>
          <a:p>
            <a:pPr marL="0" indent="0">
              <a:lnSpc>
                <a:spcPct val="110000"/>
              </a:lnSpc>
              <a:buNone/>
            </a:pPr>
            <a:r>
              <a:rPr lang="en-US" sz="1500" dirty="0">
                <a:solidFill>
                  <a:schemeClr val="tx2"/>
                </a:solidFill>
                <a:latin typeface="Lato" panose="020F0502020204030203" pitchFamily="34" charset="0"/>
              </a:rPr>
              <a:t>Two-level stacking is an ensemble learning technique that involves training multiple diverse base models in the first level and using their predictions to create a stacked dataset.</a:t>
            </a:r>
          </a:p>
          <a:p>
            <a:pPr marL="457200" indent="-457200">
              <a:lnSpc>
                <a:spcPct val="110000"/>
              </a:lnSpc>
              <a:buFont typeface="+mj-lt"/>
              <a:buAutoNum type="arabicPeriod"/>
            </a:pPr>
            <a:r>
              <a:rPr lang="en-US" sz="1500" dirty="0">
                <a:solidFill>
                  <a:schemeClr val="tx2"/>
                </a:solidFill>
                <a:latin typeface="Lato" panose="020F0502020204030203" pitchFamily="34" charset="0"/>
              </a:rPr>
              <a:t>In the second level, a meta-model is trained on the stacked predictions to make the final predictions.</a:t>
            </a:r>
          </a:p>
          <a:p>
            <a:pPr marL="457200" indent="-457200">
              <a:lnSpc>
                <a:spcPct val="110000"/>
              </a:lnSpc>
              <a:buFont typeface="+mj-lt"/>
              <a:buAutoNum type="arabicPeriod"/>
            </a:pPr>
            <a:r>
              <a:rPr lang="en-US" sz="1500" dirty="0">
                <a:solidFill>
                  <a:schemeClr val="tx2"/>
                </a:solidFill>
                <a:latin typeface="Lato" panose="020F0502020204030203" pitchFamily="34" charset="0"/>
              </a:rPr>
              <a:t>This approach leverages the collective strength of diverse models in the first level and the meta-model's ability to capture complex relationships in the ensemble's predictions, often leading to improved overall performance.</a:t>
            </a:r>
          </a:p>
        </p:txBody>
      </p:sp>
    </p:spTree>
    <p:extLst>
      <p:ext uri="{BB962C8B-B14F-4D97-AF65-F5344CB8AC3E}">
        <p14:creationId xmlns:p14="http://schemas.microsoft.com/office/powerpoint/2010/main" val="42171218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FD100-C8A8-C6BB-6291-0EFD39AC1318}"/>
              </a:ext>
            </a:extLst>
          </p:cNvPr>
          <p:cNvSpPr>
            <a:spLocks noGrp="1"/>
          </p:cNvSpPr>
          <p:nvPr>
            <p:ph type="title"/>
          </p:nvPr>
        </p:nvSpPr>
        <p:spPr>
          <a:xfrm>
            <a:off x="1141413" y="618518"/>
            <a:ext cx="9905998" cy="1137711"/>
          </a:xfrm>
        </p:spPr>
        <p:txBody>
          <a:bodyPr>
            <a:normAutofit/>
          </a:bodyPr>
          <a:lstStyle/>
          <a:p>
            <a:r>
              <a:rPr lang="en-US" sz="4000" dirty="0">
                <a:solidFill>
                  <a:schemeClr val="tx2"/>
                </a:solidFill>
                <a:latin typeface="+mn-lt"/>
                <a:ea typeface="+mn-ea"/>
                <a:cs typeface="+mn-cs"/>
              </a:rPr>
              <a:t>Implementing modifications</a:t>
            </a:r>
          </a:p>
        </p:txBody>
      </p:sp>
      <p:sp>
        <p:nvSpPr>
          <p:cNvPr id="6" name="Content Placeholder 5">
            <a:extLst>
              <a:ext uri="{FF2B5EF4-FFF2-40B4-BE49-F238E27FC236}">
                <a16:creationId xmlns:a16="http://schemas.microsoft.com/office/drawing/2014/main" id="{17CCDA8E-0AFE-44DC-09DF-9B752BD266BC}"/>
              </a:ext>
            </a:extLst>
          </p:cNvPr>
          <p:cNvSpPr>
            <a:spLocks noGrp="1"/>
          </p:cNvSpPr>
          <p:nvPr>
            <p:ph idx="1"/>
          </p:nvPr>
        </p:nvSpPr>
        <p:spPr>
          <a:xfrm>
            <a:off x="1141412" y="1524000"/>
            <a:ext cx="9905999" cy="4927600"/>
          </a:xfrm>
        </p:spPr>
        <p:txBody>
          <a:bodyPr>
            <a:normAutofit/>
          </a:bodyPr>
          <a:lstStyle/>
          <a:p>
            <a:pPr>
              <a:buFont typeface="Wingdings" pitchFamily="2" charset="2"/>
              <a:buChar char="q"/>
            </a:pPr>
            <a:r>
              <a:rPr lang="en-US" dirty="0">
                <a:solidFill>
                  <a:srgbClr val="21242C"/>
                </a:solidFill>
                <a:latin typeface="Lato" panose="020F0502020204030203" pitchFamily="34" charset="0"/>
              </a:rPr>
              <a:t> To implement the suggested modifications in the paper, focus was made on:</a:t>
            </a:r>
          </a:p>
          <a:p>
            <a:pPr lvl="1">
              <a:buFont typeface="Wingdings" pitchFamily="2" charset="2"/>
              <a:buChar char="v"/>
            </a:pPr>
            <a:r>
              <a:rPr lang="en-US" dirty="0">
                <a:solidFill>
                  <a:srgbClr val="21242C"/>
                </a:solidFill>
                <a:latin typeface="Lato" panose="020F0502020204030203" pitchFamily="34" charset="0"/>
              </a:rPr>
              <a:t>Use feature selection to identify key attributes and remove the remaining from the dataset.</a:t>
            </a:r>
          </a:p>
          <a:p>
            <a:pPr lvl="1">
              <a:buFont typeface="Wingdings" pitchFamily="2" charset="2"/>
              <a:buChar char="v"/>
            </a:pPr>
            <a:r>
              <a:rPr lang="en-US" dirty="0">
                <a:solidFill>
                  <a:srgbClr val="21242C"/>
                </a:solidFill>
                <a:latin typeface="Lato" panose="020F0502020204030203" pitchFamily="34" charset="0"/>
              </a:rPr>
              <a:t>For a stacked ensemble technique, we stack all the models such as RF, MLP, KNN, ETC, XGB, SVC, ADB, CART, and GBM and evaluate their performances using k-fold technique.</a:t>
            </a:r>
          </a:p>
          <a:p>
            <a:pPr lvl="1">
              <a:buFont typeface="Wingdings" pitchFamily="2" charset="2"/>
              <a:buChar char="v"/>
            </a:pPr>
            <a:r>
              <a:rPr lang="en-US" dirty="0">
                <a:solidFill>
                  <a:srgbClr val="21242C"/>
                </a:solidFill>
                <a:latin typeface="Lato" panose="020F0502020204030203" pitchFamily="34" charset="0"/>
              </a:rPr>
              <a:t>Choose only the top performing models for stacking.</a:t>
            </a:r>
          </a:p>
          <a:p>
            <a:pPr lvl="1">
              <a:buFont typeface="Wingdings" pitchFamily="2" charset="2"/>
              <a:buChar char="v"/>
            </a:pPr>
            <a:r>
              <a:rPr lang="en-US" dirty="0">
                <a:solidFill>
                  <a:srgbClr val="21242C"/>
                </a:solidFill>
                <a:latin typeface="Lato" panose="020F0502020204030203" pitchFamily="34" charset="0"/>
              </a:rPr>
              <a:t>Perform 2-level stacking using selected base models and meta training.</a:t>
            </a:r>
          </a:p>
          <a:p>
            <a:pPr lvl="1">
              <a:buFont typeface="Wingdings" pitchFamily="2" charset="2"/>
              <a:buChar char="v"/>
            </a:pPr>
            <a:r>
              <a:rPr lang="en-US" dirty="0">
                <a:solidFill>
                  <a:srgbClr val="21242C"/>
                </a:solidFill>
                <a:latin typeface="Lato" panose="020F0502020204030203" pitchFamily="34" charset="0"/>
              </a:rPr>
              <a:t>Assess and compare the model to previous models.</a:t>
            </a:r>
          </a:p>
          <a:p>
            <a:pPr lvl="1">
              <a:buFont typeface="Wingdings" pitchFamily="2" charset="2"/>
              <a:buChar char="q"/>
            </a:pPr>
            <a:endParaRPr lang="en-US" dirty="0">
              <a:solidFill>
                <a:srgbClr val="21242C"/>
              </a:solidFill>
              <a:latin typeface="Lato" panose="020F0502020204030203" pitchFamily="34" charset="0"/>
            </a:endParaRPr>
          </a:p>
          <a:p>
            <a:pPr marL="0" indent="0">
              <a:buNone/>
            </a:pPr>
            <a:endParaRPr lang="en-US" dirty="0">
              <a:solidFill>
                <a:schemeClr val="bg1"/>
              </a:solidFill>
              <a:latin typeface="Lato" panose="020F0502020204030203" pitchFamily="34" charset="0"/>
            </a:endParaRPr>
          </a:p>
        </p:txBody>
      </p:sp>
    </p:spTree>
    <p:extLst>
      <p:ext uri="{BB962C8B-B14F-4D97-AF65-F5344CB8AC3E}">
        <p14:creationId xmlns:p14="http://schemas.microsoft.com/office/powerpoint/2010/main" val="32919226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58" name="Picture 2">
            <a:extLst>
              <a:ext uri="{FF2B5EF4-FFF2-40B4-BE49-F238E27FC236}">
                <a16:creationId xmlns:a16="http://schemas.microsoft.com/office/drawing/2014/main" id="{5FF7B57D-FF7B-48B3-9F60-9BCEEECF9E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59" name="Group 58">
            <a:extLst>
              <a:ext uri="{FF2B5EF4-FFF2-40B4-BE49-F238E27FC236}">
                <a16:creationId xmlns:a16="http://schemas.microsoft.com/office/drawing/2014/main" id="{EB95AFDF-FA7D-4311-9C65-6D507D92F4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18" name="Group 17">
              <a:extLst>
                <a:ext uri="{FF2B5EF4-FFF2-40B4-BE49-F238E27FC236}">
                  <a16:creationId xmlns:a16="http://schemas.microsoft.com/office/drawing/2014/main" id="{9A5CCD98-20C1-4404-B788-FDA92F8A440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60" name="Rectangle 5">
                <a:extLst>
                  <a:ext uri="{FF2B5EF4-FFF2-40B4-BE49-F238E27FC236}">
                    <a16:creationId xmlns:a16="http://schemas.microsoft.com/office/drawing/2014/main" id="{C1424C76-B5C3-468E-86FA-8D9B269053D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61" name="Freeform 6">
                <a:extLst>
                  <a:ext uri="{FF2B5EF4-FFF2-40B4-BE49-F238E27FC236}">
                    <a16:creationId xmlns:a16="http://schemas.microsoft.com/office/drawing/2014/main" id="{B3922267-72C9-403B-A6DE-7D0A43D554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62" name="Freeform 7">
                <a:extLst>
                  <a:ext uri="{FF2B5EF4-FFF2-40B4-BE49-F238E27FC236}">
                    <a16:creationId xmlns:a16="http://schemas.microsoft.com/office/drawing/2014/main" id="{7276DB68-2E8D-4723-852B-7476DD38FE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63" name="Freeform 8">
                <a:extLst>
                  <a:ext uri="{FF2B5EF4-FFF2-40B4-BE49-F238E27FC236}">
                    <a16:creationId xmlns:a16="http://schemas.microsoft.com/office/drawing/2014/main" id="{0A155711-4993-4D1E-89EA-A397C164F0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64" name="Freeform 9">
                <a:extLst>
                  <a:ext uri="{FF2B5EF4-FFF2-40B4-BE49-F238E27FC236}">
                    <a16:creationId xmlns:a16="http://schemas.microsoft.com/office/drawing/2014/main" id="{2AB42136-2551-4CAA-857F-65FA3247B4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65" name="Freeform 10">
                <a:extLst>
                  <a:ext uri="{FF2B5EF4-FFF2-40B4-BE49-F238E27FC236}">
                    <a16:creationId xmlns:a16="http://schemas.microsoft.com/office/drawing/2014/main" id="{7C2ADEA1-EA3E-4C0E-A28E-460092F7FF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66" name="Freeform 11">
                <a:extLst>
                  <a:ext uri="{FF2B5EF4-FFF2-40B4-BE49-F238E27FC236}">
                    <a16:creationId xmlns:a16="http://schemas.microsoft.com/office/drawing/2014/main" id="{B04584B3-081C-4286-A840-AB5B16B10A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67" name="Freeform 12">
                <a:extLst>
                  <a:ext uri="{FF2B5EF4-FFF2-40B4-BE49-F238E27FC236}">
                    <a16:creationId xmlns:a16="http://schemas.microsoft.com/office/drawing/2014/main" id="{3AB388FD-C246-4936-A041-E0413A1329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68" name="Freeform 13">
                <a:extLst>
                  <a:ext uri="{FF2B5EF4-FFF2-40B4-BE49-F238E27FC236}">
                    <a16:creationId xmlns:a16="http://schemas.microsoft.com/office/drawing/2014/main" id="{57692343-2D12-4F57-836C-945D407B68B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69" name="Freeform 14">
                <a:extLst>
                  <a:ext uri="{FF2B5EF4-FFF2-40B4-BE49-F238E27FC236}">
                    <a16:creationId xmlns:a16="http://schemas.microsoft.com/office/drawing/2014/main" id="{062EE710-0210-4840-8698-E0DF1C6170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70" name="Freeform 15">
                <a:extLst>
                  <a:ext uri="{FF2B5EF4-FFF2-40B4-BE49-F238E27FC236}">
                    <a16:creationId xmlns:a16="http://schemas.microsoft.com/office/drawing/2014/main" id="{161892F4-6071-40CD-8E18-CDEE0C91B5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71" name="Line 16">
                <a:extLst>
                  <a:ext uri="{FF2B5EF4-FFF2-40B4-BE49-F238E27FC236}">
                    <a16:creationId xmlns:a16="http://schemas.microsoft.com/office/drawing/2014/main" id="{3E6BBE44-8D88-407D-B1C6-10C89DD6173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72" name="Freeform 17">
                <a:extLst>
                  <a:ext uri="{FF2B5EF4-FFF2-40B4-BE49-F238E27FC236}">
                    <a16:creationId xmlns:a16="http://schemas.microsoft.com/office/drawing/2014/main" id="{1E90AE6E-328E-4730-825C-B5130F5CFC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73" name="Freeform 18">
                <a:extLst>
                  <a:ext uri="{FF2B5EF4-FFF2-40B4-BE49-F238E27FC236}">
                    <a16:creationId xmlns:a16="http://schemas.microsoft.com/office/drawing/2014/main" id="{24EC969F-6E4A-4163-ABDA-4674429A3D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74" name="Freeform 19">
                <a:extLst>
                  <a:ext uri="{FF2B5EF4-FFF2-40B4-BE49-F238E27FC236}">
                    <a16:creationId xmlns:a16="http://schemas.microsoft.com/office/drawing/2014/main" id="{1B735C94-B049-42C6-9DEF-5DB70D58CE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75" name="Freeform 20">
                <a:extLst>
                  <a:ext uri="{FF2B5EF4-FFF2-40B4-BE49-F238E27FC236}">
                    <a16:creationId xmlns:a16="http://schemas.microsoft.com/office/drawing/2014/main" id="{051C02E6-1954-478B-AEAE-BF8F36BE941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76" name="Rectangle 21">
                <a:extLst>
                  <a:ext uri="{FF2B5EF4-FFF2-40B4-BE49-F238E27FC236}">
                    <a16:creationId xmlns:a16="http://schemas.microsoft.com/office/drawing/2014/main" id="{6710B1C0-310A-48D0-B824-459D9AFC2FB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77" name="Freeform 22">
                <a:extLst>
                  <a:ext uri="{FF2B5EF4-FFF2-40B4-BE49-F238E27FC236}">
                    <a16:creationId xmlns:a16="http://schemas.microsoft.com/office/drawing/2014/main" id="{1204A606-D9A6-4DC6-9F0E-D516EA1EB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78" name="Freeform 23">
                <a:extLst>
                  <a:ext uri="{FF2B5EF4-FFF2-40B4-BE49-F238E27FC236}">
                    <a16:creationId xmlns:a16="http://schemas.microsoft.com/office/drawing/2014/main" id="{EE569555-0243-4979-A537-C9B4AFD5F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79" name="Freeform 24">
                <a:extLst>
                  <a:ext uri="{FF2B5EF4-FFF2-40B4-BE49-F238E27FC236}">
                    <a16:creationId xmlns:a16="http://schemas.microsoft.com/office/drawing/2014/main" id="{D52A977D-4993-48AF-A792-F2DE096391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80" name="Freeform 25">
                <a:extLst>
                  <a:ext uri="{FF2B5EF4-FFF2-40B4-BE49-F238E27FC236}">
                    <a16:creationId xmlns:a16="http://schemas.microsoft.com/office/drawing/2014/main" id="{93CFF2DC-E52E-4D99-97D5-B0D7B792E5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81" name="Freeform 26">
                <a:extLst>
                  <a:ext uri="{FF2B5EF4-FFF2-40B4-BE49-F238E27FC236}">
                    <a16:creationId xmlns:a16="http://schemas.microsoft.com/office/drawing/2014/main" id="{5E175372-AF09-42A7-B3D0-226C834891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82" name="Freeform 27">
                <a:extLst>
                  <a:ext uri="{FF2B5EF4-FFF2-40B4-BE49-F238E27FC236}">
                    <a16:creationId xmlns:a16="http://schemas.microsoft.com/office/drawing/2014/main" id="{ABF20BA9-F4B2-49EA-A573-578B189774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83" name="Freeform 28">
                <a:extLst>
                  <a:ext uri="{FF2B5EF4-FFF2-40B4-BE49-F238E27FC236}">
                    <a16:creationId xmlns:a16="http://schemas.microsoft.com/office/drawing/2014/main" id="{AA3A7A4B-C811-4E23-8BFD-5823A032DA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84" name="Freeform 29">
                <a:extLst>
                  <a:ext uri="{FF2B5EF4-FFF2-40B4-BE49-F238E27FC236}">
                    <a16:creationId xmlns:a16="http://schemas.microsoft.com/office/drawing/2014/main" id="{47537781-F057-4B97-AD8F-12FE9BE599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85" name="Freeform 30">
                <a:extLst>
                  <a:ext uri="{FF2B5EF4-FFF2-40B4-BE49-F238E27FC236}">
                    <a16:creationId xmlns:a16="http://schemas.microsoft.com/office/drawing/2014/main" id="{078883C7-EB52-4BB7-A9A7-F8C046A833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86" name="Freeform 31">
                <a:extLst>
                  <a:ext uri="{FF2B5EF4-FFF2-40B4-BE49-F238E27FC236}">
                    <a16:creationId xmlns:a16="http://schemas.microsoft.com/office/drawing/2014/main" id="{63CCBBF8-5972-4ED3-AB5B-46DC425B177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grpSp>
        <p:grpSp>
          <p:nvGrpSpPr>
            <p:cNvPr id="19" name="Group 18">
              <a:extLst>
                <a:ext uri="{FF2B5EF4-FFF2-40B4-BE49-F238E27FC236}">
                  <a16:creationId xmlns:a16="http://schemas.microsoft.com/office/drawing/2014/main" id="{A8C19883-37FB-437C-A3AA-89AA6239D3A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87" name="Freeform 32">
                <a:extLst>
                  <a:ext uri="{FF2B5EF4-FFF2-40B4-BE49-F238E27FC236}">
                    <a16:creationId xmlns:a16="http://schemas.microsoft.com/office/drawing/2014/main" id="{AF1753DD-4CEF-45EC-B952-90EA8895D7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88" name="Freeform 33">
                <a:extLst>
                  <a:ext uri="{FF2B5EF4-FFF2-40B4-BE49-F238E27FC236}">
                    <a16:creationId xmlns:a16="http://schemas.microsoft.com/office/drawing/2014/main" id="{5B9356DB-C1BE-4D76-8FA7-4FBAA12D1D3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89" name="Freeform 34">
                <a:extLst>
                  <a:ext uri="{FF2B5EF4-FFF2-40B4-BE49-F238E27FC236}">
                    <a16:creationId xmlns:a16="http://schemas.microsoft.com/office/drawing/2014/main" id="{C4F59561-572D-42BA-A6FD-F3AFA1A394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90" name="Freeform 35">
                <a:extLst>
                  <a:ext uri="{FF2B5EF4-FFF2-40B4-BE49-F238E27FC236}">
                    <a16:creationId xmlns:a16="http://schemas.microsoft.com/office/drawing/2014/main" id="{BB7A51A1-D509-4494-BAE2-1B96CAD4DB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91" name="Freeform 36">
                <a:extLst>
                  <a:ext uri="{FF2B5EF4-FFF2-40B4-BE49-F238E27FC236}">
                    <a16:creationId xmlns:a16="http://schemas.microsoft.com/office/drawing/2014/main" id="{D3FE0B5A-55DE-4E56-8E9B-B92D1DB9A8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92" name="Freeform 37">
                <a:extLst>
                  <a:ext uri="{FF2B5EF4-FFF2-40B4-BE49-F238E27FC236}">
                    <a16:creationId xmlns:a16="http://schemas.microsoft.com/office/drawing/2014/main" id="{F125661C-3A0E-4B6E-B2AB-1B08C89251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93" name="Freeform 38">
                <a:extLst>
                  <a:ext uri="{FF2B5EF4-FFF2-40B4-BE49-F238E27FC236}">
                    <a16:creationId xmlns:a16="http://schemas.microsoft.com/office/drawing/2014/main" id="{39304006-EE77-438A-A0D1-537322356C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94" name="Freeform 39">
                <a:extLst>
                  <a:ext uri="{FF2B5EF4-FFF2-40B4-BE49-F238E27FC236}">
                    <a16:creationId xmlns:a16="http://schemas.microsoft.com/office/drawing/2014/main" id="{C6031DEB-4109-4049-82CF-DD06483A2C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95" name="Freeform 40">
                <a:extLst>
                  <a:ext uri="{FF2B5EF4-FFF2-40B4-BE49-F238E27FC236}">
                    <a16:creationId xmlns:a16="http://schemas.microsoft.com/office/drawing/2014/main" id="{65FC2657-18D6-4490-88D6-32E6B1C6FB1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96" name="Rectangle 41">
                <a:extLst>
                  <a:ext uri="{FF2B5EF4-FFF2-40B4-BE49-F238E27FC236}">
                    <a16:creationId xmlns:a16="http://schemas.microsoft.com/office/drawing/2014/main" id="{20BEA03B-3EAD-4FA2-BC9D-25A14D635CF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grpSp>
      </p:grpSp>
      <p:sp>
        <p:nvSpPr>
          <p:cNvPr id="4" name="Title 3">
            <a:extLst>
              <a:ext uri="{FF2B5EF4-FFF2-40B4-BE49-F238E27FC236}">
                <a16:creationId xmlns:a16="http://schemas.microsoft.com/office/drawing/2014/main" id="{38C8EF9C-733F-DF2A-1304-7EFC3B2F5D23}"/>
              </a:ext>
            </a:extLst>
          </p:cNvPr>
          <p:cNvSpPr>
            <a:spLocks noGrp="1"/>
          </p:cNvSpPr>
          <p:nvPr>
            <p:ph type="title"/>
          </p:nvPr>
        </p:nvSpPr>
        <p:spPr>
          <a:xfrm>
            <a:off x="1141413" y="618518"/>
            <a:ext cx="9905998" cy="1478570"/>
          </a:xfrm>
        </p:spPr>
        <p:txBody>
          <a:bodyPr vert="horz" lIns="91440" tIns="45720" rIns="91440" bIns="45720" rtlCol="0" anchor="ctr">
            <a:normAutofit/>
          </a:bodyPr>
          <a:lstStyle/>
          <a:p>
            <a:r>
              <a:rPr lang="en-US" sz="3600" dirty="0"/>
              <a:t>Implementing modifications</a:t>
            </a:r>
          </a:p>
        </p:txBody>
      </p:sp>
      <p:pic>
        <p:nvPicPr>
          <p:cNvPr id="10" name="Content Placeholder 4" descr="A screenshot of a computer&#10;&#10;Description automatically generated">
            <a:extLst>
              <a:ext uri="{FF2B5EF4-FFF2-40B4-BE49-F238E27FC236}">
                <a16:creationId xmlns:a16="http://schemas.microsoft.com/office/drawing/2014/main" id="{49A35EBC-0C69-8928-CE3F-4004FD1EAAC7}"/>
              </a:ext>
            </a:extLst>
          </p:cNvPr>
          <p:cNvPicPr>
            <a:picLocks noChangeAspect="1"/>
          </p:cNvPicPr>
          <p:nvPr/>
        </p:nvPicPr>
        <p:blipFill>
          <a:blip r:embed="rId4"/>
          <a:stretch>
            <a:fillRect/>
          </a:stretch>
        </p:blipFill>
        <p:spPr>
          <a:xfrm>
            <a:off x="423532" y="2122264"/>
            <a:ext cx="5066861" cy="3084513"/>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
        <p:nvSpPr>
          <p:cNvPr id="5" name="Content Placeholder 4">
            <a:extLst>
              <a:ext uri="{FF2B5EF4-FFF2-40B4-BE49-F238E27FC236}">
                <a16:creationId xmlns:a16="http://schemas.microsoft.com/office/drawing/2014/main" id="{5BB99FDA-4F1D-FFF9-BD28-7E7CF5C65A7B}"/>
              </a:ext>
            </a:extLst>
          </p:cNvPr>
          <p:cNvSpPr>
            <a:spLocks noGrp="1"/>
          </p:cNvSpPr>
          <p:nvPr>
            <p:ph idx="1"/>
          </p:nvPr>
        </p:nvSpPr>
        <p:spPr>
          <a:xfrm>
            <a:off x="5034579" y="1658937"/>
            <a:ext cx="6012832" cy="4757738"/>
          </a:xfrm>
        </p:spPr>
        <p:txBody>
          <a:bodyPr vert="horz" lIns="91440" tIns="45720" rIns="91440" bIns="45720" rtlCol="0">
            <a:normAutofit fontScale="92500"/>
          </a:bodyPr>
          <a:lstStyle/>
          <a:p>
            <a:pPr>
              <a:lnSpc>
                <a:spcPct val="110000"/>
              </a:lnSpc>
              <a:buFont typeface="Wingdings" pitchFamily="2" charset="2"/>
              <a:buChar char="q"/>
            </a:pPr>
            <a:r>
              <a:rPr lang="en-US" sz="1600" dirty="0">
                <a:solidFill>
                  <a:schemeClr val="bg2">
                    <a:lumMod val="75000"/>
                  </a:schemeClr>
                </a:solidFill>
              </a:rPr>
              <a:t>Different feature selection methods have been used and the results of them have been combined at the end to see the results.</a:t>
            </a:r>
          </a:p>
          <a:p>
            <a:pPr lvl="1">
              <a:lnSpc>
                <a:spcPct val="110000"/>
              </a:lnSpc>
              <a:buFont typeface="Wingdings" pitchFamily="2" charset="2"/>
              <a:buChar char="v"/>
            </a:pPr>
            <a:r>
              <a:rPr lang="en-US" sz="1600" u="sng" dirty="0">
                <a:solidFill>
                  <a:schemeClr val="bg2">
                    <a:lumMod val="75000"/>
                  </a:schemeClr>
                </a:solidFill>
              </a:rPr>
              <a:t>Correlation-based Feature Selection</a:t>
            </a:r>
            <a:r>
              <a:rPr lang="en-US" sz="1600" dirty="0">
                <a:solidFill>
                  <a:schemeClr val="bg2">
                    <a:lumMod val="75000"/>
                  </a:schemeClr>
                </a:solidFill>
              </a:rPr>
              <a:t>: The </a:t>
            </a:r>
            <a:r>
              <a:rPr lang="en-US" sz="1600" dirty="0" err="1">
                <a:solidFill>
                  <a:schemeClr val="bg2">
                    <a:lumMod val="75000"/>
                  </a:schemeClr>
                </a:solidFill>
              </a:rPr>
              <a:t>cor_selector</a:t>
            </a:r>
            <a:r>
              <a:rPr lang="en-US" sz="1600" dirty="0">
                <a:solidFill>
                  <a:schemeClr val="bg2">
                    <a:lumMod val="75000"/>
                  </a:schemeClr>
                </a:solidFill>
              </a:rPr>
              <a:t> function uses correlation with the target variable (y) to select the top features based on their correlation scores.</a:t>
            </a:r>
          </a:p>
          <a:p>
            <a:pPr lvl="1">
              <a:lnSpc>
                <a:spcPct val="110000"/>
              </a:lnSpc>
              <a:buFont typeface="Wingdings" pitchFamily="2" charset="2"/>
              <a:buChar char="v"/>
            </a:pPr>
            <a:r>
              <a:rPr lang="en-US" sz="1600" u="sng" dirty="0">
                <a:solidFill>
                  <a:schemeClr val="bg2">
                    <a:lumMod val="75000"/>
                  </a:schemeClr>
                </a:solidFill>
              </a:rPr>
              <a:t>Chi-Square Feature Selection</a:t>
            </a:r>
            <a:r>
              <a:rPr lang="en-US" sz="1600" dirty="0">
                <a:solidFill>
                  <a:schemeClr val="bg2">
                    <a:lumMod val="75000"/>
                  </a:schemeClr>
                </a:solidFill>
              </a:rPr>
              <a:t>: The </a:t>
            </a:r>
            <a:r>
              <a:rPr lang="en-US" sz="1600" dirty="0" err="1">
                <a:solidFill>
                  <a:schemeClr val="bg2">
                    <a:lumMod val="75000"/>
                  </a:schemeClr>
                </a:solidFill>
              </a:rPr>
              <a:t>chi_selector</a:t>
            </a:r>
            <a:r>
              <a:rPr lang="en-US" sz="1600" dirty="0">
                <a:solidFill>
                  <a:schemeClr val="bg2">
                    <a:lumMod val="75000"/>
                  </a:schemeClr>
                </a:solidFill>
              </a:rPr>
              <a:t> function uses the chi-squared statistical test to select features that are most likely to be independent of the target variable (y).</a:t>
            </a:r>
          </a:p>
          <a:p>
            <a:pPr lvl="1">
              <a:lnSpc>
                <a:spcPct val="110000"/>
              </a:lnSpc>
              <a:buFont typeface="Wingdings" pitchFamily="2" charset="2"/>
              <a:buChar char="v"/>
            </a:pPr>
            <a:r>
              <a:rPr lang="en-US" sz="1600" u="sng" dirty="0">
                <a:solidFill>
                  <a:schemeClr val="bg2">
                    <a:lumMod val="75000"/>
                  </a:schemeClr>
                </a:solidFill>
              </a:rPr>
              <a:t>Recursive Feature Elimination (RFE): </a:t>
            </a:r>
            <a:r>
              <a:rPr lang="en-US" sz="1600" dirty="0">
                <a:solidFill>
                  <a:schemeClr val="bg2">
                    <a:lumMod val="75000"/>
                  </a:schemeClr>
                </a:solidFill>
              </a:rPr>
              <a:t>The </a:t>
            </a:r>
            <a:r>
              <a:rPr lang="en-US" sz="1600" dirty="0" err="1">
                <a:solidFill>
                  <a:schemeClr val="bg2">
                    <a:lumMod val="75000"/>
                  </a:schemeClr>
                </a:solidFill>
              </a:rPr>
              <a:t>rfe_selector</a:t>
            </a:r>
            <a:r>
              <a:rPr lang="en-US" sz="1600" dirty="0">
                <a:solidFill>
                  <a:schemeClr val="bg2">
                    <a:lumMod val="75000"/>
                  </a:schemeClr>
                </a:solidFill>
              </a:rPr>
              <a:t> function uses Recursive Feature Elimination with logistic regression as the base estimator to iteratively eliminate the least important features.</a:t>
            </a:r>
          </a:p>
          <a:p>
            <a:pPr lvl="1">
              <a:lnSpc>
                <a:spcPct val="110000"/>
              </a:lnSpc>
              <a:buFont typeface="Wingdings" pitchFamily="2" charset="2"/>
              <a:buChar char="v"/>
            </a:pPr>
            <a:r>
              <a:rPr lang="en-US" sz="1600" u="sng" dirty="0" err="1">
                <a:solidFill>
                  <a:schemeClr val="bg2">
                    <a:lumMod val="75000"/>
                  </a:schemeClr>
                </a:solidFill>
              </a:rPr>
              <a:t>SelectFromModel</a:t>
            </a:r>
            <a:r>
              <a:rPr lang="en-US" sz="1600" u="sng" dirty="0">
                <a:solidFill>
                  <a:schemeClr val="bg2">
                    <a:lumMod val="75000"/>
                  </a:schemeClr>
                </a:solidFill>
              </a:rPr>
              <a:t> method: </a:t>
            </a:r>
            <a:r>
              <a:rPr lang="en-US" sz="1600" dirty="0">
                <a:solidFill>
                  <a:schemeClr val="bg2">
                    <a:lumMod val="75000"/>
                  </a:schemeClr>
                </a:solidFill>
              </a:rPr>
              <a:t>This method allows you to use the coefficients of a trained model to select the most important features. </a:t>
            </a:r>
          </a:p>
          <a:p>
            <a:pPr>
              <a:lnSpc>
                <a:spcPct val="110000"/>
              </a:lnSpc>
              <a:buFont typeface="Wingdings" pitchFamily="2" charset="2"/>
              <a:buChar char="v"/>
            </a:pPr>
            <a:r>
              <a:rPr lang="en-US" sz="1600" dirty="0">
                <a:solidFill>
                  <a:schemeClr val="bg2">
                    <a:lumMod val="75000"/>
                  </a:schemeClr>
                </a:solidFill>
              </a:rPr>
              <a:t>Using multiple methods and comparing their results can provide a more robust understanding of which features are likely to be informative for the given predictive modeling task.</a:t>
            </a:r>
          </a:p>
          <a:p>
            <a:pPr>
              <a:lnSpc>
                <a:spcPct val="110000"/>
              </a:lnSpc>
              <a:buFont typeface="Wingdings" pitchFamily="2" charset="2"/>
              <a:buChar char="q"/>
            </a:pPr>
            <a:endParaRPr lang="en-US" sz="1000" dirty="0"/>
          </a:p>
        </p:txBody>
      </p:sp>
    </p:spTree>
    <p:extLst>
      <p:ext uri="{BB962C8B-B14F-4D97-AF65-F5344CB8AC3E}">
        <p14:creationId xmlns:p14="http://schemas.microsoft.com/office/powerpoint/2010/main" val="41803269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CAF2EDA-C4A2-5963-81AE-D6771B976C6C}"/>
              </a:ext>
            </a:extLst>
          </p:cNvPr>
          <p:cNvSpPr>
            <a:spLocks noGrp="1"/>
          </p:cNvSpPr>
          <p:nvPr>
            <p:ph type="title"/>
          </p:nvPr>
        </p:nvSpPr>
        <p:spPr>
          <a:xfrm>
            <a:off x="1141411" y="619126"/>
            <a:ext cx="9906000" cy="990733"/>
          </a:xfrm>
        </p:spPr>
        <p:txBody>
          <a:bodyPr>
            <a:normAutofit fontScale="90000"/>
          </a:bodyPr>
          <a:lstStyle/>
          <a:p>
            <a:r>
              <a:rPr lang="en-US" dirty="0">
                <a:solidFill>
                  <a:schemeClr val="bg2">
                    <a:lumMod val="75000"/>
                  </a:schemeClr>
                </a:solidFill>
              </a:rPr>
              <a:t>Evaluate the performance of suggested model training</a:t>
            </a:r>
          </a:p>
        </p:txBody>
      </p:sp>
      <p:sp>
        <p:nvSpPr>
          <p:cNvPr id="6" name="Text Placeholder 5">
            <a:extLst>
              <a:ext uri="{FF2B5EF4-FFF2-40B4-BE49-F238E27FC236}">
                <a16:creationId xmlns:a16="http://schemas.microsoft.com/office/drawing/2014/main" id="{FED21475-CA40-C726-3B98-EBAC1D89754F}"/>
              </a:ext>
            </a:extLst>
          </p:cNvPr>
          <p:cNvSpPr>
            <a:spLocks noGrp="1"/>
          </p:cNvSpPr>
          <p:nvPr>
            <p:ph type="body" idx="1"/>
          </p:nvPr>
        </p:nvSpPr>
        <p:spPr>
          <a:xfrm>
            <a:off x="1141410" y="1698907"/>
            <a:ext cx="4649783" cy="823912"/>
          </a:xfrm>
        </p:spPr>
        <p:txBody>
          <a:bodyPr>
            <a:normAutofit fontScale="92500" lnSpcReduction="20000"/>
          </a:bodyPr>
          <a:lstStyle/>
          <a:p>
            <a:r>
              <a:rPr lang="en-US" dirty="0">
                <a:solidFill>
                  <a:schemeClr val="tx2"/>
                </a:solidFill>
              </a:rPr>
              <a:t>New Suggested Model with features selection and 2 Layer stacked Ensemble</a:t>
            </a:r>
          </a:p>
        </p:txBody>
      </p:sp>
      <p:sp>
        <p:nvSpPr>
          <p:cNvPr id="8" name="Text Placeholder 7">
            <a:extLst>
              <a:ext uri="{FF2B5EF4-FFF2-40B4-BE49-F238E27FC236}">
                <a16:creationId xmlns:a16="http://schemas.microsoft.com/office/drawing/2014/main" id="{62CF62CE-AED0-2938-C4D2-44EF94CE35ED}"/>
              </a:ext>
            </a:extLst>
          </p:cNvPr>
          <p:cNvSpPr>
            <a:spLocks noGrp="1"/>
          </p:cNvSpPr>
          <p:nvPr>
            <p:ph type="body" sz="quarter" idx="3"/>
          </p:nvPr>
        </p:nvSpPr>
        <p:spPr>
          <a:xfrm>
            <a:off x="6273626" y="1609859"/>
            <a:ext cx="4646602" cy="823912"/>
          </a:xfrm>
        </p:spPr>
        <p:txBody>
          <a:bodyPr>
            <a:normAutofit fontScale="92500" lnSpcReduction="20000"/>
          </a:bodyPr>
          <a:lstStyle/>
          <a:p>
            <a:r>
              <a:rPr lang="en-US" dirty="0">
                <a:solidFill>
                  <a:schemeClr val="tx2"/>
                </a:solidFill>
              </a:rPr>
              <a:t>Paper implemented model with 1 layer stack ensemble</a:t>
            </a:r>
          </a:p>
        </p:txBody>
      </p:sp>
      <p:pic>
        <p:nvPicPr>
          <p:cNvPr id="10" name="Content Placeholder 6" descr="A table with numbers and lines&#10;&#10;Description automatically generated">
            <a:extLst>
              <a:ext uri="{FF2B5EF4-FFF2-40B4-BE49-F238E27FC236}">
                <a16:creationId xmlns:a16="http://schemas.microsoft.com/office/drawing/2014/main" id="{86914EBF-FCA0-2174-6AEE-D86C4FE1BFA5}"/>
              </a:ext>
            </a:extLst>
          </p:cNvPr>
          <p:cNvPicPr>
            <a:picLocks noGrp="1" noChangeAspect="1"/>
          </p:cNvPicPr>
          <p:nvPr>
            <p:ph sz="half" idx="2"/>
          </p:nvPr>
        </p:nvPicPr>
        <p:blipFill>
          <a:blip r:embed="rId2"/>
          <a:stretch>
            <a:fillRect/>
          </a:stretch>
        </p:blipFill>
        <p:spPr>
          <a:xfrm>
            <a:off x="875763" y="2611868"/>
            <a:ext cx="5144037" cy="3413842"/>
          </a:xfrm>
        </p:spPr>
      </p:pic>
      <p:pic>
        <p:nvPicPr>
          <p:cNvPr id="11" name="Content Placeholder 10" descr="A table of numbers with black text&#10;&#10;Description automatically generated">
            <a:extLst>
              <a:ext uri="{FF2B5EF4-FFF2-40B4-BE49-F238E27FC236}">
                <a16:creationId xmlns:a16="http://schemas.microsoft.com/office/drawing/2014/main" id="{3CAF7EB9-FE00-C333-3772-94CA28882E70}"/>
              </a:ext>
            </a:extLst>
          </p:cNvPr>
          <p:cNvPicPr>
            <a:picLocks noGrp="1" noChangeAspect="1"/>
          </p:cNvPicPr>
          <p:nvPr>
            <p:ph sz="quarter" idx="4"/>
          </p:nvPr>
        </p:nvPicPr>
        <p:blipFill>
          <a:blip r:embed="rId3"/>
          <a:stretch>
            <a:fillRect/>
          </a:stretch>
        </p:blipFill>
        <p:spPr>
          <a:xfrm>
            <a:off x="6172200" y="2600592"/>
            <a:ext cx="5144037" cy="3413842"/>
          </a:xfrm>
        </p:spPr>
      </p:pic>
    </p:spTree>
    <p:extLst>
      <p:ext uri="{BB962C8B-B14F-4D97-AF65-F5344CB8AC3E}">
        <p14:creationId xmlns:p14="http://schemas.microsoft.com/office/powerpoint/2010/main" val="22586204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6424E6C-BEC7-4B47-B509-DBC20C9D55BD}"/>
              </a:ext>
            </a:extLst>
          </p:cNvPr>
          <p:cNvSpPr>
            <a:spLocks noGrp="1"/>
          </p:cNvSpPr>
          <p:nvPr>
            <p:ph type="title"/>
          </p:nvPr>
        </p:nvSpPr>
        <p:spPr/>
        <p:txBody>
          <a:bodyPr/>
          <a:lstStyle/>
          <a:p>
            <a:r>
              <a:rPr lang="en-US" dirty="0">
                <a:solidFill>
                  <a:schemeClr val="bg2">
                    <a:lumMod val="75000"/>
                  </a:schemeClr>
                </a:solidFill>
              </a:rPr>
              <a:t>Conclusion &amp; Future Recommendation </a:t>
            </a:r>
          </a:p>
        </p:txBody>
      </p:sp>
      <p:sp>
        <p:nvSpPr>
          <p:cNvPr id="8" name="Content Placeholder 7">
            <a:extLst>
              <a:ext uri="{FF2B5EF4-FFF2-40B4-BE49-F238E27FC236}">
                <a16:creationId xmlns:a16="http://schemas.microsoft.com/office/drawing/2014/main" id="{EF67381B-8DC0-A4E9-952E-15A7334924F7}"/>
              </a:ext>
            </a:extLst>
          </p:cNvPr>
          <p:cNvSpPr>
            <a:spLocks noGrp="1"/>
          </p:cNvSpPr>
          <p:nvPr>
            <p:ph idx="1"/>
          </p:nvPr>
        </p:nvSpPr>
        <p:spPr>
          <a:xfrm>
            <a:off x="1141412" y="1983346"/>
            <a:ext cx="9905999" cy="4146997"/>
          </a:xfrm>
        </p:spPr>
        <p:txBody>
          <a:bodyPr>
            <a:normAutofit fontScale="92500" lnSpcReduction="10000"/>
          </a:bodyPr>
          <a:lstStyle/>
          <a:p>
            <a:r>
              <a:rPr lang="en-US" sz="1600" b="0" i="0" dirty="0">
                <a:solidFill>
                  <a:schemeClr val="tx2"/>
                </a:solidFill>
                <a:effectLst/>
                <a:latin typeface="Söhne"/>
              </a:rPr>
              <a:t>Feature selection is crucial for enhancing model efficiency and interpretability by identifying relevant variables. </a:t>
            </a:r>
          </a:p>
          <a:p>
            <a:r>
              <a:rPr lang="en-US" sz="1600" b="0" i="0" dirty="0">
                <a:solidFill>
                  <a:schemeClr val="tx2"/>
                </a:solidFill>
                <a:effectLst/>
                <a:latin typeface="Söhne"/>
              </a:rPr>
              <a:t>When combined with multi-layered stacking, it further refines the model's predictive power. By selecting the most informative features, the stacking ensemble can focus on key patterns and relationships, potentially improving generalization to new data.</a:t>
            </a:r>
          </a:p>
          <a:p>
            <a:r>
              <a:rPr lang="en-US" sz="1600" b="0" i="0" dirty="0">
                <a:solidFill>
                  <a:schemeClr val="tx2"/>
                </a:solidFill>
                <a:effectLst/>
                <a:latin typeface="Söhne"/>
              </a:rPr>
              <a:t>Feature selection helps in eliminating noise and redundancy, enhancing the ensemble's ability to capture complex relationships. Multi-layered stacking leverages diverse base models, mitigating biases and producing more robust predictions. This combined approach contributes to higher accuracy, precision, and overall model effectiveness.</a:t>
            </a:r>
          </a:p>
          <a:p>
            <a:pPr algn="l"/>
            <a:r>
              <a:rPr lang="en-US" sz="1600" b="0" i="0" dirty="0">
                <a:solidFill>
                  <a:schemeClr val="tx2"/>
                </a:solidFill>
                <a:effectLst/>
                <a:latin typeface="Söhne"/>
              </a:rPr>
              <a:t>While stacking is a powerful technique, caution is needed to avoid overfitting, especially when using multiple layers of models. It's essential to strike a balance between model complexity and generalization. </a:t>
            </a:r>
          </a:p>
          <a:p>
            <a:pPr algn="l"/>
            <a:r>
              <a:rPr lang="en-US" sz="1600" b="0" i="0" dirty="0">
                <a:solidFill>
                  <a:schemeClr val="tx2"/>
                </a:solidFill>
                <a:effectLst/>
                <a:latin typeface="Söhne"/>
              </a:rPr>
              <a:t>Additionally, stacking may be computationally intensive, requiring careful consideration of resource constraints. </a:t>
            </a:r>
          </a:p>
          <a:p>
            <a:pPr algn="l"/>
            <a:r>
              <a:rPr lang="en-US" sz="1600" b="0" i="0" dirty="0">
                <a:solidFill>
                  <a:schemeClr val="tx2"/>
                </a:solidFill>
                <a:effectLst/>
                <a:latin typeface="Söhne"/>
              </a:rPr>
              <a:t>Interpretability may also be a challenge as the ensemble becomes more complex. </a:t>
            </a:r>
          </a:p>
          <a:p>
            <a:pPr algn="l"/>
            <a:r>
              <a:rPr lang="en-US" sz="1600" b="0" i="0" dirty="0">
                <a:solidFill>
                  <a:schemeClr val="tx2"/>
                </a:solidFill>
                <a:effectLst/>
                <a:latin typeface="Söhne"/>
              </a:rPr>
              <a:t>Practitioners should validate results rigorously and be mindful of the potential for increased model complexity leading to diminished interpretability and longer training times.</a:t>
            </a:r>
          </a:p>
        </p:txBody>
      </p:sp>
    </p:spTree>
    <p:extLst>
      <p:ext uri="{BB962C8B-B14F-4D97-AF65-F5344CB8AC3E}">
        <p14:creationId xmlns:p14="http://schemas.microsoft.com/office/powerpoint/2010/main" val="40088280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FD100-C8A8-C6BB-6291-0EFD39AC1318}"/>
              </a:ext>
            </a:extLst>
          </p:cNvPr>
          <p:cNvSpPr>
            <a:spLocks noGrp="1"/>
          </p:cNvSpPr>
          <p:nvPr>
            <p:ph type="title"/>
          </p:nvPr>
        </p:nvSpPr>
        <p:spPr/>
        <p:txBody>
          <a:bodyPr/>
          <a:lstStyle/>
          <a:p>
            <a:r>
              <a:rPr lang="en-US" dirty="0">
                <a:solidFill>
                  <a:schemeClr val="bg2">
                    <a:lumMod val="75000"/>
                  </a:schemeClr>
                </a:solidFill>
              </a:rPr>
              <a:t>REFERENCES</a:t>
            </a:r>
          </a:p>
        </p:txBody>
      </p:sp>
      <p:sp>
        <p:nvSpPr>
          <p:cNvPr id="3" name="Content Placeholder 2">
            <a:extLst>
              <a:ext uri="{FF2B5EF4-FFF2-40B4-BE49-F238E27FC236}">
                <a16:creationId xmlns:a16="http://schemas.microsoft.com/office/drawing/2014/main" id="{C5434236-7BF2-A45C-CAC9-9C2E89781A3D}"/>
              </a:ext>
            </a:extLst>
          </p:cNvPr>
          <p:cNvSpPr>
            <a:spLocks noGrp="1"/>
          </p:cNvSpPr>
          <p:nvPr>
            <p:ph idx="1"/>
          </p:nvPr>
        </p:nvSpPr>
        <p:spPr/>
        <p:txBody>
          <a:bodyPr/>
          <a:lstStyle/>
          <a:p>
            <a:r>
              <a:rPr lang="en-US" dirty="0">
                <a:hlinkClick r:id="rId2"/>
              </a:rPr>
              <a:t>https://www.analyticsvidhya.com/blog/2021/08/ensemble-stacking-for-machine-learning-and-deep-learning/</a:t>
            </a:r>
            <a:endParaRPr lang="en-US" dirty="0"/>
          </a:p>
          <a:p>
            <a:r>
              <a:rPr lang="en-US" dirty="0">
                <a:hlinkClick r:id="rId3"/>
              </a:rPr>
              <a:t>https://www.geeksforgeeks.org/stacking-in-machine-learning/</a:t>
            </a:r>
            <a:endParaRPr lang="en-US" dirty="0"/>
          </a:p>
          <a:p>
            <a:endParaRPr lang="en-US" dirty="0"/>
          </a:p>
          <a:p>
            <a:endParaRPr lang="en-US" dirty="0"/>
          </a:p>
        </p:txBody>
      </p:sp>
    </p:spTree>
    <p:extLst>
      <p:ext uri="{BB962C8B-B14F-4D97-AF65-F5344CB8AC3E}">
        <p14:creationId xmlns:p14="http://schemas.microsoft.com/office/powerpoint/2010/main" val="12409847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5C205D6-8408-41DB-0C1B-316079FCDBC9}"/>
              </a:ext>
            </a:extLst>
          </p:cNvPr>
          <p:cNvSpPr>
            <a:spLocks noGrp="1"/>
          </p:cNvSpPr>
          <p:nvPr>
            <p:ph type="title"/>
          </p:nvPr>
        </p:nvSpPr>
        <p:spPr>
          <a:xfrm>
            <a:off x="995106" y="1207449"/>
            <a:ext cx="9906001" cy="2511835"/>
          </a:xfrm>
        </p:spPr>
        <p:txBody>
          <a:bodyPr>
            <a:normAutofit/>
          </a:bodyPr>
          <a:lstStyle/>
          <a:p>
            <a:pPr algn="ctr"/>
            <a:r>
              <a:rPr lang="en-US" sz="4800" dirty="0">
                <a:solidFill>
                  <a:schemeClr val="bg2">
                    <a:lumMod val="75000"/>
                  </a:schemeClr>
                </a:solidFill>
              </a:rPr>
              <a:t>THANK YOU!</a:t>
            </a:r>
          </a:p>
        </p:txBody>
      </p:sp>
    </p:spTree>
    <p:extLst>
      <p:ext uri="{BB962C8B-B14F-4D97-AF65-F5344CB8AC3E}">
        <p14:creationId xmlns:p14="http://schemas.microsoft.com/office/powerpoint/2010/main" val="23585824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4C07E4-830E-C408-E5F9-A195D1136FA0}"/>
              </a:ext>
            </a:extLst>
          </p:cNvPr>
          <p:cNvSpPr>
            <a:spLocks noGrp="1"/>
          </p:cNvSpPr>
          <p:nvPr>
            <p:ph type="title"/>
          </p:nvPr>
        </p:nvSpPr>
        <p:spPr/>
        <p:txBody>
          <a:bodyPr/>
          <a:lstStyle/>
          <a:p>
            <a:pPr algn="ctr"/>
            <a:r>
              <a:rPr lang="en-US" sz="4000" dirty="0">
                <a:solidFill>
                  <a:schemeClr val="bg2">
                    <a:lumMod val="75000"/>
                  </a:schemeClr>
                </a:solidFill>
              </a:rPr>
              <a:t>CONTENTS</a:t>
            </a:r>
            <a:endParaRPr lang="en-US" dirty="0">
              <a:solidFill>
                <a:schemeClr val="bg2">
                  <a:lumMod val="75000"/>
                </a:schemeClr>
              </a:solidFill>
            </a:endParaRPr>
          </a:p>
        </p:txBody>
      </p:sp>
      <p:sp>
        <p:nvSpPr>
          <p:cNvPr id="3" name="Content Placeholder 2">
            <a:extLst>
              <a:ext uri="{FF2B5EF4-FFF2-40B4-BE49-F238E27FC236}">
                <a16:creationId xmlns:a16="http://schemas.microsoft.com/office/drawing/2014/main" id="{45539DFB-55A3-749B-ED86-9D9C99E891D3}"/>
              </a:ext>
            </a:extLst>
          </p:cNvPr>
          <p:cNvSpPr>
            <a:spLocks noGrp="1"/>
          </p:cNvSpPr>
          <p:nvPr>
            <p:ph idx="1"/>
          </p:nvPr>
        </p:nvSpPr>
        <p:spPr/>
        <p:txBody>
          <a:bodyPr/>
          <a:lstStyle/>
          <a:p>
            <a:r>
              <a:rPr lang="en-US" dirty="0">
                <a:solidFill>
                  <a:schemeClr val="tx2"/>
                </a:solidFill>
              </a:rPr>
              <a:t>Paper Introduction</a:t>
            </a:r>
          </a:p>
          <a:p>
            <a:r>
              <a:rPr lang="en-US" dirty="0">
                <a:solidFill>
                  <a:schemeClr val="tx2"/>
                </a:solidFill>
              </a:rPr>
              <a:t>Technique used in the paper</a:t>
            </a:r>
          </a:p>
          <a:p>
            <a:r>
              <a:rPr lang="en-US" dirty="0">
                <a:solidFill>
                  <a:schemeClr val="tx2"/>
                </a:solidFill>
              </a:rPr>
              <a:t>Implementation of Paper</a:t>
            </a:r>
          </a:p>
          <a:p>
            <a:r>
              <a:rPr lang="en-US" dirty="0">
                <a:solidFill>
                  <a:schemeClr val="tx2"/>
                </a:solidFill>
              </a:rPr>
              <a:t>Suggestions/Modifications</a:t>
            </a:r>
          </a:p>
          <a:p>
            <a:r>
              <a:rPr lang="en-US" dirty="0">
                <a:solidFill>
                  <a:schemeClr val="tx2"/>
                </a:solidFill>
              </a:rPr>
              <a:t>Comparison</a:t>
            </a:r>
          </a:p>
        </p:txBody>
      </p:sp>
    </p:spTree>
    <p:extLst>
      <p:ext uri="{BB962C8B-B14F-4D97-AF65-F5344CB8AC3E}">
        <p14:creationId xmlns:p14="http://schemas.microsoft.com/office/powerpoint/2010/main" val="27607680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CE3322-66EE-13AE-2166-8220763024E2}"/>
              </a:ext>
            </a:extLst>
          </p:cNvPr>
          <p:cNvSpPr>
            <a:spLocks noGrp="1"/>
          </p:cNvSpPr>
          <p:nvPr>
            <p:ph type="title"/>
          </p:nvPr>
        </p:nvSpPr>
        <p:spPr/>
        <p:txBody>
          <a:bodyPr>
            <a:normAutofit fontScale="90000"/>
          </a:bodyPr>
          <a:lstStyle/>
          <a:p>
            <a:r>
              <a:rPr lang="en-US" sz="4000" dirty="0">
                <a:solidFill>
                  <a:schemeClr val="tx2"/>
                </a:solidFill>
                <a:latin typeface="+mn-lt"/>
                <a:ea typeface="+mn-ea"/>
                <a:cs typeface="+mn-cs"/>
              </a:rPr>
              <a:t>Paper Introduction:</a:t>
            </a:r>
            <a:br>
              <a:rPr lang="en-US" sz="4000" dirty="0">
                <a:solidFill>
                  <a:schemeClr val="tx2"/>
                </a:solidFill>
                <a:latin typeface="+mn-lt"/>
                <a:ea typeface="+mn-ea"/>
                <a:cs typeface="+mn-cs"/>
              </a:rPr>
            </a:br>
            <a:r>
              <a:rPr lang="en-US" dirty="0">
                <a:solidFill>
                  <a:schemeClr val="tx2"/>
                </a:solidFill>
                <a:latin typeface="+mn-lt"/>
                <a:ea typeface="+mn-ea"/>
                <a:cs typeface="+mn-cs"/>
              </a:rPr>
              <a:t>An Improved Heart Disease Prediction Using Stacked Ensemble Method</a:t>
            </a:r>
            <a:endParaRPr lang="en-US" sz="4000" dirty="0">
              <a:solidFill>
                <a:schemeClr val="tx2"/>
              </a:solidFill>
              <a:latin typeface="+mn-lt"/>
              <a:ea typeface="+mn-ea"/>
              <a:cs typeface="+mn-cs"/>
            </a:endParaRPr>
          </a:p>
        </p:txBody>
      </p:sp>
      <p:sp>
        <p:nvSpPr>
          <p:cNvPr id="3" name="Content Placeholder 2">
            <a:extLst>
              <a:ext uri="{FF2B5EF4-FFF2-40B4-BE49-F238E27FC236}">
                <a16:creationId xmlns:a16="http://schemas.microsoft.com/office/drawing/2014/main" id="{A74401CC-A5FE-7ED4-6C4A-6170BDED1194}"/>
              </a:ext>
            </a:extLst>
          </p:cNvPr>
          <p:cNvSpPr>
            <a:spLocks noGrp="1"/>
          </p:cNvSpPr>
          <p:nvPr>
            <p:ph idx="1"/>
          </p:nvPr>
        </p:nvSpPr>
        <p:spPr>
          <a:xfrm>
            <a:off x="1236372" y="2097088"/>
            <a:ext cx="9811039" cy="4291012"/>
          </a:xfrm>
        </p:spPr>
        <p:txBody>
          <a:bodyPr>
            <a:normAutofit/>
          </a:bodyPr>
          <a:lstStyle/>
          <a:p>
            <a:r>
              <a:rPr lang="en-US" dirty="0">
                <a:solidFill>
                  <a:schemeClr val="bg1"/>
                </a:solidFill>
                <a:latin typeface="Lato" panose="020F0502020204030203" pitchFamily="34" charset="0"/>
              </a:rPr>
              <a:t>This machine learning project focuses on implementing an already published paper available at: </a:t>
            </a:r>
            <a:r>
              <a:rPr lang="en-US" b="1" i="0" u="sng" dirty="0">
                <a:effectLst/>
                <a:latin typeface="-apple-system"/>
                <a:hlinkClick r:id="rId3"/>
              </a:rPr>
              <a:t>https://arxiv.org/pdf/2304.06015.pdf</a:t>
            </a:r>
            <a:endParaRPr lang="en-US" b="1" i="0" u="sng" dirty="0">
              <a:effectLst/>
              <a:latin typeface="-apple-system"/>
            </a:endParaRPr>
          </a:p>
          <a:p>
            <a:r>
              <a:rPr lang="en-US" dirty="0">
                <a:solidFill>
                  <a:schemeClr val="bg1"/>
                </a:solidFill>
                <a:latin typeface="Lato" panose="020F0502020204030203" pitchFamily="34" charset="0"/>
              </a:rPr>
              <a:t>The focus of this paper is to develop prediction algorithm using machine learning that could help in predicting heart diseases and other heart related ailments in humans.</a:t>
            </a:r>
          </a:p>
          <a:p>
            <a:r>
              <a:rPr lang="en-US" dirty="0">
                <a:solidFill>
                  <a:schemeClr val="bg1"/>
                </a:solidFill>
                <a:latin typeface="Lato" panose="020F0502020204030203" pitchFamily="34" charset="0"/>
              </a:rPr>
              <a:t>The machine learning technique used in the paper focus on ‘Stacked Ensemble’ Technique. </a:t>
            </a:r>
            <a:endParaRPr lang="en-US" dirty="0"/>
          </a:p>
          <a:p>
            <a:endParaRPr lang="en-US" dirty="0">
              <a:solidFill>
                <a:schemeClr val="bg1"/>
              </a:solidFill>
              <a:latin typeface="Lato" panose="020F0502020204030203" pitchFamily="34" charset="0"/>
            </a:endParaRPr>
          </a:p>
        </p:txBody>
      </p:sp>
    </p:spTree>
    <p:extLst>
      <p:ext uri="{BB962C8B-B14F-4D97-AF65-F5344CB8AC3E}">
        <p14:creationId xmlns:p14="http://schemas.microsoft.com/office/powerpoint/2010/main" val="23460804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74401CC-A5FE-7ED4-6C4A-6170BDED1194}"/>
              </a:ext>
            </a:extLst>
          </p:cNvPr>
          <p:cNvSpPr>
            <a:spLocks noGrp="1"/>
          </p:cNvSpPr>
          <p:nvPr>
            <p:ph idx="1"/>
          </p:nvPr>
        </p:nvSpPr>
        <p:spPr>
          <a:xfrm>
            <a:off x="1056068" y="631065"/>
            <a:ext cx="9991343" cy="5757035"/>
          </a:xfrm>
        </p:spPr>
        <p:txBody>
          <a:bodyPr>
            <a:normAutofit fontScale="85000" lnSpcReduction="10000"/>
          </a:bodyPr>
          <a:lstStyle/>
          <a:p>
            <a:r>
              <a:rPr lang="en-US" dirty="0">
                <a:solidFill>
                  <a:schemeClr val="bg1"/>
                </a:solidFill>
                <a:latin typeface="Lato" panose="020F0502020204030203" pitchFamily="34" charset="0"/>
              </a:rPr>
              <a:t>As cardiac illness becomes increasingly common, data on the condition is getting more nonlinear, non-normal, association-structured, and complicated. As a result, forecasting heart illness is a major difficulty in medical data exploration, and clinicians find it extremely difficult to properly forecast heart disease diagnosis. </a:t>
            </a:r>
          </a:p>
          <a:p>
            <a:r>
              <a:rPr lang="en-US" dirty="0">
                <a:solidFill>
                  <a:schemeClr val="bg1"/>
                </a:solidFill>
                <a:latin typeface="Lato" panose="020F0502020204030203" pitchFamily="34" charset="0"/>
              </a:rPr>
              <a:t>The paper have proposed an attempted solution to produce an outcome, and a superior prediction system to deal with the prediction problem. </a:t>
            </a:r>
          </a:p>
          <a:p>
            <a:r>
              <a:rPr lang="en-US" dirty="0">
                <a:solidFill>
                  <a:schemeClr val="bg1"/>
                </a:solidFill>
                <a:latin typeface="Lato" panose="020F0502020204030203" pitchFamily="34" charset="0"/>
              </a:rPr>
              <a:t>Several studies have endeavored to use advanced approaches to analyze heart disease data. But they fail somewhere because of the techniques used:</a:t>
            </a:r>
          </a:p>
          <a:p>
            <a:pPr lvl="1">
              <a:buFont typeface="Courier New" panose="02070309020205020404" pitchFamily="49" charset="0"/>
              <a:buChar char="o"/>
            </a:pPr>
            <a:r>
              <a:rPr lang="en-US" dirty="0">
                <a:solidFill>
                  <a:schemeClr val="bg1"/>
                </a:solidFill>
                <a:latin typeface="Lato" panose="020F0502020204030203" pitchFamily="34" charset="0"/>
              </a:rPr>
              <a:t>If the bagging is not adequately represented in the ensemble approach, it might result in excessive bias and consequently under-fitting. </a:t>
            </a:r>
          </a:p>
          <a:p>
            <a:pPr lvl="1">
              <a:buFont typeface="Courier New" panose="02070309020205020404" pitchFamily="49" charset="0"/>
              <a:buChar char="o"/>
            </a:pPr>
            <a:r>
              <a:rPr lang="en-US" dirty="0">
                <a:solidFill>
                  <a:schemeClr val="bg1"/>
                </a:solidFill>
                <a:latin typeface="Lato" panose="020F0502020204030203" pitchFamily="34" charset="0"/>
              </a:rPr>
              <a:t>The boosting is also difficult to apply in real time due to the algorithm's increasing complexity.</a:t>
            </a:r>
            <a:r>
              <a:rPr lang="en-US" sz="2400" dirty="0">
                <a:solidFill>
                  <a:schemeClr val="bg1"/>
                </a:solidFill>
                <a:latin typeface="Lato" panose="020F0502020204030203" pitchFamily="34" charset="0"/>
              </a:rPr>
              <a:t> </a:t>
            </a:r>
          </a:p>
          <a:p>
            <a:pPr marL="63500" lvl="1" indent="166688">
              <a:tabLst>
                <a:tab pos="217488" algn="l"/>
              </a:tabLst>
            </a:pPr>
            <a:r>
              <a:rPr lang="en-US" sz="2400" dirty="0">
                <a:solidFill>
                  <a:schemeClr val="bg1"/>
                </a:solidFill>
                <a:latin typeface="Lato" panose="020F0502020204030203" pitchFamily="34" charset="0"/>
              </a:rPr>
              <a:t>On the other hand, the proposed approach in the paper may combine the skills of several high-performing models on a classification or regression job to provide predictions that outperform any single model in the ensemble while also being simpler to build. </a:t>
            </a:r>
          </a:p>
          <a:p>
            <a:pPr marL="230188" lvl="1" indent="227013"/>
            <a:endParaRPr lang="en-US" dirty="0">
              <a:solidFill>
                <a:schemeClr val="bg1"/>
              </a:solidFill>
              <a:latin typeface="Lato" panose="020F0502020204030203" pitchFamily="34" charset="0"/>
            </a:endParaRPr>
          </a:p>
        </p:txBody>
      </p:sp>
    </p:spTree>
    <p:extLst>
      <p:ext uri="{BB962C8B-B14F-4D97-AF65-F5344CB8AC3E}">
        <p14:creationId xmlns:p14="http://schemas.microsoft.com/office/powerpoint/2010/main" val="29604910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57" name="Picture 2">
            <a:extLst>
              <a:ext uri="{FF2B5EF4-FFF2-40B4-BE49-F238E27FC236}">
                <a16:creationId xmlns:a16="http://schemas.microsoft.com/office/drawing/2014/main" id="{5FF7B57D-FF7B-48B3-9F60-9BCEEECF9E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58" name="Group 57">
            <a:extLst>
              <a:ext uri="{FF2B5EF4-FFF2-40B4-BE49-F238E27FC236}">
                <a16:creationId xmlns:a16="http://schemas.microsoft.com/office/drawing/2014/main" id="{EB95AFDF-FA7D-4311-9C65-6D507D92F4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59" name="Group 58">
              <a:extLst>
                <a:ext uri="{FF2B5EF4-FFF2-40B4-BE49-F238E27FC236}">
                  <a16:creationId xmlns:a16="http://schemas.microsoft.com/office/drawing/2014/main" id="{9A5CCD98-20C1-4404-B788-FDA92F8A440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02" name="Rectangle 5">
                <a:extLst>
                  <a:ext uri="{FF2B5EF4-FFF2-40B4-BE49-F238E27FC236}">
                    <a16:creationId xmlns:a16="http://schemas.microsoft.com/office/drawing/2014/main" id="{C1424C76-B5C3-468E-86FA-8D9B269053D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103" name="Freeform 6">
                <a:extLst>
                  <a:ext uri="{FF2B5EF4-FFF2-40B4-BE49-F238E27FC236}">
                    <a16:creationId xmlns:a16="http://schemas.microsoft.com/office/drawing/2014/main" id="{B3922267-72C9-403B-A6DE-7D0A43D554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04" name="Freeform 7">
                <a:extLst>
                  <a:ext uri="{FF2B5EF4-FFF2-40B4-BE49-F238E27FC236}">
                    <a16:creationId xmlns:a16="http://schemas.microsoft.com/office/drawing/2014/main" id="{7276DB68-2E8D-4723-852B-7476DD38FE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05" name="Freeform 8">
                <a:extLst>
                  <a:ext uri="{FF2B5EF4-FFF2-40B4-BE49-F238E27FC236}">
                    <a16:creationId xmlns:a16="http://schemas.microsoft.com/office/drawing/2014/main" id="{0A155711-4993-4D1E-89EA-A397C164F0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06" name="Freeform 9">
                <a:extLst>
                  <a:ext uri="{FF2B5EF4-FFF2-40B4-BE49-F238E27FC236}">
                    <a16:creationId xmlns:a16="http://schemas.microsoft.com/office/drawing/2014/main" id="{2AB42136-2551-4CAA-857F-65FA3247B4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07" name="Freeform 10">
                <a:extLst>
                  <a:ext uri="{FF2B5EF4-FFF2-40B4-BE49-F238E27FC236}">
                    <a16:creationId xmlns:a16="http://schemas.microsoft.com/office/drawing/2014/main" id="{7C2ADEA1-EA3E-4C0E-A28E-460092F7FF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08" name="Freeform 11">
                <a:extLst>
                  <a:ext uri="{FF2B5EF4-FFF2-40B4-BE49-F238E27FC236}">
                    <a16:creationId xmlns:a16="http://schemas.microsoft.com/office/drawing/2014/main" id="{B04584B3-081C-4286-A840-AB5B16B10A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09" name="Freeform 12">
                <a:extLst>
                  <a:ext uri="{FF2B5EF4-FFF2-40B4-BE49-F238E27FC236}">
                    <a16:creationId xmlns:a16="http://schemas.microsoft.com/office/drawing/2014/main" id="{3AB388FD-C246-4936-A041-E0413A1329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10" name="Freeform 13">
                <a:extLst>
                  <a:ext uri="{FF2B5EF4-FFF2-40B4-BE49-F238E27FC236}">
                    <a16:creationId xmlns:a16="http://schemas.microsoft.com/office/drawing/2014/main" id="{57692343-2D12-4F57-836C-945D407B68B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11" name="Freeform 14">
                <a:extLst>
                  <a:ext uri="{FF2B5EF4-FFF2-40B4-BE49-F238E27FC236}">
                    <a16:creationId xmlns:a16="http://schemas.microsoft.com/office/drawing/2014/main" id="{062EE710-0210-4840-8698-E0DF1C6170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12" name="Freeform 15">
                <a:extLst>
                  <a:ext uri="{FF2B5EF4-FFF2-40B4-BE49-F238E27FC236}">
                    <a16:creationId xmlns:a16="http://schemas.microsoft.com/office/drawing/2014/main" id="{161892F4-6071-40CD-8E18-CDEE0C91B5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86" name="Line 16">
                <a:extLst>
                  <a:ext uri="{FF2B5EF4-FFF2-40B4-BE49-F238E27FC236}">
                    <a16:creationId xmlns:a16="http://schemas.microsoft.com/office/drawing/2014/main" id="{3E6BBE44-8D88-407D-B1C6-10C89DD6173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87" name="Freeform 17">
                <a:extLst>
                  <a:ext uri="{FF2B5EF4-FFF2-40B4-BE49-F238E27FC236}">
                    <a16:creationId xmlns:a16="http://schemas.microsoft.com/office/drawing/2014/main" id="{1E90AE6E-328E-4730-825C-B5130F5CFC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88" name="Freeform 18">
                <a:extLst>
                  <a:ext uri="{FF2B5EF4-FFF2-40B4-BE49-F238E27FC236}">
                    <a16:creationId xmlns:a16="http://schemas.microsoft.com/office/drawing/2014/main" id="{24EC969F-6E4A-4163-ABDA-4674429A3D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13" name="Freeform 19">
                <a:extLst>
                  <a:ext uri="{FF2B5EF4-FFF2-40B4-BE49-F238E27FC236}">
                    <a16:creationId xmlns:a16="http://schemas.microsoft.com/office/drawing/2014/main" id="{1B735C94-B049-42C6-9DEF-5DB70D58CE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14" name="Freeform 20">
                <a:extLst>
                  <a:ext uri="{FF2B5EF4-FFF2-40B4-BE49-F238E27FC236}">
                    <a16:creationId xmlns:a16="http://schemas.microsoft.com/office/drawing/2014/main" id="{051C02E6-1954-478B-AEAE-BF8F36BE941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15" name="Rectangle 21">
                <a:extLst>
                  <a:ext uri="{FF2B5EF4-FFF2-40B4-BE49-F238E27FC236}">
                    <a16:creationId xmlns:a16="http://schemas.microsoft.com/office/drawing/2014/main" id="{6710B1C0-310A-48D0-B824-459D9AFC2FB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116" name="Freeform 22">
                <a:extLst>
                  <a:ext uri="{FF2B5EF4-FFF2-40B4-BE49-F238E27FC236}">
                    <a16:creationId xmlns:a16="http://schemas.microsoft.com/office/drawing/2014/main" id="{1204A606-D9A6-4DC6-9F0E-D516EA1EB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17" name="Freeform 23">
                <a:extLst>
                  <a:ext uri="{FF2B5EF4-FFF2-40B4-BE49-F238E27FC236}">
                    <a16:creationId xmlns:a16="http://schemas.microsoft.com/office/drawing/2014/main" id="{EE569555-0243-4979-A537-C9B4AFD5F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18" name="Freeform 24">
                <a:extLst>
                  <a:ext uri="{FF2B5EF4-FFF2-40B4-BE49-F238E27FC236}">
                    <a16:creationId xmlns:a16="http://schemas.microsoft.com/office/drawing/2014/main" id="{D52A977D-4993-48AF-A792-F2DE096391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19" name="Freeform 25">
                <a:extLst>
                  <a:ext uri="{FF2B5EF4-FFF2-40B4-BE49-F238E27FC236}">
                    <a16:creationId xmlns:a16="http://schemas.microsoft.com/office/drawing/2014/main" id="{93CFF2DC-E52E-4D99-97D5-B0D7B792E5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20" name="Freeform 26">
                <a:extLst>
                  <a:ext uri="{FF2B5EF4-FFF2-40B4-BE49-F238E27FC236}">
                    <a16:creationId xmlns:a16="http://schemas.microsoft.com/office/drawing/2014/main" id="{5E175372-AF09-42A7-B3D0-226C834891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21" name="Freeform 27">
                <a:extLst>
                  <a:ext uri="{FF2B5EF4-FFF2-40B4-BE49-F238E27FC236}">
                    <a16:creationId xmlns:a16="http://schemas.microsoft.com/office/drawing/2014/main" id="{ABF20BA9-F4B2-49EA-A573-578B189774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22" name="Freeform 28">
                <a:extLst>
                  <a:ext uri="{FF2B5EF4-FFF2-40B4-BE49-F238E27FC236}">
                    <a16:creationId xmlns:a16="http://schemas.microsoft.com/office/drawing/2014/main" id="{AA3A7A4B-C811-4E23-8BFD-5823A032DA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23" name="Freeform 29">
                <a:extLst>
                  <a:ext uri="{FF2B5EF4-FFF2-40B4-BE49-F238E27FC236}">
                    <a16:creationId xmlns:a16="http://schemas.microsoft.com/office/drawing/2014/main" id="{47537781-F057-4B97-AD8F-12FE9BE599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00" name="Freeform 30">
                <a:extLst>
                  <a:ext uri="{FF2B5EF4-FFF2-40B4-BE49-F238E27FC236}">
                    <a16:creationId xmlns:a16="http://schemas.microsoft.com/office/drawing/2014/main" id="{078883C7-EB52-4BB7-A9A7-F8C046A833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01" name="Freeform 31">
                <a:extLst>
                  <a:ext uri="{FF2B5EF4-FFF2-40B4-BE49-F238E27FC236}">
                    <a16:creationId xmlns:a16="http://schemas.microsoft.com/office/drawing/2014/main" id="{63CCBBF8-5972-4ED3-AB5B-46DC425B177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grpSp>
        <p:grpSp>
          <p:nvGrpSpPr>
            <p:cNvPr id="124" name="Group 123">
              <a:extLst>
                <a:ext uri="{FF2B5EF4-FFF2-40B4-BE49-F238E27FC236}">
                  <a16:creationId xmlns:a16="http://schemas.microsoft.com/office/drawing/2014/main" id="{A8C19883-37FB-437C-A3AA-89AA6239D3A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25" name="Freeform 32">
                <a:extLst>
                  <a:ext uri="{FF2B5EF4-FFF2-40B4-BE49-F238E27FC236}">
                    <a16:creationId xmlns:a16="http://schemas.microsoft.com/office/drawing/2014/main" id="{AF1753DD-4CEF-45EC-B952-90EA8895D7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26" name="Freeform 33">
                <a:extLst>
                  <a:ext uri="{FF2B5EF4-FFF2-40B4-BE49-F238E27FC236}">
                    <a16:creationId xmlns:a16="http://schemas.microsoft.com/office/drawing/2014/main" id="{5B9356DB-C1BE-4D76-8FA7-4FBAA12D1D3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27" name="Freeform 34">
                <a:extLst>
                  <a:ext uri="{FF2B5EF4-FFF2-40B4-BE49-F238E27FC236}">
                    <a16:creationId xmlns:a16="http://schemas.microsoft.com/office/drawing/2014/main" id="{C4F59561-572D-42BA-A6FD-F3AFA1A394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28" name="Freeform 35">
                <a:extLst>
                  <a:ext uri="{FF2B5EF4-FFF2-40B4-BE49-F238E27FC236}">
                    <a16:creationId xmlns:a16="http://schemas.microsoft.com/office/drawing/2014/main" id="{BB7A51A1-D509-4494-BAE2-1B96CAD4DB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29" name="Freeform 36">
                <a:extLst>
                  <a:ext uri="{FF2B5EF4-FFF2-40B4-BE49-F238E27FC236}">
                    <a16:creationId xmlns:a16="http://schemas.microsoft.com/office/drawing/2014/main" id="{D3FE0B5A-55DE-4E56-8E9B-B92D1DB9A8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30" name="Freeform 37">
                <a:extLst>
                  <a:ext uri="{FF2B5EF4-FFF2-40B4-BE49-F238E27FC236}">
                    <a16:creationId xmlns:a16="http://schemas.microsoft.com/office/drawing/2014/main" id="{F125661C-3A0E-4B6E-B2AB-1B08C89251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31" name="Freeform 38">
                <a:extLst>
                  <a:ext uri="{FF2B5EF4-FFF2-40B4-BE49-F238E27FC236}">
                    <a16:creationId xmlns:a16="http://schemas.microsoft.com/office/drawing/2014/main" id="{39304006-EE77-438A-A0D1-537322356C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32" name="Freeform 39">
                <a:extLst>
                  <a:ext uri="{FF2B5EF4-FFF2-40B4-BE49-F238E27FC236}">
                    <a16:creationId xmlns:a16="http://schemas.microsoft.com/office/drawing/2014/main" id="{C6031DEB-4109-4049-82CF-DD06483A2C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33" name="Freeform 40">
                <a:extLst>
                  <a:ext uri="{FF2B5EF4-FFF2-40B4-BE49-F238E27FC236}">
                    <a16:creationId xmlns:a16="http://schemas.microsoft.com/office/drawing/2014/main" id="{65FC2657-18D6-4490-88D6-32E6B1C6FB1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34" name="Rectangle 41">
                <a:extLst>
                  <a:ext uri="{FF2B5EF4-FFF2-40B4-BE49-F238E27FC236}">
                    <a16:creationId xmlns:a16="http://schemas.microsoft.com/office/drawing/2014/main" id="{20BEA03B-3EAD-4FA2-BC9D-25A14D635CF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grpSp>
      </p:grpSp>
      <p:sp>
        <p:nvSpPr>
          <p:cNvPr id="9" name="Title 8">
            <a:extLst>
              <a:ext uri="{FF2B5EF4-FFF2-40B4-BE49-F238E27FC236}">
                <a16:creationId xmlns:a16="http://schemas.microsoft.com/office/drawing/2014/main" id="{EEF81D38-A57C-B11E-DC0F-BEBBE75F2A19}"/>
              </a:ext>
            </a:extLst>
          </p:cNvPr>
          <p:cNvSpPr>
            <a:spLocks noGrp="1"/>
          </p:cNvSpPr>
          <p:nvPr>
            <p:ph type="title"/>
          </p:nvPr>
        </p:nvSpPr>
        <p:spPr>
          <a:xfrm>
            <a:off x="887413" y="340964"/>
            <a:ext cx="10231437" cy="2292108"/>
          </a:xfrm>
        </p:spPr>
        <p:txBody>
          <a:bodyPr vert="horz" lIns="91440" tIns="45720" rIns="91440" bIns="45720" rtlCol="0" anchor="ctr">
            <a:normAutofit/>
          </a:bodyPr>
          <a:lstStyle/>
          <a:p>
            <a:pPr algn="ctr"/>
            <a:r>
              <a:rPr lang="en-US" sz="4800" dirty="0">
                <a:solidFill>
                  <a:schemeClr val="tx2"/>
                </a:solidFill>
                <a:latin typeface="+mn-lt"/>
                <a:ea typeface="+mn-ea"/>
                <a:cs typeface="+mn-cs"/>
              </a:rPr>
              <a:t>ENSEMBLE</a:t>
            </a:r>
            <a:r>
              <a:rPr lang="en-US" sz="5400" b="1" dirty="0">
                <a:solidFill>
                  <a:schemeClr val="bg1">
                    <a:lumMod val="95000"/>
                    <a:lumOff val="5000"/>
                  </a:schemeClr>
                </a:solidFill>
                <a:latin typeface="+mn-lt"/>
                <a:ea typeface="+mn-ea"/>
                <a:cs typeface="+mn-cs"/>
              </a:rPr>
              <a:t> </a:t>
            </a:r>
            <a:r>
              <a:rPr lang="en-US" sz="4800" dirty="0">
                <a:solidFill>
                  <a:schemeClr val="tx2"/>
                </a:solidFill>
                <a:latin typeface="+mn-lt"/>
                <a:ea typeface="+mn-ea"/>
                <a:cs typeface="+mn-cs"/>
              </a:rPr>
              <a:t>techniques</a:t>
            </a:r>
          </a:p>
        </p:txBody>
      </p:sp>
      <p:sp>
        <p:nvSpPr>
          <p:cNvPr id="3" name="Content Placeholder 2">
            <a:extLst>
              <a:ext uri="{FF2B5EF4-FFF2-40B4-BE49-F238E27FC236}">
                <a16:creationId xmlns:a16="http://schemas.microsoft.com/office/drawing/2014/main" id="{A49ACA13-D6B4-FDFB-CC9D-62487BFB11E6}"/>
              </a:ext>
            </a:extLst>
          </p:cNvPr>
          <p:cNvSpPr>
            <a:spLocks noGrp="1"/>
          </p:cNvSpPr>
          <p:nvPr>
            <p:ph idx="1"/>
          </p:nvPr>
        </p:nvSpPr>
        <p:spPr>
          <a:xfrm>
            <a:off x="787400" y="2185988"/>
            <a:ext cx="10260009" cy="3605212"/>
          </a:xfrm>
        </p:spPr>
        <p:txBody>
          <a:bodyPr>
            <a:normAutofit fontScale="62500" lnSpcReduction="20000"/>
          </a:bodyPr>
          <a:lstStyle/>
          <a:p>
            <a:pPr indent="-228600">
              <a:buFont typeface="Arial" panose="020B0604020202020204" pitchFamily="34" charset="0"/>
              <a:buChar char="•"/>
            </a:pPr>
            <a:r>
              <a:rPr lang="en-US" b="1" i="0" dirty="0">
                <a:solidFill>
                  <a:schemeClr val="bg2">
                    <a:lumMod val="75000"/>
                  </a:schemeClr>
                </a:solidFill>
                <a:effectLst/>
                <a:latin typeface="Lato" panose="020F0502020204030203" pitchFamily="34" charset="0"/>
              </a:rPr>
              <a:t>Ensemble techniques</a:t>
            </a:r>
            <a:r>
              <a:rPr lang="en-US" b="0" i="0" dirty="0">
                <a:solidFill>
                  <a:schemeClr val="bg2">
                    <a:lumMod val="75000"/>
                  </a:schemeClr>
                </a:solidFill>
                <a:effectLst/>
                <a:latin typeface="Lato" panose="020F0502020204030203" pitchFamily="34" charset="0"/>
              </a:rPr>
              <a:t> are the methods that use multiple learning algorithms or models to produce one optimal predictive model. </a:t>
            </a:r>
          </a:p>
          <a:p>
            <a:pPr indent="-228600">
              <a:buFont typeface="Arial" panose="020B0604020202020204" pitchFamily="34" charset="0"/>
              <a:buChar char="•"/>
            </a:pPr>
            <a:r>
              <a:rPr lang="en-US" b="0" i="0" dirty="0">
                <a:solidFill>
                  <a:schemeClr val="bg2">
                    <a:lumMod val="75000"/>
                  </a:schemeClr>
                </a:solidFill>
                <a:effectLst/>
                <a:latin typeface="Lato" panose="020F0502020204030203" pitchFamily="34" charset="0"/>
              </a:rPr>
              <a:t>The model produced has better performance than the base learners taken alone. </a:t>
            </a:r>
          </a:p>
          <a:p>
            <a:pPr indent="-228600">
              <a:buFont typeface="Arial" panose="020B0604020202020204" pitchFamily="34" charset="0"/>
              <a:buChar char="•"/>
            </a:pPr>
            <a:r>
              <a:rPr lang="en-US" b="0" i="0" dirty="0">
                <a:solidFill>
                  <a:schemeClr val="bg2">
                    <a:lumMod val="75000"/>
                  </a:schemeClr>
                </a:solidFill>
                <a:effectLst/>
                <a:latin typeface="Lato" panose="020F0502020204030203" pitchFamily="34" charset="0"/>
              </a:rPr>
              <a:t>Ensemble techniques can be primarily classified into </a:t>
            </a:r>
            <a:r>
              <a:rPr lang="en-US" b="1" i="0" dirty="0">
                <a:solidFill>
                  <a:schemeClr val="bg2">
                    <a:lumMod val="75000"/>
                  </a:schemeClr>
                </a:solidFill>
                <a:effectLst/>
                <a:latin typeface="Lato" panose="020F0502020204030203" pitchFamily="34" charset="0"/>
              </a:rPr>
              <a:t>Bagging</a:t>
            </a:r>
            <a:r>
              <a:rPr lang="en-US" b="0" i="0" dirty="0">
                <a:solidFill>
                  <a:schemeClr val="bg2">
                    <a:lumMod val="75000"/>
                  </a:schemeClr>
                </a:solidFill>
                <a:effectLst/>
                <a:latin typeface="Lato" panose="020F0502020204030203" pitchFamily="34" charset="0"/>
              </a:rPr>
              <a:t>, </a:t>
            </a:r>
            <a:r>
              <a:rPr lang="en-US" b="1" i="0" dirty="0">
                <a:solidFill>
                  <a:schemeClr val="bg2">
                    <a:lumMod val="75000"/>
                  </a:schemeClr>
                </a:solidFill>
                <a:effectLst/>
                <a:latin typeface="Lato" panose="020F0502020204030203" pitchFamily="34" charset="0"/>
              </a:rPr>
              <a:t>Boosting,</a:t>
            </a:r>
            <a:r>
              <a:rPr lang="en-US" b="0" i="0" dirty="0">
                <a:solidFill>
                  <a:schemeClr val="bg2">
                    <a:lumMod val="75000"/>
                  </a:schemeClr>
                </a:solidFill>
                <a:effectLst/>
                <a:latin typeface="Lato" panose="020F0502020204030203" pitchFamily="34" charset="0"/>
              </a:rPr>
              <a:t> and </a:t>
            </a:r>
            <a:r>
              <a:rPr lang="en-US" b="1" i="0" dirty="0">
                <a:solidFill>
                  <a:schemeClr val="bg2">
                    <a:lumMod val="75000"/>
                  </a:schemeClr>
                </a:solidFill>
                <a:effectLst/>
                <a:latin typeface="Lato" panose="020F0502020204030203" pitchFamily="34" charset="0"/>
              </a:rPr>
              <a:t>Stacking</a:t>
            </a:r>
            <a:r>
              <a:rPr lang="en-US" b="0" i="0" dirty="0">
                <a:solidFill>
                  <a:schemeClr val="bg2">
                    <a:lumMod val="75000"/>
                  </a:schemeClr>
                </a:solidFill>
                <a:effectLst/>
                <a:latin typeface="Lato" panose="020F0502020204030203" pitchFamily="34" charset="0"/>
              </a:rPr>
              <a:t>.</a:t>
            </a:r>
            <a:endParaRPr lang="en-US" dirty="0">
              <a:solidFill>
                <a:schemeClr val="bg2">
                  <a:lumMod val="75000"/>
                </a:schemeClr>
              </a:solidFill>
            </a:endParaRPr>
          </a:p>
          <a:p>
            <a:pPr indent="-228600">
              <a:buFont typeface="Arial" panose="020B0604020202020204" pitchFamily="34" charset="0"/>
              <a:buChar char="•"/>
            </a:pPr>
            <a:r>
              <a:rPr lang="en-US" dirty="0">
                <a:solidFill>
                  <a:schemeClr val="bg2">
                    <a:lumMod val="75000"/>
                  </a:schemeClr>
                </a:solidFill>
                <a:latin typeface="Lato" panose="020F0502020204030203" pitchFamily="34" charset="0"/>
              </a:rPr>
              <a:t>This paper focuses on Stacked Ensemble Method, often referred to as stacking. It is implemented on the dataset that combines the predictions of multiple diverse models by training a meta-model on their outputs. </a:t>
            </a:r>
          </a:p>
          <a:p>
            <a:pPr indent="-228600">
              <a:buFont typeface="Arial" panose="020B0604020202020204" pitchFamily="34" charset="0"/>
              <a:buChar char="•"/>
            </a:pPr>
            <a:r>
              <a:rPr lang="en-US" dirty="0">
                <a:solidFill>
                  <a:schemeClr val="bg2">
                    <a:lumMod val="75000"/>
                  </a:schemeClr>
                </a:solidFill>
                <a:latin typeface="Lato" panose="020F0502020204030203" pitchFamily="34" charset="0"/>
              </a:rPr>
              <a:t>It leverages the strengths of individual models, creating a more robust and accurate predictor by learning how to best weigh and utilize the predictions of the base models. </a:t>
            </a:r>
          </a:p>
          <a:p>
            <a:pPr indent="-228600">
              <a:buFont typeface="Arial" panose="020B0604020202020204" pitchFamily="34" charset="0"/>
              <a:buChar char="•"/>
            </a:pPr>
            <a:r>
              <a:rPr lang="en-US" dirty="0">
                <a:solidFill>
                  <a:schemeClr val="bg2">
                    <a:lumMod val="75000"/>
                  </a:schemeClr>
                </a:solidFill>
                <a:latin typeface="Lato" panose="020F0502020204030203" pitchFamily="34" charset="0"/>
              </a:rPr>
              <a:t>This hierarchical approach enables the ensemble to capture complex patterns and enhance overall predictive performance.</a:t>
            </a:r>
          </a:p>
          <a:p>
            <a:pPr indent="-228600">
              <a:buFont typeface="Arial" panose="020B0604020202020204" pitchFamily="34" charset="0"/>
              <a:buChar char="•"/>
            </a:pPr>
            <a:r>
              <a:rPr lang="en-US" dirty="0">
                <a:solidFill>
                  <a:schemeClr val="bg2">
                    <a:lumMod val="75000"/>
                  </a:schemeClr>
                </a:solidFill>
                <a:latin typeface="Lato" panose="020F0502020204030203" pitchFamily="34" charset="0"/>
              </a:rPr>
              <a:t>However, it could be time and memory consuming if implemented with no-caution.</a:t>
            </a:r>
          </a:p>
          <a:p>
            <a:endParaRPr lang="en-US" dirty="0"/>
          </a:p>
        </p:txBody>
      </p:sp>
    </p:spTree>
    <p:extLst>
      <p:ext uri="{BB962C8B-B14F-4D97-AF65-F5344CB8AC3E}">
        <p14:creationId xmlns:p14="http://schemas.microsoft.com/office/powerpoint/2010/main" val="33996371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57" name="Picture 2">
            <a:extLst>
              <a:ext uri="{FF2B5EF4-FFF2-40B4-BE49-F238E27FC236}">
                <a16:creationId xmlns:a16="http://schemas.microsoft.com/office/drawing/2014/main" id="{5FF7B57D-FF7B-48B3-9F60-9BCEEECF9E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58" name="Group 57">
            <a:extLst>
              <a:ext uri="{FF2B5EF4-FFF2-40B4-BE49-F238E27FC236}">
                <a16:creationId xmlns:a16="http://schemas.microsoft.com/office/drawing/2014/main" id="{EB95AFDF-FA7D-4311-9C65-6D507D92F4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59" name="Group 58">
              <a:extLst>
                <a:ext uri="{FF2B5EF4-FFF2-40B4-BE49-F238E27FC236}">
                  <a16:creationId xmlns:a16="http://schemas.microsoft.com/office/drawing/2014/main" id="{9A5CCD98-20C1-4404-B788-FDA92F8A440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02" name="Rectangle 5">
                <a:extLst>
                  <a:ext uri="{FF2B5EF4-FFF2-40B4-BE49-F238E27FC236}">
                    <a16:creationId xmlns:a16="http://schemas.microsoft.com/office/drawing/2014/main" id="{C1424C76-B5C3-468E-86FA-8D9B269053D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103" name="Freeform 6">
                <a:extLst>
                  <a:ext uri="{FF2B5EF4-FFF2-40B4-BE49-F238E27FC236}">
                    <a16:creationId xmlns:a16="http://schemas.microsoft.com/office/drawing/2014/main" id="{B3922267-72C9-403B-A6DE-7D0A43D554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04" name="Freeform 7">
                <a:extLst>
                  <a:ext uri="{FF2B5EF4-FFF2-40B4-BE49-F238E27FC236}">
                    <a16:creationId xmlns:a16="http://schemas.microsoft.com/office/drawing/2014/main" id="{7276DB68-2E8D-4723-852B-7476DD38FE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05" name="Freeform 8">
                <a:extLst>
                  <a:ext uri="{FF2B5EF4-FFF2-40B4-BE49-F238E27FC236}">
                    <a16:creationId xmlns:a16="http://schemas.microsoft.com/office/drawing/2014/main" id="{0A155711-4993-4D1E-89EA-A397C164F0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06" name="Freeform 9">
                <a:extLst>
                  <a:ext uri="{FF2B5EF4-FFF2-40B4-BE49-F238E27FC236}">
                    <a16:creationId xmlns:a16="http://schemas.microsoft.com/office/drawing/2014/main" id="{2AB42136-2551-4CAA-857F-65FA3247B4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07" name="Freeform 10">
                <a:extLst>
                  <a:ext uri="{FF2B5EF4-FFF2-40B4-BE49-F238E27FC236}">
                    <a16:creationId xmlns:a16="http://schemas.microsoft.com/office/drawing/2014/main" id="{7C2ADEA1-EA3E-4C0E-A28E-460092F7FF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08" name="Freeform 11">
                <a:extLst>
                  <a:ext uri="{FF2B5EF4-FFF2-40B4-BE49-F238E27FC236}">
                    <a16:creationId xmlns:a16="http://schemas.microsoft.com/office/drawing/2014/main" id="{B04584B3-081C-4286-A840-AB5B16B10A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09" name="Freeform 12">
                <a:extLst>
                  <a:ext uri="{FF2B5EF4-FFF2-40B4-BE49-F238E27FC236}">
                    <a16:creationId xmlns:a16="http://schemas.microsoft.com/office/drawing/2014/main" id="{3AB388FD-C246-4936-A041-E0413A1329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10" name="Freeform 13">
                <a:extLst>
                  <a:ext uri="{FF2B5EF4-FFF2-40B4-BE49-F238E27FC236}">
                    <a16:creationId xmlns:a16="http://schemas.microsoft.com/office/drawing/2014/main" id="{57692343-2D12-4F57-836C-945D407B68B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11" name="Freeform 14">
                <a:extLst>
                  <a:ext uri="{FF2B5EF4-FFF2-40B4-BE49-F238E27FC236}">
                    <a16:creationId xmlns:a16="http://schemas.microsoft.com/office/drawing/2014/main" id="{062EE710-0210-4840-8698-E0DF1C6170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12" name="Freeform 15">
                <a:extLst>
                  <a:ext uri="{FF2B5EF4-FFF2-40B4-BE49-F238E27FC236}">
                    <a16:creationId xmlns:a16="http://schemas.microsoft.com/office/drawing/2014/main" id="{161892F4-6071-40CD-8E18-CDEE0C91B5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86" name="Line 16">
                <a:extLst>
                  <a:ext uri="{FF2B5EF4-FFF2-40B4-BE49-F238E27FC236}">
                    <a16:creationId xmlns:a16="http://schemas.microsoft.com/office/drawing/2014/main" id="{3E6BBE44-8D88-407D-B1C6-10C89DD6173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87" name="Freeform 17">
                <a:extLst>
                  <a:ext uri="{FF2B5EF4-FFF2-40B4-BE49-F238E27FC236}">
                    <a16:creationId xmlns:a16="http://schemas.microsoft.com/office/drawing/2014/main" id="{1E90AE6E-328E-4730-825C-B5130F5CFC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88" name="Freeform 18">
                <a:extLst>
                  <a:ext uri="{FF2B5EF4-FFF2-40B4-BE49-F238E27FC236}">
                    <a16:creationId xmlns:a16="http://schemas.microsoft.com/office/drawing/2014/main" id="{24EC969F-6E4A-4163-ABDA-4674429A3D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13" name="Freeform 19">
                <a:extLst>
                  <a:ext uri="{FF2B5EF4-FFF2-40B4-BE49-F238E27FC236}">
                    <a16:creationId xmlns:a16="http://schemas.microsoft.com/office/drawing/2014/main" id="{1B735C94-B049-42C6-9DEF-5DB70D58CE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14" name="Freeform 20">
                <a:extLst>
                  <a:ext uri="{FF2B5EF4-FFF2-40B4-BE49-F238E27FC236}">
                    <a16:creationId xmlns:a16="http://schemas.microsoft.com/office/drawing/2014/main" id="{051C02E6-1954-478B-AEAE-BF8F36BE941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15" name="Rectangle 21">
                <a:extLst>
                  <a:ext uri="{FF2B5EF4-FFF2-40B4-BE49-F238E27FC236}">
                    <a16:creationId xmlns:a16="http://schemas.microsoft.com/office/drawing/2014/main" id="{6710B1C0-310A-48D0-B824-459D9AFC2FB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116" name="Freeform 22">
                <a:extLst>
                  <a:ext uri="{FF2B5EF4-FFF2-40B4-BE49-F238E27FC236}">
                    <a16:creationId xmlns:a16="http://schemas.microsoft.com/office/drawing/2014/main" id="{1204A606-D9A6-4DC6-9F0E-D516EA1EB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17" name="Freeform 23">
                <a:extLst>
                  <a:ext uri="{FF2B5EF4-FFF2-40B4-BE49-F238E27FC236}">
                    <a16:creationId xmlns:a16="http://schemas.microsoft.com/office/drawing/2014/main" id="{EE569555-0243-4979-A537-C9B4AFD5F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18" name="Freeform 24">
                <a:extLst>
                  <a:ext uri="{FF2B5EF4-FFF2-40B4-BE49-F238E27FC236}">
                    <a16:creationId xmlns:a16="http://schemas.microsoft.com/office/drawing/2014/main" id="{D52A977D-4993-48AF-A792-F2DE096391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19" name="Freeform 25">
                <a:extLst>
                  <a:ext uri="{FF2B5EF4-FFF2-40B4-BE49-F238E27FC236}">
                    <a16:creationId xmlns:a16="http://schemas.microsoft.com/office/drawing/2014/main" id="{93CFF2DC-E52E-4D99-97D5-B0D7B792E5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20" name="Freeform 26">
                <a:extLst>
                  <a:ext uri="{FF2B5EF4-FFF2-40B4-BE49-F238E27FC236}">
                    <a16:creationId xmlns:a16="http://schemas.microsoft.com/office/drawing/2014/main" id="{5E175372-AF09-42A7-B3D0-226C834891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21" name="Freeform 27">
                <a:extLst>
                  <a:ext uri="{FF2B5EF4-FFF2-40B4-BE49-F238E27FC236}">
                    <a16:creationId xmlns:a16="http://schemas.microsoft.com/office/drawing/2014/main" id="{ABF20BA9-F4B2-49EA-A573-578B189774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22" name="Freeform 28">
                <a:extLst>
                  <a:ext uri="{FF2B5EF4-FFF2-40B4-BE49-F238E27FC236}">
                    <a16:creationId xmlns:a16="http://schemas.microsoft.com/office/drawing/2014/main" id="{AA3A7A4B-C811-4E23-8BFD-5823A032DA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23" name="Freeform 29">
                <a:extLst>
                  <a:ext uri="{FF2B5EF4-FFF2-40B4-BE49-F238E27FC236}">
                    <a16:creationId xmlns:a16="http://schemas.microsoft.com/office/drawing/2014/main" id="{47537781-F057-4B97-AD8F-12FE9BE599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00" name="Freeform 30">
                <a:extLst>
                  <a:ext uri="{FF2B5EF4-FFF2-40B4-BE49-F238E27FC236}">
                    <a16:creationId xmlns:a16="http://schemas.microsoft.com/office/drawing/2014/main" id="{078883C7-EB52-4BB7-A9A7-F8C046A833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01" name="Freeform 31">
                <a:extLst>
                  <a:ext uri="{FF2B5EF4-FFF2-40B4-BE49-F238E27FC236}">
                    <a16:creationId xmlns:a16="http://schemas.microsoft.com/office/drawing/2014/main" id="{63CCBBF8-5972-4ED3-AB5B-46DC425B177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grpSp>
        <p:grpSp>
          <p:nvGrpSpPr>
            <p:cNvPr id="124" name="Group 123">
              <a:extLst>
                <a:ext uri="{FF2B5EF4-FFF2-40B4-BE49-F238E27FC236}">
                  <a16:creationId xmlns:a16="http://schemas.microsoft.com/office/drawing/2014/main" id="{A8C19883-37FB-437C-A3AA-89AA6239D3A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25" name="Freeform 32">
                <a:extLst>
                  <a:ext uri="{FF2B5EF4-FFF2-40B4-BE49-F238E27FC236}">
                    <a16:creationId xmlns:a16="http://schemas.microsoft.com/office/drawing/2014/main" id="{AF1753DD-4CEF-45EC-B952-90EA8895D7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26" name="Freeform 33">
                <a:extLst>
                  <a:ext uri="{FF2B5EF4-FFF2-40B4-BE49-F238E27FC236}">
                    <a16:creationId xmlns:a16="http://schemas.microsoft.com/office/drawing/2014/main" id="{5B9356DB-C1BE-4D76-8FA7-4FBAA12D1D3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27" name="Freeform 34">
                <a:extLst>
                  <a:ext uri="{FF2B5EF4-FFF2-40B4-BE49-F238E27FC236}">
                    <a16:creationId xmlns:a16="http://schemas.microsoft.com/office/drawing/2014/main" id="{C4F59561-572D-42BA-A6FD-F3AFA1A394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28" name="Freeform 35">
                <a:extLst>
                  <a:ext uri="{FF2B5EF4-FFF2-40B4-BE49-F238E27FC236}">
                    <a16:creationId xmlns:a16="http://schemas.microsoft.com/office/drawing/2014/main" id="{BB7A51A1-D509-4494-BAE2-1B96CAD4DB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29" name="Freeform 36">
                <a:extLst>
                  <a:ext uri="{FF2B5EF4-FFF2-40B4-BE49-F238E27FC236}">
                    <a16:creationId xmlns:a16="http://schemas.microsoft.com/office/drawing/2014/main" id="{D3FE0B5A-55DE-4E56-8E9B-B92D1DB9A8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30" name="Freeform 37">
                <a:extLst>
                  <a:ext uri="{FF2B5EF4-FFF2-40B4-BE49-F238E27FC236}">
                    <a16:creationId xmlns:a16="http://schemas.microsoft.com/office/drawing/2014/main" id="{F125661C-3A0E-4B6E-B2AB-1B08C89251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31" name="Freeform 38">
                <a:extLst>
                  <a:ext uri="{FF2B5EF4-FFF2-40B4-BE49-F238E27FC236}">
                    <a16:creationId xmlns:a16="http://schemas.microsoft.com/office/drawing/2014/main" id="{39304006-EE77-438A-A0D1-537322356C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32" name="Freeform 39">
                <a:extLst>
                  <a:ext uri="{FF2B5EF4-FFF2-40B4-BE49-F238E27FC236}">
                    <a16:creationId xmlns:a16="http://schemas.microsoft.com/office/drawing/2014/main" id="{C6031DEB-4109-4049-82CF-DD06483A2C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33" name="Freeform 40">
                <a:extLst>
                  <a:ext uri="{FF2B5EF4-FFF2-40B4-BE49-F238E27FC236}">
                    <a16:creationId xmlns:a16="http://schemas.microsoft.com/office/drawing/2014/main" id="{65FC2657-18D6-4490-88D6-32E6B1C6FB1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34" name="Rectangle 41">
                <a:extLst>
                  <a:ext uri="{FF2B5EF4-FFF2-40B4-BE49-F238E27FC236}">
                    <a16:creationId xmlns:a16="http://schemas.microsoft.com/office/drawing/2014/main" id="{20BEA03B-3EAD-4FA2-BC9D-25A14D635CF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grpSp>
      </p:grpSp>
      <p:sp>
        <p:nvSpPr>
          <p:cNvPr id="9" name="Title 8">
            <a:extLst>
              <a:ext uri="{FF2B5EF4-FFF2-40B4-BE49-F238E27FC236}">
                <a16:creationId xmlns:a16="http://schemas.microsoft.com/office/drawing/2014/main" id="{EEF81D38-A57C-B11E-DC0F-BEBBE75F2A19}"/>
              </a:ext>
            </a:extLst>
          </p:cNvPr>
          <p:cNvSpPr>
            <a:spLocks noGrp="1"/>
          </p:cNvSpPr>
          <p:nvPr>
            <p:ph type="title"/>
          </p:nvPr>
        </p:nvSpPr>
        <p:spPr>
          <a:xfrm>
            <a:off x="887413" y="340964"/>
            <a:ext cx="3623209" cy="2292108"/>
          </a:xfrm>
        </p:spPr>
        <p:txBody>
          <a:bodyPr vert="horz" lIns="91440" tIns="45720" rIns="91440" bIns="45720" rtlCol="0" anchor="ctr">
            <a:normAutofit fontScale="90000"/>
          </a:bodyPr>
          <a:lstStyle/>
          <a:p>
            <a:br>
              <a:rPr lang="en-US" sz="4400" dirty="0">
                <a:solidFill>
                  <a:schemeClr val="tx2"/>
                </a:solidFill>
                <a:latin typeface="+mn-lt"/>
                <a:ea typeface="+mn-ea"/>
                <a:cs typeface="+mn-cs"/>
              </a:rPr>
            </a:br>
            <a:r>
              <a:rPr lang="en-US" sz="4400" dirty="0">
                <a:solidFill>
                  <a:schemeClr val="tx2"/>
                </a:solidFill>
                <a:latin typeface="+mn-lt"/>
                <a:ea typeface="+mn-ea"/>
                <a:cs typeface="+mn-cs"/>
              </a:rPr>
              <a:t>stacked</a:t>
            </a:r>
            <a:br>
              <a:rPr lang="en-US" sz="4400" dirty="0">
                <a:solidFill>
                  <a:schemeClr val="tx2"/>
                </a:solidFill>
                <a:latin typeface="+mn-lt"/>
                <a:ea typeface="+mn-ea"/>
                <a:cs typeface="+mn-cs"/>
              </a:rPr>
            </a:br>
            <a:r>
              <a:rPr lang="en-US" sz="4400" dirty="0">
                <a:solidFill>
                  <a:schemeClr val="tx2"/>
                </a:solidFill>
                <a:latin typeface="+mn-lt"/>
                <a:ea typeface="+mn-ea"/>
                <a:cs typeface="+mn-cs"/>
              </a:rPr>
              <a:t>ENSEMBLE</a:t>
            </a:r>
            <a:br>
              <a:rPr lang="en-US" sz="4800" b="1" dirty="0">
                <a:solidFill>
                  <a:schemeClr val="bg1">
                    <a:lumMod val="95000"/>
                    <a:lumOff val="5000"/>
                  </a:schemeClr>
                </a:solidFill>
              </a:rPr>
            </a:br>
            <a:endParaRPr lang="en-US" sz="4400" dirty="0">
              <a:solidFill>
                <a:schemeClr val="tx2"/>
              </a:solidFill>
              <a:latin typeface="+mn-lt"/>
              <a:ea typeface="+mn-ea"/>
              <a:cs typeface="+mn-cs"/>
            </a:endParaRPr>
          </a:p>
        </p:txBody>
      </p:sp>
      <p:sp>
        <p:nvSpPr>
          <p:cNvPr id="12" name="Text Placeholder 11">
            <a:extLst>
              <a:ext uri="{FF2B5EF4-FFF2-40B4-BE49-F238E27FC236}">
                <a16:creationId xmlns:a16="http://schemas.microsoft.com/office/drawing/2014/main" id="{F0C1132E-F88F-AF06-B1BF-324B3851E8A4}"/>
              </a:ext>
            </a:extLst>
          </p:cNvPr>
          <p:cNvSpPr>
            <a:spLocks noGrp="1"/>
          </p:cNvSpPr>
          <p:nvPr>
            <p:ph type="body" sz="half" idx="2"/>
          </p:nvPr>
        </p:nvSpPr>
        <p:spPr>
          <a:xfrm>
            <a:off x="4699534" y="638649"/>
            <a:ext cx="6875694" cy="5778025"/>
          </a:xfrm>
        </p:spPr>
        <p:txBody>
          <a:bodyPr vert="horz" lIns="91440" tIns="45720" rIns="91440" bIns="45720" rtlCol="0">
            <a:normAutofit fontScale="92500" lnSpcReduction="10000"/>
          </a:bodyPr>
          <a:lstStyle/>
          <a:p>
            <a:pPr indent="-228600">
              <a:buFont typeface="Arial" panose="020B0604020202020204" pitchFamily="34" charset="0"/>
              <a:buChar char="•"/>
            </a:pPr>
            <a:r>
              <a:rPr lang="en-US" b="0" i="0" dirty="0">
                <a:solidFill>
                  <a:srgbClr val="222222"/>
                </a:solidFill>
                <a:effectLst/>
                <a:latin typeface="Lato" panose="020F0502020204030203" pitchFamily="34" charset="0"/>
              </a:rPr>
              <a:t>Stacked ensemble often considers heterogeneous weak learners, learns them in parallel, and combines them by training a meta-learner to output a prediction based on the different weak learner’s predictions. </a:t>
            </a:r>
          </a:p>
          <a:p>
            <a:pPr indent="-228600">
              <a:buFont typeface="Arial" panose="020B0604020202020204" pitchFamily="34" charset="0"/>
              <a:buChar char="•"/>
            </a:pPr>
            <a:r>
              <a:rPr lang="en-US" b="0" i="0" dirty="0">
                <a:solidFill>
                  <a:srgbClr val="222222"/>
                </a:solidFill>
                <a:effectLst/>
                <a:latin typeface="Lato" panose="020F0502020204030203" pitchFamily="34" charset="0"/>
              </a:rPr>
              <a:t>A meta learner inputs the predictions as the features and the target being the ground truth values in data.</a:t>
            </a:r>
            <a:endParaRPr lang="en-US" dirty="0">
              <a:solidFill>
                <a:schemeClr val="bg2">
                  <a:lumMod val="75000"/>
                </a:schemeClr>
              </a:solidFill>
              <a:latin typeface="Lato" panose="020F0502020204030203" pitchFamily="34" charset="0"/>
            </a:endParaRPr>
          </a:p>
          <a:p>
            <a:pPr indent="-228600">
              <a:buFont typeface="Arial" panose="020B0604020202020204" pitchFamily="34" charset="0"/>
              <a:buChar char="•"/>
            </a:pPr>
            <a:r>
              <a:rPr lang="en-US" b="0" i="0" dirty="0">
                <a:solidFill>
                  <a:srgbClr val="222222"/>
                </a:solidFill>
                <a:effectLst/>
                <a:latin typeface="Lato" panose="020F0502020204030203" pitchFamily="34" charset="0"/>
              </a:rPr>
              <a:t>A generalization of this approach is replacing the linear weighted sum with Linear Regression (regression problem) or Logistic Regression (classification problem) to combine the predictions of the sub-models with any learning algorithm. This approach is called </a:t>
            </a:r>
            <a:r>
              <a:rPr lang="en-US" b="1" i="0" dirty="0">
                <a:solidFill>
                  <a:srgbClr val="222222"/>
                </a:solidFill>
                <a:effectLst/>
                <a:latin typeface="Lato" panose="020F0502020204030203" pitchFamily="34" charset="0"/>
              </a:rPr>
              <a:t>Stacking</a:t>
            </a:r>
            <a:r>
              <a:rPr lang="en-US" b="0" i="0" dirty="0">
                <a:solidFill>
                  <a:srgbClr val="222222"/>
                </a:solidFill>
                <a:effectLst/>
                <a:latin typeface="Lato" panose="020F0502020204030203" pitchFamily="34" charset="0"/>
              </a:rPr>
              <a:t>.</a:t>
            </a:r>
          </a:p>
          <a:p>
            <a:pPr indent="-228600">
              <a:buFont typeface="Arial" panose="020B0604020202020204" pitchFamily="34" charset="0"/>
              <a:buChar char="•"/>
            </a:pPr>
            <a:r>
              <a:rPr lang="en-US" b="0" i="0" dirty="0">
                <a:solidFill>
                  <a:srgbClr val="222222"/>
                </a:solidFill>
                <a:effectLst/>
                <a:latin typeface="Lato" panose="020F0502020204030203" pitchFamily="34" charset="0"/>
              </a:rPr>
              <a:t>In stacking, an algorithm takes the outputs of sub-models as input and attempts to learn how to best combine the input predictions to make a better output prediction.</a:t>
            </a:r>
          </a:p>
          <a:p>
            <a:pPr indent="-228600">
              <a:buFont typeface="Arial" panose="020B0604020202020204" pitchFamily="34" charset="0"/>
              <a:buChar char="•"/>
            </a:pPr>
            <a:r>
              <a:rPr lang="en-US" b="0" i="0" dirty="0">
                <a:solidFill>
                  <a:srgbClr val="222222"/>
                </a:solidFill>
                <a:effectLst/>
                <a:latin typeface="Lato" panose="020F0502020204030203" pitchFamily="34" charset="0"/>
              </a:rPr>
              <a:t>A variant of stacking is Multi-layer stacking, also known as stacked </a:t>
            </a:r>
            <a:r>
              <a:rPr lang="en-US" b="0" i="0" dirty="0" err="1">
                <a:solidFill>
                  <a:srgbClr val="222222"/>
                </a:solidFill>
                <a:effectLst/>
                <a:latin typeface="Lato" panose="020F0502020204030203" pitchFamily="34" charset="0"/>
              </a:rPr>
              <a:t>ensembling</a:t>
            </a:r>
            <a:r>
              <a:rPr lang="en-US" b="0" i="0" dirty="0">
                <a:solidFill>
                  <a:srgbClr val="222222"/>
                </a:solidFill>
                <a:effectLst/>
                <a:latin typeface="Lato" panose="020F0502020204030203" pitchFamily="34" charset="0"/>
              </a:rPr>
              <a:t> with multiple levels.</a:t>
            </a:r>
          </a:p>
          <a:p>
            <a:pPr indent="-228600">
              <a:buFont typeface="Arial" panose="020B0604020202020204" pitchFamily="34" charset="0"/>
              <a:buChar char="•"/>
            </a:pPr>
            <a:r>
              <a:rPr lang="en-US" dirty="0">
                <a:solidFill>
                  <a:srgbClr val="222222"/>
                </a:solidFill>
                <a:latin typeface="Lato" panose="020F0502020204030203" pitchFamily="34" charset="0"/>
              </a:rPr>
              <a:t>This</a:t>
            </a:r>
            <a:r>
              <a:rPr lang="en-US" b="0" i="0" dirty="0">
                <a:solidFill>
                  <a:srgbClr val="222222"/>
                </a:solidFill>
                <a:effectLst/>
                <a:latin typeface="Lato" panose="020F0502020204030203" pitchFamily="34" charset="0"/>
              </a:rPr>
              <a:t> involves training multiple layers of models where the predictions of the lower-level models serve as input features for the higher-level models. This hierarchical approach aims to capture complex relationships in the data, enhancing predictive performance by combining insights from multiple model layers.</a:t>
            </a:r>
          </a:p>
          <a:p>
            <a:pPr indent="-228600">
              <a:buFont typeface="Arial" panose="020B0604020202020204" pitchFamily="34" charset="0"/>
              <a:buChar char="•"/>
            </a:pPr>
            <a:endParaRPr lang="en-US" dirty="0">
              <a:solidFill>
                <a:schemeClr val="bg2">
                  <a:lumMod val="75000"/>
                </a:schemeClr>
              </a:solidFill>
              <a:latin typeface="Lato" panose="020F0502020204030203" pitchFamily="34" charset="0"/>
            </a:endParaRPr>
          </a:p>
          <a:p>
            <a:pPr indent="-228600">
              <a:buFont typeface="Arial" panose="020B0604020202020204" pitchFamily="34" charset="0"/>
              <a:buChar char="•"/>
            </a:pPr>
            <a:endParaRPr lang="en-US" dirty="0"/>
          </a:p>
        </p:txBody>
      </p:sp>
      <p:pic>
        <p:nvPicPr>
          <p:cNvPr id="55" name="Content Placeholder 54" descr="A diagram of a model&#10;&#10;Description automatically generated">
            <a:extLst>
              <a:ext uri="{FF2B5EF4-FFF2-40B4-BE49-F238E27FC236}">
                <a16:creationId xmlns:a16="http://schemas.microsoft.com/office/drawing/2014/main" id="{C3A9FF9D-A1D4-A92A-C9AB-CA1BE7C16C60}"/>
              </a:ext>
            </a:extLst>
          </p:cNvPr>
          <p:cNvPicPr>
            <a:picLocks noGrp="1" noChangeAspect="1"/>
          </p:cNvPicPr>
          <p:nvPr>
            <p:ph idx="1"/>
          </p:nvPr>
        </p:nvPicPr>
        <p:blipFill>
          <a:blip r:embed="rId4"/>
          <a:stretch>
            <a:fillRect/>
          </a:stretch>
        </p:blipFill>
        <p:spPr>
          <a:xfrm>
            <a:off x="281941" y="2446985"/>
            <a:ext cx="4233443" cy="276953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Tree>
    <p:extLst>
      <p:ext uri="{BB962C8B-B14F-4D97-AF65-F5344CB8AC3E}">
        <p14:creationId xmlns:p14="http://schemas.microsoft.com/office/powerpoint/2010/main" val="19441680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2E4E997-8672-4FFD-B8EC-9932A8E471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2" name="Picture 2">
            <a:extLst>
              <a:ext uri="{FF2B5EF4-FFF2-40B4-BE49-F238E27FC236}">
                <a16:creationId xmlns:a16="http://schemas.microsoft.com/office/drawing/2014/main" id="{FE6BA9E6-1D9E-4D30-B528-D49FA1342E4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2" name="Title 1">
            <a:extLst>
              <a:ext uri="{FF2B5EF4-FFF2-40B4-BE49-F238E27FC236}">
                <a16:creationId xmlns:a16="http://schemas.microsoft.com/office/drawing/2014/main" id="{716F892F-C6A7-F797-C954-B2CF56116CC6}"/>
              </a:ext>
            </a:extLst>
          </p:cNvPr>
          <p:cNvSpPr>
            <a:spLocks noGrp="1"/>
          </p:cNvSpPr>
          <p:nvPr>
            <p:ph type="title"/>
          </p:nvPr>
        </p:nvSpPr>
        <p:spPr>
          <a:xfrm>
            <a:off x="1141412" y="618518"/>
            <a:ext cx="9377359" cy="1478570"/>
          </a:xfrm>
        </p:spPr>
        <p:txBody>
          <a:bodyPr>
            <a:normAutofit/>
          </a:bodyPr>
          <a:lstStyle/>
          <a:p>
            <a:r>
              <a:rPr lang="en-US" sz="3200" dirty="0">
                <a:solidFill>
                  <a:schemeClr val="tx2"/>
                </a:solidFill>
                <a:latin typeface="+mn-lt"/>
                <a:ea typeface="+mn-ea"/>
                <a:cs typeface="+mn-cs"/>
              </a:rPr>
              <a:t>Implementation of the paper</a:t>
            </a:r>
          </a:p>
        </p:txBody>
      </p:sp>
      <p:sp>
        <p:nvSpPr>
          <p:cNvPr id="3" name="Content Placeholder 2">
            <a:extLst>
              <a:ext uri="{FF2B5EF4-FFF2-40B4-BE49-F238E27FC236}">
                <a16:creationId xmlns:a16="http://schemas.microsoft.com/office/drawing/2014/main" id="{17C46CBB-3369-1BA1-BF5D-4B0FB23482C1}"/>
              </a:ext>
            </a:extLst>
          </p:cNvPr>
          <p:cNvSpPr>
            <a:spLocks noGrp="1"/>
          </p:cNvSpPr>
          <p:nvPr>
            <p:ph idx="1"/>
          </p:nvPr>
        </p:nvSpPr>
        <p:spPr>
          <a:xfrm>
            <a:off x="1141412" y="1990726"/>
            <a:ext cx="4459287" cy="4223807"/>
          </a:xfrm>
        </p:spPr>
        <p:txBody>
          <a:bodyPr>
            <a:normAutofit/>
          </a:bodyPr>
          <a:lstStyle/>
          <a:p>
            <a:r>
              <a:rPr lang="en-US" sz="2000" dirty="0">
                <a:solidFill>
                  <a:schemeClr val="bg2">
                    <a:lumMod val="75000"/>
                  </a:schemeClr>
                </a:solidFill>
                <a:latin typeface="Lato" panose="020F0502020204030203" pitchFamily="34" charset="0"/>
              </a:rPr>
              <a:t>The paper describes the following steps while performing the model training:</a:t>
            </a:r>
          </a:p>
          <a:p>
            <a:pPr lvl="1">
              <a:buFont typeface="Wingdings" pitchFamily="2" charset="2"/>
              <a:buChar char="Ø"/>
            </a:pPr>
            <a:r>
              <a:rPr lang="en-US" sz="1600" dirty="0">
                <a:solidFill>
                  <a:schemeClr val="bg2">
                    <a:lumMod val="75000"/>
                  </a:schemeClr>
                </a:solidFill>
                <a:latin typeface="Lato" panose="020F0502020204030203" pitchFamily="34" charset="0"/>
              </a:rPr>
              <a:t>Data Collection</a:t>
            </a:r>
          </a:p>
          <a:p>
            <a:pPr lvl="1">
              <a:buFont typeface="Wingdings" pitchFamily="2" charset="2"/>
              <a:buChar char="Ø"/>
            </a:pPr>
            <a:r>
              <a:rPr lang="en-US" sz="1600" dirty="0">
                <a:solidFill>
                  <a:schemeClr val="bg2">
                    <a:lumMod val="75000"/>
                  </a:schemeClr>
                </a:solidFill>
                <a:latin typeface="Lato" panose="020F0502020204030203" pitchFamily="34" charset="0"/>
              </a:rPr>
              <a:t>Pre-processing of Data</a:t>
            </a:r>
          </a:p>
          <a:p>
            <a:pPr lvl="1">
              <a:buFont typeface="Wingdings" pitchFamily="2" charset="2"/>
              <a:buChar char="Ø"/>
            </a:pPr>
            <a:r>
              <a:rPr lang="en-US" sz="1600" dirty="0">
                <a:solidFill>
                  <a:schemeClr val="bg2">
                    <a:lumMod val="75000"/>
                  </a:schemeClr>
                </a:solidFill>
                <a:latin typeface="Lato" panose="020F0502020204030203" pitchFamily="34" charset="0"/>
              </a:rPr>
              <a:t>Cross Validation</a:t>
            </a:r>
          </a:p>
          <a:p>
            <a:pPr lvl="1">
              <a:buFont typeface="Wingdings" pitchFamily="2" charset="2"/>
              <a:buChar char="Ø"/>
            </a:pPr>
            <a:r>
              <a:rPr lang="en-US" sz="1600" dirty="0">
                <a:solidFill>
                  <a:schemeClr val="bg2">
                    <a:lumMod val="75000"/>
                  </a:schemeClr>
                </a:solidFill>
                <a:latin typeface="Lato" panose="020F0502020204030203" pitchFamily="34" charset="0"/>
              </a:rPr>
              <a:t>Training Data</a:t>
            </a:r>
          </a:p>
          <a:p>
            <a:pPr lvl="1">
              <a:buFont typeface="Wingdings" pitchFamily="2" charset="2"/>
              <a:buChar char="Ø"/>
            </a:pPr>
            <a:r>
              <a:rPr lang="en-US" sz="1600" dirty="0">
                <a:solidFill>
                  <a:schemeClr val="bg2">
                    <a:lumMod val="75000"/>
                  </a:schemeClr>
                </a:solidFill>
                <a:latin typeface="Lato" panose="020F0502020204030203" pitchFamily="34" charset="0"/>
              </a:rPr>
              <a:t>Model Building</a:t>
            </a:r>
          </a:p>
          <a:p>
            <a:pPr lvl="1">
              <a:buFont typeface="Wingdings" pitchFamily="2" charset="2"/>
              <a:buChar char="Ø"/>
            </a:pPr>
            <a:r>
              <a:rPr lang="en-US" sz="1600" dirty="0">
                <a:solidFill>
                  <a:schemeClr val="bg2">
                    <a:lumMod val="75000"/>
                  </a:schemeClr>
                </a:solidFill>
                <a:latin typeface="Lato" panose="020F0502020204030203" pitchFamily="34" charset="0"/>
              </a:rPr>
              <a:t>Model Selection</a:t>
            </a:r>
          </a:p>
          <a:p>
            <a:pPr lvl="1">
              <a:buFont typeface="Wingdings" pitchFamily="2" charset="2"/>
              <a:buChar char="Ø"/>
            </a:pPr>
            <a:r>
              <a:rPr lang="en-US" sz="1600" dirty="0">
                <a:solidFill>
                  <a:schemeClr val="bg2">
                    <a:lumMod val="75000"/>
                  </a:schemeClr>
                </a:solidFill>
                <a:latin typeface="Lato" panose="020F0502020204030203" pitchFamily="34" charset="0"/>
              </a:rPr>
              <a:t>Model Evaluation</a:t>
            </a:r>
          </a:p>
          <a:p>
            <a:pPr lvl="1">
              <a:buFont typeface="Wingdings" pitchFamily="2" charset="2"/>
              <a:buChar char="Ø"/>
            </a:pPr>
            <a:r>
              <a:rPr lang="en-US" sz="1600" dirty="0">
                <a:solidFill>
                  <a:schemeClr val="bg2">
                    <a:lumMod val="75000"/>
                  </a:schemeClr>
                </a:solidFill>
                <a:latin typeface="Lato" panose="020F0502020204030203" pitchFamily="34" charset="0"/>
              </a:rPr>
              <a:t>Results</a:t>
            </a:r>
          </a:p>
          <a:p>
            <a:endParaRPr lang="en-US" dirty="0">
              <a:solidFill>
                <a:schemeClr val="bg2">
                  <a:lumMod val="75000"/>
                </a:schemeClr>
              </a:solidFill>
              <a:latin typeface="Lato" panose="020F0502020204030203" pitchFamily="34" charset="0"/>
            </a:endParaRPr>
          </a:p>
          <a:p>
            <a:endParaRPr lang="en-US" sz="2000" dirty="0">
              <a:solidFill>
                <a:schemeClr val="bg2">
                  <a:lumMod val="75000"/>
                </a:schemeClr>
              </a:solidFill>
            </a:endParaRPr>
          </a:p>
        </p:txBody>
      </p:sp>
      <p:pic>
        <p:nvPicPr>
          <p:cNvPr id="5" name="Picture 4" descr="A diagram of a cross validation&#10;&#10;Description automatically generated">
            <a:extLst>
              <a:ext uri="{FF2B5EF4-FFF2-40B4-BE49-F238E27FC236}">
                <a16:creationId xmlns:a16="http://schemas.microsoft.com/office/drawing/2014/main" id="{FA934AE2-1D64-AE2C-A0A9-29C97AEC05B9}"/>
              </a:ext>
            </a:extLst>
          </p:cNvPr>
          <p:cNvPicPr>
            <a:picLocks noChangeAspect="1"/>
          </p:cNvPicPr>
          <p:nvPr/>
        </p:nvPicPr>
        <p:blipFill>
          <a:blip r:embed="rId4"/>
          <a:stretch>
            <a:fillRect/>
          </a:stretch>
        </p:blipFill>
        <p:spPr>
          <a:xfrm>
            <a:off x="6096000" y="2238721"/>
            <a:ext cx="5456279" cy="1971330"/>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grpSp>
        <p:nvGrpSpPr>
          <p:cNvPr id="14" name="Group 13">
            <a:extLst>
              <a:ext uri="{FF2B5EF4-FFF2-40B4-BE49-F238E27FC236}">
                <a16:creationId xmlns:a16="http://schemas.microsoft.com/office/drawing/2014/main" id="{453E4DEE-E996-40F8-8635-0FF43D7348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5" name="Rectangle 5">
              <a:extLst>
                <a:ext uri="{FF2B5EF4-FFF2-40B4-BE49-F238E27FC236}">
                  <a16:creationId xmlns:a16="http://schemas.microsoft.com/office/drawing/2014/main" id="{08BD1D3E-43CE-49EB-A424-0738950C642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16" name="Freeform 6">
              <a:extLst>
                <a:ext uri="{FF2B5EF4-FFF2-40B4-BE49-F238E27FC236}">
                  <a16:creationId xmlns:a16="http://schemas.microsoft.com/office/drawing/2014/main" id="{E9182037-E3FA-489A-95D5-29E4248420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7" name="Freeform 7">
              <a:extLst>
                <a:ext uri="{FF2B5EF4-FFF2-40B4-BE49-F238E27FC236}">
                  <a16:creationId xmlns:a16="http://schemas.microsoft.com/office/drawing/2014/main" id="{E8864E76-AD7F-4BEE-B3F6-A78FA42AEF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8" name="Freeform 8">
              <a:extLst>
                <a:ext uri="{FF2B5EF4-FFF2-40B4-BE49-F238E27FC236}">
                  <a16:creationId xmlns:a16="http://schemas.microsoft.com/office/drawing/2014/main" id="{8AD071B3-046D-4479-91FE-01E9AD7C8A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9" name="Freeform 9">
              <a:extLst>
                <a:ext uri="{FF2B5EF4-FFF2-40B4-BE49-F238E27FC236}">
                  <a16:creationId xmlns:a16="http://schemas.microsoft.com/office/drawing/2014/main" id="{91D776F5-E902-4A4D-A75D-A46E063C9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0" name="Freeform 10">
              <a:extLst>
                <a:ext uri="{FF2B5EF4-FFF2-40B4-BE49-F238E27FC236}">
                  <a16:creationId xmlns:a16="http://schemas.microsoft.com/office/drawing/2014/main" id="{EBED8F24-A998-4952-AB68-E2074F0746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1" name="Freeform 11">
              <a:extLst>
                <a:ext uri="{FF2B5EF4-FFF2-40B4-BE49-F238E27FC236}">
                  <a16:creationId xmlns:a16="http://schemas.microsoft.com/office/drawing/2014/main" id="{74D7A646-8CDC-49B3-9C44-3EF38DB426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2" name="Freeform 12">
              <a:extLst>
                <a:ext uri="{FF2B5EF4-FFF2-40B4-BE49-F238E27FC236}">
                  <a16:creationId xmlns:a16="http://schemas.microsoft.com/office/drawing/2014/main" id="{D4E99D14-E4F4-419B-9AAF-8D1CEAB28A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3" name="Freeform 13">
              <a:extLst>
                <a:ext uri="{FF2B5EF4-FFF2-40B4-BE49-F238E27FC236}">
                  <a16:creationId xmlns:a16="http://schemas.microsoft.com/office/drawing/2014/main" id="{377E106C-5445-4A52-9F7E-DA17387442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4" name="Freeform 14">
              <a:extLst>
                <a:ext uri="{FF2B5EF4-FFF2-40B4-BE49-F238E27FC236}">
                  <a16:creationId xmlns:a16="http://schemas.microsoft.com/office/drawing/2014/main" id="{752BFE96-D378-4BAE-A64B-F851A34C4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5" name="Freeform 15">
              <a:extLst>
                <a:ext uri="{FF2B5EF4-FFF2-40B4-BE49-F238E27FC236}">
                  <a16:creationId xmlns:a16="http://schemas.microsoft.com/office/drawing/2014/main" id="{B88FFB19-5A5E-4078-B467-9D4ABD21BD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6" name="Line 16">
              <a:extLst>
                <a:ext uri="{FF2B5EF4-FFF2-40B4-BE49-F238E27FC236}">
                  <a16:creationId xmlns:a16="http://schemas.microsoft.com/office/drawing/2014/main" id="{11042975-3D19-4728-BCDA-D3F5CD633ED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7" name="Freeform 17">
              <a:extLst>
                <a:ext uri="{FF2B5EF4-FFF2-40B4-BE49-F238E27FC236}">
                  <a16:creationId xmlns:a16="http://schemas.microsoft.com/office/drawing/2014/main" id="{A28972BD-D2E1-4DCA-A907-2E3B6F6066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8" name="Freeform 18">
              <a:extLst>
                <a:ext uri="{FF2B5EF4-FFF2-40B4-BE49-F238E27FC236}">
                  <a16:creationId xmlns:a16="http://schemas.microsoft.com/office/drawing/2014/main" id="{1C806824-5C2D-4747-B038-69EE4074B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9" name="Freeform 19">
              <a:extLst>
                <a:ext uri="{FF2B5EF4-FFF2-40B4-BE49-F238E27FC236}">
                  <a16:creationId xmlns:a16="http://schemas.microsoft.com/office/drawing/2014/main" id="{3B33F710-16D7-4F48-BFCA-66C9CA235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0" name="Freeform 20">
              <a:extLst>
                <a:ext uri="{FF2B5EF4-FFF2-40B4-BE49-F238E27FC236}">
                  <a16:creationId xmlns:a16="http://schemas.microsoft.com/office/drawing/2014/main" id="{6C8C8ED4-90FA-4E97-AAF0-D5D51E6A93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1" name="Rectangle 21">
              <a:extLst>
                <a:ext uri="{FF2B5EF4-FFF2-40B4-BE49-F238E27FC236}">
                  <a16:creationId xmlns:a16="http://schemas.microsoft.com/office/drawing/2014/main" id="{6C5EB9C1-B25F-4172-8A96-5950ECC828F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32" name="Freeform 22">
              <a:extLst>
                <a:ext uri="{FF2B5EF4-FFF2-40B4-BE49-F238E27FC236}">
                  <a16:creationId xmlns:a16="http://schemas.microsoft.com/office/drawing/2014/main" id="{097E6E8A-9373-4655-882B-21715CCE97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3" name="Freeform 23">
              <a:extLst>
                <a:ext uri="{FF2B5EF4-FFF2-40B4-BE49-F238E27FC236}">
                  <a16:creationId xmlns:a16="http://schemas.microsoft.com/office/drawing/2014/main" id="{EB8CC766-1206-4372-ACAF-8230AF4D542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4" name="Freeform 24">
              <a:extLst>
                <a:ext uri="{FF2B5EF4-FFF2-40B4-BE49-F238E27FC236}">
                  <a16:creationId xmlns:a16="http://schemas.microsoft.com/office/drawing/2014/main" id="{1C8E2511-2489-47B2-9C19-C410910DD9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5" name="Freeform 25">
              <a:extLst>
                <a:ext uri="{FF2B5EF4-FFF2-40B4-BE49-F238E27FC236}">
                  <a16:creationId xmlns:a16="http://schemas.microsoft.com/office/drawing/2014/main" id="{D7820196-0A47-47EF-832C-A688E8977D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6" name="Freeform 26">
              <a:extLst>
                <a:ext uri="{FF2B5EF4-FFF2-40B4-BE49-F238E27FC236}">
                  <a16:creationId xmlns:a16="http://schemas.microsoft.com/office/drawing/2014/main" id="{4982E0BF-34AE-48A3-AD6B-E0F3CD05DB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7" name="Freeform 27">
              <a:extLst>
                <a:ext uri="{FF2B5EF4-FFF2-40B4-BE49-F238E27FC236}">
                  <a16:creationId xmlns:a16="http://schemas.microsoft.com/office/drawing/2014/main" id="{CD34643B-9DF2-4310-8868-48252C339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8" name="Freeform 28">
              <a:extLst>
                <a:ext uri="{FF2B5EF4-FFF2-40B4-BE49-F238E27FC236}">
                  <a16:creationId xmlns:a16="http://schemas.microsoft.com/office/drawing/2014/main" id="{4E020C4E-AF64-44A8-B830-779541D8D54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9" name="Freeform 29">
              <a:extLst>
                <a:ext uri="{FF2B5EF4-FFF2-40B4-BE49-F238E27FC236}">
                  <a16:creationId xmlns:a16="http://schemas.microsoft.com/office/drawing/2014/main" id="{D97BC3D3-B1B3-4825-9169-BBEF1DBCF0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0" name="Freeform 30">
              <a:extLst>
                <a:ext uri="{FF2B5EF4-FFF2-40B4-BE49-F238E27FC236}">
                  <a16:creationId xmlns:a16="http://schemas.microsoft.com/office/drawing/2014/main" id="{A750DC4F-1DAF-470E-98C6-6C68DEB933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1" name="Freeform 31">
              <a:extLst>
                <a:ext uri="{FF2B5EF4-FFF2-40B4-BE49-F238E27FC236}">
                  <a16:creationId xmlns:a16="http://schemas.microsoft.com/office/drawing/2014/main" id="{2F99594A-5BBD-4E10-A818-8BE52B7D95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grpSp>
    </p:spTree>
    <p:extLst>
      <p:ext uri="{BB962C8B-B14F-4D97-AF65-F5344CB8AC3E}">
        <p14:creationId xmlns:p14="http://schemas.microsoft.com/office/powerpoint/2010/main" val="186499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18" name="Picture 2">
            <a:extLst>
              <a:ext uri="{FF2B5EF4-FFF2-40B4-BE49-F238E27FC236}">
                <a16:creationId xmlns:a16="http://schemas.microsoft.com/office/drawing/2014/main" id="{FD3BFD04-77D1-4FB5-A159-35084E2C614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20" name="Group 19">
            <a:extLst>
              <a:ext uri="{FF2B5EF4-FFF2-40B4-BE49-F238E27FC236}">
                <a16:creationId xmlns:a16="http://schemas.microsoft.com/office/drawing/2014/main" id="{30B85FB2-B686-4546-B01D-17A122BACAF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21" name="Group 20">
              <a:extLst>
                <a:ext uri="{FF2B5EF4-FFF2-40B4-BE49-F238E27FC236}">
                  <a16:creationId xmlns:a16="http://schemas.microsoft.com/office/drawing/2014/main" id="{45CCB97F-DB3B-4939-ABF0-CEDED724964E}"/>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33" name="Rectangle 5">
                <a:extLst>
                  <a:ext uri="{FF2B5EF4-FFF2-40B4-BE49-F238E27FC236}">
                    <a16:creationId xmlns:a16="http://schemas.microsoft.com/office/drawing/2014/main" id="{9DEDF1F5-B144-4E61-A93B-DF131E62CEF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34" name="Freeform 6">
                <a:extLst>
                  <a:ext uri="{FF2B5EF4-FFF2-40B4-BE49-F238E27FC236}">
                    <a16:creationId xmlns:a16="http://schemas.microsoft.com/office/drawing/2014/main" id="{AB937A00-7D28-489C-BF2D-85C9FE1330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5" name="Freeform 7">
                <a:extLst>
                  <a:ext uri="{FF2B5EF4-FFF2-40B4-BE49-F238E27FC236}">
                    <a16:creationId xmlns:a16="http://schemas.microsoft.com/office/drawing/2014/main" id="{9B6FDA50-4B9D-47D9-8807-59651FD0D3F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6" name="Freeform 8">
                <a:extLst>
                  <a:ext uri="{FF2B5EF4-FFF2-40B4-BE49-F238E27FC236}">
                    <a16:creationId xmlns:a16="http://schemas.microsoft.com/office/drawing/2014/main" id="{BFBE3212-C518-48C0-A538-22E13450EE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7" name="Freeform 9">
                <a:extLst>
                  <a:ext uri="{FF2B5EF4-FFF2-40B4-BE49-F238E27FC236}">
                    <a16:creationId xmlns:a16="http://schemas.microsoft.com/office/drawing/2014/main" id="{DB66EBCA-80AB-4133-A201-9F8134577F3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8" name="Freeform 10">
                <a:extLst>
                  <a:ext uri="{FF2B5EF4-FFF2-40B4-BE49-F238E27FC236}">
                    <a16:creationId xmlns:a16="http://schemas.microsoft.com/office/drawing/2014/main" id="{BE2107C9-8602-4900-B4B4-D13611B68B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9" name="Freeform 11">
                <a:extLst>
                  <a:ext uri="{FF2B5EF4-FFF2-40B4-BE49-F238E27FC236}">
                    <a16:creationId xmlns:a16="http://schemas.microsoft.com/office/drawing/2014/main" id="{24B5E7BF-E3D5-41ED-908A-569FA6DE45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0" name="Freeform 12">
                <a:extLst>
                  <a:ext uri="{FF2B5EF4-FFF2-40B4-BE49-F238E27FC236}">
                    <a16:creationId xmlns:a16="http://schemas.microsoft.com/office/drawing/2014/main" id="{D270C773-B463-4311-BB4C-DC4C44FDAA9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1" name="Freeform 13">
                <a:extLst>
                  <a:ext uri="{FF2B5EF4-FFF2-40B4-BE49-F238E27FC236}">
                    <a16:creationId xmlns:a16="http://schemas.microsoft.com/office/drawing/2014/main" id="{6BC18564-A239-4C4B-B7D5-4A3769CE3DA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2" name="Freeform 14">
                <a:extLst>
                  <a:ext uri="{FF2B5EF4-FFF2-40B4-BE49-F238E27FC236}">
                    <a16:creationId xmlns:a16="http://schemas.microsoft.com/office/drawing/2014/main" id="{3D9A7A0F-04F5-4EF6-B884-50AE0610F1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3" name="Freeform 15">
                <a:extLst>
                  <a:ext uri="{FF2B5EF4-FFF2-40B4-BE49-F238E27FC236}">
                    <a16:creationId xmlns:a16="http://schemas.microsoft.com/office/drawing/2014/main" id="{7E0D4876-341D-4983-815A-4AEDD46F6FD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4" name="Line 16">
                <a:extLst>
                  <a:ext uri="{FF2B5EF4-FFF2-40B4-BE49-F238E27FC236}">
                    <a16:creationId xmlns:a16="http://schemas.microsoft.com/office/drawing/2014/main" id="{5BEF60E7-344C-49D0-8748-3A3A37BD3F40}"/>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45" name="Freeform 17">
                <a:extLst>
                  <a:ext uri="{FF2B5EF4-FFF2-40B4-BE49-F238E27FC236}">
                    <a16:creationId xmlns:a16="http://schemas.microsoft.com/office/drawing/2014/main" id="{FB606D79-EB93-49B4-9387-4302CC9F3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6" name="Freeform 18">
                <a:extLst>
                  <a:ext uri="{FF2B5EF4-FFF2-40B4-BE49-F238E27FC236}">
                    <a16:creationId xmlns:a16="http://schemas.microsoft.com/office/drawing/2014/main" id="{BF49C646-5DA1-4717-B05F-99AB8E046E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7" name="Freeform 19">
                <a:extLst>
                  <a:ext uri="{FF2B5EF4-FFF2-40B4-BE49-F238E27FC236}">
                    <a16:creationId xmlns:a16="http://schemas.microsoft.com/office/drawing/2014/main" id="{ADE02A67-7AE8-4FC3-B101-230871F1DF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8" name="Freeform 20">
                <a:extLst>
                  <a:ext uri="{FF2B5EF4-FFF2-40B4-BE49-F238E27FC236}">
                    <a16:creationId xmlns:a16="http://schemas.microsoft.com/office/drawing/2014/main" id="{72BAD5DE-952F-4D28-96DE-61ECA1FFE2B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9" name="Rectangle 21">
                <a:extLst>
                  <a:ext uri="{FF2B5EF4-FFF2-40B4-BE49-F238E27FC236}">
                    <a16:creationId xmlns:a16="http://schemas.microsoft.com/office/drawing/2014/main" id="{51BB8E4C-85FF-4480-A425-F9C672FCD70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50" name="Freeform 22">
                <a:extLst>
                  <a:ext uri="{FF2B5EF4-FFF2-40B4-BE49-F238E27FC236}">
                    <a16:creationId xmlns:a16="http://schemas.microsoft.com/office/drawing/2014/main" id="{3E649AA8-8534-4C24-BA83-9C0F4D9C09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1" name="Freeform 23">
                <a:extLst>
                  <a:ext uri="{FF2B5EF4-FFF2-40B4-BE49-F238E27FC236}">
                    <a16:creationId xmlns:a16="http://schemas.microsoft.com/office/drawing/2014/main" id="{3A3C2D0A-7FF6-4F97-99B9-973E5E8381A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2" name="Freeform 24">
                <a:extLst>
                  <a:ext uri="{FF2B5EF4-FFF2-40B4-BE49-F238E27FC236}">
                    <a16:creationId xmlns:a16="http://schemas.microsoft.com/office/drawing/2014/main" id="{1D33A404-96DB-40D1-A361-5C09D2FF75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3" name="Freeform 25">
                <a:extLst>
                  <a:ext uri="{FF2B5EF4-FFF2-40B4-BE49-F238E27FC236}">
                    <a16:creationId xmlns:a16="http://schemas.microsoft.com/office/drawing/2014/main" id="{B67A8029-EDD8-46B3-A24F-3484B84ADA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4" name="Freeform 26">
                <a:extLst>
                  <a:ext uri="{FF2B5EF4-FFF2-40B4-BE49-F238E27FC236}">
                    <a16:creationId xmlns:a16="http://schemas.microsoft.com/office/drawing/2014/main" id="{2C111128-EAC0-4125-BEAF-48D4861BE2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5" name="Freeform 27">
                <a:extLst>
                  <a:ext uri="{FF2B5EF4-FFF2-40B4-BE49-F238E27FC236}">
                    <a16:creationId xmlns:a16="http://schemas.microsoft.com/office/drawing/2014/main" id="{90EF503E-0E60-484F-8786-498B524487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6" name="Freeform 28">
                <a:extLst>
                  <a:ext uri="{FF2B5EF4-FFF2-40B4-BE49-F238E27FC236}">
                    <a16:creationId xmlns:a16="http://schemas.microsoft.com/office/drawing/2014/main" id="{BAEB64C1-8AA2-4861-8AFD-01864EF2384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7" name="Freeform 29">
                <a:extLst>
                  <a:ext uri="{FF2B5EF4-FFF2-40B4-BE49-F238E27FC236}">
                    <a16:creationId xmlns:a16="http://schemas.microsoft.com/office/drawing/2014/main" id="{7B868A5A-03B3-474C-AB72-31AB04835E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8" name="Freeform 30">
                <a:extLst>
                  <a:ext uri="{FF2B5EF4-FFF2-40B4-BE49-F238E27FC236}">
                    <a16:creationId xmlns:a16="http://schemas.microsoft.com/office/drawing/2014/main" id="{C09ACD48-1E0F-4BCB-9028-0B79C43DE5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9" name="Freeform 31">
                <a:extLst>
                  <a:ext uri="{FF2B5EF4-FFF2-40B4-BE49-F238E27FC236}">
                    <a16:creationId xmlns:a16="http://schemas.microsoft.com/office/drawing/2014/main" id="{B5D4FF3D-341E-4DFE-B4CD-9916246F59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grpSp>
        <p:grpSp>
          <p:nvGrpSpPr>
            <p:cNvPr id="22" name="Group 21">
              <a:extLst>
                <a:ext uri="{FF2B5EF4-FFF2-40B4-BE49-F238E27FC236}">
                  <a16:creationId xmlns:a16="http://schemas.microsoft.com/office/drawing/2014/main" id="{3E7B0719-8F32-457D-83EB-E0A00622B48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23" name="Freeform 32">
                <a:extLst>
                  <a:ext uri="{FF2B5EF4-FFF2-40B4-BE49-F238E27FC236}">
                    <a16:creationId xmlns:a16="http://schemas.microsoft.com/office/drawing/2014/main" id="{E056FF60-EFE3-4685-95A1-AEDB7F5626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4" name="Freeform 33">
                <a:extLst>
                  <a:ext uri="{FF2B5EF4-FFF2-40B4-BE49-F238E27FC236}">
                    <a16:creationId xmlns:a16="http://schemas.microsoft.com/office/drawing/2014/main" id="{5E9EA8FB-5CA0-4030-853C-54B49930493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5" name="Freeform 34">
                <a:extLst>
                  <a:ext uri="{FF2B5EF4-FFF2-40B4-BE49-F238E27FC236}">
                    <a16:creationId xmlns:a16="http://schemas.microsoft.com/office/drawing/2014/main" id="{387B387A-44A6-42A0-BACA-71AC19FCA04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6" name="Freeform 35">
                <a:extLst>
                  <a:ext uri="{FF2B5EF4-FFF2-40B4-BE49-F238E27FC236}">
                    <a16:creationId xmlns:a16="http://schemas.microsoft.com/office/drawing/2014/main" id="{4424F11E-20C0-4CFE-BE79-CDE4469FED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7" name="Freeform 36">
                <a:extLst>
                  <a:ext uri="{FF2B5EF4-FFF2-40B4-BE49-F238E27FC236}">
                    <a16:creationId xmlns:a16="http://schemas.microsoft.com/office/drawing/2014/main" id="{7BEDF974-EB25-4769-BDD6-F16430FF2C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8" name="Freeform 37">
                <a:extLst>
                  <a:ext uri="{FF2B5EF4-FFF2-40B4-BE49-F238E27FC236}">
                    <a16:creationId xmlns:a16="http://schemas.microsoft.com/office/drawing/2014/main" id="{7AD36026-D842-4FF4-905B-CEA8481F55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9" name="Freeform 38">
                <a:extLst>
                  <a:ext uri="{FF2B5EF4-FFF2-40B4-BE49-F238E27FC236}">
                    <a16:creationId xmlns:a16="http://schemas.microsoft.com/office/drawing/2014/main" id="{5EBAAB58-B39B-410E-97BA-4D33B0A9C0E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0" name="Freeform 39">
                <a:extLst>
                  <a:ext uri="{FF2B5EF4-FFF2-40B4-BE49-F238E27FC236}">
                    <a16:creationId xmlns:a16="http://schemas.microsoft.com/office/drawing/2014/main" id="{57F900A9-A201-4C4D-9229-14F784AECE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1" name="Freeform 40">
                <a:extLst>
                  <a:ext uri="{FF2B5EF4-FFF2-40B4-BE49-F238E27FC236}">
                    <a16:creationId xmlns:a16="http://schemas.microsoft.com/office/drawing/2014/main" id="{EFF4B280-5D63-4917-8757-8088E70BA2B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2" name="Rectangle 41">
                <a:extLst>
                  <a:ext uri="{FF2B5EF4-FFF2-40B4-BE49-F238E27FC236}">
                    <a16:creationId xmlns:a16="http://schemas.microsoft.com/office/drawing/2014/main" id="{9CD67EA3-2BB1-4AE4-AFF9-BE18B6161B6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grpSp>
      </p:grpSp>
      <p:sp>
        <p:nvSpPr>
          <p:cNvPr id="2" name="Title 1">
            <a:extLst>
              <a:ext uri="{FF2B5EF4-FFF2-40B4-BE49-F238E27FC236}">
                <a16:creationId xmlns:a16="http://schemas.microsoft.com/office/drawing/2014/main" id="{51CFD100-C8A8-C6BB-6291-0EFD39AC1318}"/>
              </a:ext>
            </a:extLst>
          </p:cNvPr>
          <p:cNvSpPr>
            <a:spLocks noGrp="1"/>
          </p:cNvSpPr>
          <p:nvPr>
            <p:ph type="title"/>
          </p:nvPr>
        </p:nvSpPr>
        <p:spPr>
          <a:xfrm>
            <a:off x="5128643" y="618518"/>
            <a:ext cx="6188402" cy="1478570"/>
          </a:xfrm>
        </p:spPr>
        <p:txBody>
          <a:bodyPr vert="horz" lIns="91440" tIns="45720" rIns="91440" bIns="45720" rtlCol="0" anchor="ctr">
            <a:normAutofit/>
          </a:bodyPr>
          <a:lstStyle/>
          <a:p>
            <a:r>
              <a:rPr lang="en-US" dirty="0">
                <a:solidFill>
                  <a:schemeClr val="bg2">
                    <a:lumMod val="75000"/>
                  </a:schemeClr>
                </a:solidFill>
              </a:rPr>
              <a:t>Paper implementation: Model training</a:t>
            </a:r>
          </a:p>
        </p:txBody>
      </p:sp>
      <p:sp>
        <p:nvSpPr>
          <p:cNvPr id="61" name="Round Diagonal Corner Rectangle 6">
            <a:extLst>
              <a:ext uri="{FF2B5EF4-FFF2-40B4-BE49-F238E27FC236}">
                <a16:creationId xmlns:a16="http://schemas.microsoft.com/office/drawing/2014/main" id="{C169E84F-4748-4D61-A105-357962627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4579" y="808057"/>
            <a:ext cx="3821429" cy="5234394"/>
          </a:xfrm>
          <a:prstGeom prst="round2DiagRect">
            <a:avLst>
              <a:gd name="adj1" fmla="val 11323"/>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descr="A table of medical information&#10;&#10;Description automatically generated">
            <a:extLst>
              <a:ext uri="{FF2B5EF4-FFF2-40B4-BE49-F238E27FC236}">
                <a16:creationId xmlns:a16="http://schemas.microsoft.com/office/drawing/2014/main" id="{54197C79-38AE-7098-BF95-AB45DB270EBA}"/>
              </a:ext>
            </a:extLst>
          </p:cNvPr>
          <p:cNvPicPr>
            <a:picLocks noChangeAspect="1"/>
          </p:cNvPicPr>
          <p:nvPr/>
        </p:nvPicPr>
        <p:blipFill>
          <a:blip r:embed="rId5"/>
          <a:stretch>
            <a:fillRect/>
          </a:stretch>
        </p:blipFill>
        <p:spPr>
          <a:xfrm>
            <a:off x="799380" y="1764816"/>
            <a:ext cx="3880853" cy="3856038"/>
          </a:xfrm>
          <a:prstGeom prst="rect">
            <a:avLst/>
          </a:prstGeom>
        </p:spPr>
      </p:pic>
      <p:pic>
        <p:nvPicPr>
          <p:cNvPr id="11" name="Picture 10" descr="A white rectangular object with black text&#10;&#10;Description automatically generated">
            <a:extLst>
              <a:ext uri="{FF2B5EF4-FFF2-40B4-BE49-F238E27FC236}">
                <a16:creationId xmlns:a16="http://schemas.microsoft.com/office/drawing/2014/main" id="{55A1D546-BB65-651D-C549-5C07E53F2DF8}"/>
              </a:ext>
            </a:extLst>
          </p:cNvPr>
          <p:cNvPicPr>
            <a:picLocks noChangeAspect="1"/>
          </p:cNvPicPr>
          <p:nvPr/>
        </p:nvPicPr>
        <p:blipFill>
          <a:blip r:embed="rId6"/>
          <a:stretch>
            <a:fillRect/>
          </a:stretch>
        </p:blipFill>
        <p:spPr>
          <a:xfrm>
            <a:off x="799611" y="1135276"/>
            <a:ext cx="3857715" cy="617234"/>
          </a:xfrm>
          <a:prstGeom prst="rect">
            <a:avLst/>
          </a:prstGeom>
        </p:spPr>
      </p:pic>
      <p:sp>
        <p:nvSpPr>
          <p:cNvPr id="9" name="TextBox 8">
            <a:extLst>
              <a:ext uri="{FF2B5EF4-FFF2-40B4-BE49-F238E27FC236}">
                <a16:creationId xmlns:a16="http://schemas.microsoft.com/office/drawing/2014/main" id="{7E9473A1-FB64-E346-D1FC-DE9AFBAF5BFB}"/>
              </a:ext>
            </a:extLst>
          </p:cNvPr>
          <p:cNvSpPr txBox="1"/>
          <p:nvPr/>
        </p:nvSpPr>
        <p:spPr>
          <a:xfrm>
            <a:off x="5128643" y="2249487"/>
            <a:ext cx="6188402" cy="3541714"/>
          </a:xfrm>
          <a:prstGeom prst="rect">
            <a:avLst/>
          </a:prstGeom>
        </p:spPr>
        <p:txBody>
          <a:bodyPr vert="horz" lIns="91440" tIns="45720" rIns="91440" bIns="45720" rtlCol="0">
            <a:normAutofit/>
          </a:bodyPr>
          <a:lstStyle/>
          <a:p>
            <a:pPr marL="342900" indent="-228600" defTabSz="914400">
              <a:lnSpc>
                <a:spcPct val="120000"/>
              </a:lnSpc>
              <a:spcAft>
                <a:spcPts val="600"/>
              </a:spcAft>
              <a:buSzPct val="125000"/>
              <a:buFont typeface="Arial" panose="020B0604020202020204" pitchFamily="34" charset="0"/>
              <a:buChar char="•"/>
            </a:pPr>
            <a:r>
              <a:rPr lang="en-US" sz="2400" dirty="0">
                <a:solidFill>
                  <a:schemeClr val="tx2"/>
                </a:solidFill>
              </a:rPr>
              <a:t>Data Collection:</a:t>
            </a:r>
          </a:p>
          <a:p>
            <a:pPr marL="800100" lvl="1" indent="-228600" defTabSz="914400">
              <a:lnSpc>
                <a:spcPct val="120000"/>
              </a:lnSpc>
              <a:spcAft>
                <a:spcPts val="600"/>
              </a:spcAft>
              <a:buSzPct val="125000"/>
              <a:buFont typeface="Arial" panose="020B0604020202020204" pitchFamily="34" charset="0"/>
              <a:buChar char="•"/>
            </a:pPr>
            <a:r>
              <a:rPr lang="en-US" sz="2400" dirty="0">
                <a:solidFill>
                  <a:schemeClr val="tx2"/>
                </a:solidFill>
              </a:rPr>
              <a:t>In this study, the </a:t>
            </a:r>
            <a:r>
              <a:rPr lang="en-US" sz="2400" dirty="0" err="1">
                <a:solidFill>
                  <a:schemeClr val="tx2"/>
                </a:solidFill>
              </a:rPr>
              <a:t>Statlog</a:t>
            </a:r>
            <a:r>
              <a:rPr lang="en-US" sz="2400" dirty="0">
                <a:solidFill>
                  <a:schemeClr val="tx2"/>
                </a:solidFill>
              </a:rPr>
              <a:t>, Cleveland, and Hungary dataset (three datasets combined into one) is used along with other datasets.</a:t>
            </a:r>
          </a:p>
          <a:p>
            <a:pPr marL="800100" lvl="1" indent="-228600" defTabSz="914400">
              <a:lnSpc>
                <a:spcPct val="120000"/>
              </a:lnSpc>
              <a:spcAft>
                <a:spcPts val="600"/>
              </a:spcAft>
              <a:buSzPct val="125000"/>
              <a:buFont typeface="Arial" panose="020B0604020202020204" pitchFamily="34" charset="0"/>
              <a:buChar char="•"/>
            </a:pPr>
            <a:r>
              <a:rPr lang="en-US" sz="2400" dirty="0">
                <a:solidFill>
                  <a:schemeClr val="tx2"/>
                </a:solidFill>
              </a:rPr>
              <a:t>There are 1190 records in all, with 11 characteristics and one target variable. </a:t>
            </a:r>
          </a:p>
          <a:p>
            <a:pPr marL="342900" indent="-228600" defTabSz="914400">
              <a:lnSpc>
                <a:spcPct val="120000"/>
              </a:lnSpc>
              <a:spcAft>
                <a:spcPts val="600"/>
              </a:spcAft>
              <a:buSzPct val="125000"/>
              <a:buFont typeface="Arial" panose="020B0604020202020204" pitchFamily="34" charset="0"/>
              <a:buChar char="•"/>
            </a:pPr>
            <a:endParaRPr lang="en-US" dirty="0"/>
          </a:p>
          <a:p>
            <a:pPr marL="342900" indent="-228600" defTabSz="914400">
              <a:lnSpc>
                <a:spcPct val="120000"/>
              </a:lnSpc>
              <a:spcAft>
                <a:spcPts val="600"/>
              </a:spcAft>
              <a:buSzPct val="125000"/>
              <a:buFont typeface="Arial" panose="020B0604020202020204" pitchFamily="34" charset="0"/>
              <a:buChar char="•"/>
            </a:pPr>
            <a:endParaRPr lang="en-US" dirty="0"/>
          </a:p>
          <a:p>
            <a:pPr marL="342900" indent="-228600" defTabSz="914400">
              <a:lnSpc>
                <a:spcPct val="120000"/>
              </a:lnSpc>
              <a:spcAft>
                <a:spcPts val="600"/>
              </a:spcAft>
              <a:buSzPct val="125000"/>
              <a:buFont typeface="Arial" panose="020B0604020202020204" pitchFamily="34" charset="0"/>
              <a:buChar char="•"/>
            </a:pPr>
            <a:endParaRPr lang="en-US" dirty="0"/>
          </a:p>
          <a:p>
            <a:pPr marL="342900" indent="-228600" defTabSz="914400">
              <a:lnSpc>
                <a:spcPct val="120000"/>
              </a:lnSpc>
              <a:spcAft>
                <a:spcPts val="600"/>
              </a:spcAft>
              <a:buSzPct val="125000"/>
              <a:buFont typeface="Arial" panose="020B0604020202020204" pitchFamily="34" charset="0"/>
              <a:buChar char="•"/>
            </a:pPr>
            <a:endParaRPr lang="en-US" dirty="0"/>
          </a:p>
          <a:p>
            <a:pPr marL="342900" indent="-228600" defTabSz="914400">
              <a:lnSpc>
                <a:spcPct val="120000"/>
              </a:lnSpc>
              <a:spcAft>
                <a:spcPts val="600"/>
              </a:spcAft>
              <a:buSzPct val="125000"/>
              <a:buFont typeface="Arial" panose="020B0604020202020204" pitchFamily="34" charset="0"/>
              <a:buChar char="•"/>
            </a:pPr>
            <a:endParaRPr lang="en-US" dirty="0"/>
          </a:p>
        </p:txBody>
      </p:sp>
    </p:spTree>
    <p:extLst>
      <p:ext uri="{BB962C8B-B14F-4D97-AF65-F5344CB8AC3E}">
        <p14:creationId xmlns:p14="http://schemas.microsoft.com/office/powerpoint/2010/main" val="38768399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FD100-C8A8-C6BB-6291-0EFD39AC1318}"/>
              </a:ext>
            </a:extLst>
          </p:cNvPr>
          <p:cNvSpPr>
            <a:spLocks noGrp="1"/>
          </p:cNvSpPr>
          <p:nvPr>
            <p:ph type="title"/>
          </p:nvPr>
        </p:nvSpPr>
        <p:spPr/>
        <p:txBody>
          <a:bodyPr/>
          <a:lstStyle/>
          <a:p>
            <a:r>
              <a:rPr lang="en-US" sz="4000" dirty="0">
                <a:solidFill>
                  <a:schemeClr val="tx2"/>
                </a:solidFill>
                <a:latin typeface="+mn-lt"/>
                <a:ea typeface="+mn-ea"/>
                <a:cs typeface="+mn-cs"/>
              </a:rPr>
              <a:t>Paper implementation: Model training</a:t>
            </a:r>
          </a:p>
        </p:txBody>
      </p:sp>
      <p:sp>
        <p:nvSpPr>
          <p:cNvPr id="9" name="TextBox 8">
            <a:extLst>
              <a:ext uri="{FF2B5EF4-FFF2-40B4-BE49-F238E27FC236}">
                <a16:creationId xmlns:a16="http://schemas.microsoft.com/office/drawing/2014/main" id="{7E9473A1-FB64-E346-D1FC-DE9AFBAF5BFB}"/>
              </a:ext>
            </a:extLst>
          </p:cNvPr>
          <p:cNvSpPr txBox="1"/>
          <p:nvPr/>
        </p:nvSpPr>
        <p:spPr>
          <a:xfrm>
            <a:off x="1308100" y="1612900"/>
            <a:ext cx="9739311" cy="3785652"/>
          </a:xfrm>
          <a:prstGeom prst="rect">
            <a:avLst/>
          </a:prstGeom>
          <a:noFill/>
        </p:spPr>
        <p:txBody>
          <a:bodyPr wrap="square" rtlCol="0">
            <a:spAutoFit/>
          </a:bodyPr>
          <a:lstStyle/>
          <a:p>
            <a:pPr marL="342900" indent="-342900">
              <a:buFont typeface="Wingdings" pitchFamily="2" charset="2"/>
              <a:buChar char="q"/>
            </a:pPr>
            <a:r>
              <a:rPr lang="en-US" sz="2000" dirty="0">
                <a:solidFill>
                  <a:schemeClr val="bg1"/>
                </a:solidFill>
                <a:latin typeface="Lato" panose="020F0502020204030203" pitchFamily="34" charset="0"/>
              </a:rPr>
              <a:t>Data Pre-processing:</a:t>
            </a:r>
          </a:p>
          <a:p>
            <a:pPr marL="800100" lvl="1" indent="-342900">
              <a:buFont typeface="Wingdings" pitchFamily="2" charset="2"/>
              <a:buChar char="Ø"/>
            </a:pPr>
            <a:r>
              <a:rPr lang="en-US" sz="2000" dirty="0">
                <a:solidFill>
                  <a:schemeClr val="bg1"/>
                </a:solidFill>
                <a:latin typeface="Lato" panose="020F0502020204030203" pitchFamily="34" charset="0"/>
              </a:rPr>
              <a:t>It should be noted that null or missing values are utilized to represent zero values. As a result, we must delete null values throughout the data preparation step. </a:t>
            </a:r>
          </a:p>
          <a:p>
            <a:pPr marL="800100" lvl="1" indent="-342900">
              <a:buFont typeface="Wingdings" pitchFamily="2" charset="2"/>
              <a:buChar char="Ø"/>
            </a:pPr>
            <a:r>
              <a:rPr lang="en-US" sz="2000" dirty="0">
                <a:solidFill>
                  <a:schemeClr val="bg1"/>
                </a:solidFill>
                <a:latin typeface="Lato" panose="020F0502020204030203" pitchFamily="34" charset="0"/>
              </a:rPr>
              <a:t>use the z-score to identify and eliminate outliers.</a:t>
            </a:r>
          </a:p>
          <a:p>
            <a:pPr lvl="1"/>
            <a:r>
              <a:rPr lang="en-US" sz="2000" dirty="0">
                <a:solidFill>
                  <a:schemeClr val="bg1"/>
                </a:solidFill>
                <a:latin typeface="Lato" panose="020F0502020204030203" pitchFamily="34" charset="0"/>
              </a:rPr>
              <a:t> </a:t>
            </a:r>
          </a:p>
          <a:p>
            <a:pPr marL="346075" lvl="1" indent="-333375">
              <a:buFont typeface="Wingdings" pitchFamily="2" charset="2"/>
              <a:buChar char="q"/>
            </a:pPr>
            <a:r>
              <a:rPr lang="en-US" sz="2000" dirty="0">
                <a:solidFill>
                  <a:schemeClr val="bg1"/>
                </a:solidFill>
                <a:latin typeface="Lato" panose="020F0502020204030203" pitchFamily="34" charset="0"/>
              </a:rPr>
              <a:t>Training:</a:t>
            </a:r>
          </a:p>
          <a:p>
            <a:pPr marL="800100" lvl="1" indent="-342900">
              <a:buFont typeface="Wingdings" pitchFamily="2" charset="2"/>
              <a:buChar char="Ø"/>
            </a:pPr>
            <a:r>
              <a:rPr lang="en-US" sz="2000" dirty="0">
                <a:solidFill>
                  <a:schemeClr val="bg1"/>
                </a:solidFill>
                <a:latin typeface="Lato" panose="020F0502020204030203" pitchFamily="34" charset="0"/>
              </a:rPr>
              <a:t>Divide the data into two parts: training and testing, with 80/20 percentages. </a:t>
            </a:r>
          </a:p>
          <a:p>
            <a:pPr marL="800100" lvl="1" indent="-342900">
              <a:buFont typeface="Wingdings" pitchFamily="2" charset="2"/>
              <a:buChar char="Ø"/>
            </a:pPr>
            <a:r>
              <a:rPr lang="en-US" sz="2000" dirty="0">
                <a:solidFill>
                  <a:schemeClr val="bg1"/>
                </a:solidFill>
                <a:latin typeface="Lato" panose="020F0502020204030203" pitchFamily="34" charset="0"/>
              </a:rPr>
              <a:t>Develop a model using cross-validation. </a:t>
            </a:r>
          </a:p>
          <a:p>
            <a:pPr marL="800100" lvl="1" indent="-342900">
              <a:buFont typeface="Wingdings" pitchFamily="2" charset="2"/>
              <a:buChar char="Ø"/>
            </a:pPr>
            <a:r>
              <a:rPr lang="en-US" sz="2000" dirty="0">
                <a:solidFill>
                  <a:schemeClr val="bg1"/>
                </a:solidFill>
                <a:latin typeface="Lato" panose="020F0502020204030203" pitchFamily="34" charset="0"/>
              </a:rPr>
              <a:t>For a stacked ensemble technique, we stack all of the models such as RF, MLP, KNN, ETC, XGB, SVC, ADB, CART, and GBM. </a:t>
            </a:r>
          </a:p>
          <a:p>
            <a:pPr marL="800100" lvl="1" indent="-342900">
              <a:buFont typeface="Wingdings" pitchFamily="2" charset="2"/>
              <a:buChar char="Ø"/>
            </a:pPr>
            <a:r>
              <a:rPr lang="en-US" sz="2000" dirty="0">
                <a:solidFill>
                  <a:schemeClr val="bg1"/>
                </a:solidFill>
                <a:latin typeface="Lato" panose="020F0502020204030203" pitchFamily="34" charset="0"/>
              </a:rPr>
              <a:t>We assess and compare our model to other models. </a:t>
            </a:r>
          </a:p>
        </p:txBody>
      </p:sp>
    </p:spTree>
    <p:extLst>
      <p:ext uri="{BB962C8B-B14F-4D97-AF65-F5344CB8AC3E}">
        <p14:creationId xmlns:p14="http://schemas.microsoft.com/office/powerpoint/2010/main" val="369633301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Circuit</Template>
  <TotalTime>2476</TotalTime>
  <Words>1571</Words>
  <Application>Microsoft Macintosh PowerPoint</Application>
  <PresentationFormat>Widescreen</PresentationFormat>
  <Paragraphs>112</Paragraphs>
  <Slides>18</Slides>
  <Notes>7</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18</vt:i4>
      </vt:variant>
    </vt:vector>
  </HeadingPairs>
  <TitlesOfParts>
    <vt:vector size="28" baseType="lpstr">
      <vt:lpstr>-apple-system</vt:lpstr>
      <vt:lpstr>Arial</vt:lpstr>
      <vt:lpstr>Calibri</vt:lpstr>
      <vt:lpstr>Cambria</vt:lpstr>
      <vt:lpstr>Courier New</vt:lpstr>
      <vt:lpstr>Lato</vt:lpstr>
      <vt:lpstr>Söhne</vt:lpstr>
      <vt:lpstr>Tw Cen MT</vt:lpstr>
      <vt:lpstr>Wingdings</vt:lpstr>
      <vt:lpstr>Circuit</vt:lpstr>
      <vt:lpstr>Machine Learning (CS 667)</vt:lpstr>
      <vt:lpstr>CONTENTS</vt:lpstr>
      <vt:lpstr>Paper Introduction: An Improved Heart Disease Prediction Using Stacked Ensemble Method</vt:lpstr>
      <vt:lpstr>PowerPoint Presentation</vt:lpstr>
      <vt:lpstr>ENSEMBLE techniques</vt:lpstr>
      <vt:lpstr> stacked ENSEMBLE </vt:lpstr>
      <vt:lpstr>Implementation of the paper</vt:lpstr>
      <vt:lpstr>Paper implementation: Model training</vt:lpstr>
      <vt:lpstr>Paper implementation: Model training</vt:lpstr>
      <vt:lpstr>Paper implementation: results comparison</vt:lpstr>
      <vt:lpstr>Modifications/ Suggestion</vt:lpstr>
      <vt:lpstr>Modifications/ Suggestions: Multi-level stacking</vt:lpstr>
      <vt:lpstr>Implementing modifications</vt:lpstr>
      <vt:lpstr>Implementing modifications</vt:lpstr>
      <vt:lpstr>Evaluate the performance of suggested model training</vt:lpstr>
      <vt:lpstr>Conclusion &amp; Future Recommendation </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 DESGIN</dc:title>
  <dc:creator>kanika warman</dc:creator>
  <cp:lastModifiedBy>kanika warman</cp:lastModifiedBy>
  <cp:revision>32</cp:revision>
  <dcterms:created xsi:type="dcterms:W3CDTF">2023-03-16T04:03:12Z</dcterms:created>
  <dcterms:modified xsi:type="dcterms:W3CDTF">2023-12-05T05:05:39Z</dcterms:modified>
</cp:coreProperties>
</file>