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layfair Display Medium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Playfair Display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Raleway Light"/>
      <p:regular r:id="rId45"/>
      <p:bold r:id="rId46"/>
      <p:italic r:id="rId47"/>
      <p:boldItalic r:id="rId48"/>
    </p:embeddedFont>
    <p:embeddedFont>
      <p:font typeface="Playfair Display ExtraBold"/>
      <p:bold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44" Type="http://schemas.openxmlformats.org/officeDocument/2006/relationships/font" Target="fonts/BebasNeue-regular.fntdata"/><Relationship Id="rId43" Type="http://schemas.openxmlformats.org/officeDocument/2006/relationships/font" Target="fonts/PlayfairDisplay-boldItalic.fntdata"/><Relationship Id="rId46" Type="http://schemas.openxmlformats.org/officeDocument/2006/relationships/font" Target="fonts/RalewayLight-bold.fntdata"/><Relationship Id="rId45" Type="http://schemas.openxmlformats.org/officeDocument/2006/relationships/font" Target="fonts/Raleway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alewayLight-boldItalic.fntdata"/><Relationship Id="rId47" Type="http://schemas.openxmlformats.org/officeDocument/2006/relationships/font" Target="fonts/RalewayLight-italic.fntdata"/><Relationship Id="rId49" Type="http://schemas.openxmlformats.org/officeDocument/2006/relationships/font" Target="fonts/PlayfairDisplay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Medium-regular.fntdata"/><Relationship Id="rId23" Type="http://schemas.openxmlformats.org/officeDocument/2006/relationships/slide" Target="slides/slide17.xml"/><Relationship Id="rId26" Type="http://schemas.openxmlformats.org/officeDocument/2006/relationships/font" Target="fonts/PlayfairDisplayMedium-italic.fntdata"/><Relationship Id="rId25" Type="http://schemas.openxmlformats.org/officeDocument/2006/relationships/font" Target="fonts/PlayfairDisplayMedium-bold.fntdata"/><Relationship Id="rId28" Type="http://schemas.openxmlformats.org/officeDocument/2006/relationships/font" Target="fonts/Raleway-regular.fntdata"/><Relationship Id="rId27" Type="http://schemas.openxmlformats.org/officeDocument/2006/relationships/font" Target="fonts/PlayfairDisplayMedium-boldItalic.fntdata"/><Relationship Id="rId29" Type="http://schemas.openxmlformats.org/officeDocument/2006/relationships/font" Target="fonts/Raleway-bold.fntdata"/><Relationship Id="rId51" Type="http://schemas.openxmlformats.org/officeDocument/2006/relationships/font" Target="fonts/ProximaNovaSemibold-regular.fntdata"/><Relationship Id="rId50" Type="http://schemas.openxmlformats.org/officeDocument/2006/relationships/font" Target="fonts/PlayfairDisplayExtraBold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612b6a796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612b6a796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0accbd72b4568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0accbd72b4568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5c5e10e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5c5e10e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186c1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6186c1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8df4c01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8df4c0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0011bec3c_1_17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0011bec3c_1_17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12b6a796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612b6a796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ce368fc2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5ce368fc2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5ce368fc2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5ce368fc2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5ce368fc2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5ce368fc2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8df4c01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8df4c01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12b6a7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612b6a7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title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5" name="Google Shape;45;p13"/>
          <p:cNvSpPr txBox="1"/>
          <p:nvPr>
            <p:ph idx="3" type="title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3"/>
          <p:cNvSpPr txBox="1"/>
          <p:nvPr>
            <p:ph idx="4" type="subTitle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" name="Google Shape;47;p13"/>
          <p:cNvSpPr txBox="1"/>
          <p:nvPr>
            <p:ph idx="5" type="title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6" type="subTitle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8" type="title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9" type="title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>
            <p:ph idx="2" type="pic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indent="-2984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5083975" y="537575"/>
            <a:ext cx="30201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25"/>
            <a:ext cx="3852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720000" y="1150025"/>
            <a:ext cx="3852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731700" y="3016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2"/>
          <p:cNvSpPr txBox="1"/>
          <p:nvPr>
            <p:ph type="ctrTitle"/>
          </p:nvPr>
        </p:nvSpPr>
        <p:spPr>
          <a:xfrm>
            <a:off x="1444650" y="937300"/>
            <a:ext cx="62547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Real-Time Pet Tracking and GPS Monitoring System</a:t>
            </a:r>
            <a:endParaRPr sz="4800"/>
          </a:p>
        </p:txBody>
      </p:sp>
      <p:cxnSp>
        <p:nvCxnSpPr>
          <p:cNvPr id="82" name="Google Shape;8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250" y="3173525"/>
            <a:ext cx="1922350" cy="16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44950" y="394825"/>
            <a:ext cx="4125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VIT IEEE SUMMER SCHOOL 2024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44950" y="780475"/>
            <a:ext cx="2178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5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2" type="subTitle"/>
          </p:nvPr>
        </p:nvSpPr>
        <p:spPr>
          <a:xfrm>
            <a:off x="713225" y="651575"/>
            <a:ext cx="7656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Cost-Effectiveness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:Affordable technology makes pet tracking accessible to a broader audience, providing a budget-friendly alternative.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 Power Consumption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:Optimized ESP32 offers longer battery life, reducing the need for frequent recharging.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Last-Known Location Feature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:Provides GPS coordinates when the pet is out of Wi-Fi range, enhancing the chances of locating lost pets.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Scalability and Customization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:Easily adaptable for different pets or environments, allowing users to customize the solution.</a:t>
            </a:r>
            <a:endParaRPr sz="1200"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925" y="117825"/>
            <a:ext cx="1255075" cy="12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pets tracking device </a:t>
            </a:r>
            <a:endParaRPr/>
          </a:p>
        </p:txBody>
      </p:sp>
      <p:cxnSp>
        <p:nvCxnSpPr>
          <p:cNvPr id="235" name="Google Shape;235;p32"/>
          <p:cNvCxnSpPr/>
          <p:nvPr/>
        </p:nvCxnSpPr>
        <p:spPr>
          <a:xfrm>
            <a:off x="1881557" y="1222612"/>
            <a:ext cx="4658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/>
        </p:nvSpPr>
        <p:spPr>
          <a:xfrm>
            <a:off x="-4550" y="1479679"/>
            <a:ext cx="91440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Enhanced Pet Safety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 Continuous tracking reduces the risk of loss or danger.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Increased Owner Peace of Mind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 Reduces anxiety about pets' safety through real-time.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Cost Savings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 Affordable technology Behavior Insights: Monitoring pets’ movements offers insights for better care and training.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Behaviour Insights: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Monitoring pets’ movements offers insights for better care and training.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2"/>
          <p:cNvCxnSpPr/>
          <p:nvPr/>
        </p:nvCxnSpPr>
        <p:spPr>
          <a:xfrm>
            <a:off x="705599" y="285571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8" name="Google Shape;238;p32"/>
          <p:cNvCxnSpPr/>
          <p:nvPr/>
        </p:nvCxnSpPr>
        <p:spPr>
          <a:xfrm flipH="1" rot="10800000">
            <a:off x="792750" y="4500037"/>
            <a:ext cx="7796400" cy="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3"/>
          <p:cNvCxnSpPr/>
          <p:nvPr/>
        </p:nvCxnSpPr>
        <p:spPr>
          <a:xfrm>
            <a:off x="601299" y="175697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4" name="Google Shape;244;p33"/>
          <p:cNvCxnSpPr/>
          <p:nvPr/>
        </p:nvCxnSpPr>
        <p:spPr>
          <a:xfrm>
            <a:off x="601307" y="4579978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5" name="Google Shape;245;p33"/>
          <p:cNvSpPr txBox="1"/>
          <p:nvPr/>
        </p:nvSpPr>
        <p:spPr>
          <a:xfrm>
            <a:off x="853005" y="-486964"/>
            <a:ext cx="88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33"/>
          <p:cNvSpPr txBox="1"/>
          <p:nvPr/>
        </p:nvSpPr>
        <p:spPr>
          <a:xfrm>
            <a:off x="601292" y="509163"/>
            <a:ext cx="69663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Community Engagement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Facilitates lost pet alerts and community involvement in recovery efforts.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Integration with Smart Home Ecosystem: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Enhances functionality by connecting with other smart devices.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Customization and Scalability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Adapts to multiple pets and diverse ownership needs.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Sustainability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Utilizes low-power devices, contributing to reduced energy consumption.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01300" y="3333425"/>
            <a:ext cx="6253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0000" y="295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&amp; LIMITATIONS</a:t>
            </a:r>
            <a:endParaRPr/>
          </a:p>
        </p:txBody>
      </p:sp>
      <p:sp>
        <p:nvSpPr>
          <p:cNvPr id="253" name="Google Shape;253;p34"/>
          <p:cNvSpPr txBox="1"/>
          <p:nvPr>
            <p:ph idx="2" type="subTitle"/>
          </p:nvPr>
        </p:nvSpPr>
        <p:spPr>
          <a:xfrm>
            <a:off x="713225" y="1043700"/>
            <a:ext cx="73116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Privacy Concerns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Sensitive location data could be vulnerable to unauthorized access or breaches.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Wi-Fi Dependence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Tracking effectiveness relies on stable Wi-Fi connectivity; interruptions can hinder performance, especially indoors.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Frequent Recharging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 device may require frequent recharging if not optimized for low power consumption.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Device Failures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Hardware or software malfunctions could result in loss of tracking functionality.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False Alerts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Geofencing may trigger false alarms due to signal interference or inaccuracies.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GPS Signal Issues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Outdoor tracking accuracy may be affected by environmental factors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4" name="Google Shape;254;p34"/>
          <p:cNvGrpSpPr/>
          <p:nvPr/>
        </p:nvGrpSpPr>
        <p:grpSpPr>
          <a:xfrm>
            <a:off x="8269081" y="4202205"/>
            <a:ext cx="535696" cy="449013"/>
            <a:chOff x="1529350" y="258825"/>
            <a:chExt cx="423475" cy="481825"/>
          </a:xfrm>
        </p:grpSpPr>
        <p:sp>
          <p:nvSpPr>
            <p:cNvPr id="255" name="Google Shape;255;p34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009" y="2523000"/>
            <a:ext cx="5356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8842" y="1043692"/>
            <a:ext cx="696150" cy="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720175" y="1583600"/>
            <a:ext cx="77040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Real-Time Alerts: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Notifies users if their pet is inside or outside the house.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GPS Tracking: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Provides accurate location tracking for pets.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Enhanced Safety: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Helps prevent pets from wandering too far.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Peace of Mind: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Allows owners to monitor their pets at all times.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Responsible Pet Care: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Encourages proactive management of pet safety.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Stronger Bond:</a:t>
            </a: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Fosters a closer relationship between pets and their owners.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/>
          <p:nvPr/>
        </p:nvSpPr>
        <p:spPr>
          <a:xfrm>
            <a:off x="2176473" y="1323121"/>
            <a:ext cx="1178100" cy="117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71" name="Google Shape;271;p36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272" name="Google Shape;272;p36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6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36"/>
          <p:cNvGrpSpPr/>
          <p:nvPr/>
        </p:nvGrpSpPr>
        <p:grpSpPr>
          <a:xfrm rot="5400000">
            <a:off x="374513" y="4120620"/>
            <a:ext cx="677400" cy="289350"/>
            <a:chOff x="8682125" y="394825"/>
            <a:chExt cx="677400" cy="289350"/>
          </a:xfrm>
        </p:grpSpPr>
        <p:sp>
          <p:nvSpPr>
            <p:cNvPr id="276" name="Google Shape;276;p36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" y="0"/>
            <a:ext cx="847616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7"/>
          <p:cNvCxnSpPr/>
          <p:nvPr/>
        </p:nvCxnSpPr>
        <p:spPr>
          <a:xfrm flipH="1">
            <a:off x="3971275" y="3581975"/>
            <a:ext cx="6633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7"/>
          <p:cNvCxnSpPr/>
          <p:nvPr/>
        </p:nvCxnSpPr>
        <p:spPr>
          <a:xfrm>
            <a:off x="3057825" y="2037825"/>
            <a:ext cx="245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7"/>
          <p:cNvCxnSpPr/>
          <p:nvPr/>
        </p:nvCxnSpPr>
        <p:spPr>
          <a:xfrm>
            <a:off x="2535875" y="1396250"/>
            <a:ext cx="32730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1444925" y="937300"/>
            <a:ext cx="62547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TEAM MEMBERS</a:t>
            </a:r>
            <a:endParaRPr sz="4500"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2307675" y="1657075"/>
            <a:ext cx="45288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Thivya Dharshini 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Sudhiksha N B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Kanike Vinay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Harish 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Gontla Venkata Sai Ketan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Priya Raj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Ankit Kumar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1444500" y="1034090"/>
            <a:ext cx="6255000" cy="18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The goal of this project is to create a smart IoT-based system that allows pet owners to track their pets in real-time. Whether the pet is inside the house or outside, the system will send notifications to the owner if the pet crosses predefined boundaries and provide GPS-based tracking in case the pet gets lost.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26" name="Google Shape;126;p24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127" name="Google Shape;127;p2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4"/>
          <p:cNvSpPr/>
          <p:nvPr/>
        </p:nvSpPr>
        <p:spPr>
          <a:xfrm>
            <a:off x="7384035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4"/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" name="Google Shape;131;p24"/>
          <p:cNvSpPr/>
          <p:nvPr/>
        </p:nvSpPr>
        <p:spPr>
          <a:xfrm>
            <a:off x="949770" y="-256671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355"/>
            <a:ext cx="3002101" cy="1953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054947" y="256326"/>
            <a:ext cx="589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Project Description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39" name="Google Shape;139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140" name="Google Shape;140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5"/>
          <p:cNvSpPr txBox="1"/>
          <p:nvPr/>
        </p:nvSpPr>
        <p:spPr>
          <a:xfrm>
            <a:off x="777600" y="346500"/>
            <a:ext cx="7588800" cy="4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Key Features of Pet Tracking System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Indoor Tracking:</a:t>
            </a:r>
            <a:endParaRPr sz="11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ESP32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(wifi-module) helps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detect the pet's presence indoors.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Instant notifications when the pet leaves the house.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GPS Tracking:</a:t>
            </a:r>
            <a:endParaRPr sz="11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Real-time location tracking when the pet is outside.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Crucial for locating a lost pet.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Geofencing:</a:t>
            </a:r>
            <a:endParaRPr sz="11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Virtual boundary around the house.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Alerts sent when the pet crosses the boundary.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Mobile Application and Notification System:</a:t>
            </a:r>
            <a:endParaRPr sz="11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Monitor indoor/outdoor status and real-time GPS tracking on a map.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Manage alerts for when the pet leaves the house or breaches the geofence.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Receive last known GPS coordinates if the pet goes out of range.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Low battery alerts for the pet’s tracking device when running low on power.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950" y="1295488"/>
            <a:ext cx="2101149" cy="21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REQUIRED COMPONENTS</a:t>
            </a:r>
            <a:endParaRPr sz="3000"/>
          </a:p>
        </p:txBody>
      </p:sp>
      <p:cxnSp>
        <p:nvCxnSpPr>
          <p:cNvPr id="155" name="Google Shape;155;p26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56" name="Google Shape;156;p26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157" name="Google Shape;157;p26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6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6"/>
          <p:cNvGrpSpPr/>
          <p:nvPr/>
        </p:nvGrpSpPr>
        <p:grpSpPr>
          <a:xfrm>
            <a:off x="212375" y="1273533"/>
            <a:ext cx="289350" cy="867900"/>
            <a:chOff x="1006725" y="1731408"/>
            <a:chExt cx="289350" cy="867900"/>
          </a:xfrm>
        </p:grpSpPr>
        <p:sp>
          <p:nvSpPr>
            <p:cNvPr id="161" name="Google Shape;161;p26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>
            <a:off x="879225" y="1129438"/>
            <a:ext cx="7246500" cy="3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 u="sng">
                <a:solidFill>
                  <a:srgbClr val="666666"/>
                </a:solidFill>
                <a:highlight>
                  <a:schemeClr val="l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HARDWARE</a:t>
            </a:r>
            <a:r>
              <a:rPr i="1" lang="en" sz="1600" u="sng">
                <a:solidFill>
                  <a:srgbClr val="666666"/>
                </a:solidFill>
                <a:highlight>
                  <a:schemeClr val="l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COMPONENTS:-</a:t>
            </a:r>
            <a:endParaRPr i="1" sz="1600" u="sng">
              <a:solidFill>
                <a:srgbClr val="666666"/>
              </a:solidFill>
              <a:highlight>
                <a:schemeClr val="l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 -&gt;GPS Module: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u-blox NEO-6M or Quectel L80.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Provides real-time location data by connecting to GPS satellites. This is essential for tracking the dog's location when it moves outdoors.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-&gt;Wi-Fi Module: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ESP32 (Wi-Fi + Bluetooth).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Allows the device to connect to the home Wi-Fi and check if the dog is within the home network’s range. The ESP32 will be used for Wi-Fi geofencing and can also manage power-saving modes.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Microcontroller (MCU):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ESP32.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The ESP32 will serve as both the microcontroller and Wi-Fi module. It will control the GPS module, manage geofencing logic, and handle communications (alerts via Wi-Fi or SMS via GSM module).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503225" y="3680133"/>
            <a:ext cx="289350" cy="867900"/>
            <a:chOff x="1006725" y="1731408"/>
            <a:chExt cx="289350" cy="867900"/>
          </a:xfrm>
        </p:grpSpPr>
        <p:sp>
          <p:nvSpPr>
            <p:cNvPr id="173" name="Google Shape;173;p26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ile:Windows Settings app icon.png - Wikipedia"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475" y="534850"/>
            <a:ext cx="1321275" cy="128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Windows Settings app icon.png - Wikipedia"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675" y="1583603"/>
            <a:ext cx="73558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7"/>
          <p:cNvGrpSpPr/>
          <p:nvPr/>
        </p:nvGrpSpPr>
        <p:grpSpPr>
          <a:xfrm rot="-5400000">
            <a:off x="6681344" y="-1895970"/>
            <a:ext cx="3526258" cy="3437231"/>
            <a:chOff x="225023" y="624399"/>
            <a:chExt cx="2386800" cy="2386800"/>
          </a:xfrm>
        </p:grpSpPr>
        <p:sp>
          <p:nvSpPr>
            <p:cNvPr id="191" name="Google Shape;191;p27"/>
            <p:cNvSpPr/>
            <p:nvPr/>
          </p:nvSpPr>
          <p:spPr>
            <a:xfrm rot="-1970538">
              <a:off x="555201" y="954577"/>
              <a:ext cx="1726444" cy="17264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7"/>
          <p:cNvSpPr/>
          <p:nvPr/>
        </p:nvSpPr>
        <p:spPr>
          <a:xfrm>
            <a:off x="189825" y="145075"/>
            <a:ext cx="8713200" cy="48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GSM Module (Optional):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Component: SIM800L/SIM900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Provides cellular connectivity for sending alerts (SMS) if Wi-Fi is not available. This can be an additional backup for areas where Wi-Fi signals are weak or when traveling with the dog.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Battery: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3.7V Li-Po Battery (500-1000 mAh).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Powers the device. Use a rechargeable Li-Po battery with a TP4056 charging module to make the collar more user-friendly. The battery should last for at least a day or two with proper power management.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Power Management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Implement sleep modes in ESP32 and GPS.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To conserve power, the ESP32 and GPS module should be put into low-power modes when the dog is in a stable location or within the Wi-Fi geofence.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Buzzer/LED (Optional):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Small piezoelectric buzzer or LED.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Provides feedback when the geofence is breached or when the owner needs to locate the dog nearby.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b="1" i="1" lang="en" sz="1300">
                <a:latin typeface="Raleway"/>
                <a:ea typeface="Raleway"/>
                <a:cs typeface="Raleway"/>
                <a:sym typeface="Raleway"/>
              </a:rPr>
              <a:t>Enclosure:</a:t>
            </a:r>
            <a:endParaRPr b="1" i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Component: 3D printed or water-resistant plastic casing.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Function: Holds all components securely in a lightweight and water-resistant case to protect against weather and rough usage by the dog.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3782875" y="820650"/>
            <a:ext cx="3086700" cy="3267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282750" y="196325"/>
            <a:ext cx="4530900" cy="5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SOFTWARE  COMPONENTS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70850" y="669025"/>
            <a:ext cx="7602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Mobile App (iOS/Android):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-&gt;Th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e app will notify the owner if the pet leaves the house and track its outdoor location using GPS.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Real-time tracking map using Google Maps API or similar services.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IoT Platform: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-&gt;For receiving data and notifications, such as ThingSpeak, Blynk, or a custom solution using AWS IoT or Google Cloud IoT.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Cloud Database: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-&gt;To store the pet’s last known GPS coordinates, indoor activity logs, and geofencing data.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Examples: Firebase, AWS DynamoDB, MongoDB.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Geofencing Feature: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-&gt;A feature to create a virtual boundary around the house and trigger alerts when the pet crosses this boundary.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❖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MQTT Protocol: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-&gt;For efficient communication between the device and the cloud for pushing real-time data.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HD wallpaper: social, media, twitter, googleplus, linkedin ..."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25" y="0"/>
            <a:ext cx="2436175" cy="10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5050" y="-1045475"/>
            <a:ext cx="10267274" cy="723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9"/>
          <p:cNvCxnSpPr/>
          <p:nvPr/>
        </p:nvCxnSpPr>
        <p:spPr>
          <a:xfrm flipH="1">
            <a:off x="3973300" y="3864425"/>
            <a:ext cx="7257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213" name="Google Shape;213;p30"/>
          <p:cNvSpPr txBox="1"/>
          <p:nvPr>
            <p:ph idx="2" type="subTitle"/>
          </p:nvPr>
        </p:nvSpPr>
        <p:spPr>
          <a:xfrm>
            <a:off x="494100" y="1257450"/>
            <a:ext cx="72957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novelty of this IoT-based pet tracking system lies in its comprehensive and user-centric approach to pet safety and monitoring.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By integrating both indoor presence detection using ESP32 technology and outdoor GPS tracking, the system ensures pet owners have continuous oversight of their pets' whereabouts, regardless of the environment.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customizable geofencing feature allows users to set specific boundaries tailored to their living space, triggering instant notifications if these boundaries are crossed.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This, coupled with a user-friendly mobile application that offers real-time updates and data analytics, creates a seamless experience for pet owners..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7635010" y="135980"/>
            <a:ext cx="1327841" cy="1340365"/>
            <a:chOff x="-1183550" y="3586525"/>
            <a:chExt cx="296175" cy="290550"/>
          </a:xfrm>
        </p:grpSpPr>
        <p:sp>
          <p:nvSpPr>
            <p:cNvPr id="215" name="Google Shape;215;p3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