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6" r:id="rId2"/>
    <p:sldId id="257" r:id="rId3"/>
    <p:sldId id="267" r:id="rId4"/>
    <p:sldId id="268" r:id="rId5"/>
    <p:sldId id="269" r:id="rId6"/>
    <p:sldId id="260" r:id="rId7"/>
    <p:sldId id="261" r:id="rId8"/>
    <p:sldId id="262" r:id="rId9"/>
    <p:sldId id="270" r:id="rId10"/>
    <p:sldId id="271" r:id="rId11"/>
    <p:sldId id="272"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9" autoAdjust="0"/>
  </p:normalViewPr>
  <p:slideViewPr>
    <p:cSldViewPr>
      <p:cViewPr>
        <p:scale>
          <a:sx n="75" d="100"/>
          <a:sy n="75" d="100"/>
        </p:scale>
        <p:origin x="-320" y="-16"/>
      </p:cViewPr>
      <p:guideLst>
        <p:guide orient="horz" pos="2160"/>
        <p:guide pos="3839"/>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5/13/2025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5/13/2025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5/13/2025</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5/13/2025</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5/13/2025</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5/13/2025</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5/13/2025</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5/13/2025</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5/13/2025</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5/13/2025</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5/13/2025</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5/13/2025</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5/13/2025</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9916" y="1844824"/>
            <a:ext cx="9144000" cy="2667000"/>
          </a:xfrm>
        </p:spPr>
        <p:txBody>
          <a:bodyPr/>
          <a:lstStyle/>
          <a:p>
            <a:r>
              <a:rPr lang="en-US" sz="4500" b="1" dirty="0">
                <a:latin typeface="Times New Roman" panose="02020603050405020304" pitchFamily="18" charset="0"/>
                <a:cs typeface="Times New Roman" panose="02020603050405020304" pitchFamily="18" charset="0"/>
              </a:rPr>
              <a:t>INTELLIGENT BATTERY MONITORING SYSTEM</a:t>
            </a:r>
            <a:br>
              <a:rPr lang="en-US" sz="4500" b="1" dirty="0">
                <a:latin typeface="Times New Roman" panose="02020603050405020304" pitchFamily="18" charset="0"/>
                <a:cs typeface="Times New Roman" panose="02020603050405020304" pitchFamily="18" charset="0"/>
              </a:rPr>
            </a:br>
            <a:r>
              <a:rPr lang="en-US" sz="4500" b="1" dirty="0">
                <a:latin typeface="Times New Roman" panose="02020603050405020304" pitchFamily="18" charset="0"/>
                <a:cs typeface="Times New Roman" panose="02020603050405020304" pitchFamily="18" charset="0"/>
              </a:rPr>
              <a:t>USING VERILOG HDL</a:t>
            </a:r>
            <a:endParaRPr lang="en-US" sz="4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D98A28E-E61C-D66C-8901-5256BDE6083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BDF9D86E-E15D-30DE-40E8-DF46FF429E3B}"/>
              </a:ext>
            </a:extLst>
          </p:cNvPr>
          <p:cNvSpPr txBox="1"/>
          <p:nvPr/>
        </p:nvSpPr>
        <p:spPr>
          <a:xfrm>
            <a:off x="2710036" y="980728"/>
            <a:ext cx="8254716" cy="553998"/>
          </a:xfrm>
          <a:prstGeom prst="rect">
            <a:avLst/>
          </a:prstGeom>
          <a:noFill/>
        </p:spPr>
        <p:txBody>
          <a:bodyPr wrap="square">
            <a:spAutoFit/>
          </a:bodyPr>
          <a:lstStyle/>
          <a:p>
            <a:r>
              <a:rPr lang="en-US" sz="3000" dirty="0">
                <a:latin typeface="Times New Roman" panose="02020603050405020304" pitchFamily="18" charset="0"/>
                <a:cs typeface="Times New Roman" panose="02020603050405020304" pitchFamily="18" charset="0"/>
              </a:rPr>
              <a:t>CONCLUSION &amp; FUTURE ENHANCEMENTS</a:t>
            </a:r>
            <a:endParaRPr lang="x-none" sz="3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xmlns="" id="{0FA3537C-8E2B-BC2E-DFA6-916D42F4FE89}"/>
              </a:ext>
            </a:extLst>
          </p:cNvPr>
          <p:cNvSpPr>
            <a:spLocks noChangeArrowheads="1"/>
          </p:cNvSpPr>
          <p:nvPr/>
        </p:nvSpPr>
        <p:spPr bwMode="auto">
          <a:xfrm>
            <a:off x="758079" y="1844824"/>
            <a:ext cx="1067266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endPar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reliable battery monitoring system was successfully designed and simulated using Verilog HDL.</a:t>
            </a:r>
            <a:b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accurately detects </a:t>
            </a:r>
            <a:r>
              <a:rPr kumimoji="0" lang="x-none" altLang="x-non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undervoltage</a:t>
            </a: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x-none" altLang="x-non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overvoltage</a:t>
            </a: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x-none" altLang="x-non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overtemperature</a:t>
            </a: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conditions.</a:t>
            </a:r>
            <a:b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x-none" altLang="x-none"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system_fault</a:t>
            </a: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output ensures unified </a:t>
            </a:r>
            <a:r>
              <a:rPr kumimoji="0" lang="x-none" altLang="x-none"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signaling</a:t>
            </a: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any critical fault.</a:t>
            </a:r>
            <a:endParaRPr kumimoji="0" lang="en-US"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x-none"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Enhancements:</a:t>
            </a:r>
            <a:endPar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x-none" altLang="x-non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Fault Latching:</a:t>
            </a: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memory to retain fault status until reset.</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x-none" altLang="x-non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Logging:</a:t>
            </a: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 counters or registers to record fault history.</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x-none" altLang="x-non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Thresholds:</a:t>
            </a: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programmable thresholds for adaptive battery management.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x-none" altLang="x-none"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FPGA Implementation:</a:t>
            </a: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x-none" altLang="x-none"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the design on hardware for real-world testing and faster response times.</a:t>
            </a:r>
          </a:p>
        </p:txBody>
      </p:sp>
    </p:spTree>
    <p:extLst>
      <p:ext uri="{BB962C8B-B14F-4D97-AF65-F5344CB8AC3E}">
        <p14:creationId xmlns:p14="http://schemas.microsoft.com/office/powerpoint/2010/main" val="291165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5BDE67-8D8C-315F-32B7-343590B6D7F0}"/>
              </a:ext>
            </a:extLst>
          </p:cNvPr>
          <p:cNvSpPr>
            <a:spLocks noGrp="1"/>
          </p:cNvSpPr>
          <p:nvPr>
            <p:ph type="title"/>
          </p:nvPr>
        </p:nvSpPr>
        <p:spPr/>
        <p:txBody>
          <a:bodyPr/>
          <a:lstStyle/>
          <a:p>
            <a:endParaRPr lang="x-none"/>
          </a:p>
        </p:txBody>
      </p:sp>
      <p:pic>
        <p:nvPicPr>
          <p:cNvPr id="8194" name="Picture 2" descr="The New Jon Boat Battery: THANK YOU READERS! – The Minimalist Fisherman">
            <a:extLst>
              <a:ext uri="{FF2B5EF4-FFF2-40B4-BE49-F238E27FC236}">
                <a16:creationId xmlns:a16="http://schemas.microsoft.com/office/drawing/2014/main" xmlns="" id="{A8055AC9-D1DC-6B53-BF7F-E1CC60E69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87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a:xfrm>
            <a:off x="477788" y="2204864"/>
            <a:ext cx="6768752" cy="4267200"/>
          </a:xfrm>
        </p:spPr>
        <p:txBody>
          <a:bodyPr>
            <a:normAutofit fontScale="92500" lnSpcReduction="10000"/>
          </a:bodyPr>
          <a:lstStyle/>
          <a:p>
            <a:pPr algn="just">
              <a:buNone/>
            </a:pPr>
            <a:r>
              <a:rPr lang="en-US" dirty="0">
                <a:latin typeface="Times New Roman" panose="02020603050405020304" pitchFamily="18" charset="0"/>
                <a:cs typeface="Times New Roman" panose="02020603050405020304" pitchFamily="18" charset="0"/>
              </a:rPr>
              <a:t>This project is a </a:t>
            </a:r>
            <a:r>
              <a:rPr lang="en-US" b="1" dirty="0">
                <a:latin typeface="Times New Roman" panose="02020603050405020304" pitchFamily="18" charset="0"/>
                <a:cs typeface="Times New Roman" panose="02020603050405020304" pitchFamily="18" charset="0"/>
              </a:rPr>
              <a:t>Battery Monitoring System</a:t>
            </a:r>
            <a:r>
              <a:rPr lang="en-US" dirty="0">
                <a:latin typeface="Times New Roman" panose="02020603050405020304" pitchFamily="18" charset="0"/>
                <a:cs typeface="Times New Roman" panose="02020603050405020304" pitchFamily="18" charset="0"/>
              </a:rPr>
              <a:t> designed using Verilog HDL. It checks the voltage and temperature of a battery in real-time to ensure safe operation.</a:t>
            </a:r>
          </a:p>
          <a:p>
            <a:pPr algn="just">
              <a:buNone/>
            </a:pPr>
            <a:r>
              <a:rPr lang="en-US" dirty="0">
                <a:latin typeface="Times New Roman" panose="02020603050405020304" pitchFamily="18" charset="0"/>
                <a:cs typeface="Times New Roman" panose="02020603050405020304" pitchFamily="18" charset="0"/>
              </a:rPr>
              <a:t>The system detects three main fault conditions: </a:t>
            </a:r>
            <a:r>
              <a:rPr lang="en-US" b="1" dirty="0">
                <a:latin typeface="Times New Roman" panose="02020603050405020304" pitchFamily="18" charset="0"/>
                <a:cs typeface="Times New Roman" panose="02020603050405020304" pitchFamily="18" charset="0"/>
              </a:rPr>
              <a:t>undervoltage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overvoltage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overtemperature</a:t>
            </a:r>
            <a:r>
              <a:rPr lang="en-US" dirty="0">
                <a:latin typeface="Times New Roman" panose="02020603050405020304" pitchFamily="18" charset="0"/>
                <a:cs typeface="Times New Roman" panose="02020603050405020304" pitchFamily="18" charset="0"/>
              </a:rPr>
              <a:t>. If any of these conditions occur, it activates a </a:t>
            </a:r>
            <a:r>
              <a:rPr lang="en-US" b="1" dirty="0">
                <a:latin typeface="Times New Roman" panose="02020603050405020304" pitchFamily="18" charset="0"/>
                <a:cs typeface="Times New Roman" panose="02020603050405020304" pitchFamily="18" charset="0"/>
              </a:rPr>
              <a:t>system fault</a:t>
            </a:r>
            <a:r>
              <a:rPr lang="en-US" dirty="0">
                <a:latin typeface="Times New Roman" panose="02020603050405020304" pitchFamily="18" charset="0"/>
                <a:cs typeface="Times New Roman" panose="02020603050405020304" pitchFamily="18" charset="0"/>
              </a:rPr>
              <a:t> signal.</a:t>
            </a:r>
          </a:p>
          <a:p>
            <a:pPr marL="0" indent="0" algn="just">
              <a:buNone/>
            </a:pPr>
            <a:r>
              <a:rPr lang="en-US" dirty="0">
                <a:latin typeface="Times New Roman" panose="02020603050405020304" pitchFamily="18" charset="0"/>
                <a:cs typeface="Times New Roman" panose="02020603050405020304" pitchFamily="18" charset="0"/>
              </a:rPr>
              <a:t>Verilog is used to model the logic, and simulation confirms that the system responds correctly to changes in input values. This kind of monitoring is important for devices like electric vehicles, drones, and portable electronics.</a:t>
            </a:r>
          </a:p>
        </p:txBody>
      </p:sp>
      <p:pic>
        <p:nvPicPr>
          <p:cNvPr id="1026" name="Picture 2" descr="Battery Images - Free Download on Freepik">
            <a:extLst>
              <a:ext uri="{FF2B5EF4-FFF2-40B4-BE49-F238E27FC236}">
                <a16:creationId xmlns:a16="http://schemas.microsoft.com/office/drawing/2014/main" xmlns="" id="{261DFA6C-E482-4CFF-7C81-355123525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548" y="1916832"/>
            <a:ext cx="4743436" cy="4369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36" y="404664"/>
            <a:ext cx="10980710" cy="1020762"/>
          </a:xfrm>
        </p:spPr>
        <p:txBody>
          <a:bodyPr/>
          <a:lstStyle/>
          <a:p>
            <a:r>
              <a:rPr lang="en-US" dirty="0">
                <a:latin typeface="Times New Roman" panose="02020603050405020304" pitchFamily="18" charset="0"/>
                <a:cs typeface="Times New Roman" panose="02020603050405020304" pitchFamily="18" charset="0"/>
              </a:rPr>
              <a:t>OBJECTIVES OF THE BATTERY MONITORING SYSTEM</a:t>
            </a:r>
          </a:p>
        </p:txBody>
      </p:sp>
      <p:sp>
        <p:nvSpPr>
          <p:cNvPr id="5" name="Rectangle 1">
            <a:extLst>
              <a:ext uri="{FF2B5EF4-FFF2-40B4-BE49-F238E27FC236}">
                <a16:creationId xmlns:a16="http://schemas.microsoft.com/office/drawing/2014/main" xmlns="" id="{1C83B262-91E7-C590-D3CE-3E3164991B15}"/>
              </a:ext>
            </a:extLst>
          </p:cNvPr>
          <p:cNvSpPr>
            <a:spLocks noChangeArrowheads="1"/>
          </p:cNvSpPr>
          <p:nvPr/>
        </p:nvSpPr>
        <p:spPr bwMode="auto">
          <a:xfrm>
            <a:off x="929240" y="1988840"/>
            <a:ext cx="10650673" cy="4093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x-none" altLang="x-none"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 battery voltage and temperature</a:t>
            </a:r>
            <a:r>
              <a:rPr kumimoji="0" lang="x-none" altLang="x-none"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real-time using digital logic.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x-none" altLang="x-none"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x-none" altLang="x-none"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 fault conditions</a:t>
            </a:r>
            <a:r>
              <a:rPr kumimoji="0" lang="x-none" altLang="x-none"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such as: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x-none" altLang="x-none"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Undervoltage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x-none" altLang="x-none"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Overvoltage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x-none" altLang="x-none"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Overtemperature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x-none" altLang="x-none"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x-none" altLang="x-none"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system fault signals</a:t>
            </a:r>
            <a:r>
              <a:rPr kumimoji="0" lang="x-none" altLang="x-none"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ensure battery protection and system safety.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x-none" altLang="x-none"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x-none" altLang="x-none"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the logic using Verilog HDL</a:t>
            </a:r>
            <a:r>
              <a:rPr kumimoji="0" lang="x-none" altLang="x-none"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simulation and future FPGA deployment.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x-none" altLang="x-none"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x-none" altLang="x-none"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Validate functionality through testbench simulation</a:t>
            </a:r>
            <a:r>
              <a:rPr kumimoji="0" lang="x-none" altLang="x-none"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a digital environment.</a:t>
            </a: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p>
        </p:txBody>
      </p:sp>
      <p:sp>
        <p:nvSpPr>
          <p:cNvPr id="9" name="Rectangle 2">
            <a:extLst>
              <a:ext uri="{FF2B5EF4-FFF2-40B4-BE49-F238E27FC236}">
                <a16:creationId xmlns:a16="http://schemas.microsoft.com/office/drawing/2014/main" xmlns="" id="{FD3C2324-6659-CDA9-BA5F-528A609B1146}"/>
              </a:ext>
            </a:extLst>
          </p:cNvPr>
          <p:cNvSpPr/>
          <p:nvPr/>
        </p:nvSpPr>
        <p:spPr>
          <a:xfrm>
            <a:off x="739452" y="3573016"/>
            <a:ext cx="21146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sz="2400" b="0" dirty="0">
                <a:solidFill>
                  <a:srgbClr val="000000"/>
                </a:solidFill>
                <a:latin typeface="Calibri"/>
              </a:rPr>
              <a:t>Voltage Input</a:t>
            </a:r>
          </a:p>
        </p:txBody>
      </p:sp>
      <p:sp>
        <p:nvSpPr>
          <p:cNvPr id="10" name="Rectangle 3">
            <a:extLst>
              <a:ext uri="{FF2B5EF4-FFF2-40B4-BE49-F238E27FC236}">
                <a16:creationId xmlns:a16="http://schemas.microsoft.com/office/drawing/2014/main" xmlns="" id="{3B21F714-CE36-87E5-67DB-AE6207F03B18}"/>
              </a:ext>
            </a:extLst>
          </p:cNvPr>
          <p:cNvSpPr/>
          <p:nvPr/>
        </p:nvSpPr>
        <p:spPr>
          <a:xfrm>
            <a:off x="3639796" y="3573016"/>
            <a:ext cx="18288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sz="2400" b="0" dirty="0">
                <a:solidFill>
                  <a:srgbClr val="000000"/>
                </a:solidFill>
                <a:latin typeface="Calibri"/>
              </a:rPr>
              <a:t>Temperature Input</a:t>
            </a:r>
          </a:p>
        </p:txBody>
      </p:sp>
      <p:sp>
        <p:nvSpPr>
          <p:cNvPr id="11" name="Rectangle 4">
            <a:extLst>
              <a:ext uri="{FF2B5EF4-FFF2-40B4-BE49-F238E27FC236}">
                <a16:creationId xmlns:a16="http://schemas.microsoft.com/office/drawing/2014/main" xmlns="" id="{65E68EA6-B397-94A0-4855-223BE2F452F5}"/>
              </a:ext>
            </a:extLst>
          </p:cNvPr>
          <p:cNvSpPr/>
          <p:nvPr/>
        </p:nvSpPr>
        <p:spPr>
          <a:xfrm>
            <a:off x="6238428" y="3115816"/>
            <a:ext cx="2286000" cy="1828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sz="2400" b="0" dirty="0">
                <a:solidFill>
                  <a:srgbClr val="000000"/>
                </a:solidFill>
                <a:latin typeface="Calibri"/>
              </a:rPr>
              <a:t>Battery Monitor</a:t>
            </a:r>
          </a:p>
          <a:p>
            <a:r>
              <a:rPr sz="2400" b="0" dirty="0">
                <a:solidFill>
                  <a:srgbClr val="000000"/>
                </a:solidFill>
                <a:latin typeface="Calibri"/>
              </a:rPr>
              <a:t>(Voltage &amp; Temp Check)</a:t>
            </a:r>
          </a:p>
        </p:txBody>
      </p:sp>
      <p:sp>
        <p:nvSpPr>
          <p:cNvPr id="12" name="Rectangle 5">
            <a:extLst>
              <a:ext uri="{FF2B5EF4-FFF2-40B4-BE49-F238E27FC236}">
                <a16:creationId xmlns:a16="http://schemas.microsoft.com/office/drawing/2014/main" xmlns="" id="{1E14D3FF-2CE3-D4D8-A505-1A1E004DF6EA}"/>
              </a:ext>
            </a:extLst>
          </p:cNvPr>
          <p:cNvSpPr/>
          <p:nvPr/>
        </p:nvSpPr>
        <p:spPr>
          <a:xfrm>
            <a:off x="9752012" y="3573016"/>
            <a:ext cx="18288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sz="2400" b="0" dirty="0">
                <a:solidFill>
                  <a:srgbClr val="000000"/>
                </a:solidFill>
                <a:latin typeface="Calibri"/>
              </a:rPr>
              <a:t>System Fault Output</a:t>
            </a:r>
          </a:p>
        </p:txBody>
      </p:sp>
      <p:sp>
        <p:nvSpPr>
          <p:cNvPr id="13" name="Arrow: Right 12">
            <a:extLst>
              <a:ext uri="{FF2B5EF4-FFF2-40B4-BE49-F238E27FC236}">
                <a16:creationId xmlns:a16="http://schemas.microsoft.com/office/drawing/2014/main" xmlns="" id="{7834B6CA-B146-414A-D270-F08C23328567}"/>
              </a:ext>
            </a:extLst>
          </p:cNvPr>
          <p:cNvSpPr/>
          <p:nvPr/>
        </p:nvSpPr>
        <p:spPr>
          <a:xfrm>
            <a:off x="2854052" y="3861048"/>
            <a:ext cx="769832" cy="45720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4" name="Arrow: Right 13">
            <a:extLst>
              <a:ext uri="{FF2B5EF4-FFF2-40B4-BE49-F238E27FC236}">
                <a16:creationId xmlns:a16="http://schemas.microsoft.com/office/drawing/2014/main" xmlns="" id="{2F3D7CF3-2C83-47EA-91CF-6929F3830BF0}"/>
              </a:ext>
            </a:extLst>
          </p:cNvPr>
          <p:cNvSpPr/>
          <p:nvPr/>
        </p:nvSpPr>
        <p:spPr>
          <a:xfrm>
            <a:off x="5468596" y="3861048"/>
            <a:ext cx="769832" cy="45720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5" name="Arrow: Right 14">
            <a:extLst>
              <a:ext uri="{FF2B5EF4-FFF2-40B4-BE49-F238E27FC236}">
                <a16:creationId xmlns:a16="http://schemas.microsoft.com/office/drawing/2014/main" xmlns="" id="{51D6A14A-CDC5-4FE5-D052-A5B8415AA369}"/>
              </a:ext>
            </a:extLst>
          </p:cNvPr>
          <p:cNvSpPr/>
          <p:nvPr/>
        </p:nvSpPr>
        <p:spPr>
          <a:xfrm>
            <a:off x="8524428" y="3801616"/>
            <a:ext cx="1227584" cy="457200"/>
          </a:xfrm>
          <a:prstGeom prst="rightArrow">
            <a:avLst/>
          </a:prstGeom>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Verilog Implementation</a:t>
            </a:r>
          </a:p>
        </p:txBody>
      </p:sp>
      <p:sp>
        <p:nvSpPr>
          <p:cNvPr id="11" name="Rectangle 1">
            <a:extLst>
              <a:ext uri="{FF2B5EF4-FFF2-40B4-BE49-F238E27FC236}">
                <a16:creationId xmlns:a16="http://schemas.microsoft.com/office/drawing/2014/main" xmlns="" id="{2D28A80C-C236-F035-D27A-81E4B41504B2}"/>
              </a:ext>
            </a:extLst>
          </p:cNvPr>
          <p:cNvSpPr>
            <a:spLocks noChangeArrowheads="1"/>
          </p:cNvSpPr>
          <p:nvPr/>
        </p:nvSpPr>
        <p:spPr bwMode="auto">
          <a:xfrm>
            <a:off x="981844" y="1844824"/>
            <a:ext cx="688682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 </a:t>
            </a:r>
            <a:r>
              <a:rPr kumimoji="0" lang="x-none" altLang="x-none"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battery_monitor</a:t>
            </a:r>
            <a:endParaRPr kumimoji="0" lang="en-US" altLang="x-none"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x-none" altLang="x-none"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Inputs:</a:t>
            </a:r>
            <a:endParaRPr kumimoji="0" lang="x-none"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x-none" altLang="x-none"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clk</a:t>
            </a:r>
            <a:r>
              <a:rPr kumimoji="0" lang="x-none"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Clock signal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x-none"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voltage [7:0]: 8-bit voltage input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x-none"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temperature [7:0]: 8-bit temperature input</a:t>
            </a:r>
            <a:endParaRPr kumimoji="0" lang="en-US"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x-none"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x-none" altLang="x-none"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Outputs:</a:t>
            </a:r>
            <a:endParaRPr kumimoji="0" lang="x-none"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x-none"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undervoltage: High when voltage &lt; 50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x-none"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overvoltage: High when voltage &gt; 200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x-none"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overtemperature: High when temperature &gt; 80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x-none" altLang="x-none"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system_fault</a:t>
            </a:r>
            <a:r>
              <a:rPr kumimoji="0" lang="x-none"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when any of the above conditions are true</a:t>
            </a:r>
            <a:endParaRPr kumimoji="0" lang="en-US"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x-none"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x-none" altLang="x-none"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a:t>
            </a:r>
            <a:endParaRPr kumimoji="0" lang="x-none"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x-none"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parameterized thresholds for easy adjustment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x-none"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Evaluates conditions on the rising edge of the clock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x-none"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Combines fault conditions to generate a comprehensive system fault signal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TESTBENCH OVERVIEW</a:t>
            </a:r>
          </a:p>
        </p:txBody>
      </p:sp>
      <p:sp>
        <p:nvSpPr>
          <p:cNvPr id="7" name="Rectangle 1">
            <a:extLst>
              <a:ext uri="{FF2B5EF4-FFF2-40B4-BE49-F238E27FC236}">
                <a16:creationId xmlns:a16="http://schemas.microsoft.com/office/drawing/2014/main" xmlns="" id="{3A2617B2-0D45-360A-70EA-480EFA5070A1}"/>
              </a:ext>
            </a:extLst>
          </p:cNvPr>
          <p:cNvSpPr>
            <a:spLocks noChangeArrowheads="1"/>
          </p:cNvSpPr>
          <p:nvPr/>
        </p:nvSpPr>
        <p:spPr bwMode="auto">
          <a:xfrm>
            <a:off x="693812" y="1340768"/>
            <a:ext cx="11737304" cy="5859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
            </a:r>
            <a:r>
              <a:rPr kumimoji="0" lang="x-none" altLang="x-none"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urpose</a:t>
            </a: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verify the functionality of the </a:t>
            </a:r>
            <a:r>
              <a:rPr kumimoji="0" lang="x-none" altLang="x-none"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battery_monitor</a:t>
            </a: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module through simulation.</a:t>
            </a:r>
          </a:p>
          <a:p>
            <a:pPr marL="0" marR="0" lvl="0" indent="0" algn="l" defTabSz="914400" rtl="0" eaLnBrk="0" fontAlgn="base" latinLnBrk="0" hangingPunct="0">
              <a:lnSpc>
                <a:spcPct val="150000"/>
              </a:lnSpc>
              <a:spcBef>
                <a:spcPct val="0"/>
              </a:spcBef>
              <a:spcAft>
                <a:spcPct val="0"/>
              </a:spcAft>
              <a:buClrTx/>
              <a:buSzTx/>
              <a:buFontTx/>
              <a:buNone/>
              <a:tabLst/>
            </a:pP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Components: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Clock Generator:</a:t>
            </a:r>
            <a:b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Produces a square wave with a 10ns period using forever #5 </a:t>
            </a:r>
            <a:r>
              <a:rPr kumimoji="0" lang="x-none" altLang="x-none"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clk</a:t>
            </a: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x-none" altLang="x-none"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clk</a:t>
            </a: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Inputs:</a:t>
            </a:r>
            <a:b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Varying values of voltage and temperature are applied to simulate normal and fault conditions.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Expected </a:t>
            </a:r>
            <a:r>
              <a:rPr kumimoji="0" lang="x-none" altLang="x-none"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Behaviors</a:t>
            </a: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Checked:</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 operation: All outputs are 0.</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Undervoltage: undervoltage = 1</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Overvoltage: overvoltage = 1</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Overtemperature: overtemperature = 1</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Multiple faults: Combination of the above, </a:t>
            </a:r>
            <a:r>
              <a:rPr kumimoji="0" lang="x-none" altLang="x-none"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system_fault</a:t>
            </a:r>
            <a:r>
              <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1</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x-none" altLang="x-none"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SIMULATION</a:t>
            </a:r>
            <a:r>
              <a:rPr lang="en-US" dirty="0"/>
              <a:t> RESULTS</a:t>
            </a:r>
          </a:p>
        </p:txBody>
      </p:sp>
      <p:sp>
        <p:nvSpPr>
          <p:cNvPr id="4" name="TextBox 3">
            <a:extLst>
              <a:ext uri="{FF2B5EF4-FFF2-40B4-BE49-F238E27FC236}">
                <a16:creationId xmlns:a16="http://schemas.microsoft.com/office/drawing/2014/main" xmlns="" id="{B5AF9761-6D9B-03DC-25E1-B3654BD0873F}"/>
              </a:ext>
            </a:extLst>
          </p:cNvPr>
          <p:cNvSpPr txBox="1"/>
          <p:nvPr/>
        </p:nvSpPr>
        <p:spPr>
          <a:xfrm>
            <a:off x="981844" y="1700808"/>
            <a:ext cx="10585176" cy="923330"/>
          </a:xfrm>
          <a:prstGeom prst="rect">
            <a:avLst/>
          </a:prstGeom>
          <a:noFill/>
        </p:spPr>
        <p:txBody>
          <a:bodyPr wrap="square">
            <a:spAutoFit/>
          </a:bodyPr>
          <a:lstStyle/>
          <a:p>
            <a:pPr>
              <a:buNone/>
            </a:pPr>
            <a:r>
              <a:rPr lang="en-US" dirty="0"/>
              <a:t>The battery monitoring system was tested using a Verilog testbench that simulates various voltage and temperature conditions.</a:t>
            </a:r>
          </a:p>
          <a:p>
            <a:r>
              <a:rPr lang="en-US" b="1" dirty="0"/>
              <a:t>Test Cases &amp; Observed Outputs:</a:t>
            </a:r>
            <a:endParaRPr lang="en-US" dirty="0"/>
          </a:p>
        </p:txBody>
      </p:sp>
      <p:graphicFrame>
        <p:nvGraphicFramePr>
          <p:cNvPr id="5" name="Table 4">
            <a:extLst>
              <a:ext uri="{FF2B5EF4-FFF2-40B4-BE49-F238E27FC236}">
                <a16:creationId xmlns:a16="http://schemas.microsoft.com/office/drawing/2014/main" xmlns="" id="{2B382BDD-23DD-A608-B28B-421C6538353C}"/>
              </a:ext>
            </a:extLst>
          </p:cNvPr>
          <p:cNvGraphicFramePr>
            <a:graphicFrameLocks noGrp="1"/>
          </p:cNvGraphicFramePr>
          <p:nvPr>
            <p:extLst>
              <p:ext uri="{D42A27DB-BD31-4B8C-83A1-F6EECF244321}">
                <p14:modId xmlns:p14="http://schemas.microsoft.com/office/powerpoint/2010/main" val="2349149410"/>
              </p:ext>
            </p:extLst>
          </p:nvPr>
        </p:nvGraphicFramePr>
        <p:xfrm>
          <a:off x="1413892" y="3284984"/>
          <a:ext cx="9144000" cy="2468880"/>
        </p:xfrm>
        <a:graphic>
          <a:graphicData uri="http://schemas.openxmlformats.org/drawingml/2006/table">
            <a:tbl>
              <a:tblPr/>
              <a:tblGrid>
                <a:gridCol w="1524000">
                  <a:extLst>
                    <a:ext uri="{9D8B030D-6E8A-4147-A177-3AD203B41FA5}">
                      <a16:colId xmlns:a16="http://schemas.microsoft.com/office/drawing/2014/main" xmlns="" val="860904776"/>
                    </a:ext>
                  </a:extLst>
                </a:gridCol>
                <a:gridCol w="1524000">
                  <a:extLst>
                    <a:ext uri="{9D8B030D-6E8A-4147-A177-3AD203B41FA5}">
                      <a16:colId xmlns:a16="http://schemas.microsoft.com/office/drawing/2014/main" xmlns="" val="3063008929"/>
                    </a:ext>
                  </a:extLst>
                </a:gridCol>
                <a:gridCol w="1524000">
                  <a:extLst>
                    <a:ext uri="{9D8B030D-6E8A-4147-A177-3AD203B41FA5}">
                      <a16:colId xmlns:a16="http://schemas.microsoft.com/office/drawing/2014/main" xmlns="" val="118329982"/>
                    </a:ext>
                  </a:extLst>
                </a:gridCol>
                <a:gridCol w="1524000">
                  <a:extLst>
                    <a:ext uri="{9D8B030D-6E8A-4147-A177-3AD203B41FA5}">
                      <a16:colId xmlns:a16="http://schemas.microsoft.com/office/drawing/2014/main" xmlns="" val="1985499401"/>
                    </a:ext>
                  </a:extLst>
                </a:gridCol>
                <a:gridCol w="1524000">
                  <a:extLst>
                    <a:ext uri="{9D8B030D-6E8A-4147-A177-3AD203B41FA5}">
                      <a16:colId xmlns:a16="http://schemas.microsoft.com/office/drawing/2014/main" xmlns="" val="3766514486"/>
                    </a:ext>
                  </a:extLst>
                </a:gridCol>
                <a:gridCol w="1524000">
                  <a:extLst>
                    <a:ext uri="{9D8B030D-6E8A-4147-A177-3AD203B41FA5}">
                      <a16:colId xmlns:a16="http://schemas.microsoft.com/office/drawing/2014/main" xmlns="" val="3304393004"/>
                    </a:ext>
                  </a:extLst>
                </a:gridCol>
              </a:tblGrid>
              <a:tr h="0">
                <a:tc>
                  <a:txBody>
                    <a:bodyPr/>
                    <a:lstStyle/>
                    <a:p>
                      <a:r>
                        <a:rPr lang="en-US"/>
                        <a:t>Voltage</a:t>
                      </a:r>
                    </a:p>
                  </a:txBody>
                  <a:tcPr anchor="ctr">
                    <a:lnL>
                      <a:noFill/>
                    </a:lnL>
                    <a:lnR>
                      <a:noFill/>
                    </a:lnR>
                    <a:lnT>
                      <a:noFill/>
                    </a:lnT>
                    <a:lnB>
                      <a:noFill/>
                    </a:lnB>
                    <a:noFill/>
                  </a:tcPr>
                </a:tc>
                <a:tc>
                  <a:txBody>
                    <a:bodyPr/>
                    <a:lstStyle/>
                    <a:p>
                      <a:r>
                        <a:rPr lang="en-US"/>
                        <a:t>Temperature</a:t>
                      </a:r>
                    </a:p>
                  </a:txBody>
                  <a:tcPr anchor="ctr">
                    <a:lnL>
                      <a:noFill/>
                    </a:lnL>
                    <a:lnR>
                      <a:noFill/>
                    </a:lnR>
                    <a:lnT>
                      <a:noFill/>
                    </a:lnT>
                    <a:lnB>
                      <a:noFill/>
                    </a:lnB>
                    <a:noFill/>
                  </a:tcPr>
                </a:tc>
                <a:tc>
                  <a:txBody>
                    <a:bodyPr/>
                    <a:lstStyle/>
                    <a:p>
                      <a:r>
                        <a:rPr lang="en-US"/>
                        <a:t>Undervoltage</a:t>
                      </a:r>
                    </a:p>
                  </a:txBody>
                  <a:tcPr anchor="ctr">
                    <a:lnL>
                      <a:noFill/>
                    </a:lnL>
                    <a:lnR>
                      <a:noFill/>
                    </a:lnR>
                    <a:lnT>
                      <a:noFill/>
                    </a:lnT>
                    <a:lnB>
                      <a:noFill/>
                    </a:lnB>
                    <a:noFill/>
                  </a:tcPr>
                </a:tc>
                <a:tc>
                  <a:txBody>
                    <a:bodyPr/>
                    <a:lstStyle/>
                    <a:p>
                      <a:r>
                        <a:rPr lang="en-US"/>
                        <a:t>Overvoltage</a:t>
                      </a:r>
                    </a:p>
                  </a:txBody>
                  <a:tcPr anchor="ctr">
                    <a:lnL>
                      <a:noFill/>
                    </a:lnL>
                    <a:lnR>
                      <a:noFill/>
                    </a:lnR>
                    <a:lnT>
                      <a:noFill/>
                    </a:lnT>
                    <a:lnB>
                      <a:noFill/>
                    </a:lnB>
                    <a:noFill/>
                  </a:tcPr>
                </a:tc>
                <a:tc>
                  <a:txBody>
                    <a:bodyPr/>
                    <a:lstStyle/>
                    <a:p>
                      <a:r>
                        <a:rPr lang="en-US"/>
                        <a:t>Overtemperature</a:t>
                      </a:r>
                    </a:p>
                  </a:txBody>
                  <a:tcPr anchor="ctr">
                    <a:lnL>
                      <a:noFill/>
                    </a:lnL>
                    <a:lnR>
                      <a:noFill/>
                    </a:lnR>
                    <a:lnT>
                      <a:noFill/>
                    </a:lnT>
                    <a:lnB>
                      <a:noFill/>
                    </a:lnB>
                    <a:noFill/>
                  </a:tcPr>
                </a:tc>
                <a:tc>
                  <a:txBody>
                    <a:bodyPr/>
                    <a:lstStyle/>
                    <a:p>
                      <a:r>
                        <a:rPr lang="en-US"/>
                        <a:t>System Fault</a:t>
                      </a:r>
                    </a:p>
                  </a:txBody>
                  <a:tcPr anchor="ctr">
                    <a:lnL>
                      <a:noFill/>
                    </a:lnL>
                    <a:lnR>
                      <a:noFill/>
                    </a:lnR>
                    <a:lnT>
                      <a:noFill/>
                    </a:lnT>
                    <a:lnB>
                      <a:noFill/>
                    </a:lnB>
                    <a:noFill/>
                  </a:tcPr>
                </a:tc>
                <a:extLst>
                  <a:ext uri="{0D108BD9-81ED-4DB2-BD59-A6C34878D82A}">
                    <a16:rowId xmlns:a16="http://schemas.microsoft.com/office/drawing/2014/main" xmlns="" val="2056056605"/>
                  </a:ext>
                </a:extLst>
              </a:tr>
              <a:tr h="0">
                <a:tc>
                  <a:txBody>
                    <a:bodyPr/>
                    <a:lstStyle/>
                    <a:p>
                      <a:r>
                        <a:rPr lang="x-none"/>
                        <a:t>100</a:t>
                      </a:r>
                    </a:p>
                  </a:txBody>
                  <a:tcPr anchor="ctr">
                    <a:lnL>
                      <a:noFill/>
                    </a:lnL>
                    <a:lnR>
                      <a:noFill/>
                    </a:lnR>
                    <a:lnT>
                      <a:noFill/>
                    </a:lnT>
                    <a:lnB>
                      <a:noFill/>
                    </a:lnB>
                    <a:noFill/>
                  </a:tcPr>
                </a:tc>
                <a:tc>
                  <a:txBody>
                    <a:bodyPr/>
                    <a:lstStyle/>
                    <a:p>
                      <a:r>
                        <a:rPr lang="x-none"/>
                        <a:t>30</a:t>
                      </a:r>
                    </a:p>
                  </a:txBody>
                  <a:tcPr anchor="ctr">
                    <a:lnL>
                      <a:noFill/>
                    </a:lnL>
                    <a:lnR>
                      <a:noFill/>
                    </a:lnR>
                    <a:lnT>
                      <a:noFill/>
                    </a:lnT>
                    <a:lnB>
                      <a:noFill/>
                    </a:lnB>
                    <a:noFill/>
                  </a:tcPr>
                </a:tc>
                <a:tc>
                  <a:txBody>
                    <a:bodyPr/>
                    <a:lstStyle/>
                    <a:p>
                      <a:r>
                        <a:rPr lang="x-none"/>
                        <a:t>0</a:t>
                      </a:r>
                    </a:p>
                  </a:txBody>
                  <a:tcPr anchor="ctr">
                    <a:lnL>
                      <a:noFill/>
                    </a:lnL>
                    <a:lnR>
                      <a:noFill/>
                    </a:lnR>
                    <a:lnT>
                      <a:noFill/>
                    </a:lnT>
                    <a:lnB>
                      <a:noFill/>
                    </a:lnB>
                    <a:noFill/>
                  </a:tcPr>
                </a:tc>
                <a:tc>
                  <a:txBody>
                    <a:bodyPr/>
                    <a:lstStyle/>
                    <a:p>
                      <a:r>
                        <a:rPr lang="x-none"/>
                        <a:t>0</a:t>
                      </a:r>
                    </a:p>
                  </a:txBody>
                  <a:tcPr anchor="ctr">
                    <a:lnL>
                      <a:noFill/>
                    </a:lnL>
                    <a:lnR>
                      <a:noFill/>
                    </a:lnR>
                    <a:lnT>
                      <a:noFill/>
                    </a:lnT>
                    <a:lnB>
                      <a:noFill/>
                    </a:lnB>
                    <a:noFill/>
                  </a:tcPr>
                </a:tc>
                <a:tc>
                  <a:txBody>
                    <a:bodyPr/>
                    <a:lstStyle/>
                    <a:p>
                      <a:r>
                        <a:rPr lang="x-none"/>
                        <a:t>0</a:t>
                      </a:r>
                    </a:p>
                  </a:txBody>
                  <a:tcPr anchor="ctr">
                    <a:lnL>
                      <a:noFill/>
                    </a:lnL>
                    <a:lnR>
                      <a:noFill/>
                    </a:lnR>
                    <a:lnT>
                      <a:noFill/>
                    </a:lnT>
                    <a:lnB>
                      <a:noFill/>
                    </a:lnB>
                    <a:noFill/>
                  </a:tcPr>
                </a:tc>
                <a:tc>
                  <a:txBody>
                    <a:bodyPr/>
                    <a:lstStyle/>
                    <a:p>
                      <a:r>
                        <a:rPr lang="x-none"/>
                        <a:t>0</a:t>
                      </a:r>
                    </a:p>
                  </a:txBody>
                  <a:tcPr anchor="ctr">
                    <a:lnL>
                      <a:noFill/>
                    </a:lnL>
                    <a:lnR>
                      <a:noFill/>
                    </a:lnR>
                    <a:lnT>
                      <a:noFill/>
                    </a:lnT>
                    <a:lnB>
                      <a:noFill/>
                    </a:lnB>
                    <a:noFill/>
                  </a:tcPr>
                </a:tc>
                <a:extLst>
                  <a:ext uri="{0D108BD9-81ED-4DB2-BD59-A6C34878D82A}">
                    <a16:rowId xmlns:a16="http://schemas.microsoft.com/office/drawing/2014/main" xmlns="" val="1153253075"/>
                  </a:ext>
                </a:extLst>
              </a:tr>
              <a:tr h="0">
                <a:tc>
                  <a:txBody>
                    <a:bodyPr/>
                    <a:lstStyle/>
                    <a:p>
                      <a:r>
                        <a:rPr lang="x-none"/>
                        <a:t>40</a:t>
                      </a:r>
                    </a:p>
                  </a:txBody>
                  <a:tcPr anchor="ctr">
                    <a:lnL>
                      <a:noFill/>
                    </a:lnL>
                    <a:lnR>
                      <a:noFill/>
                    </a:lnR>
                    <a:lnT>
                      <a:noFill/>
                    </a:lnT>
                    <a:lnB>
                      <a:noFill/>
                    </a:lnB>
                    <a:noFill/>
                  </a:tcPr>
                </a:tc>
                <a:tc>
                  <a:txBody>
                    <a:bodyPr/>
                    <a:lstStyle/>
                    <a:p>
                      <a:r>
                        <a:rPr lang="x-none"/>
                        <a:t>45</a:t>
                      </a:r>
                    </a:p>
                  </a:txBody>
                  <a:tcPr anchor="ctr">
                    <a:lnL>
                      <a:noFill/>
                    </a:lnL>
                    <a:lnR>
                      <a:noFill/>
                    </a:lnR>
                    <a:lnT>
                      <a:noFill/>
                    </a:lnT>
                    <a:lnB>
                      <a:noFill/>
                    </a:lnB>
                    <a:noFill/>
                  </a:tcPr>
                </a:tc>
                <a:tc>
                  <a:txBody>
                    <a:bodyPr/>
                    <a:lstStyle/>
                    <a:p>
                      <a:r>
                        <a:rPr lang="x-none"/>
                        <a:t>1</a:t>
                      </a:r>
                    </a:p>
                  </a:txBody>
                  <a:tcPr anchor="ctr">
                    <a:lnL>
                      <a:noFill/>
                    </a:lnL>
                    <a:lnR>
                      <a:noFill/>
                    </a:lnR>
                    <a:lnT>
                      <a:noFill/>
                    </a:lnT>
                    <a:lnB>
                      <a:noFill/>
                    </a:lnB>
                    <a:noFill/>
                  </a:tcPr>
                </a:tc>
                <a:tc>
                  <a:txBody>
                    <a:bodyPr/>
                    <a:lstStyle/>
                    <a:p>
                      <a:r>
                        <a:rPr lang="x-none"/>
                        <a:t>0</a:t>
                      </a:r>
                    </a:p>
                  </a:txBody>
                  <a:tcPr anchor="ctr">
                    <a:lnL>
                      <a:noFill/>
                    </a:lnL>
                    <a:lnR>
                      <a:noFill/>
                    </a:lnR>
                    <a:lnT>
                      <a:noFill/>
                    </a:lnT>
                    <a:lnB>
                      <a:noFill/>
                    </a:lnB>
                    <a:noFill/>
                  </a:tcPr>
                </a:tc>
                <a:tc>
                  <a:txBody>
                    <a:bodyPr/>
                    <a:lstStyle/>
                    <a:p>
                      <a:r>
                        <a:rPr lang="x-none"/>
                        <a:t>0</a:t>
                      </a:r>
                    </a:p>
                  </a:txBody>
                  <a:tcPr anchor="ctr">
                    <a:lnL>
                      <a:noFill/>
                    </a:lnL>
                    <a:lnR>
                      <a:noFill/>
                    </a:lnR>
                    <a:lnT>
                      <a:noFill/>
                    </a:lnT>
                    <a:lnB>
                      <a:noFill/>
                    </a:lnB>
                    <a:noFill/>
                  </a:tcPr>
                </a:tc>
                <a:tc>
                  <a:txBody>
                    <a:bodyPr/>
                    <a:lstStyle/>
                    <a:p>
                      <a:r>
                        <a:rPr lang="x-none"/>
                        <a:t>1</a:t>
                      </a:r>
                    </a:p>
                  </a:txBody>
                  <a:tcPr anchor="ctr">
                    <a:lnL>
                      <a:noFill/>
                    </a:lnL>
                    <a:lnR>
                      <a:noFill/>
                    </a:lnR>
                    <a:lnT>
                      <a:noFill/>
                    </a:lnT>
                    <a:lnB>
                      <a:noFill/>
                    </a:lnB>
                    <a:noFill/>
                  </a:tcPr>
                </a:tc>
                <a:extLst>
                  <a:ext uri="{0D108BD9-81ED-4DB2-BD59-A6C34878D82A}">
                    <a16:rowId xmlns:a16="http://schemas.microsoft.com/office/drawing/2014/main" xmlns="" val="2602089675"/>
                  </a:ext>
                </a:extLst>
              </a:tr>
              <a:tr h="0">
                <a:tc>
                  <a:txBody>
                    <a:bodyPr/>
                    <a:lstStyle/>
                    <a:p>
                      <a:r>
                        <a:rPr lang="x-none"/>
                        <a:t>210</a:t>
                      </a:r>
                    </a:p>
                  </a:txBody>
                  <a:tcPr anchor="ctr">
                    <a:lnL>
                      <a:noFill/>
                    </a:lnL>
                    <a:lnR>
                      <a:noFill/>
                    </a:lnR>
                    <a:lnT>
                      <a:noFill/>
                    </a:lnT>
                    <a:lnB>
                      <a:noFill/>
                    </a:lnB>
                    <a:noFill/>
                  </a:tcPr>
                </a:tc>
                <a:tc>
                  <a:txBody>
                    <a:bodyPr/>
                    <a:lstStyle/>
                    <a:p>
                      <a:r>
                        <a:rPr lang="x-none"/>
                        <a:t>50</a:t>
                      </a:r>
                    </a:p>
                  </a:txBody>
                  <a:tcPr anchor="ctr">
                    <a:lnL>
                      <a:noFill/>
                    </a:lnL>
                    <a:lnR>
                      <a:noFill/>
                    </a:lnR>
                    <a:lnT>
                      <a:noFill/>
                    </a:lnT>
                    <a:lnB>
                      <a:noFill/>
                    </a:lnB>
                    <a:noFill/>
                  </a:tcPr>
                </a:tc>
                <a:tc>
                  <a:txBody>
                    <a:bodyPr/>
                    <a:lstStyle/>
                    <a:p>
                      <a:r>
                        <a:rPr lang="x-none"/>
                        <a:t>0</a:t>
                      </a:r>
                    </a:p>
                  </a:txBody>
                  <a:tcPr anchor="ctr">
                    <a:lnL>
                      <a:noFill/>
                    </a:lnL>
                    <a:lnR>
                      <a:noFill/>
                    </a:lnR>
                    <a:lnT>
                      <a:noFill/>
                    </a:lnT>
                    <a:lnB>
                      <a:noFill/>
                    </a:lnB>
                    <a:noFill/>
                  </a:tcPr>
                </a:tc>
                <a:tc>
                  <a:txBody>
                    <a:bodyPr/>
                    <a:lstStyle/>
                    <a:p>
                      <a:r>
                        <a:rPr lang="x-none"/>
                        <a:t>1</a:t>
                      </a:r>
                    </a:p>
                  </a:txBody>
                  <a:tcPr anchor="ctr">
                    <a:lnL>
                      <a:noFill/>
                    </a:lnL>
                    <a:lnR>
                      <a:noFill/>
                    </a:lnR>
                    <a:lnT>
                      <a:noFill/>
                    </a:lnT>
                    <a:lnB>
                      <a:noFill/>
                    </a:lnB>
                    <a:noFill/>
                  </a:tcPr>
                </a:tc>
                <a:tc>
                  <a:txBody>
                    <a:bodyPr/>
                    <a:lstStyle/>
                    <a:p>
                      <a:r>
                        <a:rPr lang="x-none"/>
                        <a:t>0</a:t>
                      </a:r>
                    </a:p>
                  </a:txBody>
                  <a:tcPr anchor="ctr">
                    <a:lnL>
                      <a:noFill/>
                    </a:lnL>
                    <a:lnR>
                      <a:noFill/>
                    </a:lnR>
                    <a:lnT>
                      <a:noFill/>
                    </a:lnT>
                    <a:lnB>
                      <a:noFill/>
                    </a:lnB>
                    <a:noFill/>
                  </a:tcPr>
                </a:tc>
                <a:tc>
                  <a:txBody>
                    <a:bodyPr/>
                    <a:lstStyle/>
                    <a:p>
                      <a:r>
                        <a:rPr lang="x-none"/>
                        <a:t>1</a:t>
                      </a:r>
                    </a:p>
                  </a:txBody>
                  <a:tcPr anchor="ctr">
                    <a:lnL>
                      <a:noFill/>
                    </a:lnL>
                    <a:lnR>
                      <a:noFill/>
                    </a:lnR>
                    <a:lnT>
                      <a:noFill/>
                    </a:lnT>
                    <a:lnB>
                      <a:noFill/>
                    </a:lnB>
                    <a:noFill/>
                  </a:tcPr>
                </a:tc>
                <a:extLst>
                  <a:ext uri="{0D108BD9-81ED-4DB2-BD59-A6C34878D82A}">
                    <a16:rowId xmlns:a16="http://schemas.microsoft.com/office/drawing/2014/main" xmlns="" val="3193948206"/>
                  </a:ext>
                </a:extLst>
              </a:tr>
              <a:tr h="0">
                <a:tc>
                  <a:txBody>
                    <a:bodyPr/>
                    <a:lstStyle/>
                    <a:p>
                      <a:r>
                        <a:rPr lang="x-none"/>
                        <a:t>150</a:t>
                      </a:r>
                    </a:p>
                  </a:txBody>
                  <a:tcPr anchor="ctr">
                    <a:lnL>
                      <a:noFill/>
                    </a:lnL>
                    <a:lnR>
                      <a:noFill/>
                    </a:lnR>
                    <a:lnT>
                      <a:noFill/>
                    </a:lnT>
                    <a:lnB>
                      <a:noFill/>
                    </a:lnB>
                    <a:noFill/>
                  </a:tcPr>
                </a:tc>
                <a:tc>
                  <a:txBody>
                    <a:bodyPr/>
                    <a:lstStyle/>
                    <a:p>
                      <a:r>
                        <a:rPr lang="x-none"/>
                        <a:t>90</a:t>
                      </a:r>
                    </a:p>
                  </a:txBody>
                  <a:tcPr anchor="ctr">
                    <a:lnL>
                      <a:noFill/>
                    </a:lnL>
                    <a:lnR>
                      <a:noFill/>
                    </a:lnR>
                    <a:lnT>
                      <a:noFill/>
                    </a:lnT>
                    <a:lnB>
                      <a:noFill/>
                    </a:lnB>
                    <a:noFill/>
                  </a:tcPr>
                </a:tc>
                <a:tc>
                  <a:txBody>
                    <a:bodyPr/>
                    <a:lstStyle/>
                    <a:p>
                      <a:r>
                        <a:rPr lang="x-none"/>
                        <a:t>0</a:t>
                      </a:r>
                    </a:p>
                  </a:txBody>
                  <a:tcPr anchor="ctr">
                    <a:lnL>
                      <a:noFill/>
                    </a:lnL>
                    <a:lnR>
                      <a:noFill/>
                    </a:lnR>
                    <a:lnT>
                      <a:noFill/>
                    </a:lnT>
                    <a:lnB>
                      <a:noFill/>
                    </a:lnB>
                    <a:noFill/>
                  </a:tcPr>
                </a:tc>
                <a:tc>
                  <a:txBody>
                    <a:bodyPr/>
                    <a:lstStyle/>
                    <a:p>
                      <a:r>
                        <a:rPr lang="x-none"/>
                        <a:t>0</a:t>
                      </a:r>
                    </a:p>
                  </a:txBody>
                  <a:tcPr anchor="ctr">
                    <a:lnL>
                      <a:noFill/>
                    </a:lnL>
                    <a:lnR>
                      <a:noFill/>
                    </a:lnR>
                    <a:lnT>
                      <a:noFill/>
                    </a:lnT>
                    <a:lnB>
                      <a:noFill/>
                    </a:lnB>
                    <a:noFill/>
                  </a:tcPr>
                </a:tc>
                <a:tc>
                  <a:txBody>
                    <a:bodyPr/>
                    <a:lstStyle/>
                    <a:p>
                      <a:r>
                        <a:rPr lang="x-none"/>
                        <a:t>1</a:t>
                      </a:r>
                    </a:p>
                  </a:txBody>
                  <a:tcPr anchor="ctr">
                    <a:lnL>
                      <a:noFill/>
                    </a:lnL>
                    <a:lnR>
                      <a:noFill/>
                    </a:lnR>
                    <a:lnT>
                      <a:noFill/>
                    </a:lnT>
                    <a:lnB>
                      <a:noFill/>
                    </a:lnB>
                    <a:noFill/>
                  </a:tcPr>
                </a:tc>
                <a:tc>
                  <a:txBody>
                    <a:bodyPr/>
                    <a:lstStyle/>
                    <a:p>
                      <a:r>
                        <a:rPr lang="x-none"/>
                        <a:t>1</a:t>
                      </a:r>
                    </a:p>
                  </a:txBody>
                  <a:tcPr anchor="ctr">
                    <a:lnL>
                      <a:noFill/>
                    </a:lnL>
                    <a:lnR>
                      <a:noFill/>
                    </a:lnR>
                    <a:lnT>
                      <a:noFill/>
                    </a:lnT>
                    <a:lnB>
                      <a:noFill/>
                    </a:lnB>
                    <a:noFill/>
                  </a:tcPr>
                </a:tc>
                <a:extLst>
                  <a:ext uri="{0D108BD9-81ED-4DB2-BD59-A6C34878D82A}">
                    <a16:rowId xmlns:a16="http://schemas.microsoft.com/office/drawing/2014/main" xmlns="" val="1253522885"/>
                  </a:ext>
                </a:extLst>
              </a:tr>
              <a:tr h="0">
                <a:tc>
                  <a:txBody>
                    <a:bodyPr/>
                    <a:lstStyle/>
                    <a:p>
                      <a:r>
                        <a:rPr lang="x-none"/>
                        <a:t>30</a:t>
                      </a:r>
                    </a:p>
                  </a:txBody>
                  <a:tcPr anchor="ctr">
                    <a:lnL>
                      <a:noFill/>
                    </a:lnL>
                    <a:lnR>
                      <a:noFill/>
                    </a:lnR>
                    <a:lnT>
                      <a:noFill/>
                    </a:lnT>
                    <a:lnB>
                      <a:noFill/>
                    </a:lnB>
                    <a:noFill/>
                  </a:tcPr>
                </a:tc>
                <a:tc>
                  <a:txBody>
                    <a:bodyPr/>
                    <a:lstStyle/>
                    <a:p>
                      <a:r>
                        <a:rPr lang="x-none"/>
                        <a:t>100</a:t>
                      </a:r>
                    </a:p>
                  </a:txBody>
                  <a:tcPr anchor="ctr">
                    <a:lnL>
                      <a:noFill/>
                    </a:lnL>
                    <a:lnR>
                      <a:noFill/>
                    </a:lnR>
                    <a:lnT>
                      <a:noFill/>
                    </a:lnT>
                    <a:lnB>
                      <a:noFill/>
                    </a:lnB>
                    <a:noFill/>
                  </a:tcPr>
                </a:tc>
                <a:tc>
                  <a:txBody>
                    <a:bodyPr/>
                    <a:lstStyle/>
                    <a:p>
                      <a:r>
                        <a:rPr lang="x-none"/>
                        <a:t>1</a:t>
                      </a:r>
                    </a:p>
                  </a:txBody>
                  <a:tcPr anchor="ctr">
                    <a:lnL>
                      <a:noFill/>
                    </a:lnL>
                    <a:lnR>
                      <a:noFill/>
                    </a:lnR>
                    <a:lnT>
                      <a:noFill/>
                    </a:lnT>
                    <a:lnB>
                      <a:noFill/>
                    </a:lnB>
                    <a:noFill/>
                  </a:tcPr>
                </a:tc>
                <a:tc>
                  <a:txBody>
                    <a:bodyPr/>
                    <a:lstStyle/>
                    <a:p>
                      <a:r>
                        <a:rPr lang="x-none"/>
                        <a:t>0</a:t>
                      </a:r>
                    </a:p>
                  </a:txBody>
                  <a:tcPr anchor="ctr">
                    <a:lnL>
                      <a:noFill/>
                    </a:lnL>
                    <a:lnR>
                      <a:noFill/>
                    </a:lnR>
                    <a:lnT>
                      <a:noFill/>
                    </a:lnT>
                    <a:lnB>
                      <a:noFill/>
                    </a:lnB>
                    <a:noFill/>
                  </a:tcPr>
                </a:tc>
                <a:tc>
                  <a:txBody>
                    <a:bodyPr/>
                    <a:lstStyle/>
                    <a:p>
                      <a:r>
                        <a:rPr lang="x-none"/>
                        <a:t>1</a:t>
                      </a:r>
                    </a:p>
                  </a:txBody>
                  <a:tcPr anchor="ctr">
                    <a:lnL>
                      <a:noFill/>
                    </a:lnL>
                    <a:lnR>
                      <a:noFill/>
                    </a:lnR>
                    <a:lnT>
                      <a:noFill/>
                    </a:lnT>
                    <a:lnB>
                      <a:noFill/>
                    </a:lnB>
                    <a:noFill/>
                  </a:tcPr>
                </a:tc>
                <a:tc>
                  <a:txBody>
                    <a:bodyPr/>
                    <a:lstStyle/>
                    <a:p>
                      <a:r>
                        <a:rPr lang="x-none" dirty="0"/>
                        <a:t>1</a:t>
                      </a:r>
                    </a:p>
                  </a:txBody>
                  <a:tcPr anchor="ctr">
                    <a:lnL>
                      <a:noFill/>
                    </a:lnL>
                    <a:lnR>
                      <a:noFill/>
                    </a:lnR>
                    <a:lnT>
                      <a:noFill/>
                    </a:lnT>
                    <a:lnB>
                      <a:noFill/>
                    </a:lnB>
                    <a:noFill/>
                  </a:tcPr>
                </a:tc>
                <a:extLst>
                  <a:ext uri="{0D108BD9-81ED-4DB2-BD59-A6C34878D82A}">
                    <a16:rowId xmlns:a16="http://schemas.microsoft.com/office/drawing/2014/main" xmlns="" val="836535162"/>
                  </a:ext>
                </a:extLst>
              </a:tr>
            </a:tbl>
          </a:graphicData>
        </a:graphic>
      </p:graphicFrame>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3051B19-B8AB-21C7-4CDA-18527F80F718}"/>
              </a:ext>
            </a:extLst>
          </p:cNvPr>
          <p:cNvPicPr>
            <a:picLocks noChangeAspect="1"/>
          </p:cNvPicPr>
          <p:nvPr/>
        </p:nvPicPr>
        <p:blipFill>
          <a:blip r:embed="rId2"/>
          <a:stretch>
            <a:fillRect/>
          </a:stretch>
        </p:blipFill>
        <p:spPr>
          <a:xfrm>
            <a:off x="219188" y="0"/>
            <a:ext cx="11750448" cy="6858000"/>
          </a:xfrm>
          <a:prstGeom prst="rect">
            <a:avLst/>
          </a:prstGeom>
        </p:spPr>
      </p:pic>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FDEE69D-B342-F92C-B39A-F68F709C73E8}"/>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xmlns="" id="{26A174A8-2B11-16F4-A5AA-6FC67FC00603}"/>
              </a:ext>
            </a:extLst>
          </p:cNvPr>
          <p:cNvSpPr txBox="1">
            <a:spLocks/>
          </p:cNvSpPr>
          <p:nvPr/>
        </p:nvSpPr>
        <p:spPr>
          <a:xfrm>
            <a:off x="549796" y="44624"/>
            <a:ext cx="10404648" cy="10207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a:latin typeface="Times New Roman" panose="02020603050405020304" pitchFamily="18" charset="0"/>
                <a:cs typeface="Times New Roman" panose="02020603050405020304" pitchFamily="18" charset="0"/>
              </a:rPr>
              <a:t>APPLICATIONS OF BATTERY MONITORING SYSTEM</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1E8DF0AC-9AA5-F16E-DD25-DB3B4AFB2305}"/>
              </a:ext>
            </a:extLst>
          </p:cNvPr>
          <p:cNvSpPr txBox="1"/>
          <p:nvPr/>
        </p:nvSpPr>
        <p:spPr>
          <a:xfrm>
            <a:off x="621804" y="1700808"/>
            <a:ext cx="10764688" cy="1077218"/>
          </a:xfrm>
          <a:prstGeom prst="rect">
            <a:avLst/>
          </a:prstGeom>
          <a:noFill/>
        </p:spPr>
        <p:txBody>
          <a:bodyPr wrap="square">
            <a:spAutoFit/>
          </a:bodyPr>
          <a:lstStyle/>
          <a:p>
            <a:pPr>
              <a:buNone/>
            </a:pPr>
            <a:r>
              <a:rPr lang="en-US" sz="1600" b="1" dirty="0">
                <a:latin typeface="Times New Roman" panose="02020603050405020304" pitchFamily="18" charset="0"/>
                <a:cs typeface="Times New Roman" panose="02020603050405020304" pitchFamily="18" charset="0"/>
              </a:rPr>
              <a:t>Why It's Important: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Battery safety and reliability are critical in modern electronic systems. Monitoring helps prevent failures, fires, or damage due to overcharge, deep discharge, or overheating.</a:t>
            </a:r>
          </a:p>
          <a:p>
            <a:pPr>
              <a:buNone/>
            </a:pPr>
            <a:endParaRPr lang="en-US"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922F9172-6F0B-DADE-7142-DC942B5040BF}"/>
              </a:ext>
            </a:extLst>
          </p:cNvPr>
          <p:cNvSpPr txBox="1"/>
          <p:nvPr/>
        </p:nvSpPr>
        <p:spPr>
          <a:xfrm>
            <a:off x="1917948" y="2708920"/>
            <a:ext cx="10764688" cy="3970318"/>
          </a:xfrm>
          <a:prstGeom prst="rect">
            <a:avLst/>
          </a:prstGeom>
          <a:noFill/>
        </p:spPr>
        <p:txBody>
          <a:bodyPr wrap="square">
            <a:spAutoFit/>
          </a:bodyPr>
          <a:lstStyle/>
          <a:p>
            <a:pPr>
              <a:buNone/>
            </a:pPr>
            <a:r>
              <a:rPr lang="en-US" sz="1800" b="1" dirty="0">
                <a:latin typeface="Times New Roman" panose="02020603050405020304" pitchFamily="18" charset="0"/>
                <a:cs typeface="Times New Roman" panose="02020603050405020304" pitchFamily="18" charset="0"/>
              </a:rPr>
              <a:t>Key Application Areas:</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Electric Vehicles (EVs):</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Ensures safe battery operation and prolongs battery life.</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Portable Electronics:</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Prevents battery-related hazards in smartphones, tablets, and laptops.</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IoT Devices:</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Maintains reliable operation in remote, battery-powered systems.</a:t>
            </a: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Aerospace and Defense:</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Critical safety for drones, satellites, and high-reliability systems.</a:t>
            </a:r>
          </a:p>
          <a:p>
            <a:pPr>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95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xmlns=""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40</TotalTime>
  <Words>379</Words>
  <Application>Microsoft Office PowerPoint</Application>
  <PresentationFormat>Custom</PresentationFormat>
  <Paragraphs>109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Chalkboard 16x9</vt:lpstr>
      <vt:lpstr>INTELLIGENT BATTERY MONITORING SYSTEM USING VERILOG HDL</vt:lpstr>
      <vt:lpstr>INTRODUCTION</vt:lpstr>
      <vt:lpstr>OBJECTIVES OF THE BATTERY MONITORING SYSTEM</vt:lpstr>
      <vt:lpstr>BLOCK DIAGRAM</vt:lpstr>
      <vt:lpstr>Verilog Implementation</vt:lpstr>
      <vt:lpstr>TESTBENCH OVERVIEW</vt:lpstr>
      <vt:lpstr>SIMULATION RESULTS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BATTERY MONITORING SYSTEM USING VERILOG HDL</dc:title>
  <dc:creator>thodupunoori anudeep</dc:creator>
  <cp:lastModifiedBy>KANIKI SRINIVAS</cp:lastModifiedBy>
  <cp:revision>2</cp:revision>
  <dcterms:created xsi:type="dcterms:W3CDTF">2025-04-29T17:04:22Z</dcterms:created>
  <dcterms:modified xsi:type="dcterms:W3CDTF">2025-05-13T16:05:43Z</dcterms:modified>
</cp:coreProperties>
</file>