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36"/>
    <p:restoredTop sz="95928"/>
  </p:normalViewPr>
  <p:slideViewPr>
    <p:cSldViewPr snapToGrid="0" snapToObjects="1">
      <p:cViewPr varScale="1">
        <p:scale>
          <a:sx n="90" d="100"/>
          <a:sy n="90" d="100"/>
        </p:scale>
        <p:origin x="232"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09ED-6CBE-534F-BEC6-11C49049730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286C875-2361-664F-A30A-5C138C2786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E617329-6408-784F-9AE2-2A208F9E99DA}"/>
              </a:ext>
            </a:extLst>
          </p:cNvPr>
          <p:cNvSpPr>
            <a:spLocks noGrp="1"/>
          </p:cNvSpPr>
          <p:nvPr>
            <p:ph type="dt" sz="half" idx="10"/>
          </p:nvPr>
        </p:nvSpPr>
        <p:spPr/>
        <p:txBody>
          <a:bodyPr/>
          <a:lstStyle/>
          <a:p>
            <a:fld id="{DF4BCC5A-C642-7547-A4FD-3967D7613BAA}" type="datetimeFigureOut">
              <a:rPr lang="en-US" smtClean="0"/>
              <a:t>3/22/21</a:t>
            </a:fld>
            <a:endParaRPr lang="en-US"/>
          </a:p>
        </p:txBody>
      </p:sp>
      <p:sp>
        <p:nvSpPr>
          <p:cNvPr id="5" name="Footer Placeholder 4">
            <a:extLst>
              <a:ext uri="{FF2B5EF4-FFF2-40B4-BE49-F238E27FC236}">
                <a16:creationId xmlns:a16="http://schemas.microsoft.com/office/drawing/2014/main" id="{81557D85-48F9-FC45-92D1-B00651E5C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C80CF-969B-7147-856A-D4CCB136497F}"/>
              </a:ext>
            </a:extLst>
          </p:cNvPr>
          <p:cNvSpPr>
            <a:spLocks noGrp="1"/>
          </p:cNvSpPr>
          <p:nvPr>
            <p:ph type="sldNum" sz="quarter" idx="12"/>
          </p:nvPr>
        </p:nvSpPr>
        <p:spPr/>
        <p:txBody>
          <a:bodyPr/>
          <a:lstStyle/>
          <a:p>
            <a:fld id="{803D5B37-C596-E245-A9CA-1260A70F3C96}" type="slidenum">
              <a:rPr lang="en-US" smtClean="0"/>
              <a:t>‹#›</a:t>
            </a:fld>
            <a:endParaRPr lang="en-US"/>
          </a:p>
        </p:txBody>
      </p:sp>
    </p:spTree>
    <p:extLst>
      <p:ext uri="{BB962C8B-B14F-4D97-AF65-F5344CB8AC3E}">
        <p14:creationId xmlns:p14="http://schemas.microsoft.com/office/powerpoint/2010/main" val="366016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C469-EE52-7E45-B104-8BD52A28056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7184FB-BC4A-D64C-B6B5-35CB29074DB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708B3E-0787-544A-8022-02DE6A648709}"/>
              </a:ext>
            </a:extLst>
          </p:cNvPr>
          <p:cNvSpPr>
            <a:spLocks noGrp="1"/>
          </p:cNvSpPr>
          <p:nvPr>
            <p:ph type="dt" sz="half" idx="10"/>
          </p:nvPr>
        </p:nvSpPr>
        <p:spPr/>
        <p:txBody>
          <a:bodyPr/>
          <a:lstStyle/>
          <a:p>
            <a:fld id="{DF4BCC5A-C642-7547-A4FD-3967D7613BAA}" type="datetimeFigureOut">
              <a:rPr lang="en-US" smtClean="0"/>
              <a:t>3/22/21</a:t>
            </a:fld>
            <a:endParaRPr lang="en-US"/>
          </a:p>
        </p:txBody>
      </p:sp>
      <p:sp>
        <p:nvSpPr>
          <p:cNvPr id="5" name="Footer Placeholder 4">
            <a:extLst>
              <a:ext uri="{FF2B5EF4-FFF2-40B4-BE49-F238E27FC236}">
                <a16:creationId xmlns:a16="http://schemas.microsoft.com/office/drawing/2014/main" id="{D4410EE0-617F-1F44-A84D-A847615C0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AE2BD-B679-EE42-82BA-E9B31B699238}"/>
              </a:ext>
            </a:extLst>
          </p:cNvPr>
          <p:cNvSpPr>
            <a:spLocks noGrp="1"/>
          </p:cNvSpPr>
          <p:nvPr>
            <p:ph type="sldNum" sz="quarter" idx="12"/>
          </p:nvPr>
        </p:nvSpPr>
        <p:spPr/>
        <p:txBody>
          <a:bodyPr/>
          <a:lstStyle/>
          <a:p>
            <a:fld id="{803D5B37-C596-E245-A9CA-1260A70F3C96}" type="slidenum">
              <a:rPr lang="en-US" smtClean="0"/>
              <a:t>‹#›</a:t>
            </a:fld>
            <a:endParaRPr lang="en-US"/>
          </a:p>
        </p:txBody>
      </p:sp>
    </p:spTree>
    <p:extLst>
      <p:ext uri="{BB962C8B-B14F-4D97-AF65-F5344CB8AC3E}">
        <p14:creationId xmlns:p14="http://schemas.microsoft.com/office/powerpoint/2010/main" val="141220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22609-BDEA-D84D-A0E1-BA329F4FFF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73A2008-2B58-434A-BE04-579A90FF85F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D12FF9-669D-324B-87CB-D22A41B8A052}"/>
              </a:ext>
            </a:extLst>
          </p:cNvPr>
          <p:cNvSpPr>
            <a:spLocks noGrp="1"/>
          </p:cNvSpPr>
          <p:nvPr>
            <p:ph type="dt" sz="half" idx="10"/>
          </p:nvPr>
        </p:nvSpPr>
        <p:spPr/>
        <p:txBody>
          <a:bodyPr/>
          <a:lstStyle/>
          <a:p>
            <a:fld id="{DF4BCC5A-C642-7547-A4FD-3967D7613BAA}" type="datetimeFigureOut">
              <a:rPr lang="en-US" smtClean="0"/>
              <a:t>3/22/21</a:t>
            </a:fld>
            <a:endParaRPr lang="en-US"/>
          </a:p>
        </p:txBody>
      </p:sp>
      <p:sp>
        <p:nvSpPr>
          <p:cNvPr id="5" name="Footer Placeholder 4">
            <a:extLst>
              <a:ext uri="{FF2B5EF4-FFF2-40B4-BE49-F238E27FC236}">
                <a16:creationId xmlns:a16="http://schemas.microsoft.com/office/drawing/2014/main" id="{8C4E717D-8970-D248-9FBB-85A3501C0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67E7B-311E-2049-B612-DD7FD679922A}"/>
              </a:ext>
            </a:extLst>
          </p:cNvPr>
          <p:cNvSpPr>
            <a:spLocks noGrp="1"/>
          </p:cNvSpPr>
          <p:nvPr>
            <p:ph type="sldNum" sz="quarter" idx="12"/>
          </p:nvPr>
        </p:nvSpPr>
        <p:spPr/>
        <p:txBody>
          <a:bodyPr/>
          <a:lstStyle/>
          <a:p>
            <a:fld id="{803D5B37-C596-E245-A9CA-1260A70F3C96}" type="slidenum">
              <a:rPr lang="en-US" smtClean="0"/>
              <a:t>‹#›</a:t>
            </a:fld>
            <a:endParaRPr lang="en-US"/>
          </a:p>
        </p:txBody>
      </p:sp>
    </p:spTree>
    <p:extLst>
      <p:ext uri="{BB962C8B-B14F-4D97-AF65-F5344CB8AC3E}">
        <p14:creationId xmlns:p14="http://schemas.microsoft.com/office/powerpoint/2010/main" val="112525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76F6-03F5-7643-B391-3420FDE9BD6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1C6095-DFD2-F24A-BFE5-0D7D7C7FB77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448B3EF-0F54-1248-997F-BE8315AA32A6}"/>
              </a:ext>
            </a:extLst>
          </p:cNvPr>
          <p:cNvSpPr>
            <a:spLocks noGrp="1"/>
          </p:cNvSpPr>
          <p:nvPr>
            <p:ph type="dt" sz="half" idx="10"/>
          </p:nvPr>
        </p:nvSpPr>
        <p:spPr/>
        <p:txBody>
          <a:bodyPr/>
          <a:lstStyle/>
          <a:p>
            <a:fld id="{DF4BCC5A-C642-7547-A4FD-3967D7613BAA}" type="datetimeFigureOut">
              <a:rPr lang="en-US" smtClean="0"/>
              <a:t>3/22/21</a:t>
            </a:fld>
            <a:endParaRPr lang="en-US"/>
          </a:p>
        </p:txBody>
      </p:sp>
      <p:sp>
        <p:nvSpPr>
          <p:cNvPr id="5" name="Footer Placeholder 4">
            <a:extLst>
              <a:ext uri="{FF2B5EF4-FFF2-40B4-BE49-F238E27FC236}">
                <a16:creationId xmlns:a16="http://schemas.microsoft.com/office/drawing/2014/main" id="{4FAF1520-4497-904C-AE3A-1AF600CD0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F643E-D2A1-974B-B3CC-43E6F6E517AB}"/>
              </a:ext>
            </a:extLst>
          </p:cNvPr>
          <p:cNvSpPr>
            <a:spLocks noGrp="1"/>
          </p:cNvSpPr>
          <p:nvPr>
            <p:ph type="sldNum" sz="quarter" idx="12"/>
          </p:nvPr>
        </p:nvSpPr>
        <p:spPr/>
        <p:txBody>
          <a:bodyPr/>
          <a:lstStyle/>
          <a:p>
            <a:fld id="{803D5B37-C596-E245-A9CA-1260A70F3C96}" type="slidenum">
              <a:rPr lang="en-US" smtClean="0"/>
              <a:t>‹#›</a:t>
            </a:fld>
            <a:endParaRPr lang="en-US"/>
          </a:p>
        </p:txBody>
      </p:sp>
    </p:spTree>
    <p:extLst>
      <p:ext uri="{BB962C8B-B14F-4D97-AF65-F5344CB8AC3E}">
        <p14:creationId xmlns:p14="http://schemas.microsoft.com/office/powerpoint/2010/main" val="226084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4659-8FD9-6247-BE47-905B764C8AB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29F1860-9413-D949-AD55-B2EF7C5A11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F58D85F-5044-D342-9231-B932BA339B2B}"/>
              </a:ext>
            </a:extLst>
          </p:cNvPr>
          <p:cNvSpPr>
            <a:spLocks noGrp="1"/>
          </p:cNvSpPr>
          <p:nvPr>
            <p:ph type="dt" sz="half" idx="10"/>
          </p:nvPr>
        </p:nvSpPr>
        <p:spPr/>
        <p:txBody>
          <a:bodyPr/>
          <a:lstStyle/>
          <a:p>
            <a:fld id="{DF4BCC5A-C642-7547-A4FD-3967D7613BAA}" type="datetimeFigureOut">
              <a:rPr lang="en-US" smtClean="0"/>
              <a:t>3/22/21</a:t>
            </a:fld>
            <a:endParaRPr lang="en-US"/>
          </a:p>
        </p:txBody>
      </p:sp>
      <p:sp>
        <p:nvSpPr>
          <p:cNvPr id="5" name="Footer Placeholder 4">
            <a:extLst>
              <a:ext uri="{FF2B5EF4-FFF2-40B4-BE49-F238E27FC236}">
                <a16:creationId xmlns:a16="http://schemas.microsoft.com/office/drawing/2014/main" id="{FE58318B-6591-E944-B76E-AD3946358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3A7A3-D6BB-8E4C-BEF7-23986A08ADAC}"/>
              </a:ext>
            </a:extLst>
          </p:cNvPr>
          <p:cNvSpPr>
            <a:spLocks noGrp="1"/>
          </p:cNvSpPr>
          <p:nvPr>
            <p:ph type="sldNum" sz="quarter" idx="12"/>
          </p:nvPr>
        </p:nvSpPr>
        <p:spPr/>
        <p:txBody>
          <a:bodyPr/>
          <a:lstStyle/>
          <a:p>
            <a:fld id="{803D5B37-C596-E245-A9CA-1260A70F3C96}" type="slidenum">
              <a:rPr lang="en-US" smtClean="0"/>
              <a:t>‹#›</a:t>
            </a:fld>
            <a:endParaRPr lang="en-US"/>
          </a:p>
        </p:txBody>
      </p:sp>
    </p:spTree>
    <p:extLst>
      <p:ext uri="{BB962C8B-B14F-4D97-AF65-F5344CB8AC3E}">
        <p14:creationId xmlns:p14="http://schemas.microsoft.com/office/powerpoint/2010/main" val="1490508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E298-1716-A442-A7A8-A7A4AE0A072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D9EE42C-BAEA-934F-A3F1-1643932A20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9136C22-3A0A-1649-BADD-A611E35E534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EB9850E-2D62-724B-896F-1CB9AF79C5B7}"/>
              </a:ext>
            </a:extLst>
          </p:cNvPr>
          <p:cNvSpPr>
            <a:spLocks noGrp="1"/>
          </p:cNvSpPr>
          <p:nvPr>
            <p:ph type="dt" sz="half" idx="10"/>
          </p:nvPr>
        </p:nvSpPr>
        <p:spPr/>
        <p:txBody>
          <a:bodyPr/>
          <a:lstStyle/>
          <a:p>
            <a:fld id="{DF4BCC5A-C642-7547-A4FD-3967D7613BAA}" type="datetimeFigureOut">
              <a:rPr lang="en-US" smtClean="0"/>
              <a:t>3/22/21</a:t>
            </a:fld>
            <a:endParaRPr lang="en-US"/>
          </a:p>
        </p:txBody>
      </p:sp>
      <p:sp>
        <p:nvSpPr>
          <p:cNvPr id="6" name="Footer Placeholder 5">
            <a:extLst>
              <a:ext uri="{FF2B5EF4-FFF2-40B4-BE49-F238E27FC236}">
                <a16:creationId xmlns:a16="http://schemas.microsoft.com/office/drawing/2014/main" id="{BABE750A-7CF5-2447-9F10-5D4DA85D3B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C49A1F-602D-1F46-890F-C18135758562}"/>
              </a:ext>
            </a:extLst>
          </p:cNvPr>
          <p:cNvSpPr>
            <a:spLocks noGrp="1"/>
          </p:cNvSpPr>
          <p:nvPr>
            <p:ph type="sldNum" sz="quarter" idx="12"/>
          </p:nvPr>
        </p:nvSpPr>
        <p:spPr/>
        <p:txBody>
          <a:bodyPr/>
          <a:lstStyle/>
          <a:p>
            <a:fld id="{803D5B37-C596-E245-A9CA-1260A70F3C96}" type="slidenum">
              <a:rPr lang="en-US" smtClean="0"/>
              <a:t>‹#›</a:t>
            </a:fld>
            <a:endParaRPr lang="en-US"/>
          </a:p>
        </p:txBody>
      </p:sp>
    </p:spTree>
    <p:extLst>
      <p:ext uri="{BB962C8B-B14F-4D97-AF65-F5344CB8AC3E}">
        <p14:creationId xmlns:p14="http://schemas.microsoft.com/office/powerpoint/2010/main" val="2390377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90A4-AA56-AB4C-AC2C-3760D7EFB24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1ED7F6-0363-A548-8B0B-EAF24D0C22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2B397A3-1CC0-EC44-A5B9-AC69CF61D54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CD69869-BC4C-E04E-852D-AD3006162E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CFC7563-960B-0047-A7C9-FC5353E852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A29DF87-6202-EE4C-B1E6-CDB06BC44F7B}"/>
              </a:ext>
            </a:extLst>
          </p:cNvPr>
          <p:cNvSpPr>
            <a:spLocks noGrp="1"/>
          </p:cNvSpPr>
          <p:nvPr>
            <p:ph type="dt" sz="half" idx="10"/>
          </p:nvPr>
        </p:nvSpPr>
        <p:spPr/>
        <p:txBody>
          <a:bodyPr/>
          <a:lstStyle/>
          <a:p>
            <a:fld id="{DF4BCC5A-C642-7547-A4FD-3967D7613BAA}" type="datetimeFigureOut">
              <a:rPr lang="en-US" smtClean="0"/>
              <a:t>3/22/21</a:t>
            </a:fld>
            <a:endParaRPr lang="en-US"/>
          </a:p>
        </p:txBody>
      </p:sp>
      <p:sp>
        <p:nvSpPr>
          <p:cNvPr id="8" name="Footer Placeholder 7">
            <a:extLst>
              <a:ext uri="{FF2B5EF4-FFF2-40B4-BE49-F238E27FC236}">
                <a16:creationId xmlns:a16="http://schemas.microsoft.com/office/drawing/2014/main" id="{B2FAC597-1938-7E4B-B7F7-2FF17B1162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F30E6-9000-904A-A6B6-70D32C977448}"/>
              </a:ext>
            </a:extLst>
          </p:cNvPr>
          <p:cNvSpPr>
            <a:spLocks noGrp="1"/>
          </p:cNvSpPr>
          <p:nvPr>
            <p:ph type="sldNum" sz="quarter" idx="12"/>
          </p:nvPr>
        </p:nvSpPr>
        <p:spPr/>
        <p:txBody>
          <a:bodyPr/>
          <a:lstStyle/>
          <a:p>
            <a:fld id="{803D5B37-C596-E245-A9CA-1260A70F3C96}" type="slidenum">
              <a:rPr lang="en-US" smtClean="0"/>
              <a:t>‹#›</a:t>
            </a:fld>
            <a:endParaRPr lang="en-US"/>
          </a:p>
        </p:txBody>
      </p:sp>
    </p:spTree>
    <p:extLst>
      <p:ext uri="{BB962C8B-B14F-4D97-AF65-F5344CB8AC3E}">
        <p14:creationId xmlns:p14="http://schemas.microsoft.com/office/powerpoint/2010/main" val="123130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0A28-3925-6A4C-825D-1DBB91AF65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25844C9-9B41-9442-AB14-B0E2104F4489}"/>
              </a:ext>
            </a:extLst>
          </p:cNvPr>
          <p:cNvSpPr>
            <a:spLocks noGrp="1"/>
          </p:cNvSpPr>
          <p:nvPr>
            <p:ph type="dt" sz="half" idx="10"/>
          </p:nvPr>
        </p:nvSpPr>
        <p:spPr/>
        <p:txBody>
          <a:bodyPr/>
          <a:lstStyle/>
          <a:p>
            <a:fld id="{DF4BCC5A-C642-7547-A4FD-3967D7613BAA}" type="datetimeFigureOut">
              <a:rPr lang="en-US" smtClean="0"/>
              <a:t>3/22/21</a:t>
            </a:fld>
            <a:endParaRPr lang="en-US"/>
          </a:p>
        </p:txBody>
      </p:sp>
      <p:sp>
        <p:nvSpPr>
          <p:cNvPr id="4" name="Footer Placeholder 3">
            <a:extLst>
              <a:ext uri="{FF2B5EF4-FFF2-40B4-BE49-F238E27FC236}">
                <a16:creationId xmlns:a16="http://schemas.microsoft.com/office/drawing/2014/main" id="{46E2B743-BC06-B849-9767-AEAEC620BE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CC795E-A572-1F45-AC06-8F661823103C}"/>
              </a:ext>
            </a:extLst>
          </p:cNvPr>
          <p:cNvSpPr>
            <a:spLocks noGrp="1"/>
          </p:cNvSpPr>
          <p:nvPr>
            <p:ph type="sldNum" sz="quarter" idx="12"/>
          </p:nvPr>
        </p:nvSpPr>
        <p:spPr/>
        <p:txBody>
          <a:bodyPr/>
          <a:lstStyle/>
          <a:p>
            <a:fld id="{803D5B37-C596-E245-A9CA-1260A70F3C96}" type="slidenum">
              <a:rPr lang="en-US" smtClean="0"/>
              <a:t>‹#›</a:t>
            </a:fld>
            <a:endParaRPr lang="en-US"/>
          </a:p>
        </p:txBody>
      </p:sp>
    </p:spTree>
    <p:extLst>
      <p:ext uri="{BB962C8B-B14F-4D97-AF65-F5344CB8AC3E}">
        <p14:creationId xmlns:p14="http://schemas.microsoft.com/office/powerpoint/2010/main" val="72313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678BFD-054A-4341-A32D-4C77E306EF2B}"/>
              </a:ext>
            </a:extLst>
          </p:cNvPr>
          <p:cNvSpPr>
            <a:spLocks noGrp="1"/>
          </p:cNvSpPr>
          <p:nvPr>
            <p:ph type="dt" sz="half" idx="10"/>
          </p:nvPr>
        </p:nvSpPr>
        <p:spPr/>
        <p:txBody>
          <a:bodyPr/>
          <a:lstStyle/>
          <a:p>
            <a:fld id="{DF4BCC5A-C642-7547-A4FD-3967D7613BAA}" type="datetimeFigureOut">
              <a:rPr lang="en-US" smtClean="0"/>
              <a:t>3/22/21</a:t>
            </a:fld>
            <a:endParaRPr lang="en-US"/>
          </a:p>
        </p:txBody>
      </p:sp>
      <p:sp>
        <p:nvSpPr>
          <p:cNvPr id="3" name="Footer Placeholder 2">
            <a:extLst>
              <a:ext uri="{FF2B5EF4-FFF2-40B4-BE49-F238E27FC236}">
                <a16:creationId xmlns:a16="http://schemas.microsoft.com/office/drawing/2014/main" id="{BBBD6680-F4D6-E74D-9D5A-3A11C1F206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313B0E-0782-DA47-BDC5-EDD69A7FF314}"/>
              </a:ext>
            </a:extLst>
          </p:cNvPr>
          <p:cNvSpPr>
            <a:spLocks noGrp="1"/>
          </p:cNvSpPr>
          <p:nvPr>
            <p:ph type="sldNum" sz="quarter" idx="12"/>
          </p:nvPr>
        </p:nvSpPr>
        <p:spPr/>
        <p:txBody>
          <a:bodyPr/>
          <a:lstStyle/>
          <a:p>
            <a:fld id="{803D5B37-C596-E245-A9CA-1260A70F3C96}" type="slidenum">
              <a:rPr lang="en-US" smtClean="0"/>
              <a:t>‹#›</a:t>
            </a:fld>
            <a:endParaRPr lang="en-US"/>
          </a:p>
        </p:txBody>
      </p:sp>
    </p:spTree>
    <p:extLst>
      <p:ext uri="{BB962C8B-B14F-4D97-AF65-F5344CB8AC3E}">
        <p14:creationId xmlns:p14="http://schemas.microsoft.com/office/powerpoint/2010/main" val="110070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2641-978D-E44A-B1E0-41914E89C0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A9EDCDA-D8F7-7E47-9469-8B4A949D55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3FA16E1-421A-B64C-921E-B77C114F8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965E64-B198-104D-A210-937ACCB5037E}"/>
              </a:ext>
            </a:extLst>
          </p:cNvPr>
          <p:cNvSpPr>
            <a:spLocks noGrp="1"/>
          </p:cNvSpPr>
          <p:nvPr>
            <p:ph type="dt" sz="half" idx="10"/>
          </p:nvPr>
        </p:nvSpPr>
        <p:spPr/>
        <p:txBody>
          <a:bodyPr/>
          <a:lstStyle/>
          <a:p>
            <a:fld id="{DF4BCC5A-C642-7547-A4FD-3967D7613BAA}" type="datetimeFigureOut">
              <a:rPr lang="en-US" smtClean="0"/>
              <a:t>3/22/21</a:t>
            </a:fld>
            <a:endParaRPr lang="en-US"/>
          </a:p>
        </p:txBody>
      </p:sp>
      <p:sp>
        <p:nvSpPr>
          <p:cNvPr id="6" name="Footer Placeholder 5">
            <a:extLst>
              <a:ext uri="{FF2B5EF4-FFF2-40B4-BE49-F238E27FC236}">
                <a16:creationId xmlns:a16="http://schemas.microsoft.com/office/drawing/2014/main" id="{9E1AD529-28F4-4F43-A669-DB1D56BBC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C2782-2205-284C-B52E-267A20E772C9}"/>
              </a:ext>
            </a:extLst>
          </p:cNvPr>
          <p:cNvSpPr>
            <a:spLocks noGrp="1"/>
          </p:cNvSpPr>
          <p:nvPr>
            <p:ph type="sldNum" sz="quarter" idx="12"/>
          </p:nvPr>
        </p:nvSpPr>
        <p:spPr/>
        <p:txBody>
          <a:bodyPr/>
          <a:lstStyle/>
          <a:p>
            <a:fld id="{803D5B37-C596-E245-A9CA-1260A70F3C96}" type="slidenum">
              <a:rPr lang="en-US" smtClean="0"/>
              <a:t>‹#›</a:t>
            </a:fld>
            <a:endParaRPr lang="en-US"/>
          </a:p>
        </p:txBody>
      </p:sp>
    </p:spTree>
    <p:extLst>
      <p:ext uri="{BB962C8B-B14F-4D97-AF65-F5344CB8AC3E}">
        <p14:creationId xmlns:p14="http://schemas.microsoft.com/office/powerpoint/2010/main" val="2063441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EA01-ECA2-B54B-96B2-9F98221DF7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087A56E-3CC8-344E-8E9A-145375E8CB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92A4C8-67B5-D942-92DB-D4512EA2E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165D5C-8D9D-7C41-B957-91622FA7CCE2}"/>
              </a:ext>
            </a:extLst>
          </p:cNvPr>
          <p:cNvSpPr>
            <a:spLocks noGrp="1"/>
          </p:cNvSpPr>
          <p:nvPr>
            <p:ph type="dt" sz="half" idx="10"/>
          </p:nvPr>
        </p:nvSpPr>
        <p:spPr/>
        <p:txBody>
          <a:bodyPr/>
          <a:lstStyle/>
          <a:p>
            <a:fld id="{DF4BCC5A-C642-7547-A4FD-3967D7613BAA}" type="datetimeFigureOut">
              <a:rPr lang="en-US" smtClean="0"/>
              <a:t>3/22/21</a:t>
            </a:fld>
            <a:endParaRPr lang="en-US"/>
          </a:p>
        </p:txBody>
      </p:sp>
      <p:sp>
        <p:nvSpPr>
          <p:cNvPr id="6" name="Footer Placeholder 5">
            <a:extLst>
              <a:ext uri="{FF2B5EF4-FFF2-40B4-BE49-F238E27FC236}">
                <a16:creationId xmlns:a16="http://schemas.microsoft.com/office/drawing/2014/main" id="{C479E9DD-CB7A-0746-B99C-B87A52314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089F2-FDD3-6641-9951-37058C1A3B99}"/>
              </a:ext>
            </a:extLst>
          </p:cNvPr>
          <p:cNvSpPr>
            <a:spLocks noGrp="1"/>
          </p:cNvSpPr>
          <p:nvPr>
            <p:ph type="sldNum" sz="quarter" idx="12"/>
          </p:nvPr>
        </p:nvSpPr>
        <p:spPr/>
        <p:txBody>
          <a:bodyPr/>
          <a:lstStyle/>
          <a:p>
            <a:fld id="{803D5B37-C596-E245-A9CA-1260A70F3C96}" type="slidenum">
              <a:rPr lang="en-US" smtClean="0"/>
              <a:t>‹#›</a:t>
            </a:fld>
            <a:endParaRPr lang="en-US"/>
          </a:p>
        </p:txBody>
      </p:sp>
    </p:spTree>
    <p:extLst>
      <p:ext uri="{BB962C8B-B14F-4D97-AF65-F5344CB8AC3E}">
        <p14:creationId xmlns:p14="http://schemas.microsoft.com/office/powerpoint/2010/main" val="147744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4AC03B-D908-7D49-95C1-19B7E0E41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2224159-D07D-374A-B374-31DBC325FE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DB65F5A-98B9-BD4A-A65F-64D3ADF9A5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BCC5A-C642-7547-A4FD-3967D7613BAA}" type="datetimeFigureOut">
              <a:rPr lang="en-US" smtClean="0"/>
              <a:t>3/22/21</a:t>
            </a:fld>
            <a:endParaRPr lang="en-US"/>
          </a:p>
        </p:txBody>
      </p:sp>
      <p:sp>
        <p:nvSpPr>
          <p:cNvPr id="5" name="Footer Placeholder 4">
            <a:extLst>
              <a:ext uri="{FF2B5EF4-FFF2-40B4-BE49-F238E27FC236}">
                <a16:creationId xmlns:a16="http://schemas.microsoft.com/office/drawing/2014/main" id="{3E274087-96BC-FB49-9D62-26E4405CF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9853CC-7F21-4743-BEB5-EA5D6492C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D5B37-C596-E245-A9CA-1260A70F3C96}" type="slidenum">
              <a:rPr lang="en-US" smtClean="0"/>
              <a:t>‹#›</a:t>
            </a:fld>
            <a:endParaRPr lang="en-US"/>
          </a:p>
        </p:txBody>
      </p:sp>
    </p:spTree>
    <p:extLst>
      <p:ext uri="{BB962C8B-B14F-4D97-AF65-F5344CB8AC3E}">
        <p14:creationId xmlns:p14="http://schemas.microsoft.com/office/powerpoint/2010/main" val="4033522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untain range covered with snow">
            <a:extLst>
              <a:ext uri="{FF2B5EF4-FFF2-40B4-BE49-F238E27FC236}">
                <a16:creationId xmlns:a16="http://schemas.microsoft.com/office/drawing/2014/main" id="{F2A0539F-90A8-4A98-AA45-EBE2FBB8D375}"/>
              </a:ext>
            </a:extLst>
          </p:cNvPr>
          <p:cNvPicPr>
            <a:picLocks noChangeAspect="1"/>
          </p:cNvPicPr>
          <p:nvPr/>
        </p:nvPicPr>
        <p:blipFill rotWithShape="1">
          <a:blip r:embed="rId2">
            <a:alphaModFix amt="55000"/>
          </a:blip>
          <a:srcRect/>
          <a:stretch/>
        </p:blipFill>
        <p:spPr>
          <a:xfrm>
            <a:off x="20" y="10"/>
            <a:ext cx="12191980" cy="6857990"/>
          </a:xfrm>
          <a:prstGeom prst="rect">
            <a:avLst/>
          </a:prstGeom>
        </p:spPr>
      </p:pic>
      <p:sp>
        <p:nvSpPr>
          <p:cNvPr id="29" name="Oval 28">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B2EF3-916F-814C-804E-2D1296AD8A7B}"/>
              </a:ext>
            </a:extLst>
          </p:cNvPr>
          <p:cNvSpPr>
            <a:spLocks noGrp="1"/>
          </p:cNvSpPr>
          <p:nvPr>
            <p:ph type="ctrTitle"/>
          </p:nvPr>
        </p:nvSpPr>
        <p:spPr>
          <a:xfrm>
            <a:off x="3577192" y="1032483"/>
            <a:ext cx="5037616" cy="2982360"/>
          </a:xfrm>
        </p:spPr>
        <p:txBody>
          <a:bodyPr>
            <a:normAutofit/>
          </a:bodyPr>
          <a:lstStyle/>
          <a:p>
            <a:r>
              <a:rPr lang="en-US">
                <a:latin typeface="Modern Love" pitchFamily="82" charset="0"/>
              </a:rPr>
              <a:t>Hill climbing</a:t>
            </a:r>
            <a:br>
              <a:rPr lang="en-US">
                <a:latin typeface="Modern Love" pitchFamily="82" charset="0"/>
              </a:rPr>
            </a:br>
            <a:r>
              <a:rPr lang="en-US">
                <a:latin typeface="Modern Love" pitchFamily="82" charset="0"/>
              </a:rPr>
              <a:t>AI PROJECT</a:t>
            </a:r>
            <a:endParaRPr lang="en-US" dirty="0">
              <a:latin typeface="Modern Love" pitchFamily="82" charset="0"/>
            </a:endParaRPr>
          </a:p>
        </p:txBody>
      </p:sp>
      <p:sp>
        <p:nvSpPr>
          <p:cNvPr id="3" name="Subtitle 2">
            <a:extLst>
              <a:ext uri="{FF2B5EF4-FFF2-40B4-BE49-F238E27FC236}">
                <a16:creationId xmlns:a16="http://schemas.microsoft.com/office/drawing/2014/main" id="{4C46198D-316C-034A-BCA8-923B5B8BA60D}"/>
              </a:ext>
            </a:extLst>
          </p:cNvPr>
          <p:cNvSpPr>
            <a:spLocks noGrp="1"/>
          </p:cNvSpPr>
          <p:nvPr>
            <p:ph type="subTitle" idx="1"/>
          </p:nvPr>
        </p:nvSpPr>
        <p:spPr>
          <a:xfrm>
            <a:off x="3577192" y="4106918"/>
            <a:ext cx="5037616" cy="1655762"/>
          </a:xfrm>
        </p:spPr>
        <p:txBody>
          <a:bodyPr>
            <a:normAutofit/>
          </a:bodyPr>
          <a:lstStyle/>
          <a:p>
            <a:r>
              <a:rPr lang="en-US">
                <a:latin typeface="Agency FB" panose="020B0503020202020204" pitchFamily="34" charset="77"/>
              </a:rPr>
              <a:t>Kaniksha sharma</a:t>
            </a:r>
          </a:p>
          <a:p>
            <a:r>
              <a:rPr lang="en-US">
                <a:latin typeface="Agency FB" panose="020B0503020202020204" pitchFamily="34" charset="77"/>
              </a:rPr>
              <a:t>A023119819013</a:t>
            </a:r>
          </a:p>
          <a:p>
            <a:r>
              <a:rPr lang="en-US">
                <a:latin typeface="Agency FB" panose="020B0503020202020204" pitchFamily="34" charset="77"/>
              </a:rPr>
              <a:t>4CSE-13X</a:t>
            </a:r>
          </a:p>
          <a:p>
            <a:endParaRPr lang="en-US" dirty="0"/>
          </a:p>
        </p:txBody>
      </p:sp>
      <p:sp>
        <p:nvSpPr>
          <p:cNvPr id="31" name="Arc 30">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Oval 32">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09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20FCB-B270-9740-9DE2-7E2A6077020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Generating all the near possible solutions/nodes</a:t>
            </a:r>
          </a:p>
        </p:txBody>
      </p:sp>
      <p:pic>
        <p:nvPicPr>
          <p:cNvPr id="5" name="Content Placeholder 4" descr="Text&#10;&#10;Description automatically generated">
            <a:extLst>
              <a:ext uri="{FF2B5EF4-FFF2-40B4-BE49-F238E27FC236}">
                <a16:creationId xmlns:a16="http://schemas.microsoft.com/office/drawing/2014/main" id="{1959ACFA-C40C-4847-81E1-07F1327B9F71}"/>
              </a:ext>
            </a:extLst>
          </p:cNvPr>
          <p:cNvPicPr>
            <a:picLocks noGrp="1" noChangeAspect="1"/>
          </p:cNvPicPr>
          <p:nvPr>
            <p:ph idx="1"/>
          </p:nvPr>
        </p:nvPicPr>
        <p:blipFill>
          <a:blip r:embed="rId2"/>
          <a:stretch>
            <a:fillRect/>
          </a:stretch>
        </p:blipFill>
        <p:spPr>
          <a:xfrm>
            <a:off x="643467" y="1743798"/>
            <a:ext cx="10905066" cy="4257057"/>
          </a:xfrm>
          <a:prstGeom prst="rect">
            <a:avLst/>
          </a:prstGeom>
        </p:spPr>
      </p:pic>
    </p:spTree>
    <p:extLst>
      <p:ext uri="{BB962C8B-B14F-4D97-AF65-F5344CB8AC3E}">
        <p14:creationId xmlns:p14="http://schemas.microsoft.com/office/powerpoint/2010/main" val="2747180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7B812F-E62D-1E43-8A81-B83C45386F8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Selecting the best solution from all the solutions </a:t>
            </a:r>
          </a:p>
        </p:txBody>
      </p:sp>
      <p:pic>
        <p:nvPicPr>
          <p:cNvPr id="9" name="Content Placeholder 8" descr="Text&#10;&#10;Description automatically generated">
            <a:extLst>
              <a:ext uri="{FF2B5EF4-FFF2-40B4-BE49-F238E27FC236}">
                <a16:creationId xmlns:a16="http://schemas.microsoft.com/office/drawing/2014/main" id="{792D14EF-8ABE-2047-860E-6B55E176C9D3}"/>
              </a:ext>
            </a:extLst>
          </p:cNvPr>
          <p:cNvPicPr>
            <a:picLocks noGrp="1" noChangeAspect="1"/>
          </p:cNvPicPr>
          <p:nvPr>
            <p:ph idx="1"/>
          </p:nvPr>
        </p:nvPicPr>
        <p:blipFill>
          <a:blip r:embed="rId2"/>
          <a:stretch>
            <a:fillRect/>
          </a:stretch>
        </p:blipFill>
        <p:spPr>
          <a:xfrm>
            <a:off x="643467" y="2119727"/>
            <a:ext cx="10905066" cy="3505199"/>
          </a:xfrm>
          <a:prstGeom prst="rect">
            <a:avLst/>
          </a:prstGeom>
        </p:spPr>
      </p:pic>
    </p:spTree>
    <p:extLst>
      <p:ext uri="{BB962C8B-B14F-4D97-AF65-F5344CB8AC3E}">
        <p14:creationId xmlns:p14="http://schemas.microsoft.com/office/powerpoint/2010/main" val="1870017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E58E2-66CF-C943-9E93-40E9BEED0FB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Finally creating hill climbing </a:t>
            </a:r>
            <a:r>
              <a:rPr lang="en-US" sz="3200" kern="1200" dirty="0" err="1">
                <a:solidFill>
                  <a:schemeClr val="bg1"/>
                </a:solidFill>
                <a:latin typeface="+mj-lt"/>
                <a:ea typeface="+mj-ea"/>
                <a:cs typeface="+mj-cs"/>
              </a:rPr>
              <a:t>algorithum</a:t>
            </a:r>
            <a:endParaRPr lang="en-US" sz="3200" kern="1200" dirty="0">
              <a:solidFill>
                <a:schemeClr val="bg1"/>
              </a:solidFill>
              <a:latin typeface="+mj-lt"/>
              <a:ea typeface="+mj-ea"/>
              <a:cs typeface="+mj-cs"/>
            </a:endParaRPr>
          </a:p>
        </p:txBody>
      </p:sp>
      <p:pic>
        <p:nvPicPr>
          <p:cNvPr id="5" name="Content Placeholder 4" descr="Text&#10;&#10;Description automatically generated">
            <a:extLst>
              <a:ext uri="{FF2B5EF4-FFF2-40B4-BE49-F238E27FC236}">
                <a16:creationId xmlns:a16="http://schemas.microsoft.com/office/drawing/2014/main" id="{19D5857A-3A56-EF49-ABA4-498CE84E6F76}"/>
              </a:ext>
            </a:extLst>
          </p:cNvPr>
          <p:cNvPicPr>
            <a:picLocks noGrp="1" noChangeAspect="1"/>
          </p:cNvPicPr>
          <p:nvPr>
            <p:ph idx="1"/>
          </p:nvPr>
        </p:nvPicPr>
        <p:blipFill>
          <a:blip r:embed="rId2"/>
          <a:stretch>
            <a:fillRect/>
          </a:stretch>
        </p:blipFill>
        <p:spPr>
          <a:xfrm>
            <a:off x="643467" y="2100253"/>
            <a:ext cx="10905066" cy="3544147"/>
          </a:xfrm>
          <a:prstGeom prst="rect">
            <a:avLst/>
          </a:prstGeom>
        </p:spPr>
      </p:pic>
    </p:spTree>
    <p:extLst>
      <p:ext uri="{BB962C8B-B14F-4D97-AF65-F5344CB8AC3E}">
        <p14:creationId xmlns:p14="http://schemas.microsoft.com/office/powerpoint/2010/main" val="2830211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5">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3C42E-5A07-6348-ADCA-CCCF1C5965BC}"/>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dirty="0"/>
              <a:t>Time to run </a:t>
            </a:r>
          </a:p>
        </p:txBody>
      </p:sp>
      <p:sp>
        <p:nvSpPr>
          <p:cNvPr id="33" name="Rectangle 2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8637EA3C-EC23-C542-B72D-5F124C4079DC}"/>
              </a:ext>
            </a:extLst>
          </p:cNvPr>
          <p:cNvPicPr>
            <a:picLocks noChangeAspect="1"/>
          </p:cNvPicPr>
          <p:nvPr/>
        </p:nvPicPr>
        <p:blipFill rotWithShape="1">
          <a:blip r:embed="rId2"/>
          <a:srcRect r="16903" b="-2"/>
          <a:stretch/>
        </p:blipFill>
        <p:spPr>
          <a:xfrm>
            <a:off x="545238" y="858525"/>
            <a:ext cx="7608304" cy="5211906"/>
          </a:xfrm>
          <a:prstGeom prst="rect">
            <a:avLst/>
          </a:prstGeom>
        </p:spPr>
      </p:pic>
      <p:sp>
        <p:nvSpPr>
          <p:cNvPr id="32" name="Rectangle 3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7423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B07C44-7999-5549-BFD1-FB66E294F352}"/>
              </a:ext>
            </a:extLst>
          </p:cNvPr>
          <p:cNvSpPr>
            <a:spLocks noGrp="1"/>
          </p:cNvSpPr>
          <p:nvPr>
            <p:ph type="title"/>
          </p:nvPr>
        </p:nvSpPr>
        <p:spPr>
          <a:xfrm>
            <a:off x="838200" y="672747"/>
            <a:ext cx="10515600" cy="715556"/>
          </a:xfrm>
        </p:spPr>
        <p:txBody>
          <a:bodyPr>
            <a:normAutofit/>
          </a:bodyPr>
          <a:lstStyle/>
          <a:p>
            <a:pPr algn="ctr"/>
            <a:r>
              <a:rPr lang="en-US" sz="3200" dirty="0">
                <a:solidFill>
                  <a:schemeClr val="bg1"/>
                </a:solidFill>
              </a:rPr>
              <a:t>output</a:t>
            </a:r>
          </a:p>
        </p:txBody>
      </p:sp>
      <p:pic>
        <p:nvPicPr>
          <p:cNvPr id="5" name="Content Placeholder 4" descr="Text&#10;&#10;Description automatically generated">
            <a:extLst>
              <a:ext uri="{FF2B5EF4-FFF2-40B4-BE49-F238E27FC236}">
                <a16:creationId xmlns:a16="http://schemas.microsoft.com/office/drawing/2014/main" id="{9D8E4818-BD93-3D47-9296-B75E8B7D7F52}"/>
              </a:ext>
            </a:extLst>
          </p:cNvPr>
          <p:cNvPicPr>
            <a:picLocks noChangeAspect="1"/>
          </p:cNvPicPr>
          <p:nvPr/>
        </p:nvPicPr>
        <p:blipFill>
          <a:blip r:embed="rId2"/>
          <a:stretch>
            <a:fillRect/>
          </a:stretch>
        </p:blipFill>
        <p:spPr>
          <a:xfrm>
            <a:off x="838200" y="2228850"/>
            <a:ext cx="10515600" cy="3214607"/>
          </a:xfrm>
          <a:prstGeom prst="rect">
            <a:avLst/>
          </a:prstGeom>
        </p:spPr>
      </p:pic>
    </p:spTree>
    <p:extLst>
      <p:ext uri="{BB962C8B-B14F-4D97-AF65-F5344CB8AC3E}">
        <p14:creationId xmlns:p14="http://schemas.microsoft.com/office/powerpoint/2010/main" val="4178126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3AA701-36A2-A34C-BF7A-CD2E0A6318A8}"/>
              </a:ext>
            </a:extLst>
          </p:cNvPr>
          <p:cNvSpPr>
            <a:spLocks noGrp="1"/>
          </p:cNvSpPr>
          <p:nvPr>
            <p:ph type="title"/>
          </p:nvPr>
        </p:nvSpPr>
        <p:spPr>
          <a:xfrm>
            <a:off x="1245072" y="1289765"/>
            <a:ext cx="3651101" cy="4270963"/>
          </a:xfrm>
        </p:spPr>
        <p:txBody>
          <a:bodyPr anchor="ctr">
            <a:normAutofit/>
          </a:bodyPr>
          <a:lstStyle/>
          <a:p>
            <a:pPr algn="ctr"/>
            <a:r>
              <a:rPr lang="en-IN" sz="5600">
                <a:solidFill>
                  <a:srgbClr val="FFFFFF"/>
                </a:solidFill>
                <a:latin typeface="Modern Love" pitchFamily="82" charset="0"/>
              </a:rPr>
              <a:t>Steepest-Ascent hill climbing:</a:t>
            </a:r>
            <a:br>
              <a:rPr lang="en-IN" sz="5600">
                <a:solidFill>
                  <a:srgbClr val="FFFFFF"/>
                </a:solidFill>
                <a:latin typeface="Modern Love" pitchFamily="82" charset="0"/>
              </a:rPr>
            </a:br>
            <a:endParaRPr lang="en-US" sz="5600" dirty="0">
              <a:solidFill>
                <a:srgbClr val="FFFFFF"/>
              </a:solidFill>
              <a:latin typeface="Modern Love" pitchFamily="82" charset="0"/>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7C4A57F-CB75-6141-AA7A-6262EDA47CBA}"/>
              </a:ext>
            </a:extLst>
          </p:cNvPr>
          <p:cNvSpPr>
            <a:spLocks noGrp="1"/>
          </p:cNvSpPr>
          <p:nvPr>
            <p:ph idx="1"/>
          </p:nvPr>
        </p:nvSpPr>
        <p:spPr>
          <a:xfrm>
            <a:off x="6297233" y="518400"/>
            <a:ext cx="4771607" cy="5837949"/>
          </a:xfrm>
        </p:spPr>
        <p:txBody>
          <a:bodyPr anchor="ctr">
            <a:normAutofit/>
          </a:bodyPr>
          <a:lstStyle/>
          <a:p>
            <a:r>
              <a:rPr lang="en-IN" sz="2000">
                <a:solidFill>
                  <a:schemeClr val="tx1">
                    <a:alpha val="80000"/>
                  </a:schemeClr>
                </a:solidFill>
              </a:rPr>
              <a:t>The steepest-Ascent algorithm is a variation of simple hill climbing algorithm. This algorithm examines all the near nodes of the current state and selects one near node which is closest to the goal state. This algorithm consumes more time as it searches for multiple near nodes.</a:t>
            </a:r>
          </a:p>
          <a:p>
            <a:endParaRPr lang="en-US" sz="20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7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E9AE-A14C-C745-A36F-7EF6E12C3E3D}"/>
              </a:ext>
            </a:extLst>
          </p:cNvPr>
          <p:cNvSpPr>
            <a:spLocks noGrp="1"/>
          </p:cNvSpPr>
          <p:nvPr>
            <p:ph type="title"/>
          </p:nvPr>
        </p:nvSpPr>
        <p:spPr>
          <a:xfrm>
            <a:off x="4965430" y="629268"/>
            <a:ext cx="6586491" cy="1286160"/>
          </a:xfrm>
        </p:spPr>
        <p:txBody>
          <a:bodyPr anchor="b">
            <a:normAutofit/>
          </a:bodyPr>
          <a:lstStyle/>
          <a:p>
            <a:r>
              <a:rPr lang="en-IN" sz="4100">
                <a:latin typeface="Modern Love" pitchFamily="82" charset="0"/>
              </a:rPr>
              <a:t>main features of Hill Climbing Algorithm</a:t>
            </a:r>
          </a:p>
        </p:txBody>
      </p:sp>
      <p:sp>
        <p:nvSpPr>
          <p:cNvPr id="18" name="Content Placeholder 2">
            <a:extLst>
              <a:ext uri="{FF2B5EF4-FFF2-40B4-BE49-F238E27FC236}">
                <a16:creationId xmlns:a16="http://schemas.microsoft.com/office/drawing/2014/main" id="{30E40DB9-E2BB-3C4D-9080-997060AFAC65}"/>
              </a:ext>
            </a:extLst>
          </p:cNvPr>
          <p:cNvSpPr>
            <a:spLocks noGrp="1"/>
          </p:cNvSpPr>
          <p:nvPr>
            <p:ph idx="1"/>
          </p:nvPr>
        </p:nvSpPr>
        <p:spPr>
          <a:xfrm>
            <a:off x="4965431" y="2438400"/>
            <a:ext cx="6586489" cy="3785419"/>
          </a:xfrm>
        </p:spPr>
        <p:txBody>
          <a:bodyPr>
            <a:normAutofit/>
          </a:bodyPr>
          <a:lstStyle/>
          <a:p>
            <a:r>
              <a:rPr lang="en-IN" sz="2000" b="1"/>
              <a:t>Generate and Test variant:</a:t>
            </a:r>
            <a:r>
              <a:rPr lang="en-IN" sz="2000"/>
              <a:t> Hill Climbing is the variant of Generate and Test method. The Generate and Test method produce feedback which helps to decide which direction to move in the search space.</a:t>
            </a:r>
          </a:p>
          <a:p>
            <a:r>
              <a:rPr lang="en-IN" sz="2000" b="1"/>
              <a:t>Greedy approach:</a:t>
            </a:r>
            <a:r>
              <a:rPr lang="en-IN" sz="2000"/>
              <a:t> Hill-climbing algorithm search moves in the direction which optimizes the cost.</a:t>
            </a:r>
          </a:p>
          <a:p>
            <a:r>
              <a:rPr lang="en-IN" sz="2000" b="1"/>
              <a:t>No backtracking:</a:t>
            </a:r>
            <a:r>
              <a:rPr lang="en-IN" sz="2000"/>
              <a:t> It does not backtrack the search space, as it does not remember the previous states.</a:t>
            </a:r>
          </a:p>
          <a:p>
            <a:endParaRPr lang="en-US" sz="2000"/>
          </a:p>
        </p:txBody>
      </p:sp>
      <p:pic>
        <p:nvPicPr>
          <p:cNvPr id="26" name="Picture 19" descr="Magnifying glass on clear background">
            <a:extLst>
              <a:ext uri="{FF2B5EF4-FFF2-40B4-BE49-F238E27FC236}">
                <a16:creationId xmlns:a16="http://schemas.microsoft.com/office/drawing/2014/main" id="{E1513F59-9201-40F8-8317-0F8D2BD2BA02}"/>
              </a:ext>
            </a:extLst>
          </p:cNvPr>
          <p:cNvPicPr>
            <a:picLocks noChangeAspect="1"/>
          </p:cNvPicPr>
          <p:nvPr/>
        </p:nvPicPr>
        <p:blipFill rotWithShape="1">
          <a:blip r:embed="rId2"/>
          <a:srcRect l="40580" r="14300" b="-1"/>
          <a:stretch/>
        </p:blipFill>
        <p:spPr>
          <a:xfrm>
            <a:off x="20" y="10"/>
            <a:ext cx="4635571" cy="6857990"/>
          </a:xfrm>
          <a:prstGeom prst="rect">
            <a:avLst/>
          </a:prstGeom>
          <a:effectLst/>
        </p:spPr>
      </p:pic>
      <p:cxnSp>
        <p:nvCxnSpPr>
          <p:cNvPr id="27" name="Straight Connector 2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1931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03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zza">
            <a:extLst>
              <a:ext uri="{FF2B5EF4-FFF2-40B4-BE49-F238E27FC236}">
                <a16:creationId xmlns:a16="http://schemas.microsoft.com/office/drawing/2014/main" id="{B3684366-61C4-4CF4-AA6A-B2237569B665}"/>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05E43F-D80E-FA41-9FA9-4D26741E85B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latin typeface="Modern Love" pitchFamily="82" charset="0"/>
              </a:rPr>
              <a:t>Pizza delivery problem:-</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899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A75F-F46A-704C-8DB1-504FCF0605BC}"/>
              </a:ext>
            </a:extLst>
          </p:cNvPr>
          <p:cNvSpPr>
            <a:spLocks noGrp="1"/>
          </p:cNvSpPr>
          <p:nvPr>
            <p:ph type="title"/>
          </p:nvPr>
        </p:nvSpPr>
        <p:spPr/>
        <p:txBody>
          <a:bodyPr/>
          <a:lstStyle/>
          <a:p>
            <a:r>
              <a:rPr lang="en-US" dirty="0">
                <a:latin typeface="Modern Love" pitchFamily="82" charset="0"/>
              </a:rPr>
              <a:t>problem space</a:t>
            </a:r>
            <a:r>
              <a:rPr lang="en-US" dirty="0"/>
              <a:t>:-</a:t>
            </a:r>
          </a:p>
        </p:txBody>
      </p:sp>
      <p:sp>
        <p:nvSpPr>
          <p:cNvPr id="3" name="Content Placeholder 2">
            <a:extLst>
              <a:ext uri="{FF2B5EF4-FFF2-40B4-BE49-F238E27FC236}">
                <a16:creationId xmlns:a16="http://schemas.microsoft.com/office/drawing/2014/main" id="{3043661F-A827-3048-BB1A-CF4A5E224ED5}"/>
              </a:ext>
            </a:extLst>
          </p:cNvPr>
          <p:cNvSpPr>
            <a:spLocks noGrp="1"/>
          </p:cNvSpPr>
          <p:nvPr>
            <p:ph idx="1"/>
          </p:nvPr>
        </p:nvSpPr>
        <p:spPr>
          <a:xfrm>
            <a:off x="838200" y="1366605"/>
            <a:ext cx="10515600" cy="4810358"/>
          </a:xfrm>
        </p:spPr>
        <p:txBody>
          <a:bodyPr/>
          <a:lstStyle/>
          <a:p>
            <a:r>
              <a:rPr lang="en-US" dirty="0"/>
              <a:t>There’s  pizza delivery boy who needs to visit 4 location exactly ones, after which he must return to the location from where he started.</a:t>
            </a:r>
          </a:p>
          <a:p>
            <a:r>
              <a:rPr lang="en-US" dirty="0"/>
              <a:t>The distance btw each pair of location is known.</a:t>
            </a:r>
          </a:p>
          <a:p>
            <a:r>
              <a:rPr lang="en-US" dirty="0"/>
              <a:t>Conditions:- 1. visit all the locations , 2. visited only once, 3. reach where started.</a:t>
            </a:r>
          </a:p>
          <a:p>
            <a:r>
              <a:rPr lang="en-US" dirty="0"/>
              <a:t>To find :- shortest</a:t>
            </a:r>
          </a:p>
          <a:p>
            <a:pPr marL="0" indent="0">
              <a:buNone/>
            </a:pPr>
            <a:r>
              <a:rPr lang="en-US" dirty="0"/>
              <a:t>Route possible.</a:t>
            </a:r>
          </a:p>
          <a:p>
            <a:pPr marL="0" indent="0">
              <a:buNone/>
            </a:pPr>
            <a:r>
              <a:rPr lang="en-US" dirty="0"/>
              <a:t>State space:-</a:t>
            </a:r>
          </a:p>
          <a:p>
            <a:pPr marL="0" indent="0">
              <a:buNone/>
            </a:pPr>
            <a:endParaRPr lang="en-US" dirty="0"/>
          </a:p>
        </p:txBody>
      </p:sp>
      <p:sp>
        <p:nvSpPr>
          <p:cNvPr id="4" name="Oval 3">
            <a:extLst>
              <a:ext uri="{FF2B5EF4-FFF2-40B4-BE49-F238E27FC236}">
                <a16:creationId xmlns:a16="http://schemas.microsoft.com/office/drawing/2014/main" id="{67207466-EE54-5F49-8AB0-D98CD98A0B22}"/>
              </a:ext>
            </a:extLst>
          </p:cNvPr>
          <p:cNvSpPr/>
          <p:nvPr/>
        </p:nvSpPr>
        <p:spPr>
          <a:xfrm>
            <a:off x="3657600" y="3900488"/>
            <a:ext cx="928688" cy="600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6" name="Oval 5">
            <a:extLst>
              <a:ext uri="{FF2B5EF4-FFF2-40B4-BE49-F238E27FC236}">
                <a16:creationId xmlns:a16="http://schemas.microsoft.com/office/drawing/2014/main" id="{92F43B2D-4E81-E44F-9D8A-D5C91D25142E}"/>
              </a:ext>
            </a:extLst>
          </p:cNvPr>
          <p:cNvSpPr/>
          <p:nvPr/>
        </p:nvSpPr>
        <p:spPr>
          <a:xfrm>
            <a:off x="3657600" y="5491395"/>
            <a:ext cx="928688" cy="600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a:extLst>
              <a:ext uri="{FF2B5EF4-FFF2-40B4-BE49-F238E27FC236}">
                <a16:creationId xmlns:a16="http://schemas.microsoft.com/office/drawing/2014/main" id="{3630B54C-FBAA-574B-92F5-D6872C8D4282}"/>
              </a:ext>
            </a:extLst>
          </p:cNvPr>
          <p:cNvSpPr/>
          <p:nvPr/>
        </p:nvSpPr>
        <p:spPr>
          <a:xfrm>
            <a:off x="7141370" y="5491394"/>
            <a:ext cx="928688" cy="600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69E0B80B-81A5-B949-9202-C9B34EC3BAD5}"/>
              </a:ext>
            </a:extLst>
          </p:cNvPr>
          <p:cNvSpPr/>
          <p:nvPr/>
        </p:nvSpPr>
        <p:spPr>
          <a:xfrm>
            <a:off x="7141370" y="3900487"/>
            <a:ext cx="928688" cy="600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0" name="Straight Connector 9">
            <a:extLst>
              <a:ext uri="{FF2B5EF4-FFF2-40B4-BE49-F238E27FC236}">
                <a16:creationId xmlns:a16="http://schemas.microsoft.com/office/drawing/2014/main" id="{7359AE0B-5408-CE4D-BC95-CCB1B25E6EBA}"/>
              </a:ext>
            </a:extLst>
          </p:cNvPr>
          <p:cNvCxnSpPr>
            <a:cxnSpLocks/>
          </p:cNvCxnSpPr>
          <p:nvPr/>
        </p:nvCxnSpPr>
        <p:spPr>
          <a:xfrm>
            <a:off x="4586288" y="4185960"/>
            <a:ext cx="255508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F5D89B-2525-5943-966B-4E87DBB93B2B}"/>
              </a:ext>
            </a:extLst>
          </p:cNvPr>
          <p:cNvCxnSpPr>
            <a:endCxn id="7" idx="0"/>
          </p:cNvCxnSpPr>
          <p:nvPr/>
        </p:nvCxnSpPr>
        <p:spPr>
          <a:xfrm>
            <a:off x="7605714" y="4543308"/>
            <a:ext cx="0" cy="948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A96A9A8-D2F6-A24A-BA54-5B4C862E16F0}"/>
              </a:ext>
            </a:extLst>
          </p:cNvPr>
          <p:cNvCxnSpPr>
            <a:stCxn id="6" idx="6"/>
            <a:endCxn id="7" idx="2"/>
          </p:cNvCxnSpPr>
          <p:nvPr/>
        </p:nvCxnSpPr>
        <p:spPr>
          <a:xfrm flipV="1">
            <a:off x="4586288" y="5791432"/>
            <a:ext cx="255508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DE6E39-E10D-724D-B506-03ED8E96A902}"/>
              </a:ext>
            </a:extLst>
          </p:cNvPr>
          <p:cNvCxnSpPr>
            <a:stCxn id="4" idx="4"/>
            <a:endCxn id="6" idx="0"/>
          </p:cNvCxnSpPr>
          <p:nvPr/>
        </p:nvCxnSpPr>
        <p:spPr>
          <a:xfrm>
            <a:off x="4121944" y="4500563"/>
            <a:ext cx="0" cy="990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3016387-D0DC-4B4D-9012-A18D97681382}"/>
              </a:ext>
            </a:extLst>
          </p:cNvPr>
          <p:cNvCxnSpPr>
            <a:stCxn id="4" idx="5"/>
            <a:endCxn id="7" idx="1"/>
          </p:cNvCxnSpPr>
          <p:nvPr/>
        </p:nvCxnSpPr>
        <p:spPr>
          <a:xfrm>
            <a:off x="4450285" y="4412684"/>
            <a:ext cx="2827088" cy="116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73E024-5DCC-BA4D-B618-CC35352D5FC7}"/>
              </a:ext>
            </a:extLst>
          </p:cNvPr>
          <p:cNvCxnSpPr>
            <a:stCxn id="6" idx="7"/>
            <a:endCxn id="8" idx="3"/>
          </p:cNvCxnSpPr>
          <p:nvPr/>
        </p:nvCxnSpPr>
        <p:spPr>
          <a:xfrm flipV="1">
            <a:off x="4450285" y="4412683"/>
            <a:ext cx="2827088" cy="116659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E2FE24-767B-D649-ABB9-18182DFF4174}"/>
              </a:ext>
            </a:extLst>
          </p:cNvPr>
          <p:cNvSpPr txBox="1"/>
          <p:nvPr/>
        </p:nvSpPr>
        <p:spPr>
          <a:xfrm>
            <a:off x="5743575" y="4001294"/>
            <a:ext cx="535724" cy="369332"/>
          </a:xfrm>
          <a:prstGeom prst="rect">
            <a:avLst/>
          </a:prstGeom>
          <a:noFill/>
        </p:spPr>
        <p:txBody>
          <a:bodyPr wrap="none" rtlCol="0">
            <a:spAutoFit/>
          </a:bodyPr>
          <a:lstStyle/>
          <a:p>
            <a:r>
              <a:rPr lang="en-US" dirty="0"/>
              <a:t>200</a:t>
            </a:r>
          </a:p>
        </p:txBody>
      </p:sp>
      <p:sp>
        <p:nvSpPr>
          <p:cNvPr id="23" name="TextBox 22">
            <a:extLst>
              <a:ext uri="{FF2B5EF4-FFF2-40B4-BE49-F238E27FC236}">
                <a16:creationId xmlns:a16="http://schemas.microsoft.com/office/drawing/2014/main" id="{03303709-4EEC-7341-8C36-C80FADB2AF50}"/>
              </a:ext>
            </a:extLst>
          </p:cNvPr>
          <p:cNvSpPr txBox="1"/>
          <p:nvPr/>
        </p:nvSpPr>
        <p:spPr>
          <a:xfrm>
            <a:off x="7605714" y="4995978"/>
            <a:ext cx="535724" cy="369332"/>
          </a:xfrm>
          <a:prstGeom prst="rect">
            <a:avLst/>
          </a:prstGeom>
          <a:noFill/>
        </p:spPr>
        <p:txBody>
          <a:bodyPr wrap="none" rtlCol="0">
            <a:spAutoFit/>
          </a:bodyPr>
          <a:lstStyle/>
          <a:p>
            <a:r>
              <a:rPr lang="en-US" dirty="0"/>
              <a:t>100</a:t>
            </a:r>
          </a:p>
        </p:txBody>
      </p:sp>
      <p:sp>
        <p:nvSpPr>
          <p:cNvPr id="24" name="TextBox 23">
            <a:extLst>
              <a:ext uri="{FF2B5EF4-FFF2-40B4-BE49-F238E27FC236}">
                <a16:creationId xmlns:a16="http://schemas.microsoft.com/office/drawing/2014/main" id="{60B10284-7981-564C-976C-D36A1BD9A511}"/>
              </a:ext>
            </a:extLst>
          </p:cNvPr>
          <p:cNvSpPr txBox="1"/>
          <p:nvPr/>
        </p:nvSpPr>
        <p:spPr>
          <a:xfrm>
            <a:off x="6011437" y="5791431"/>
            <a:ext cx="535724" cy="369332"/>
          </a:xfrm>
          <a:prstGeom prst="rect">
            <a:avLst/>
          </a:prstGeom>
          <a:noFill/>
        </p:spPr>
        <p:txBody>
          <a:bodyPr wrap="none" rtlCol="0">
            <a:spAutoFit/>
          </a:bodyPr>
          <a:lstStyle/>
          <a:p>
            <a:r>
              <a:rPr lang="en-US" dirty="0"/>
              <a:t>200</a:t>
            </a:r>
          </a:p>
        </p:txBody>
      </p:sp>
      <p:sp>
        <p:nvSpPr>
          <p:cNvPr id="25" name="TextBox 24">
            <a:extLst>
              <a:ext uri="{FF2B5EF4-FFF2-40B4-BE49-F238E27FC236}">
                <a16:creationId xmlns:a16="http://schemas.microsoft.com/office/drawing/2014/main" id="{1C5B33A4-F529-1B4D-8575-EF99AE2289C8}"/>
              </a:ext>
            </a:extLst>
          </p:cNvPr>
          <p:cNvSpPr txBox="1"/>
          <p:nvPr/>
        </p:nvSpPr>
        <p:spPr>
          <a:xfrm>
            <a:off x="4121944" y="5017351"/>
            <a:ext cx="535724" cy="369332"/>
          </a:xfrm>
          <a:prstGeom prst="rect">
            <a:avLst/>
          </a:prstGeom>
          <a:noFill/>
        </p:spPr>
        <p:txBody>
          <a:bodyPr wrap="none" rtlCol="0">
            <a:spAutoFit/>
          </a:bodyPr>
          <a:lstStyle/>
          <a:p>
            <a:r>
              <a:rPr lang="en-US" dirty="0"/>
              <a:t>100</a:t>
            </a:r>
          </a:p>
        </p:txBody>
      </p:sp>
      <p:sp>
        <p:nvSpPr>
          <p:cNvPr id="26" name="TextBox 25">
            <a:extLst>
              <a:ext uri="{FF2B5EF4-FFF2-40B4-BE49-F238E27FC236}">
                <a16:creationId xmlns:a16="http://schemas.microsoft.com/office/drawing/2014/main" id="{6CC6761A-D26E-3643-969D-3C496DF84F68}"/>
              </a:ext>
            </a:extLst>
          </p:cNvPr>
          <p:cNvSpPr txBox="1"/>
          <p:nvPr/>
        </p:nvSpPr>
        <p:spPr>
          <a:xfrm>
            <a:off x="6279299" y="4734094"/>
            <a:ext cx="535724" cy="369332"/>
          </a:xfrm>
          <a:prstGeom prst="rect">
            <a:avLst/>
          </a:prstGeom>
          <a:noFill/>
        </p:spPr>
        <p:txBody>
          <a:bodyPr wrap="none" rtlCol="0">
            <a:spAutoFit/>
          </a:bodyPr>
          <a:lstStyle/>
          <a:p>
            <a:r>
              <a:rPr lang="en-US" dirty="0"/>
              <a:t>300</a:t>
            </a:r>
          </a:p>
        </p:txBody>
      </p:sp>
    </p:spTree>
    <p:extLst>
      <p:ext uri="{BB962C8B-B14F-4D97-AF65-F5344CB8AC3E}">
        <p14:creationId xmlns:p14="http://schemas.microsoft.com/office/powerpoint/2010/main" val="3407387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46FC15-8995-2149-987D-6CE21CA9C233}"/>
              </a:ext>
            </a:extLst>
          </p:cNvPr>
          <p:cNvSpPr>
            <a:spLocks noGrp="1"/>
          </p:cNvSpPr>
          <p:nvPr>
            <p:ph type="title"/>
          </p:nvPr>
        </p:nvSpPr>
        <p:spPr>
          <a:xfrm>
            <a:off x="965201" y="1036674"/>
            <a:ext cx="3689096" cy="3514364"/>
          </a:xfrm>
        </p:spPr>
        <p:txBody>
          <a:bodyPr vert="horz" lIns="91440" tIns="45720" rIns="91440" bIns="45720" rtlCol="0" anchor="b">
            <a:normAutofit/>
          </a:bodyPr>
          <a:lstStyle/>
          <a:p>
            <a:pPr algn="r"/>
            <a:r>
              <a:rPr lang="en-US" sz="5000" kern="1200">
                <a:solidFill>
                  <a:schemeClr val="tx1"/>
                </a:solidFill>
                <a:latin typeface="+mj-lt"/>
                <a:ea typeface="+mj-ea"/>
                <a:cs typeface="+mj-cs"/>
              </a:rPr>
              <a:t>Representing the problem space in python:-</a:t>
            </a:r>
          </a:p>
        </p:txBody>
      </p:sp>
      <p:pic>
        <p:nvPicPr>
          <p:cNvPr id="5" name="Content Placeholder 4" descr="Text, chat or text message&#10;&#10;Description automatically generated">
            <a:extLst>
              <a:ext uri="{FF2B5EF4-FFF2-40B4-BE49-F238E27FC236}">
                <a16:creationId xmlns:a16="http://schemas.microsoft.com/office/drawing/2014/main" id="{071CE593-0195-AC47-AE0E-6426C62B793F}"/>
              </a:ext>
            </a:extLst>
          </p:cNvPr>
          <p:cNvPicPr>
            <a:picLocks noChangeAspect="1"/>
          </p:cNvPicPr>
          <p:nvPr/>
        </p:nvPicPr>
        <p:blipFill>
          <a:blip r:embed="rId2"/>
          <a:stretch>
            <a:fillRect/>
          </a:stretch>
        </p:blipFill>
        <p:spPr>
          <a:xfrm>
            <a:off x="5342862" y="2077223"/>
            <a:ext cx="4811872" cy="2136614"/>
          </a:xfrm>
          <a:prstGeom prst="rect">
            <a:avLst/>
          </a:prstGeom>
        </p:spPr>
      </p:pic>
    </p:spTree>
    <p:extLst>
      <p:ext uri="{BB962C8B-B14F-4D97-AF65-F5344CB8AC3E}">
        <p14:creationId xmlns:p14="http://schemas.microsoft.com/office/powerpoint/2010/main" val="300466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0955E-1E01-E04B-B5C4-5B25770EB0A7}"/>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Step1:- generate a random solution</a:t>
            </a:r>
          </a:p>
        </p:txBody>
      </p:sp>
      <p:cxnSp>
        <p:nvCxnSpPr>
          <p:cNvPr id="23"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C9C5991A-E934-3F4C-945B-9393B7237053}"/>
              </a:ext>
            </a:extLst>
          </p:cNvPr>
          <p:cNvPicPr>
            <a:picLocks noGrp="1" noChangeAspect="1"/>
          </p:cNvPicPr>
          <p:nvPr>
            <p:ph idx="1"/>
          </p:nvPr>
        </p:nvPicPr>
        <p:blipFill>
          <a:blip r:embed="rId2"/>
          <a:stretch>
            <a:fillRect/>
          </a:stretch>
        </p:blipFill>
        <p:spPr>
          <a:xfrm>
            <a:off x="331567" y="3108109"/>
            <a:ext cx="5455917" cy="2635055"/>
          </a:xfrm>
          <a:prstGeom prst="rect">
            <a:avLst/>
          </a:prstGeom>
        </p:spPr>
      </p:pic>
      <p:cxnSp>
        <p:nvCxnSpPr>
          <p:cNvPr id="25"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Text&#10;&#10;Description automatically generated">
            <a:extLst>
              <a:ext uri="{FF2B5EF4-FFF2-40B4-BE49-F238E27FC236}">
                <a16:creationId xmlns:a16="http://schemas.microsoft.com/office/drawing/2014/main" id="{1CB817C8-6403-BF40-9619-43EA227F441C}"/>
              </a:ext>
            </a:extLst>
          </p:cNvPr>
          <p:cNvPicPr>
            <a:picLocks noChangeAspect="1"/>
          </p:cNvPicPr>
          <p:nvPr/>
        </p:nvPicPr>
        <p:blipFill>
          <a:blip r:embed="rId3"/>
          <a:stretch>
            <a:fillRect/>
          </a:stretch>
        </p:blipFill>
        <p:spPr>
          <a:xfrm>
            <a:off x="6116279" y="2743200"/>
            <a:ext cx="5784712" cy="3511236"/>
          </a:xfrm>
          <a:prstGeom prst="rect">
            <a:avLst/>
          </a:prstGeom>
        </p:spPr>
      </p:pic>
    </p:spTree>
    <p:extLst>
      <p:ext uri="{BB962C8B-B14F-4D97-AF65-F5344CB8AC3E}">
        <p14:creationId xmlns:p14="http://schemas.microsoft.com/office/powerpoint/2010/main" val="3850914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descr="Graphical user interface, text, application&#10;&#10;Description automatically generated">
            <a:extLst>
              <a:ext uri="{FF2B5EF4-FFF2-40B4-BE49-F238E27FC236}">
                <a16:creationId xmlns:a16="http://schemas.microsoft.com/office/drawing/2014/main" id="{1F9F677E-0B3A-C040-9819-3D78157C6945}"/>
              </a:ext>
            </a:extLst>
          </p:cNvPr>
          <p:cNvPicPr>
            <a:picLocks noGrp="1" noChangeAspect="1"/>
          </p:cNvPicPr>
          <p:nvPr>
            <p:ph idx="1"/>
          </p:nvPr>
        </p:nvPicPr>
        <p:blipFill>
          <a:blip r:embed="rId2"/>
          <a:stretch>
            <a:fillRect/>
          </a:stretch>
        </p:blipFill>
        <p:spPr>
          <a:xfrm>
            <a:off x="2586038" y="288485"/>
            <a:ext cx="7315063" cy="6164658"/>
          </a:xfrm>
        </p:spPr>
      </p:pic>
    </p:spTree>
    <p:extLst>
      <p:ext uri="{BB962C8B-B14F-4D97-AF65-F5344CB8AC3E}">
        <p14:creationId xmlns:p14="http://schemas.microsoft.com/office/powerpoint/2010/main" val="414816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descr="Text&#10;&#10;Description automatically generated">
            <a:extLst>
              <a:ext uri="{FF2B5EF4-FFF2-40B4-BE49-F238E27FC236}">
                <a16:creationId xmlns:a16="http://schemas.microsoft.com/office/drawing/2014/main" id="{B49566AB-8130-B643-BDC2-F7DDA257E023}"/>
              </a:ext>
            </a:extLst>
          </p:cNvPr>
          <p:cNvPicPr>
            <a:picLocks noGrp="1" noChangeAspect="1"/>
          </p:cNvPicPr>
          <p:nvPr>
            <p:ph idx="1"/>
          </p:nvPr>
        </p:nvPicPr>
        <p:blipFill>
          <a:blip r:embed="rId2"/>
          <a:stretch>
            <a:fillRect/>
          </a:stretch>
        </p:blipFill>
        <p:spPr>
          <a:xfrm>
            <a:off x="2721144" y="288485"/>
            <a:ext cx="6635500" cy="6355203"/>
          </a:xfrm>
        </p:spPr>
      </p:pic>
    </p:spTree>
    <p:extLst>
      <p:ext uri="{BB962C8B-B14F-4D97-AF65-F5344CB8AC3E}">
        <p14:creationId xmlns:p14="http://schemas.microsoft.com/office/powerpoint/2010/main" val="3278651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261</Words>
  <Application>Microsoft Macintosh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Agency FB</vt:lpstr>
      <vt:lpstr>Arial</vt:lpstr>
      <vt:lpstr>Calibri</vt:lpstr>
      <vt:lpstr>Calibri Light</vt:lpstr>
      <vt:lpstr>Modern Love</vt:lpstr>
      <vt:lpstr>Office Theme</vt:lpstr>
      <vt:lpstr>Hill climbing AI PROJECT</vt:lpstr>
      <vt:lpstr>Steepest-Ascent hill climbing: </vt:lpstr>
      <vt:lpstr>main features of Hill Climbing Algorithm</vt:lpstr>
      <vt:lpstr>Pizza delivery problem:-</vt:lpstr>
      <vt:lpstr>problem space:-</vt:lpstr>
      <vt:lpstr>Representing the problem space in python:-</vt:lpstr>
      <vt:lpstr>Step1:- generate a random solution</vt:lpstr>
      <vt:lpstr>PowerPoint Presentation</vt:lpstr>
      <vt:lpstr>PowerPoint Presentation</vt:lpstr>
      <vt:lpstr>Generating all the near possible solutions/nodes</vt:lpstr>
      <vt:lpstr>Selecting the best solution from all the solutions </vt:lpstr>
      <vt:lpstr>Finally creating hill climbing algorithum</vt:lpstr>
      <vt:lpstr>Time to run </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Hill climbing</dc:title>
  <dc:creator>applekanu123@gmail.com</dc:creator>
  <cp:lastModifiedBy>applekanu123@gmail.com</cp:lastModifiedBy>
  <cp:revision>14</cp:revision>
  <dcterms:created xsi:type="dcterms:W3CDTF">2021-03-21T16:31:40Z</dcterms:created>
  <dcterms:modified xsi:type="dcterms:W3CDTF">2021-03-22T07:07:44Z</dcterms:modified>
</cp:coreProperties>
</file>