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4833937" y="605591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5325070" y="946546"/>
            <a:ext cx="13722210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2495609" y="898481"/>
            <a:ext cx="7500939" cy="115550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buClrTx/>
              <a:defRPr sz="3800"/>
            </a:lvl1pPr>
            <a:lvl2pPr marL="808264" indent="-465364">
              <a:spcBef>
                <a:spcPts val="4500"/>
              </a:spcBef>
              <a:buClrTx/>
              <a:defRPr sz="3800"/>
            </a:lvl2pPr>
            <a:lvl3pPr marL="1151164" indent="-465364">
              <a:spcBef>
                <a:spcPts val="4500"/>
              </a:spcBef>
              <a:buClrTx/>
              <a:defRPr sz="3800"/>
            </a:lvl3pPr>
            <a:lvl4pPr marL="1494064" indent="-465364">
              <a:spcBef>
                <a:spcPts val="4500"/>
              </a:spcBef>
              <a:buClrTx/>
              <a:defRPr sz="3800"/>
            </a:lvl4pPr>
            <a:lvl5pPr marL="1836964" indent="-465364">
              <a:spcBef>
                <a:spcPts val="4500"/>
              </a:spcBef>
              <a:buClrTx/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2513468" y="6983015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2513468" y="892968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4387453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70-535 - Architecting Microsoft Azure Solutions"/>
          <p:cNvSpPr txBox="1"/>
          <p:nvPr>
            <p:ph type="ctrTitle"/>
          </p:nvPr>
        </p:nvSpPr>
        <p:spPr>
          <a:xfrm>
            <a:off x="2999834" y="3278981"/>
            <a:ext cx="18384332" cy="4643438"/>
          </a:xfrm>
          <a:prstGeom prst="rect">
            <a:avLst/>
          </a:prstGeom>
        </p:spPr>
        <p:txBody>
          <a:bodyPr/>
          <a:lstStyle/>
          <a:p>
            <a:pPr/>
            <a:r>
              <a:t>70-535 - Architecting Microsoft Azure Solutions</a:t>
            </a:r>
          </a:p>
        </p:txBody>
      </p:sp>
      <p:sp>
        <p:nvSpPr>
          <p:cNvPr id="120" name="Abdul Rasheed Feroz Khan…"/>
          <p:cNvSpPr txBox="1"/>
          <p:nvPr>
            <p:ph type="subTitle" sz="quarter" idx="1"/>
          </p:nvPr>
        </p:nvSpPr>
        <p:spPr>
          <a:xfrm>
            <a:off x="4833937" y="8319040"/>
            <a:ext cx="14716126" cy="1589485"/>
          </a:xfrm>
          <a:prstGeom prst="rect">
            <a:avLst/>
          </a:prstGeom>
        </p:spPr>
        <p:txBody>
          <a:bodyPr/>
          <a:lstStyle/>
          <a:p>
            <a:pPr defTabSz="484703">
              <a:defRPr b="1" sz="3185"/>
            </a:pPr>
            <a:r>
              <a:t>Abdul Rasheed Feroz Khan</a:t>
            </a:r>
          </a:p>
          <a:p>
            <a:pPr defTabSz="484703">
              <a:defRPr sz="3185"/>
            </a:pPr>
            <a:r>
              <a:t>Director - CodeSizzler</a:t>
            </a:r>
          </a:p>
          <a:p>
            <a:pPr defTabSz="484703">
              <a:defRPr sz="3185"/>
            </a:pPr>
            <a:r>
              <a:t>Microsoft Most Valuable Professional - Azure.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Agenda - Day 5 - Design for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0086">
              <a:defRPr sz="9407"/>
            </a:lvl1pPr>
          </a:lstStyle>
          <a:p>
            <a:pPr/>
            <a:r>
              <a:t>Agenda - Day 5 - Design for Operations</a:t>
            </a:r>
          </a:p>
        </p:txBody>
      </p:sp>
      <p:sp>
        <p:nvSpPr>
          <p:cNvPr id="148" name="Applications for Monitoring and Alert Strategi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Applications for Monitoring and Alert Strategies</a:t>
            </a:r>
          </a:p>
          <a:p>
            <a:pPr/>
            <a:r>
              <a:t>Platform for Monitoring and Alert Strategies</a:t>
            </a:r>
          </a:p>
          <a:p>
            <a:pPr/>
            <a:r>
              <a:t>Operation Automation Strategy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All set for the day!!"/>
          <p:cNvSpPr txBox="1"/>
          <p:nvPr>
            <p:ph type="ctrTitle"/>
          </p:nvPr>
        </p:nvSpPr>
        <p:spPr>
          <a:xfrm>
            <a:off x="4833937" y="32789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All set for the day!!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20543775_1778716739086636_9030663918421253656_o.png" descr="20543775_1778716739086636_9030663918421253656_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4000" y="-1"/>
            <a:ext cx="13716000" cy="13716001"/>
          </a:xfrm>
          <a:prstGeom prst="rect">
            <a:avLst/>
          </a:prstGeom>
          <a:ln w="12700">
            <a:solidFill>
              <a:srgbClr val="F3F7F5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0569fc20170727020440.jpg" descr="0569fc20170727020440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7575" t="0" r="7575" b="0"/>
          <a:stretch>
            <a:fillRect/>
          </a:stretch>
        </p:blipFill>
        <p:spPr>
          <a:xfrm>
            <a:off x="16075375" y="4417407"/>
            <a:ext cx="5651645" cy="6660868"/>
          </a:xfrm>
          <a:prstGeom prst="rect">
            <a:avLst/>
          </a:prstGeom>
        </p:spPr>
      </p:pic>
      <p:sp>
        <p:nvSpPr>
          <p:cNvPr id="123" name="Founder &amp; Director - CodeSizzler…"/>
          <p:cNvSpPr txBox="1"/>
          <p:nvPr>
            <p:ph type="body" sz="half" idx="1"/>
          </p:nvPr>
        </p:nvSpPr>
        <p:spPr>
          <a:xfrm>
            <a:off x="1843997" y="3327589"/>
            <a:ext cx="13619725" cy="8840391"/>
          </a:xfrm>
          <a:prstGeom prst="rect">
            <a:avLst/>
          </a:prstGeom>
        </p:spPr>
        <p:txBody>
          <a:bodyPr/>
          <a:lstStyle/>
          <a:p>
            <a:pPr marL="441851" indent="-441851" defTabSz="673655">
              <a:spcBef>
                <a:spcPts val="4800"/>
              </a:spcBef>
              <a:defRPr sz="3607"/>
            </a:pPr>
            <a:r>
              <a:t>Founder &amp; Director - CodeSizzler</a:t>
            </a:r>
          </a:p>
          <a:p>
            <a:pPr marL="441851" indent="-441851" defTabSz="673655">
              <a:spcBef>
                <a:spcPts val="4800"/>
              </a:spcBef>
              <a:defRPr sz="3607"/>
            </a:pPr>
            <a:r>
              <a:t>Microsoft Most Valuable Professional - Azure</a:t>
            </a:r>
          </a:p>
          <a:p>
            <a:pPr marL="441851" indent="-441851" defTabSz="673655">
              <a:spcBef>
                <a:spcPts val="4800"/>
              </a:spcBef>
              <a:defRPr sz="3607"/>
            </a:pPr>
            <a:r>
              <a:t>C# Corner Most Valuable Professional </a:t>
            </a:r>
          </a:p>
          <a:p>
            <a:pPr marL="441851" indent="-441851" defTabSz="673655">
              <a:spcBef>
                <a:spcPts val="4800"/>
              </a:spcBef>
              <a:defRPr sz="3607"/>
            </a:pPr>
            <a:r>
              <a:t>Microsoft Certified Trainer</a:t>
            </a:r>
          </a:p>
          <a:p>
            <a:pPr marL="441851" indent="-441851" defTabSz="673655">
              <a:spcBef>
                <a:spcPts val="4800"/>
              </a:spcBef>
              <a:defRPr sz="3607"/>
            </a:pPr>
            <a:r>
              <a:t>7 years of experience as Cloud Consultant</a:t>
            </a:r>
          </a:p>
          <a:p>
            <a:pPr marL="441851" indent="-441851" defTabSz="673655">
              <a:spcBef>
                <a:spcPts val="4800"/>
              </a:spcBef>
              <a:defRPr sz="3607"/>
            </a:pPr>
            <a:r>
              <a:t>Azure - AWS - GCP - IoT - Machine Learning - Cognitive Services - Bot - Xamarin - Big Data</a:t>
            </a:r>
          </a:p>
          <a:p>
            <a:pPr marL="441851" indent="-441851" defTabSz="673655">
              <a:spcBef>
                <a:spcPts val="4800"/>
              </a:spcBef>
              <a:defRPr sz="3607"/>
            </a:pPr>
            <a:r>
              <a:t>Consultant for Accenture, Adobe, Deloitte., Infosys, Johnson Controls, Microsoft, Wipro, etc.,</a:t>
            </a:r>
          </a:p>
        </p:txBody>
      </p:sp>
      <p:sp>
        <p:nvSpPr>
          <p:cNvPr id="124" name="About the Instructor"/>
          <p:cNvSpPr txBox="1"/>
          <p:nvPr/>
        </p:nvSpPr>
        <p:spPr>
          <a:xfrm>
            <a:off x="3415729" y="419092"/>
            <a:ext cx="18215296" cy="1828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About the Instructor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ourse Cont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Content</a:t>
            </a:r>
          </a:p>
        </p:txBody>
      </p:sp>
      <p:sp>
        <p:nvSpPr>
          <p:cNvPr id="127" name="Design Compute Infrastructure (20-25%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Design Compute Infrastructure (20-25%)</a:t>
            </a:r>
          </a:p>
          <a:p>
            <a:pPr/>
            <a:r>
              <a:t>Design Data Implementation (15-20%)</a:t>
            </a:r>
          </a:p>
          <a:p>
            <a:pPr/>
            <a:r>
              <a:t>Design Network Implementation (15-20%)</a:t>
            </a:r>
          </a:p>
          <a:p>
            <a:pPr/>
            <a:r>
              <a:t>Design Security and Identity Solutions (20-25%)</a:t>
            </a:r>
          </a:p>
          <a:p>
            <a:pPr/>
            <a:r>
              <a:t>Design Solutions by using Platform Services (10-15%)</a:t>
            </a:r>
          </a:p>
          <a:p>
            <a:pPr/>
            <a:r>
              <a:t>Design for Operations (10-15%)</a:t>
            </a:r>
          </a:p>
        </p:txBody>
      </p:sp>
      <p:sp>
        <p:nvSpPr>
          <p:cNvPr id="128" name="Slide Number"/>
          <p:cNvSpPr txBox="1"/>
          <p:nvPr>
            <p:ph type="sldNum" sz="quarter" idx="4294967295"/>
          </p:nvPr>
        </p:nvSpPr>
        <p:spPr>
          <a:xfrm>
            <a:off x="12031776" y="13073062"/>
            <a:ext cx="310923" cy="47767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Who can take this course?"/>
          <p:cNvSpPr txBox="1"/>
          <p:nvPr>
            <p:ph type="title"/>
          </p:nvPr>
        </p:nvSpPr>
        <p:spPr>
          <a:xfrm>
            <a:off x="4691562" y="5339953"/>
            <a:ext cx="15609094" cy="3036094"/>
          </a:xfrm>
          <a:prstGeom prst="rect">
            <a:avLst/>
          </a:prstGeom>
        </p:spPr>
        <p:txBody>
          <a:bodyPr/>
          <a:lstStyle>
            <a:lvl1pPr defTabSz="722947">
              <a:defRPr sz="9856"/>
            </a:lvl1pPr>
          </a:lstStyle>
          <a:p>
            <a:pPr/>
            <a:r>
              <a:t>Who can take this course?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Agenda - Day 1- Design Compute Insfrastructure on Az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856">
              <a:defRPr sz="7728"/>
            </a:lvl1pPr>
          </a:lstStyle>
          <a:p>
            <a:pPr/>
            <a:r>
              <a:t>Agenda - Day 1- Design Compute Insfrastructure on Azure</a:t>
            </a:r>
          </a:p>
        </p:txBody>
      </p:sp>
      <p:sp>
        <p:nvSpPr>
          <p:cNvPr id="133" name="Virtual Machines on Azu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Virtual Machines on Azure</a:t>
            </a:r>
          </a:p>
          <a:p>
            <a:pPr/>
            <a:r>
              <a:t>Architecting your first Virtual Machine on Azure</a:t>
            </a:r>
          </a:p>
          <a:p>
            <a:pPr/>
            <a:r>
              <a:t>Components of Virtual Machines</a:t>
            </a:r>
          </a:p>
          <a:p>
            <a:pPr/>
            <a:r>
              <a:t>Deploying Windows and Linux Virtual Machines</a:t>
            </a:r>
          </a:p>
          <a:p>
            <a:pPr/>
            <a:r>
              <a:t>Serverless Architecture on Azure - Azure WebApps, Mobile Apps and Logic Apps</a:t>
            </a:r>
          </a:p>
          <a:p>
            <a:pPr/>
            <a:r>
              <a:t>Azure Container Services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genda - Day 2- Design Data 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0086">
              <a:defRPr sz="9407"/>
            </a:lvl1pPr>
          </a:lstStyle>
          <a:p>
            <a:pPr/>
            <a:r>
              <a:t>Agenda - Day 2- Design Data Implementation</a:t>
            </a:r>
          </a:p>
        </p:txBody>
      </p:sp>
      <p:sp>
        <p:nvSpPr>
          <p:cNvPr id="136" name="Azure Storage Solutions - Blobs, Files, Tables and Queu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Azure Storage Solutions - Blobs, Files, Tables and Queues</a:t>
            </a:r>
          </a:p>
          <a:p>
            <a:pPr/>
            <a:r>
              <a:t>Azure Data Services - Data Factory, Data Warehousing, Data Lake Analytics</a:t>
            </a:r>
          </a:p>
          <a:p>
            <a:pPr/>
            <a:r>
              <a:t>Relational Database Services - Databases and Architecting</a:t>
            </a:r>
          </a:p>
          <a:p>
            <a:pPr/>
            <a:r>
              <a:t>NoSQL Storage - CosmosDB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Agenda - Day 3 - Network 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0086">
              <a:defRPr sz="9407"/>
            </a:lvl1pPr>
          </a:lstStyle>
          <a:p>
            <a:pPr/>
            <a:r>
              <a:t>Agenda - Day 3 - Network Implementation </a:t>
            </a:r>
          </a:p>
        </p:txBody>
      </p:sp>
      <p:sp>
        <p:nvSpPr>
          <p:cNvPr id="139" name="Virtual Networks on Azu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Virtual Networks on Azure</a:t>
            </a:r>
          </a:p>
          <a:p>
            <a:pPr/>
            <a:r>
              <a:t>Architecting V-Net and external connectivity</a:t>
            </a:r>
          </a:p>
          <a:p>
            <a:pPr/>
            <a:r>
              <a:t>Architecting Security Strategies</a:t>
            </a:r>
          </a:p>
          <a:p>
            <a:pPr/>
            <a:r>
              <a:t>Determine connectivity for Hybrid Applications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Agenda - Day 3 (Cont.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- Day 3 (Cont.)</a:t>
            </a:r>
          </a:p>
        </p:txBody>
      </p:sp>
      <p:sp>
        <p:nvSpPr>
          <p:cNvPr id="142" name="Designing an Identity Solution (AD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Designing an Identity Solution (AD)</a:t>
            </a:r>
          </a:p>
          <a:p>
            <a:pPr/>
            <a:r>
              <a:t>Architecting Data Security Solutions</a:t>
            </a:r>
          </a:p>
          <a:p>
            <a:pPr/>
            <a:r>
              <a:t>Determine access with RBAC</a:t>
            </a:r>
          </a:p>
          <a:p>
            <a:pPr/>
            <a:r>
              <a:t>Manage Security Risks with Azure Security Centre and OMS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genda - Day 4 - Platform Serv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0086">
              <a:defRPr sz="9407"/>
            </a:lvl1pPr>
          </a:lstStyle>
          <a:p>
            <a:pPr/>
            <a:r>
              <a:t>Agenda - Day 4 - Platform Services</a:t>
            </a:r>
          </a:p>
        </p:txBody>
      </p:sp>
      <p:sp>
        <p:nvSpPr>
          <p:cNvPr id="145" name="Artificial Intelligence Servi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Artificial Intelligence Services</a:t>
            </a:r>
          </a:p>
          <a:p>
            <a:pPr/>
            <a:r>
              <a:t>Design for IoT</a:t>
            </a:r>
          </a:p>
          <a:p>
            <a:pPr/>
            <a:r>
              <a:t>Determine Messaging Solutions</a:t>
            </a:r>
          </a:p>
          <a:p>
            <a:pPr/>
            <a:r>
              <a:t>Media Service Solutions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