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udh Kondaveeti" initials="AK" lastIdx="0" clrIdx="0">
    <p:extLst>
      <p:ext uri="{19B8F6BF-5375-455C-9EA6-DF929625EA0E}">
        <p15:presenceInfo xmlns:p15="http://schemas.microsoft.com/office/powerpoint/2012/main" userId="648def7f5979b2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692" autoAdjust="0"/>
  </p:normalViewPr>
  <p:slideViewPr>
    <p:cSldViewPr snapToGrid="0">
      <p:cViewPr>
        <p:scale>
          <a:sx n="83" d="100"/>
          <a:sy n="83" d="100"/>
        </p:scale>
        <p:origin x="168"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hyperlink" Target="http://people.csail.mit.edu/tjudd/WherePeopleLook/index.html" TargetMode="External"/><Relationship Id="rId3" Type="http://schemas.openxmlformats.org/officeDocument/2006/relationships/hyperlink" Target="http://ieeexplore.ieee.org/xpls/abs_all.jsp?arnumber=5206596" TargetMode="External"/><Relationship Id="rId7" Type="http://schemas.openxmlformats.org/officeDocument/2006/relationships/hyperlink" Target="http://ieeexplore.ieee.org/xpls/abs_all.jsp?arnumber=6618995" TargetMode="External"/><Relationship Id="rId2" Type="http://schemas.openxmlformats.org/officeDocument/2006/relationships/hyperlink" Target="http://www-sop.inria.fr/members/Neil.Bruce/NIPS2005_0081.pdf" TargetMode="External"/><Relationship Id="rId1" Type="http://schemas.openxmlformats.org/officeDocument/2006/relationships/hyperlink" Target="http://ieeexplore.ieee.org/xpls/abs_all.jsp?arnumber=730558&amp;tag=1" TargetMode="External"/><Relationship Id="rId6" Type="http://schemas.openxmlformats.org/officeDocument/2006/relationships/hyperlink" Target="https://graphics.ethz.ch/~perazzif/saliency_filters/" TargetMode="External"/><Relationship Id="rId5" Type="http://schemas.openxmlformats.org/officeDocument/2006/relationships/hyperlink" Target="http://mmcheng.net/salobj/" TargetMode="External"/><Relationship Id="rId10" Type="http://schemas.openxmlformats.org/officeDocument/2006/relationships/hyperlink" Target="http://ieeexplore.ieee.org/stamp/stamp.jsp?arnumber=6243147" TargetMode="External"/><Relationship Id="rId4" Type="http://schemas.openxmlformats.org/officeDocument/2006/relationships/hyperlink" Target="http://www.klab.caltech.edu/~xhou/papers/nips08.pdf" TargetMode="External"/><Relationship Id="rId9" Type="http://schemas.openxmlformats.org/officeDocument/2006/relationships/hyperlink" Target="http://www.vision.caltech.edu/~harel/pubs/face_channel_nips.pdf"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people.csail.mit.edu/tjudd/WherePeopleLook/index.html" TargetMode="External"/><Relationship Id="rId3" Type="http://schemas.openxmlformats.org/officeDocument/2006/relationships/hyperlink" Target="http://ieeexplore.ieee.org/xpls/abs_all.jsp?arnumber=5206596" TargetMode="External"/><Relationship Id="rId7" Type="http://schemas.openxmlformats.org/officeDocument/2006/relationships/hyperlink" Target="http://ieeexplore.ieee.org/xpls/abs_all.jsp?arnumber=6618995" TargetMode="External"/><Relationship Id="rId2" Type="http://schemas.openxmlformats.org/officeDocument/2006/relationships/hyperlink" Target="http://www-sop.inria.fr/members/Neil.Bruce/NIPS2005_0081.pdf" TargetMode="External"/><Relationship Id="rId1" Type="http://schemas.openxmlformats.org/officeDocument/2006/relationships/hyperlink" Target="http://ieeexplore.ieee.org/xpls/abs_all.jsp?arnumber=730558&amp;tag=1" TargetMode="External"/><Relationship Id="rId6" Type="http://schemas.openxmlformats.org/officeDocument/2006/relationships/hyperlink" Target="https://graphics.ethz.ch/~perazzif/saliency_filters/" TargetMode="External"/><Relationship Id="rId5" Type="http://schemas.openxmlformats.org/officeDocument/2006/relationships/hyperlink" Target="http://mmcheng.net/salobj/" TargetMode="External"/><Relationship Id="rId10" Type="http://schemas.openxmlformats.org/officeDocument/2006/relationships/hyperlink" Target="http://ieeexplore.ieee.org/stamp/stamp.jsp?arnumber=6243147" TargetMode="External"/><Relationship Id="rId4" Type="http://schemas.openxmlformats.org/officeDocument/2006/relationships/hyperlink" Target="http://www.klab.caltech.edu/~xhou/papers/nips08.pdf" TargetMode="External"/><Relationship Id="rId9" Type="http://schemas.openxmlformats.org/officeDocument/2006/relationships/hyperlink" Target="http://www.vision.caltech.edu/~harel/pubs/face_channel_nips.pdf" TargetMode="Externa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34AD4-4A6A-4E72-8FF5-81752190FAB6}" type="doc">
      <dgm:prSet loTypeId="urn:microsoft.com/office/officeart/2005/8/layout/matrix3" loCatId="matrix" qsTypeId="urn:microsoft.com/office/officeart/2005/8/quickstyle/simple1" qsCatId="simple" csTypeId="urn:microsoft.com/office/officeart/2005/8/colors/accent1_5" csCatId="accent1" phldr="1"/>
      <dgm:spPr/>
      <dgm:t>
        <a:bodyPr/>
        <a:lstStyle/>
        <a:p>
          <a:endParaRPr lang="en-IN"/>
        </a:p>
      </dgm:t>
    </dgm:pt>
    <dgm:pt modelId="{6794AC66-7A6B-4A15-A80B-5FA9AAAD7A8D}">
      <dgm:prSet phldrT="[Text]"/>
      <dgm:spPr>
        <a:solidFill>
          <a:schemeClr val="accent1">
            <a:hueOff val="0"/>
            <a:satOff val="0"/>
            <a:lumOff val="0"/>
            <a:alpha val="85000"/>
          </a:schemeClr>
        </a:solidFill>
      </dgm:spPr>
      <dgm:t>
        <a:bodyPr/>
        <a:lstStyle/>
        <a:p>
          <a:pPr algn="ctr"/>
          <a:r>
            <a:rPr lang="en-IN" dirty="0" smtClean="0"/>
            <a:t>Fixation algorithms</a:t>
          </a:r>
          <a:endParaRPr lang="en-IN" dirty="0"/>
        </a:p>
      </dgm:t>
    </dgm:pt>
    <dgm:pt modelId="{02E8447E-8FAC-47F7-AC01-FC3A777EA298}" type="parTrans" cxnId="{D35772B0-1998-4DD2-8B6A-7F8D1A2539B6}">
      <dgm:prSet/>
      <dgm:spPr/>
      <dgm:t>
        <a:bodyPr/>
        <a:lstStyle/>
        <a:p>
          <a:endParaRPr lang="en-IN"/>
        </a:p>
      </dgm:t>
    </dgm:pt>
    <dgm:pt modelId="{91C6D16F-E0FB-4BC0-95FE-6750EFF70548}" type="sibTrans" cxnId="{D35772B0-1998-4DD2-8B6A-7F8D1A2539B6}">
      <dgm:prSet/>
      <dgm:spPr/>
      <dgm:t>
        <a:bodyPr/>
        <a:lstStyle/>
        <a:p>
          <a:endParaRPr lang="en-IN"/>
        </a:p>
      </dgm:t>
    </dgm:pt>
    <dgm:pt modelId="{51B73331-6214-42F4-AB84-84D4BB40897C}">
      <dgm:prSet phldrT="[Text]"/>
      <dgm:spPr/>
      <dgm:t>
        <a:bodyPr/>
        <a:lstStyle/>
        <a:p>
          <a:pPr algn="ctr"/>
          <a:r>
            <a:rPr lang="en-IN" dirty="0" smtClean="0"/>
            <a:t>Salient object segmentation Algorithms</a:t>
          </a:r>
          <a:endParaRPr lang="en-IN" dirty="0"/>
        </a:p>
      </dgm:t>
    </dgm:pt>
    <dgm:pt modelId="{C9384D3D-061E-457A-9158-5579962A609A}" type="parTrans" cxnId="{653BBCA2-DF0E-4011-A3B4-4A571EC11413}">
      <dgm:prSet/>
      <dgm:spPr/>
      <dgm:t>
        <a:bodyPr/>
        <a:lstStyle/>
        <a:p>
          <a:endParaRPr lang="en-IN"/>
        </a:p>
      </dgm:t>
    </dgm:pt>
    <dgm:pt modelId="{94E343BE-47A6-44C4-91FC-C5525ADFD94B}" type="sibTrans" cxnId="{653BBCA2-DF0E-4011-A3B4-4A571EC11413}">
      <dgm:prSet/>
      <dgm:spPr/>
      <dgm:t>
        <a:bodyPr/>
        <a:lstStyle/>
        <a:p>
          <a:endParaRPr lang="en-IN"/>
        </a:p>
      </dgm:t>
    </dgm:pt>
    <dgm:pt modelId="{AFFF3375-A717-4234-A9BA-282E811124FE}">
      <dgm:prSet phldrT="[Text]"/>
      <dgm:spPr/>
      <dgm:t>
        <a:bodyPr/>
        <a:lstStyle/>
        <a:p>
          <a:pPr algn="ctr"/>
          <a:r>
            <a:rPr lang="en-IN" dirty="0" smtClean="0"/>
            <a:t>Fixation algorithms dataset</a:t>
          </a:r>
          <a:endParaRPr lang="en-IN" dirty="0"/>
        </a:p>
      </dgm:t>
    </dgm:pt>
    <dgm:pt modelId="{BBC56CB2-D20F-42E3-A5D2-EE3D57A5BED0}" type="parTrans" cxnId="{F4BC9777-0811-40AC-A2F9-C3E5794F7B15}">
      <dgm:prSet/>
      <dgm:spPr/>
      <dgm:t>
        <a:bodyPr/>
        <a:lstStyle/>
        <a:p>
          <a:endParaRPr lang="en-IN"/>
        </a:p>
      </dgm:t>
    </dgm:pt>
    <dgm:pt modelId="{D591D4BC-F466-4E56-A788-64145EC3CFB6}" type="sibTrans" cxnId="{F4BC9777-0811-40AC-A2F9-C3E5794F7B15}">
      <dgm:prSet/>
      <dgm:spPr/>
      <dgm:t>
        <a:bodyPr/>
        <a:lstStyle/>
        <a:p>
          <a:endParaRPr lang="en-IN"/>
        </a:p>
      </dgm:t>
    </dgm:pt>
    <dgm:pt modelId="{223AA69A-A598-4437-855D-10586A66BE7E}">
      <dgm:prSet phldrT="[Text]"/>
      <dgm:spPr/>
      <dgm:t>
        <a:bodyPr/>
        <a:lstStyle/>
        <a:p>
          <a:pPr algn="ctr"/>
          <a:r>
            <a:rPr lang="en-IN" dirty="0" smtClean="0"/>
            <a:t>Salient object segmentation dataset</a:t>
          </a:r>
          <a:endParaRPr lang="en-IN" dirty="0"/>
        </a:p>
      </dgm:t>
    </dgm:pt>
    <dgm:pt modelId="{4668B74F-93AD-4BA6-8224-F9A27D56FD03}" type="parTrans" cxnId="{616E1371-D1EF-42F0-9D96-CCB685696DCC}">
      <dgm:prSet/>
      <dgm:spPr/>
      <dgm:t>
        <a:bodyPr/>
        <a:lstStyle/>
        <a:p>
          <a:endParaRPr lang="en-IN"/>
        </a:p>
      </dgm:t>
    </dgm:pt>
    <dgm:pt modelId="{A0EF508F-99A8-4F77-874E-E3B18270678F}" type="sibTrans" cxnId="{616E1371-D1EF-42F0-9D96-CCB685696DCC}">
      <dgm:prSet/>
      <dgm:spPr/>
      <dgm:t>
        <a:bodyPr/>
        <a:lstStyle/>
        <a:p>
          <a:endParaRPr lang="en-IN"/>
        </a:p>
      </dgm:t>
    </dgm:pt>
    <dgm:pt modelId="{16195E57-C684-4CD8-B6EB-A70F94727FC6}">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1"/>
            </a:rPr>
            <a:t>ITTI</a:t>
          </a:r>
          <a:endParaRPr lang="en-IN" dirty="0"/>
        </a:p>
      </dgm:t>
    </dgm:pt>
    <dgm:pt modelId="{E697047B-8107-4C43-8FDF-A63FB197AC7E}" type="parTrans" cxnId="{959E8BF5-A76D-4FBE-B923-D40515DF72C9}">
      <dgm:prSet/>
      <dgm:spPr/>
      <dgm:t>
        <a:bodyPr/>
        <a:lstStyle/>
        <a:p>
          <a:endParaRPr lang="en-IN"/>
        </a:p>
      </dgm:t>
    </dgm:pt>
    <dgm:pt modelId="{75A25B41-9107-4537-A5B8-79EFA9073B67}" type="sibTrans" cxnId="{959E8BF5-A76D-4FBE-B923-D40515DF72C9}">
      <dgm:prSet/>
      <dgm:spPr/>
      <dgm:t>
        <a:bodyPr/>
        <a:lstStyle/>
        <a:p>
          <a:endParaRPr lang="en-IN"/>
        </a:p>
      </dgm:t>
    </dgm:pt>
    <dgm:pt modelId="{4D0734BE-CB97-4110-AEC8-45E1D407E851}">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2"/>
            </a:rPr>
            <a:t>AIM</a:t>
          </a:r>
          <a:endParaRPr lang="en-IN" dirty="0"/>
        </a:p>
      </dgm:t>
    </dgm:pt>
    <dgm:pt modelId="{7E54CFC5-ED59-4B38-B4CE-712ABD1EEFB5}" type="parTrans" cxnId="{20068D33-913D-4056-9E31-2A89D2DEE1C6}">
      <dgm:prSet/>
      <dgm:spPr/>
      <dgm:t>
        <a:bodyPr/>
        <a:lstStyle/>
        <a:p>
          <a:endParaRPr lang="en-IN"/>
        </a:p>
      </dgm:t>
    </dgm:pt>
    <dgm:pt modelId="{E900DB63-8E52-42B2-854D-10503F66C23D}" type="sibTrans" cxnId="{20068D33-913D-4056-9E31-2A89D2DEE1C6}">
      <dgm:prSet/>
      <dgm:spPr/>
      <dgm:t>
        <a:bodyPr/>
        <a:lstStyle/>
        <a:p>
          <a:endParaRPr lang="en-IN"/>
        </a:p>
      </dgm:t>
    </dgm:pt>
    <dgm:pt modelId="{8BF1FBB8-FA00-4F01-8ACB-F2CF61EBAE56}">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3"/>
            </a:rPr>
            <a:t>GBVS</a:t>
          </a:r>
          <a:endParaRPr lang="en-IN" dirty="0"/>
        </a:p>
      </dgm:t>
    </dgm:pt>
    <dgm:pt modelId="{D28E422F-CF8B-4058-B4D2-16A63ED5EE39}" type="parTrans" cxnId="{00A1DFD8-92EB-4DD0-9820-F31053711EE7}">
      <dgm:prSet/>
      <dgm:spPr/>
      <dgm:t>
        <a:bodyPr/>
        <a:lstStyle/>
        <a:p>
          <a:endParaRPr lang="en-IN"/>
        </a:p>
      </dgm:t>
    </dgm:pt>
    <dgm:pt modelId="{18E5268E-243E-4B92-ADF3-20700DD9E2C3}" type="sibTrans" cxnId="{00A1DFD8-92EB-4DD0-9820-F31053711EE7}">
      <dgm:prSet/>
      <dgm:spPr/>
      <dgm:t>
        <a:bodyPr/>
        <a:lstStyle/>
        <a:p>
          <a:endParaRPr lang="en-IN"/>
        </a:p>
      </dgm:t>
    </dgm:pt>
    <dgm:pt modelId="{E07255FA-6705-4D9F-B694-4351B4A8BE4F}">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4"/>
            </a:rPr>
            <a:t>DVA</a:t>
          </a:r>
          <a:r>
            <a:rPr lang="en-IN" dirty="0" smtClean="0"/>
            <a:t> , </a:t>
          </a:r>
          <a:r>
            <a:rPr lang="en-IN" dirty="0" err="1" smtClean="0"/>
            <a:t>etc</a:t>
          </a:r>
          <a:endParaRPr lang="en-IN" dirty="0"/>
        </a:p>
      </dgm:t>
    </dgm:pt>
    <dgm:pt modelId="{343FA842-29A2-4B15-A47B-E5B6A943B409}" type="parTrans" cxnId="{EBFCAC84-2A02-4389-A855-9D69F521F503}">
      <dgm:prSet/>
      <dgm:spPr/>
      <dgm:t>
        <a:bodyPr/>
        <a:lstStyle/>
        <a:p>
          <a:endParaRPr lang="en-IN"/>
        </a:p>
      </dgm:t>
    </dgm:pt>
    <dgm:pt modelId="{4198BA33-DB19-40C4-988F-C0AA79E984E0}" type="sibTrans" cxnId="{EBFCAC84-2A02-4389-A855-9D69F521F503}">
      <dgm:prSet/>
      <dgm:spPr/>
      <dgm:t>
        <a:bodyPr/>
        <a:lstStyle/>
        <a:p>
          <a:endParaRPr lang="en-IN"/>
        </a:p>
      </dgm:t>
    </dgm:pt>
    <dgm:pt modelId="{1BCF8E3C-2A5D-4730-A075-9BDA52D349DF}">
      <dgm:prSet/>
      <dgm:spPr/>
      <dgm:t>
        <a:bodyPr/>
        <a:lstStyle/>
        <a:p>
          <a:pPr algn="l"/>
          <a:r>
            <a:rPr lang="en-IN" dirty="0" smtClean="0">
              <a:hlinkClick xmlns:r="http://schemas.openxmlformats.org/officeDocument/2006/relationships" r:id="rId3"/>
            </a:rPr>
            <a:t>FT</a:t>
          </a:r>
          <a:endParaRPr lang="en-IN" dirty="0"/>
        </a:p>
      </dgm:t>
    </dgm:pt>
    <dgm:pt modelId="{420785F5-EBD6-49CC-9701-943B4F330544}" type="parTrans" cxnId="{B7CFC6FA-4947-4AB2-8341-70314029F4A7}">
      <dgm:prSet/>
      <dgm:spPr/>
      <dgm:t>
        <a:bodyPr/>
        <a:lstStyle/>
        <a:p>
          <a:endParaRPr lang="en-IN"/>
        </a:p>
      </dgm:t>
    </dgm:pt>
    <dgm:pt modelId="{8E26634C-326A-4D74-B4AF-0D709334C7B5}" type="sibTrans" cxnId="{B7CFC6FA-4947-4AB2-8341-70314029F4A7}">
      <dgm:prSet/>
      <dgm:spPr/>
      <dgm:t>
        <a:bodyPr/>
        <a:lstStyle/>
        <a:p>
          <a:endParaRPr lang="en-IN"/>
        </a:p>
      </dgm:t>
    </dgm:pt>
    <dgm:pt modelId="{32A937FE-3AAA-4503-B543-969EA981BBD1}">
      <dgm:prSet/>
      <dgm:spPr/>
      <dgm:t>
        <a:bodyPr/>
        <a:lstStyle/>
        <a:p>
          <a:pPr algn="l"/>
          <a:r>
            <a:rPr lang="en-IN" dirty="0" smtClean="0">
              <a:hlinkClick xmlns:r="http://schemas.openxmlformats.org/officeDocument/2006/relationships" r:id="rId5"/>
            </a:rPr>
            <a:t>GC</a:t>
          </a:r>
          <a:endParaRPr lang="en-IN" dirty="0"/>
        </a:p>
      </dgm:t>
    </dgm:pt>
    <dgm:pt modelId="{865091C6-8BCA-43D7-A0DB-56ECB4A87A08}" type="parTrans" cxnId="{E1E93200-251F-446F-833F-F2DE86CD162A}">
      <dgm:prSet/>
      <dgm:spPr/>
      <dgm:t>
        <a:bodyPr/>
        <a:lstStyle/>
        <a:p>
          <a:endParaRPr lang="en-IN"/>
        </a:p>
      </dgm:t>
    </dgm:pt>
    <dgm:pt modelId="{507D3D81-68CC-4A43-81D4-4AD02B6B5409}" type="sibTrans" cxnId="{E1E93200-251F-446F-833F-F2DE86CD162A}">
      <dgm:prSet/>
      <dgm:spPr/>
      <dgm:t>
        <a:bodyPr/>
        <a:lstStyle/>
        <a:p>
          <a:endParaRPr lang="en-IN"/>
        </a:p>
      </dgm:t>
    </dgm:pt>
    <dgm:pt modelId="{AD4E7865-07BD-4567-87C3-5DA5A9F24553}">
      <dgm:prSet/>
      <dgm:spPr/>
      <dgm:t>
        <a:bodyPr/>
        <a:lstStyle/>
        <a:p>
          <a:pPr algn="l"/>
          <a:r>
            <a:rPr lang="en-IN" dirty="0" smtClean="0">
              <a:hlinkClick xmlns:r="http://schemas.openxmlformats.org/officeDocument/2006/relationships" r:id="rId6"/>
            </a:rPr>
            <a:t>SF</a:t>
          </a:r>
          <a:endParaRPr lang="en-IN" dirty="0"/>
        </a:p>
      </dgm:t>
    </dgm:pt>
    <dgm:pt modelId="{8F946C09-8523-487D-87F3-57F3AFF1129E}" type="parTrans" cxnId="{1E03D6A0-52F7-487D-8B0C-1013E70314FD}">
      <dgm:prSet/>
      <dgm:spPr/>
      <dgm:t>
        <a:bodyPr/>
        <a:lstStyle/>
        <a:p>
          <a:endParaRPr lang="en-IN"/>
        </a:p>
      </dgm:t>
    </dgm:pt>
    <dgm:pt modelId="{E4120C01-348D-4441-A733-2220AD1BD21F}" type="sibTrans" cxnId="{1E03D6A0-52F7-487D-8B0C-1013E70314FD}">
      <dgm:prSet/>
      <dgm:spPr/>
      <dgm:t>
        <a:bodyPr/>
        <a:lstStyle/>
        <a:p>
          <a:endParaRPr lang="en-IN"/>
        </a:p>
      </dgm:t>
    </dgm:pt>
    <dgm:pt modelId="{9567615D-FDFD-4434-9190-FAE63FC96CF9}">
      <dgm:prSet/>
      <dgm:spPr/>
      <dgm:t>
        <a:bodyPr/>
        <a:lstStyle/>
        <a:p>
          <a:pPr algn="l"/>
          <a:r>
            <a:rPr lang="en-IN" dirty="0" smtClean="0">
              <a:hlinkClick xmlns:r="http://schemas.openxmlformats.org/officeDocument/2006/relationships" r:id="rId7"/>
            </a:rPr>
            <a:t>PCAS</a:t>
          </a:r>
          <a:endParaRPr lang="en-IN" dirty="0"/>
        </a:p>
      </dgm:t>
    </dgm:pt>
    <dgm:pt modelId="{C00D789E-CCB5-4A7A-A0A0-FE61FE92F8A0}" type="parTrans" cxnId="{53E43E65-10D7-437E-837E-8D1DB20BC5AE}">
      <dgm:prSet/>
      <dgm:spPr/>
      <dgm:t>
        <a:bodyPr/>
        <a:lstStyle/>
        <a:p>
          <a:endParaRPr lang="en-IN"/>
        </a:p>
      </dgm:t>
    </dgm:pt>
    <dgm:pt modelId="{042CEDDE-8F69-41B3-9B2D-0AD846EE70AF}" type="sibTrans" cxnId="{53E43E65-10D7-437E-837E-8D1DB20BC5AE}">
      <dgm:prSet/>
      <dgm:spPr/>
      <dgm:t>
        <a:bodyPr/>
        <a:lstStyle/>
        <a:p>
          <a:endParaRPr lang="en-IN"/>
        </a:p>
      </dgm:t>
    </dgm:pt>
    <dgm:pt modelId="{0A545F1A-1A68-4303-8123-AFC48C3F80B4}">
      <dgm:prSet phldrT="[Text]"/>
      <dgm:spPr/>
      <dgm:t>
        <a:bodyPr/>
        <a:lstStyle/>
        <a:p>
          <a:pPr algn="l"/>
          <a:r>
            <a:rPr lang="en-IN" dirty="0" smtClean="0">
              <a:hlinkClick xmlns:r="http://schemas.openxmlformats.org/officeDocument/2006/relationships" r:id="rId8"/>
            </a:rPr>
            <a:t>Judd</a:t>
          </a:r>
          <a:endParaRPr lang="en-IN" dirty="0"/>
        </a:p>
      </dgm:t>
    </dgm:pt>
    <dgm:pt modelId="{D27C7DB8-6FCF-43F7-9D23-3CA8424A32D7}" type="parTrans" cxnId="{250EEC31-D360-4474-9AB0-54250D321B9C}">
      <dgm:prSet/>
      <dgm:spPr/>
      <dgm:t>
        <a:bodyPr/>
        <a:lstStyle/>
        <a:p>
          <a:endParaRPr lang="en-IN"/>
        </a:p>
      </dgm:t>
    </dgm:pt>
    <dgm:pt modelId="{C6D61611-6324-43A4-81BF-29173127BE3C}" type="sibTrans" cxnId="{250EEC31-D360-4474-9AB0-54250D321B9C}">
      <dgm:prSet/>
      <dgm:spPr/>
      <dgm:t>
        <a:bodyPr/>
        <a:lstStyle/>
        <a:p>
          <a:endParaRPr lang="en-IN"/>
        </a:p>
      </dgm:t>
    </dgm:pt>
    <dgm:pt modelId="{830153CB-5FAE-4A33-9CD5-C62E344B8E11}">
      <dgm:prSet phldrT="[Text]"/>
      <dgm:spPr/>
      <dgm:t>
        <a:bodyPr/>
        <a:lstStyle/>
        <a:p>
          <a:pPr algn="l"/>
          <a:r>
            <a:rPr lang="en-IN" dirty="0" smtClean="0">
              <a:hlinkClick xmlns:r="http://schemas.openxmlformats.org/officeDocument/2006/relationships" r:id="rId9"/>
            </a:rPr>
            <a:t>Cerf</a:t>
          </a:r>
          <a:endParaRPr lang="en-IN" dirty="0"/>
        </a:p>
      </dgm:t>
    </dgm:pt>
    <dgm:pt modelId="{9B2C79F8-E987-4DBE-AD0F-379F1F7613D9}" type="parTrans" cxnId="{87A75A06-F09C-4F17-BCAB-234D0CDDC8E2}">
      <dgm:prSet/>
      <dgm:spPr/>
      <dgm:t>
        <a:bodyPr/>
        <a:lstStyle/>
        <a:p>
          <a:endParaRPr lang="en-IN"/>
        </a:p>
      </dgm:t>
    </dgm:pt>
    <dgm:pt modelId="{D747E949-17E5-401B-9722-949BCD39E3FA}" type="sibTrans" cxnId="{87A75A06-F09C-4F17-BCAB-234D0CDDC8E2}">
      <dgm:prSet/>
      <dgm:spPr/>
      <dgm:t>
        <a:bodyPr/>
        <a:lstStyle/>
        <a:p>
          <a:endParaRPr lang="en-IN"/>
        </a:p>
      </dgm:t>
    </dgm:pt>
    <dgm:pt modelId="{36F0B2EF-D5A8-402C-B526-DCA3F305A90E}">
      <dgm:prSet phldrT="[Text]"/>
      <dgm:spPr/>
      <dgm:t>
        <a:bodyPr/>
        <a:lstStyle/>
        <a:p>
          <a:pPr algn="l"/>
          <a:r>
            <a:rPr lang="en-IN" dirty="0" smtClean="0">
              <a:hlinkClick xmlns:r="http://schemas.openxmlformats.org/officeDocument/2006/relationships" r:id="rId10"/>
            </a:rPr>
            <a:t>IS</a:t>
          </a:r>
          <a:endParaRPr lang="en-IN" dirty="0"/>
        </a:p>
      </dgm:t>
    </dgm:pt>
    <dgm:pt modelId="{BC9F4EC9-DCBC-40EB-B05E-E9C291947978}" type="parTrans" cxnId="{4427F917-B262-4F00-94BB-2A2DBD2E2456}">
      <dgm:prSet/>
      <dgm:spPr/>
      <dgm:t>
        <a:bodyPr/>
        <a:lstStyle/>
        <a:p>
          <a:endParaRPr lang="en-IN"/>
        </a:p>
      </dgm:t>
    </dgm:pt>
    <dgm:pt modelId="{548217E6-E818-4B34-96BC-6A477E464344}" type="sibTrans" cxnId="{4427F917-B262-4F00-94BB-2A2DBD2E2456}">
      <dgm:prSet/>
      <dgm:spPr/>
      <dgm:t>
        <a:bodyPr/>
        <a:lstStyle/>
        <a:p>
          <a:endParaRPr lang="en-IN"/>
        </a:p>
      </dgm:t>
    </dgm:pt>
    <dgm:pt modelId="{77BFED9A-605C-4741-9115-247028EC2DA7}">
      <dgm:prSet phldrT="[Text]"/>
      <dgm:spPr/>
      <dgm:t>
        <a:bodyPr/>
        <a:lstStyle/>
        <a:p>
          <a:pPr algn="l"/>
          <a:r>
            <a:rPr lang="en-IN" dirty="0" smtClean="0">
              <a:hlinkClick xmlns:r="http://schemas.openxmlformats.org/officeDocument/2006/relationships" r:id="rId2"/>
            </a:rPr>
            <a:t>Bruce</a:t>
          </a:r>
          <a:endParaRPr lang="en-IN" dirty="0"/>
        </a:p>
      </dgm:t>
    </dgm:pt>
    <dgm:pt modelId="{26FE9F41-CAA5-47B3-BF57-B3A50BB2C8E9}" type="parTrans" cxnId="{7943F3E7-FD18-4A34-800C-84A23A2BBC27}">
      <dgm:prSet/>
      <dgm:spPr/>
      <dgm:t>
        <a:bodyPr/>
        <a:lstStyle/>
        <a:p>
          <a:endParaRPr lang="en-IN"/>
        </a:p>
      </dgm:t>
    </dgm:pt>
    <dgm:pt modelId="{787006BF-B4A4-4E91-9C46-AC4E67FB2705}" type="sibTrans" cxnId="{7943F3E7-FD18-4A34-800C-84A23A2BBC27}">
      <dgm:prSet/>
      <dgm:spPr/>
      <dgm:t>
        <a:bodyPr/>
        <a:lstStyle/>
        <a:p>
          <a:endParaRPr lang="en-IN"/>
        </a:p>
      </dgm:t>
    </dgm:pt>
    <dgm:pt modelId="{679B0ED3-D0B8-4307-8885-7CEABC4C3FD8}">
      <dgm:prSet phldrT="[Text]"/>
      <dgm:spPr/>
      <dgm:t>
        <a:bodyPr/>
        <a:lstStyle/>
        <a:p>
          <a:pPr algn="l"/>
          <a:r>
            <a:rPr lang="en-IN" dirty="0" smtClean="0">
              <a:hlinkClick xmlns:r="http://schemas.openxmlformats.org/officeDocument/2006/relationships" r:id="rId3"/>
            </a:rPr>
            <a:t>FT</a:t>
          </a:r>
          <a:endParaRPr lang="en-IN" dirty="0"/>
        </a:p>
      </dgm:t>
    </dgm:pt>
    <dgm:pt modelId="{231A32F3-72BF-4F6E-9BA1-5EB1ADE5FE8C}" type="parTrans" cxnId="{37F05891-493A-4486-BA70-B53A9AA09276}">
      <dgm:prSet/>
      <dgm:spPr/>
      <dgm:t>
        <a:bodyPr/>
        <a:lstStyle/>
        <a:p>
          <a:endParaRPr lang="en-IN"/>
        </a:p>
      </dgm:t>
    </dgm:pt>
    <dgm:pt modelId="{AC8F3F6E-5B75-4572-B706-ED4E03127D71}" type="sibTrans" cxnId="{37F05891-493A-4486-BA70-B53A9AA09276}">
      <dgm:prSet/>
      <dgm:spPr/>
      <dgm:t>
        <a:bodyPr/>
        <a:lstStyle/>
        <a:p>
          <a:endParaRPr lang="en-IN"/>
        </a:p>
      </dgm:t>
    </dgm:pt>
    <dgm:pt modelId="{76EBE92D-E558-44AD-9899-5C2D8D205836}">
      <dgm:prSet phldrT="[Text]"/>
      <dgm:spPr/>
      <dgm:t>
        <a:bodyPr/>
        <a:lstStyle/>
        <a:p>
          <a:pPr algn="l"/>
          <a:r>
            <a:rPr lang="en-IN" dirty="0" smtClean="0">
              <a:hlinkClick xmlns:r="http://schemas.openxmlformats.org/officeDocument/2006/relationships" r:id="rId10"/>
            </a:rPr>
            <a:t>IS</a:t>
          </a:r>
          <a:endParaRPr lang="en-IN" dirty="0"/>
        </a:p>
      </dgm:t>
    </dgm:pt>
    <dgm:pt modelId="{8DBF33A6-4072-4789-B740-B0EF1B36B522}" type="parTrans" cxnId="{1FBC3704-AE7E-45D6-8C93-02A5AE2533A5}">
      <dgm:prSet/>
      <dgm:spPr/>
      <dgm:t>
        <a:bodyPr/>
        <a:lstStyle/>
        <a:p>
          <a:endParaRPr lang="en-IN"/>
        </a:p>
      </dgm:t>
    </dgm:pt>
    <dgm:pt modelId="{A000D2C0-651F-4ECD-8B4F-DE37666CF113}" type="sibTrans" cxnId="{1FBC3704-AE7E-45D6-8C93-02A5AE2533A5}">
      <dgm:prSet/>
      <dgm:spPr/>
      <dgm:t>
        <a:bodyPr/>
        <a:lstStyle/>
        <a:p>
          <a:endParaRPr lang="en-IN"/>
        </a:p>
      </dgm:t>
    </dgm:pt>
    <dgm:pt modelId="{65D1FAE7-E96F-41D2-8FE8-A377B94B3E54}">
      <dgm:prSet phldrT="[Text]"/>
      <dgm:spPr/>
      <dgm:t>
        <a:bodyPr/>
        <a:lstStyle/>
        <a:p>
          <a:pPr algn="l"/>
          <a:endParaRPr lang="en-IN" dirty="0"/>
        </a:p>
      </dgm:t>
    </dgm:pt>
    <dgm:pt modelId="{B9A8B8A8-D0A7-496B-B561-9E62CDB7A486}" type="parTrans" cxnId="{2A676AA2-9772-4FC7-8E88-65D220931F8B}">
      <dgm:prSet/>
      <dgm:spPr/>
      <dgm:t>
        <a:bodyPr/>
        <a:lstStyle/>
        <a:p>
          <a:endParaRPr lang="en-IN"/>
        </a:p>
      </dgm:t>
    </dgm:pt>
    <dgm:pt modelId="{FF067A88-BB7F-496E-99E8-0F25D351C311}" type="sibTrans" cxnId="{2A676AA2-9772-4FC7-8E88-65D220931F8B}">
      <dgm:prSet/>
      <dgm:spPr/>
      <dgm:t>
        <a:bodyPr/>
        <a:lstStyle/>
        <a:p>
          <a:endParaRPr lang="en-IN"/>
        </a:p>
      </dgm:t>
    </dgm:pt>
    <dgm:pt modelId="{FCDEA177-2924-4025-8C69-F2EA58DD8A07}">
      <dgm:prSet phldrT="[Text]"/>
      <dgm:spPr/>
      <dgm:t>
        <a:bodyPr/>
        <a:lstStyle/>
        <a:p>
          <a:pPr algn="l"/>
          <a:r>
            <a:rPr lang="en-IN" dirty="0" smtClean="0">
              <a:hlinkClick xmlns:r="http://schemas.openxmlformats.org/officeDocument/2006/relationships" r:id="rId2"/>
            </a:rPr>
            <a:t>Bruce</a:t>
          </a:r>
          <a:endParaRPr lang="en-IN" dirty="0"/>
        </a:p>
      </dgm:t>
    </dgm:pt>
    <dgm:pt modelId="{7BA847A3-0416-4103-A94B-5D13EE30928E}" type="parTrans" cxnId="{10B321F4-1E05-48D8-9147-521FFD9EAA16}">
      <dgm:prSet/>
      <dgm:spPr/>
      <dgm:t>
        <a:bodyPr/>
        <a:lstStyle/>
        <a:p>
          <a:endParaRPr lang="en-IN"/>
        </a:p>
      </dgm:t>
    </dgm:pt>
    <dgm:pt modelId="{96A06567-FFCB-4060-8787-2CF7EE3032AA}" type="sibTrans" cxnId="{10B321F4-1E05-48D8-9147-521FFD9EAA16}">
      <dgm:prSet/>
      <dgm:spPr/>
      <dgm:t>
        <a:bodyPr/>
        <a:lstStyle/>
        <a:p>
          <a:endParaRPr lang="en-IN"/>
        </a:p>
      </dgm:t>
    </dgm:pt>
    <dgm:pt modelId="{1CF41212-1114-4D9D-995D-0F3B0348B8E4}" type="pres">
      <dgm:prSet presAssocID="{32134AD4-4A6A-4E72-8FF5-81752190FAB6}" presName="matrix" presStyleCnt="0">
        <dgm:presLayoutVars>
          <dgm:chMax val="1"/>
          <dgm:dir/>
          <dgm:resizeHandles val="exact"/>
        </dgm:presLayoutVars>
      </dgm:prSet>
      <dgm:spPr/>
    </dgm:pt>
    <dgm:pt modelId="{F642266A-7B87-4727-9C26-2B65AF779E40}" type="pres">
      <dgm:prSet presAssocID="{32134AD4-4A6A-4E72-8FF5-81752190FAB6}" presName="diamond" presStyleLbl="bgShp" presStyleIdx="0" presStyleCnt="1"/>
      <dgm:spPr/>
    </dgm:pt>
    <dgm:pt modelId="{9DA9DF1F-9C42-4DB1-9CA8-D61819A5BF6C}" type="pres">
      <dgm:prSet presAssocID="{32134AD4-4A6A-4E72-8FF5-81752190FAB6}" presName="quad1" presStyleLbl="node1" presStyleIdx="0" presStyleCnt="4">
        <dgm:presLayoutVars>
          <dgm:chMax val="0"/>
          <dgm:chPref val="0"/>
          <dgm:bulletEnabled val="1"/>
        </dgm:presLayoutVars>
      </dgm:prSet>
      <dgm:spPr/>
      <dgm:t>
        <a:bodyPr/>
        <a:lstStyle/>
        <a:p>
          <a:endParaRPr lang="en-IN"/>
        </a:p>
      </dgm:t>
    </dgm:pt>
    <dgm:pt modelId="{D0020165-EFC2-4054-9EC6-23102E2E5DD6}" type="pres">
      <dgm:prSet presAssocID="{32134AD4-4A6A-4E72-8FF5-81752190FAB6}" presName="quad2" presStyleLbl="node1" presStyleIdx="1" presStyleCnt="4">
        <dgm:presLayoutVars>
          <dgm:chMax val="0"/>
          <dgm:chPref val="0"/>
          <dgm:bulletEnabled val="1"/>
        </dgm:presLayoutVars>
      </dgm:prSet>
      <dgm:spPr/>
      <dgm:t>
        <a:bodyPr/>
        <a:lstStyle/>
        <a:p>
          <a:endParaRPr lang="en-IN"/>
        </a:p>
      </dgm:t>
    </dgm:pt>
    <dgm:pt modelId="{1E7F13A2-F346-44F8-820A-A7BCD20C277E}" type="pres">
      <dgm:prSet presAssocID="{32134AD4-4A6A-4E72-8FF5-81752190FAB6}" presName="quad3" presStyleLbl="node1" presStyleIdx="2" presStyleCnt="4">
        <dgm:presLayoutVars>
          <dgm:chMax val="0"/>
          <dgm:chPref val="0"/>
          <dgm:bulletEnabled val="1"/>
        </dgm:presLayoutVars>
      </dgm:prSet>
      <dgm:spPr/>
      <dgm:t>
        <a:bodyPr/>
        <a:lstStyle/>
        <a:p>
          <a:endParaRPr lang="en-IN"/>
        </a:p>
      </dgm:t>
    </dgm:pt>
    <dgm:pt modelId="{BF853E29-5A36-4963-9248-5FB422107160}" type="pres">
      <dgm:prSet presAssocID="{32134AD4-4A6A-4E72-8FF5-81752190FAB6}" presName="quad4" presStyleLbl="node1" presStyleIdx="3" presStyleCnt="4">
        <dgm:presLayoutVars>
          <dgm:chMax val="0"/>
          <dgm:chPref val="0"/>
          <dgm:bulletEnabled val="1"/>
        </dgm:presLayoutVars>
      </dgm:prSet>
      <dgm:spPr/>
      <dgm:t>
        <a:bodyPr/>
        <a:lstStyle/>
        <a:p>
          <a:endParaRPr lang="en-IN"/>
        </a:p>
      </dgm:t>
    </dgm:pt>
  </dgm:ptLst>
  <dgm:cxnLst>
    <dgm:cxn modelId="{D00791A7-FB7E-4947-A706-AA92CF0D5B18}" type="presOf" srcId="{32134AD4-4A6A-4E72-8FF5-81752190FAB6}" destId="{1CF41212-1114-4D9D-995D-0F3B0348B8E4}" srcOrd="0" destOrd="0" presId="urn:microsoft.com/office/officeart/2005/8/layout/matrix3"/>
    <dgm:cxn modelId="{941DF0FE-81A9-4C20-AFB8-0FBDD59E3516}" type="presOf" srcId="{65D1FAE7-E96F-41D2-8FE8-A377B94B3E54}" destId="{BF853E29-5A36-4963-9248-5FB422107160}" srcOrd="0" destOrd="4" presId="urn:microsoft.com/office/officeart/2005/8/layout/matrix3"/>
    <dgm:cxn modelId="{92238CE5-4075-416F-AE40-AF8DCB639002}" type="presOf" srcId="{9567615D-FDFD-4434-9190-FAE63FC96CF9}" destId="{D0020165-EFC2-4054-9EC6-23102E2E5DD6}" srcOrd="0" destOrd="4" presId="urn:microsoft.com/office/officeart/2005/8/layout/matrix3"/>
    <dgm:cxn modelId="{C14678FE-B57D-4DB8-831A-B0D1CE0694E2}" type="presOf" srcId="{AFFF3375-A717-4234-A9BA-282E811124FE}" destId="{1E7F13A2-F346-44F8-820A-A7BCD20C277E}" srcOrd="0" destOrd="0" presId="urn:microsoft.com/office/officeart/2005/8/layout/matrix3"/>
    <dgm:cxn modelId="{20068D33-913D-4056-9E31-2A89D2DEE1C6}" srcId="{6794AC66-7A6B-4A15-A80B-5FA9AAAD7A8D}" destId="{4D0734BE-CB97-4110-AEC8-45E1D407E851}" srcOrd="1" destOrd="0" parTransId="{7E54CFC5-ED59-4B38-B4CE-712ABD1EEFB5}" sibTransId="{E900DB63-8E52-42B2-854D-10503F66C23D}"/>
    <dgm:cxn modelId="{7E66133F-2681-4387-B3B2-2CF9B90E5C13}" type="presOf" srcId="{679B0ED3-D0B8-4307-8885-7CEABC4C3FD8}" destId="{BF853E29-5A36-4963-9248-5FB422107160}" srcOrd="0" destOrd="1" presId="urn:microsoft.com/office/officeart/2005/8/layout/matrix3"/>
    <dgm:cxn modelId="{87A75A06-F09C-4F17-BCAB-234D0CDDC8E2}" srcId="{AFFF3375-A717-4234-A9BA-282E811124FE}" destId="{830153CB-5FAE-4A33-9CD5-C62E344B8E11}" srcOrd="1" destOrd="0" parTransId="{9B2C79F8-E987-4DBE-AD0F-379F1F7613D9}" sibTransId="{D747E949-17E5-401B-9722-949BCD39E3FA}"/>
    <dgm:cxn modelId="{6567AA49-321A-46AE-B08E-367784B65F94}" type="presOf" srcId="{51B73331-6214-42F4-AB84-84D4BB40897C}" destId="{D0020165-EFC2-4054-9EC6-23102E2E5DD6}" srcOrd="0" destOrd="0" presId="urn:microsoft.com/office/officeart/2005/8/layout/matrix3"/>
    <dgm:cxn modelId="{7943F3E7-FD18-4A34-800C-84A23A2BBC27}" srcId="{AFFF3375-A717-4234-A9BA-282E811124FE}" destId="{77BFED9A-605C-4741-9115-247028EC2DA7}" srcOrd="3" destOrd="0" parTransId="{26FE9F41-CAA5-47B3-BF57-B3A50BB2C8E9}" sibTransId="{787006BF-B4A4-4E91-9C46-AC4E67FB2705}"/>
    <dgm:cxn modelId="{250EEC31-D360-4474-9AB0-54250D321B9C}" srcId="{AFFF3375-A717-4234-A9BA-282E811124FE}" destId="{0A545F1A-1A68-4303-8123-AFC48C3F80B4}" srcOrd="0" destOrd="0" parTransId="{D27C7DB8-6FCF-43F7-9D23-3CA8424A32D7}" sibTransId="{C6D61611-6324-43A4-81BF-29173127BE3C}"/>
    <dgm:cxn modelId="{D35772B0-1998-4DD2-8B6A-7F8D1A2539B6}" srcId="{32134AD4-4A6A-4E72-8FF5-81752190FAB6}" destId="{6794AC66-7A6B-4A15-A80B-5FA9AAAD7A8D}" srcOrd="0" destOrd="0" parTransId="{02E8447E-8FAC-47F7-AC01-FC3A777EA298}" sibTransId="{91C6D16F-E0FB-4BC0-95FE-6750EFF70548}"/>
    <dgm:cxn modelId="{803D3002-3ECD-4DBB-8DA6-E2BB5DFC0374}" type="presOf" srcId="{830153CB-5FAE-4A33-9CD5-C62E344B8E11}" destId="{1E7F13A2-F346-44F8-820A-A7BCD20C277E}" srcOrd="0" destOrd="2" presId="urn:microsoft.com/office/officeart/2005/8/layout/matrix3"/>
    <dgm:cxn modelId="{00A1DFD8-92EB-4DD0-9820-F31053711EE7}" srcId="{6794AC66-7A6B-4A15-A80B-5FA9AAAD7A8D}" destId="{8BF1FBB8-FA00-4F01-8ACB-F2CF61EBAE56}" srcOrd="2" destOrd="0" parTransId="{D28E422F-CF8B-4058-B4D2-16A63ED5EE39}" sibTransId="{18E5268E-243E-4B92-ADF3-20700DD9E2C3}"/>
    <dgm:cxn modelId="{446AF400-8D16-41F4-A1E5-B91CB83149A2}" type="presOf" srcId="{E07255FA-6705-4D9F-B694-4351B4A8BE4F}" destId="{9DA9DF1F-9C42-4DB1-9CA8-D61819A5BF6C}" srcOrd="0" destOrd="4" presId="urn:microsoft.com/office/officeart/2005/8/layout/matrix3"/>
    <dgm:cxn modelId="{848FE304-B060-4EF3-89EC-D5DD49AD9137}" type="presOf" srcId="{4D0734BE-CB97-4110-AEC8-45E1D407E851}" destId="{9DA9DF1F-9C42-4DB1-9CA8-D61819A5BF6C}" srcOrd="0" destOrd="2" presId="urn:microsoft.com/office/officeart/2005/8/layout/matrix3"/>
    <dgm:cxn modelId="{93975341-8225-4228-A2EF-FE0022FA6D72}" type="presOf" srcId="{1BCF8E3C-2A5D-4730-A075-9BDA52D349DF}" destId="{D0020165-EFC2-4054-9EC6-23102E2E5DD6}" srcOrd="0" destOrd="1" presId="urn:microsoft.com/office/officeart/2005/8/layout/matrix3"/>
    <dgm:cxn modelId="{B7CFC6FA-4947-4AB2-8341-70314029F4A7}" srcId="{51B73331-6214-42F4-AB84-84D4BB40897C}" destId="{1BCF8E3C-2A5D-4730-A075-9BDA52D349DF}" srcOrd="0" destOrd="0" parTransId="{420785F5-EBD6-49CC-9701-943B4F330544}" sibTransId="{8E26634C-326A-4D74-B4AF-0D709334C7B5}"/>
    <dgm:cxn modelId="{959E8BF5-A76D-4FBE-B923-D40515DF72C9}" srcId="{6794AC66-7A6B-4A15-A80B-5FA9AAAD7A8D}" destId="{16195E57-C684-4CD8-B6EB-A70F94727FC6}" srcOrd="0" destOrd="0" parTransId="{E697047B-8107-4C43-8FDF-A63FB197AC7E}" sibTransId="{75A25B41-9107-4537-A5B8-79EFA9073B67}"/>
    <dgm:cxn modelId="{6CFEC6ED-F97F-429F-8078-C530616FD92D}" type="presOf" srcId="{36F0B2EF-D5A8-402C-B526-DCA3F305A90E}" destId="{1E7F13A2-F346-44F8-820A-A7BCD20C277E}" srcOrd="0" destOrd="3" presId="urn:microsoft.com/office/officeart/2005/8/layout/matrix3"/>
    <dgm:cxn modelId="{363E36B5-CD04-4DB2-9591-9574BA3630EB}" type="presOf" srcId="{0A545F1A-1A68-4303-8123-AFC48C3F80B4}" destId="{1E7F13A2-F346-44F8-820A-A7BCD20C277E}" srcOrd="0" destOrd="1" presId="urn:microsoft.com/office/officeart/2005/8/layout/matrix3"/>
    <dgm:cxn modelId="{2A676AA2-9772-4FC7-8E88-65D220931F8B}" srcId="{223AA69A-A598-4437-855D-10586A66BE7E}" destId="{65D1FAE7-E96F-41D2-8FE8-A377B94B3E54}" srcOrd="3" destOrd="0" parTransId="{B9A8B8A8-D0A7-496B-B561-9E62CDB7A486}" sibTransId="{FF067A88-BB7F-496E-99E8-0F25D351C311}"/>
    <dgm:cxn modelId="{32D2348E-0856-4585-AE9D-02DB07A3632B}" type="presOf" srcId="{77BFED9A-605C-4741-9115-247028EC2DA7}" destId="{1E7F13A2-F346-44F8-820A-A7BCD20C277E}" srcOrd="0" destOrd="4" presId="urn:microsoft.com/office/officeart/2005/8/layout/matrix3"/>
    <dgm:cxn modelId="{2CD30107-0013-4AF6-A8DF-ACD6825C0D44}" type="presOf" srcId="{223AA69A-A598-4437-855D-10586A66BE7E}" destId="{BF853E29-5A36-4963-9248-5FB422107160}" srcOrd="0" destOrd="0" presId="urn:microsoft.com/office/officeart/2005/8/layout/matrix3"/>
    <dgm:cxn modelId="{653BBCA2-DF0E-4011-A3B4-4A571EC11413}" srcId="{32134AD4-4A6A-4E72-8FF5-81752190FAB6}" destId="{51B73331-6214-42F4-AB84-84D4BB40897C}" srcOrd="1" destOrd="0" parTransId="{C9384D3D-061E-457A-9158-5579962A609A}" sibTransId="{94E343BE-47A6-44C4-91FC-C5525ADFD94B}"/>
    <dgm:cxn modelId="{5CB12B73-3FB3-4469-B8FA-2E7109ECF7FC}" type="presOf" srcId="{FCDEA177-2924-4025-8C69-F2EA58DD8A07}" destId="{BF853E29-5A36-4963-9248-5FB422107160}" srcOrd="0" destOrd="3" presId="urn:microsoft.com/office/officeart/2005/8/layout/matrix3"/>
    <dgm:cxn modelId="{37F05891-493A-4486-BA70-B53A9AA09276}" srcId="{223AA69A-A598-4437-855D-10586A66BE7E}" destId="{679B0ED3-D0B8-4307-8885-7CEABC4C3FD8}" srcOrd="0" destOrd="0" parTransId="{231A32F3-72BF-4F6E-9BA1-5EB1ADE5FE8C}" sibTransId="{AC8F3F6E-5B75-4572-B706-ED4E03127D71}"/>
    <dgm:cxn modelId="{1FBC3704-AE7E-45D6-8C93-02A5AE2533A5}" srcId="{223AA69A-A598-4437-855D-10586A66BE7E}" destId="{76EBE92D-E558-44AD-9899-5C2D8D205836}" srcOrd="1" destOrd="0" parTransId="{8DBF33A6-4072-4789-B740-B0EF1B36B522}" sibTransId="{A000D2C0-651F-4ECD-8B4F-DE37666CF113}"/>
    <dgm:cxn modelId="{ACB92F2A-B8CA-41F0-8061-E1742CB8803D}" type="presOf" srcId="{16195E57-C684-4CD8-B6EB-A70F94727FC6}" destId="{9DA9DF1F-9C42-4DB1-9CA8-D61819A5BF6C}" srcOrd="0" destOrd="1" presId="urn:microsoft.com/office/officeart/2005/8/layout/matrix3"/>
    <dgm:cxn modelId="{53E43E65-10D7-437E-837E-8D1DB20BC5AE}" srcId="{51B73331-6214-42F4-AB84-84D4BB40897C}" destId="{9567615D-FDFD-4434-9190-FAE63FC96CF9}" srcOrd="3" destOrd="0" parTransId="{C00D789E-CCB5-4A7A-A0A0-FE61FE92F8A0}" sibTransId="{042CEDDE-8F69-41B3-9B2D-0AD846EE70AF}"/>
    <dgm:cxn modelId="{4427F917-B262-4F00-94BB-2A2DBD2E2456}" srcId="{AFFF3375-A717-4234-A9BA-282E811124FE}" destId="{36F0B2EF-D5A8-402C-B526-DCA3F305A90E}" srcOrd="2" destOrd="0" parTransId="{BC9F4EC9-DCBC-40EB-B05E-E9C291947978}" sibTransId="{548217E6-E818-4B34-96BC-6A477E464344}"/>
    <dgm:cxn modelId="{F4BC9777-0811-40AC-A2F9-C3E5794F7B15}" srcId="{32134AD4-4A6A-4E72-8FF5-81752190FAB6}" destId="{AFFF3375-A717-4234-A9BA-282E811124FE}" srcOrd="2" destOrd="0" parTransId="{BBC56CB2-D20F-42E3-A5D2-EE3D57A5BED0}" sibTransId="{D591D4BC-F466-4E56-A788-64145EC3CFB6}"/>
    <dgm:cxn modelId="{1E03D6A0-52F7-487D-8B0C-1013E70314FD}" srcId="{51B73331-6214-42F4-AB84-84D4BB40897C}" destId="{AD4E7865-07BD-4567-87C3-5DA5A9F24553}" srcOrd="2" destOrd="0" parTransId="{8F946C09-8523-487D-87F3-57F3AFF1129E}" sibTransId="{E4120C01-348D-4441-A733-2220AD1BD21F}"/>
    <dgm:cxn modelId="{195832A0-3FE1-4D03-A51B-7F7FB7DAF927}" type="presOf" srcId="{AD4E7865-07BD-4567-87C3-5DA5A9F24553}" destId="{D0020165-EFC2-4054-9EC6-23102E2E5DD6}" srcOrd="0" destOrd="3" presId="urn:microsoft.com/office/officeart/2005/8/layout/matrix3"/>
    <dgm:cxn modelId="{10B321F4-1E05-48D8-9147-521FFD9EAA16}" srcId="{223AA69A-A598-4437-855D-10586A66BE7E}" destId="{FCDEA177-2924-4025-8C69-F2EA58DD8A07}" srcOrd="2" destOrd="0" parTransId="{7BA847A3-0416-4103-A94B-5D13EE30928E}" sibTransId="{96A06567-FFCB-4060-8787-2CF7EE3032AA}"/>
    <dgm:cxn modelId="{E1E93200-251F-446F-833F-F2DE86CD162A}" srcId="{51B73331-6214-42F4-AB84-84D4BB40897C}" destId="{32A937FE-3AAA-4503-B543-969EA981BBD1}" srcOrd="1" destOrd="0" parTransId="{865091C6-8BCA-43D7-A0DB-56ECB4A87A08}" sibTransId="{507D3D81-68CC-4A43-81D4-4AD02B6B5409}"/>
    <dgm:cxn modelId="{C301D3FB-EF13-4E7F-9D66-02469EF1CDF7}" type="presOf" srcId="{8BF1FBB8-FA00-4F01-8ACB-F2CF61EBAE56}" destId="{9DA9DF1F-9C42-4DB1-9CA8-D61819A5BF6C}" srcOrd="0" destOrd="3" presId="urn:microsoft.com/office/officeart/2005/8/layout/matrix3"/>
    <dgm:cxn modelId="{EBFCAC84-2A02-4389-A855-9D69F521F503}" srcId="{6794AC66-7A6B-4A15-A80B-5FA9AAAD7A8D}" destId="{E07255FA-6705-4D9F-B694-4351B4A8BE4F}" srcOrd="3" destOrd="0" parTransId="{343FA842-29A2-4B15-A47B-E5B6A943B409}" sibTransId="{4198BA33-DB19-40C4-988F-C0AA79E984E0}"/>
    <dgm:cxn modelId="{B144B26E-A1FE-44A9-94A8-01F83AB31883}" type="presOf" srcId="{6794AC66-7A6B-4A15-A80B-5FA9AAAD7A8D}" destId="{9DA9DF1F-9C42-4DB1-9CA8-D61819A5BF6C}" srcOrd="0" destOrd="0" presId="urn:microsoft.com/office/officeart/2005/8/layout/matrix3"/>
    <dgm:cxn modelId="{A9BC8E42-5024-4C2C-BFE5-58133735B168}" type="presOf" srcId="{32A937FE-3AAA-4503-B543-969EA981BBD1}" destId="{D0020165-EFC2-4054-9EC6-23102E2E5DD6}" srcOrd="0" destOrd="2" presId="urn:microsoft.com/office/officeart/2005/8/layout/matrix3"/>
    <dgm:cxn modelId="{6C94DF52-FFEB-41E1-92C8-AE80CC535EC8}" type="presOf" srcId="{76EBE92D-E558-44AD-9899-5C2D8D205836}" destId="{BF853E29-5A36-4963-9248-5FB422107160}" srcOrd="0" destOrd="2" presId="urn:microsoft.com/office/officeart/2005/8/layout/matrix3"/>
    <dgm:cxn modelId="{616E1371-D1EF-42F0-9D96-CCB685696DCC}" srcId="{32134AD4-4A6A-4E72-8FF5-81752190FAB6}" destId="{223AA69A-A598-4437-855D-10586A66BE7E}" srcOrd="3" destOrd="0" parTransId="{4668B74F-93AD-4BA6-8224-F9A27D56FD03}" sibTransId="{A0EF508F-99A8-4F77-874E-E3B18270678F}"/>
    <dgm:cxn modelId="{79FF51D2-AC08-432C-9FA1-76A8BC294852}" type="presParOf" srcId="{1CF41212-1114-4D9D-995D-0F3B0348B8E4}" destId="{F642266A-7B87-4727-9C26-2B65AF779E40}" srcOrd="0" destOrd="0" presId="urn:microsoft.com/office/officeart/2005/8/layout/matrix3"/>
    <dgm:cxn modelId="{51986D4C-9567-4719-A4D0-FC5E398F191C}" type="presParOf" srcId="{1CF41212-1114-4D9D-995D-0F3B0348B8E4}" destId="{9DA9DF1F-9C42-4DB1-9CA8-D61819A5BF6C}" srcOrd="1" destOrd="0" presId="urn:microsoft.com/office/officeart/2005/8/layout/matrix3"/>
    <dgm:cxn modelId="{6FC4B4C8-A066-43C3-AF09-8458D7A91673}" type="presParOf" srcId="{1CF41212-1114-4D9D-995D-0F3B0348B8E4}" destId="{D0020165-EFC2-4054-9EC6-23102E2E5DD6}" srcOrd="2" destOrd="0" presId="urn:microsoft.com/office/officeart/2005/8/layout/matrix3"/>
    <dgm:cxn modelId="{48EE4251-42A9-4A21-BA62-C4F81DC9ABAB}" type="presParOf" srcId="{1CF41212-1114-4D9D-995D-0F3B0348B8E4}" destId="{1E7F13A2-F346-44F8-820A-A7BCD20C277E}" srcOrd="3" destOrd="0" presId="urn:microsoft.com/office/officeart/2005/8/layout/matrix3"/>
    <dgm:cxn modelId="{D5D5368F-95EE-4CC9-87F7-117CFF1FA23D}" type="presParOf" srcId="{1CF41212-1114-4D9D-995D-0F3B0348B8E4}" destId="{BF853E29-5A36-4963-9248-5FB422107160}" srcOrd="4" destOrd="0" presId="urn:microsoft.com/office/officeart/2005/8/layout/matrix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2266A-7B87-4727-9C26-2B65AF779E40}">
      <dsp:nvSpPr>
        <dsp:cNvPr id="0" name=""/>
        <dsp:cNvSpPr/>
      </dsp:nvSpPr>
      <dsp:spPr>
        <a:xfrm>
          <a:off x="1701415" y="0"/>
          <a:ext cx="6092152" cy="609215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9DF1F-9C42-4DB1-9CA8-D61819A5BF6C}">
      <dsp:nvSpPr>
        <dsp:cNvPr id="0" name=""/>
        <dsp:cNvSpPr/>
      </dsp:nvSpPr>
      <dsp:spPr>
        <a:xfrm>
          <a:off x="2280169" y="578754"/>
          <a:ext cx="2375939" cy="2375939"/>
        </a:xfrm>
        <a:prstGeom prst="roundRect">
          <a:avLst/>
        </a:prstGeom>
        <a:solidFill>
          <a:schemeClr val="accent1">
            <a:hueOff val="0"/>
            <a:satOff val="0"/>
            <a:lumOff val="0"/>
            <a:alpha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Fixation algorithms</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
            </a:rPr>
            <a:t>ITTI</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AIM</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GBVS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4"/>
            </a:rPr>
            <a:t>DVA</a:t>
          </a:r>
          <a:r>
            <a:rPr lang="en-IN" sz="1600" kern="1200" dirty="0" smtClean="0"/>
            <a:t> , </a:t>
          </a:r>
          <a:r>
            <a:rPr lang="en-IN" sz="1600" kern="1200" dirty="0" err="1" smtClean="0"/>
            <a:t>etc</a:t>
          </a:r>
          <a:endParaRPr lang="en-IN" sz="1600" kern="1200" dirty="0"/>
        </a:p>
      </dsp:txBody>
      <dsp:txXfrm>
        <a:off x="2396153" y="694738"/>
        <a:ext cx="2143971" cy="2143971"/>
      </dsp:txXfrm>
    </dsp:sp>
    <dsp:sp modelId="{D0020165-EFC2-4054-9EC6-23102E2E5DD6}">
      <dsp:nvSpPr>
        <dsp:cNvPr id="0" name=""/>
        <dsp:cNvSpPr/>
      </dsp:nvSpPr>
      <dsp:spPr>
        <a:xfrm>
          <a:off x="4838873" y="578754"/>
          <a:ext cx="2375939" cy="2375939"/>
        </a:xfrm>
        <a:prstGeom prst="roundRect">
          <a:avLst/>
        </a:prstGeom>
        <a:solidFill>
          <a:schemeClr val="accent1">
            <a:alpha val="90000"/>
            <a:hueOff val="0"/>
            <a:satOff val="0"/>
            <a:lumOff val="0"/>
            <a:alphaOff val="-1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Salient object segmentation Algorithms</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FT</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5"/>
            </a:rPr>
            <a:t>GC</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6"/>
            </a:rPr>
            <a:t>SF</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7"/>
            </a:rPr>
            <a:t>PCAS</a:t>
          </a:r>
          <a:endParaRPr lang="en-IN" sz="1600" kern="1200" dirty="0"/>
        </a:p>
      </dsp:txBody>
      <dsp:txXfrm>
        <a:off x="4954857" y="694738"/>
        <a:ext cx="2143971" cy="2143971"/>
      </dsp:txXfrm>
    </dsp:sp>
    <dsp:sp modelId="{1E7F13A2-F346-44F8-820A-A7BCD20C277E}">
      <dsp:nvSpPr>
        <dsp:cNvPr id="0" name=""/>
        <dsp:cNvSpPr/>
      </dsp:nvSpPr>
      <dsp:spPr>
        <a:xfrm>
          <a:off x="2280169" y="3137458"/>
          <a:ext cx="2375939" cy="2375939"/>
        </a:xfrm>
        <a:prstGeom prst="roundRect">
          <a:avLst/>
        </a:prstGeom>
        <a:solidFill>
          <a:schemeClr val="accent1">
            <a:alpha val="90000"/>
            <a:hueOff val="0"/>
            <a:satOff val="0"/>
            <a:lumOff val="0"/>
            <a:alphaOff val="-2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Fixation algorithms dataset</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8"/>
            </a:rPr>
            <a:t>Judd</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9"/>
            </a:rPr>
            <a:t>Cerf</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0"/>
            </a:rPr>
            <a:t>IS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Bruce</a:t>
          </a:r>
          <a:endParaRPr lang="en-IN" sz="1600" kern="1200" dirty="0"/>
        </a:p>
      </dsp:txBody>
      <dsp:txXfrm>
        <a:off x="2396153" y="3253442"/>
        <a:ext cx="2143971" cy="2143971"/>
      </dsp:txXfrm>
    </dsp:sp>
    <dsp:sp modelId="{BF853E29-5A36-4963-9248-5FB422107160}">
      <dsp:nvSpPr>
        <dsp:cNvPr id="0" name=""/>
        <dsp:cNvSpPr/>
      </dsp:nvSpPr>
      <dsp:spPr>
        <a:xfrm>
          <a:off x="4838873" y="3137458"/>
          <a:ext cx="2375939" cy="2375939"/>
        </a:xfrm>
        <a:prstGeom prst="roundRect">
          <a:avLst/>
        </a:prstGeom>
        <a:solidFill>
          <a:schemeClr val="accent1">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Salient object segmentation dataset</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FT</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0"/>
            </a:rPr>
            <a:t>IS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Bruce</a:t>
          </a:r>
          <a:endParaRPr lang="en-IN" sz="1600" kern="1200" dirty="0"/>
        </a:p>
        <a:p>
          <a:pPr marL="171450" lvl="1" indent="-171450" algn="l" defTabSz="711200">
            <a:lnSpc>
              <a:spcPct val="90000"/>
            </a:lnSpc>
            <a:spcBef>
              <a:spcPct val="0"/>
            </a:spcBef>
            <a:spcAft>
              <a:spcPct val="15000"/>
            </a:spcAft>
            <a:buChar char="••"/>
          </a:pPr>
          <a:endParaRPr lang="en-IN" sz="1600" kern="1200" dirty="0"/>
        </a:p>
      </dsp:txBody>
      <dsp:txXfrm>
        <a:off x="4954857" y="3253442"/>
        <a:ext cx="2143971" cy="214397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98ED8-6462-498F-A8DA-07780B829A40}" type="datetimeFigureOut">
              <a:rPr lang="en-IN" smtClean="0"/>
              <a:t>17-03-2015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7E88D-FBDB-4BFE-BABC-66BEE0C466C3}" type="slidenum">
              <a:rPr lang="en-IN" smtClean="0"/>
              <a:t>‹#›</a:t>
            </a:fld>
            <a:endParaRPr lang="en-IN"/>
          </a:p>
        </p:txBody>
      </p:sp>
    </p:spTree>
    <p:extLst>
      <p:ext uri="{BB962C8B-B14F-4D97-AF65-F5344CB8AC3E}">
        <p14:creationId xmlns:p14="http://schemas.microsoft.com/office/powerpoint/2010/main" val="62280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In a fixation experiment, saliency is expressed as eye gaze. Subjects are asked to view each image for seconds while their eye fixations are recorded. The goal of an algorithm is to compute a probabilistic map of an image to predict the actual human eye gaze patterns. Patch Based, pixel based feature to extract and then finally a local or global step that renormalize feature saliency values. </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In a salient object segmentation dataset, image labellers annotate an image by drawing pixel-accurate silhouettes of objects that are believed to be salient.</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Despite the deep connections between the problems of fixation prediction and object segmentation, there is a discomforting isolation between major computational models of the two types. Because of series of differences in ground truth and evaluation procedures. A typical fixation ground truth contains several fixation dots, while a salient object ground-truth usually have one or several positive regions composed of thousands of pixels.</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Centre Bias : Subject look more often at the centre of screen. It may be due to chin rest or the photographer bias to centre the objects.</a:t>
            </a:r>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3</a:t>
            </a:fld>
            <a:endParaRPr lang="en-IN"/>
          </a:p>
        </p:txBody>
      </p:sp>
    </p:spTree>
    <p:extLst>
      <p:ext uri="{BB962C8B-B14F-4D97-AF65-F5344CB8AC3E}">
        <p14:creationId xmlns:p14="http://schemas.microsoft.com/office/powerpoint/2010/main" val="278325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4</a:t>
            </a:fld>
            <a:endParaRPr lang="en-IN"/>
          </a:p>
        </p:txBody>
      </p:sp>
    </p:spTree>
    <p:extLst>
      <p:ext uri="{BB962C8B-B14F-4D97-AF65-F5344CB8AC3E}">
        <p14:creationId xmlns:p14="http://schemas.microsoft.com/office/powerpoint/2010/main" val="341839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7</a:t>
            </a:fld>
            <a:endParaRPr lang="en-IN"/>
          </a:p>
        </p:txBody>
      </p:sp>
    </p:spTree>
    <p:extLst>
      <p:ext uri="{BB962C8B-B14F-4D97-AF65-F5344CB8AC3E}">
        <p14:creationId xmlns:p14="http://schemas.microsoft.com/office/powerpoint/2010/main" val="267174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average performance of all 4 algorithms have dropped, from FT's 0:8341, to 0:5765 (30:88% drop) on IS, and 0:5530 (33:70% drop) on PASCAL-S – Segmentation</a:t>
            </a:r>
          </a:p>
          <a:p>
            <a:endParaRPr lang="en-IN" sz="1200" b="0" i="0" u="none" strike="noStrike"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8</a:t>
            </a:fld>
            <a:endParaRPr lang="en-IN"/>
          </a:p>
        </p:txBody>
      </p:sp>
    </p:spTree>
    <p:extLst>
      <p:ext uri="{BB962C8B-B14F-4D97-AF65-F5344CB8AC3E}">
        <p14:creationId xmlns:p14="http://schemas.microsoft.com/office/powerpoint/2010/main" val="155713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24B120-6611-43E6-A595-6D5D8129C30F}" type="datetime1">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4FF82-048C-470A-9450-7C064132F7F0}" type="datetime1">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9C4CD-D251-4010-BE5E-82EA9B23BB3D}" type="datetime1">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41E56E-AA48-453C-84FC-9CDE07CBEE48}" type="datetime1">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17D23-ECF8-410B-A7B6-7ECC5D1265DE}" type="datetime1">
              <a:rPr lang="en-US" smtClean="0"/>
              <a:t>3/17/2015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14BA72-E535-42B2-9649-0A0F0A403B2C}" type="datetime1">
              <a:rPr lang="en-US" smtClean="0"/>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2ABAFA-0499-44B4-B7C1-F53A914C1252}" type="datetime1">
              <a:rPr lang="en-US" smtClean="0"/>
              <a:t>3/17/2015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F51AC6-7A3D-4AB2-80E1-C6D5B2F97934}" type="datetime1">
              <a:rPr lang="en-US" smtClean="0"/>
              <a:t>3/17/2015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6CE7E5-BBFD-496B-A1BD-9ACBD2AFD9F8}" type="datetime1">
              <a:rPr lang="en-US" smtClean="0"/>
              <a:t>3/17/2015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4C24D8-54FF-4C5B-A9AE-3A60A83CE84F}" type="datetime1">
              <a:rPr lang="en-US" smtClean="0"/>
              <a:t>3/17/2015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3CE10-B73E-4CB0-9B27-8BB09ECDCD83}" type="datetime1">
              <a:rPr lang="en-US" smtClean="0"/>
              <a:t>3/17/2015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69158-5BF4-41C9-89FB-AFA956CB5BE2}" type="datetime1">
              <a:rPr lang="en-US" smtClean="0"/>
              <a:t>3/17/2015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link.springer.com/article/10.1007%2Fs11263-009-0275-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20669"/>
            <a:ext cx="10515300" cy="2411320"/>
          </a:xfrm>
        </p:spPr>
        <p:txBody>
          <a:bodyPr>
            <a:normAutofit/>
          </a:bodyPr>
          <a:lstStyle/>
          <a:p>
            <a:pPr algn="ctr"/>
            <a:r>
              <a:rPr lang="en-IN" sz="4000" b="1" dirty="0" smtClean="0"/>
              <a:t>The Secrets of Salient Object Segmentation</a:t>
            </a:r>
            <a:endParaRPr lang="en-IN" sz="4000" b="1" dirty="0"/>
          </a:p>
        </p:txBody>
      </p:sp>
      <p:sp>
        <p:nvSpPr>
          <p:cNvPr id="3" name="Subtitle 2"/>
          <p:cNvSpPr>
            <a:spLocks noGrp="1"/>
          </p:cNvSpPr>
          <p:nvPr>
            <p:ph type="subTitle" idx="1"/>
          </p:nvPr>
        </p:nvSpPr>
        <p:spPr>
          <a:xfrm>
            <a:off x="1100051" y="2935740"/>
            <a:ext cx="10058400" cy="1143000"/>
          </a:xfrm>
        </p:spPr>
        <p:txBody>
          <a:bodyPr>
            <a:normAutofit fontScale="70000" lnSpcReduction="20000"/>
          </a:bodyPr>
          <a:lstStyle/>
          <a:p>
            <a:pPr algn="ctr"/>
            <a:r>
              <a:rPr lang="en-IN" b="1" dirty="0">
                <a:solidFill>
                  <a:schemeClr val="tx1"/>
                </a:solidFill>
              </a:rPr>
              <a:t>Yin </a:t>
            </a:r>
            <a:r>
              <a:rPr lang="en-IN" b="1" dirty="0" smtClean="0">
                <a:solidFill>
                  <a:schemeClr val="tx1"/>
                </a:solidFill>
              </a:rPr>
              <a:t>Li -1, </a:t>
            </a:r>
            <a:r>
              <a:rPr lang="en-IN" b="1" dirty="0">
                <a:solidFill>
                  <a:schemeClr val="tx1"/>
                </a:solidFill>
              </a:rPr>
              <a:t>Xiaodi </a:t>
            </a:r>
            <a:r>
              <a:rPr lang="en-IN" b="1" dirty="0" smtClean="0">
                <a:solidFill>
                  <a:schemeClr val="tx1"/>
                </a:solidFill>
              </a:rPr>
              <a:t>Hou -2, </a:t>
            </a:r>
            <a:r>
              <a:rPr lang="en-IN" b="1" dirty="0">
                <a:solidFill>
                  <a:schemeClr val="tx1"/>
                </a:solidFill>
              </a:rPr>
              <a:t>Christof </a:t>
            </a:r>
            <a:r>
              <a:rPr lang="en-IN" b="1" dirty="0" smtClean="0">
                <a:solidFill>
                  <a:schemeClr val="tx1"/>
                </a:solidFill>
              </a:rPr>
              <a:t>Koch -3, </a:t>
            </a:r>
            <a:r>
              <a:rPr lang="en-IN" b="1" dirty="0">
                <a:solidFill>
                  <a:schemeClr val="tx1"/>
                </a:solidFill>
              </a:rPr>
              <a:t>James M. </a:t>
            </a:r>
            <a:r>
              <a:rPr lang="en-IN" b="1" dirty="0" smtClean="0">
                <a:solidFill>
                  <a:schemeClr val="tx1"/>
                </a:solidFill>
              </a:rPr>
              <a:t>Rehg -1</a:t>
            </a:r>
            <a:r>
              <a:rPr lang="en-IN" b="1" dirty="0">
                <a:solidFill>
                  <a:schemeClr val="tx1"/>
                </a:solidFill>
              </a:rPr>
              <a:t>, Alan L. </a:t>
            </a:r>
            <a:r>
              <a:rPr lang="en-IN" b="1" dirty="0" smtClean="0">
                <a:solidFill>
                  <a:schemeClr val="tx1"/>
                </a:solidFill>
              </a:rPr>
              <a:t>Yuille -4</a:t>
            </a:r>
            <a:endParaRPr lang="en-IN" b="1" dirty="0">
              <a:solidFill>
                <a:schemeClr val="tx1"/>
              </a:solidFill>
            </a:endParaRPr>
          </a:p>
          <a:p>
            <a:pPr algn="ctr"/>
            <a:r>
              <a:rPr lang="en-IN" b="1" dirty="0" smtClean="0">
                <a:solidFill>
                  <a:schemeClr val="tx1"/>
                </a:solidFill>
              </a:rPr>
              <a:t>1-Gerogia </a:t>
            </a:r>
            <a:r>
              <a:rPr lang="en-IN" b="1" dirty="0">
                <a:solidFill>
                  <a:schemeClr val="tx1"/>
                </a:solidFill>
              </a:rPr>
              <a:t>Institute of </a:t>
            </a:r>
            <a:r>
              <a:rPr lang="en-IN" b="1" dirty="0" smtClean="0">
                <a:solidFill>
                  <a:schemeClr val="tx1"/>
                </a:solidFill>
              </a:rPr>
              <a:t>Technology, 2-California </a:t>
            </a:r>
            <a:r>
              <a:rPr lang="en-IN" b="1" dirty="0">
                <a:solidFill>
                  <a:schemeClr val="tx1"/>
                </a:solidFill>
              </a:rPr>
              <a:t>Institute of </a:t>
            </a:r>
            <a:r>
              <a:rPr lang="en-IN" b="1" dirty="0" smtClean="0">
                <a:solidFill>
                  <a:schemeClr val="tx1"/>
                </a:solidFill>
              </a:rPr>
              <a:t>Technology,</a:t>
            </a:r>
            <a:endParaRPr lang="en-IN" b="1" dirty="0">
              <a:solidFill>
                <a:schemeClr val="tx1"/>
              </a:solidFill>
            </a:endParaRPr>
          </a:p>
          <a:p>
            <a:pPr algn="ctr"/>
            <a:r>
              <a:rPr lang="en-IN" b="1" dirty="0" smtClean="0">
                <a:solidFill>
                  <a:schemeClr val="tx1"/>
                </a:solidFill>
              </a:rPr>
              <a:t> 3-Allen </a:t>
            </a:r>
            <a:r>
              <a:rPr lang="en-IN" b="1" dirty="0">
                <a:solidFill>
                  <a:schemeClr val="tx1"/>
                </a:solidFill>
              </a:rPr>
              <a:t>Institute for Brain </a:t>
            </a:r>
            <a:r>
              <a:rPr lang="en-IN" b="1" dirty="0" smtClean="0">
                <a:solidFill>
                  <a:schemeClr val="tx1"/>
                </a:solidFill>
              </a:rPr>
              <a:t>Science, 4-University </a:t>
            </a:r>
            <a:r>
              <a:rPr lang="en-IN" b="1" dirty="0">
                <a:solidFill>
                  <a:schemeClr val="tx1"/>
                </a:solidFill>
              </a:rPr>
              <a:t>of California, Los Angeles</a:t>
            </a:r>
          </a:p>
        </p:txBody>
      </p:sp>
      <p:pic>
        <p:nvPicPr>
          <p:cNvPr id="4" name="Picture 3" descr="polytechnique_genie_gauche_fr_rgb.png"/>
          <p:cNvPicPr>
            <a:picLocks noChangeAspect="1"/>
          </p:cNvPicPr>
          <p:nvPr/>
        </p:nvPicPr>
        <p:blipFill>
          <a:blip r:embed="rId2" cstate="print"/>
          <a:stretch>
            <a:fillRect/>
          </a:stretch>
        </p:blipFill>
        <p:spPr>
          <a:xfrm>
            <a:off x="4682984" y="220669"/>
            <a:ext cx="2886992" cy="1373352"/>
          </a:xfrm>
          <a:prstGeom prst="rect">
            <a:avLst/>
          </a:prstGeom>
        </p:spPr>
      </p:pic>
      <p:sp>
        <p:nvSpPr>
          <p:cNvPr id="5" name="TextBox 4"/>
          <p:cNvSpPr txBox="1"/>
          <p:nvPr/>
        </p:nvSpPr>
        <p:spPr>
          <a:xfrm>
            <a:off x="1272746" y="4584357"/>
            <a:ext cx="9885705" cy="707886"/>
          </a:xfrm>
          <a:prstGeom prst="rect">
            <a:avLst/>
          </a:prstGeom>
          <a:noFill/>
        </p:spPr>
        <p:txBody>
          <a:bodyPr wrap="square" rtlCol="0">
            <a:spAutoFit/>
          </a:bodyPr>
          <a:lstStyle/>
          <a:p>
            <a:pPr algn="ctr"/>
            <a:r>
              <a:rPr lang="en-IN" sz="2000" b="1" dirty="0" smtClean="0"/>
              <a:t>Presented by </a:t>
            </a:r>
            <a:r>
              <a:rPr lang="en-IN" sz="2000" dirty="0" smtClean="0"/>
              <a:t>: Sai Anirudh Kondaveeti</a:t>
            </a:r>
          </a:p>
          <a:p>
            <a:pPr algn="ctr"/>
            <a:r>
              <a:rPr lang="en-IN" sz="2000" b="1" dirty="0" smtClean="0"/>
              <a:t>Course</a:t>
            </a:r>
            <a:r>
              <a:rPr lang="en-IN" sz="2000" dirty="0" smtClean="0"/>
              <a:t> : INF 6803 -- </a:t>
            </a:r>
            <a:r>
              <a:rPr lang="fr-CA" sz="2000" dirty="0">
                <a:latin typeface="Times New Roman" pitchFamily="18" charset="0"/>
                <a:cs typeface="Times New Roman" pitchFamily="18" charset="0"/>
              </a:rPr>
              <a:t>Traitements vidéo et applications</a:t>
            </a:r>
            <a:endParaRPr lang="en-IN" sz="2000" dirty="0"/>
          </a:p>
        </p:txBody>
      </p:sp>
      <p:sp>
        <p:nvSpPr>
          <p:cNvPr id="6" name="Date Placeholder 5"/>
          <p:cNvSpPr>
            <a:spLocks noGrp="1"/>
          </p:cNvSpPr>
          <p:nvPr>
            <p:ph type="dt" sz="half" idx="10"/>
          </p:nvPr>
        </p:nvSpPr>
        <p:spPr/>
        <p:txBody>
          <a:bodyPr/>
          <a:lstStyle/>
          <a:p>
            <a:fld id="{43AD8EFB-8924-4B68-AE40-0FB5582CB2E6}" type="datetime1">
              <a:rPr lang="en-US" smtClean="0"/>
              <a:t>3/17/2015</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678628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idx="1"/>
          </p:nvPr>
        </p:nvSpPr>
        <p:spPr>
          <a:xfrm>
            <a:off x="1097280" y="1845733"/>
            <a:ext cx="10058400" cy="4350959"/>
          </a:xfrm>
        </p:spPr>
        <p:txBody>
          <a:bodyPr numCol="2">
            <a:normAutofit/>
          </a:bodyPr>
          <a:lstStyle/>
          <a:p>
            <a:pPr>
              <a:buFont typeface="Arial" panose="020B0604020202020204" pitchFamily="34" charset="0"/>
              <a:buChar char="•"/>
            </a:pPr>
            <a:r>
              <a:rPr lang="en-IN" dirty="0" smtClean="0"/>
              <a:t> Introduction</a:t>
            </a:r>
          </a:p>
          <a:p>
            <a:pPr lvl="1">
              <a:buFont typeface="Courier New" panose="02070309020205020404" pitchFamily="49" charset="0"/>
              <a:buChar char="o"/>
            </a:pPr>
            <a:r>
              <a:rPr lang="en-IN" sz="2000" dirty="0" smtClean="0"/>
              <a:t>Terms and Concepts</a:t>
            </a:r>
          </a:p>
          <a:p>
            <a:pPr lvl="1">
              <a:buFont typeface="Courier New" panose="02070309020205020404" pitchFamily="49" charset="0"/>
              <a:buChar char="o"/>
            </a:pPr>
            <a:r>
              <a:rPr lang="en-IN" sz="2000" dirty="0"/>
              <a:t>Problem in present scenario</a:t>
            </a:r>
          </a:p>
          <a:p>
            <a:pPr lvl="1">
              <a:buFont typeface="Courier New" panose="02070309020205020404" pitchFamily="49" charset="0"/>
              <a:buChar char="o"/>
            </a:pPr>
            <a:r>
              <a:rPr lang="en-IN" sz="2000" dirty="0" smtClean="0"/>
              <a:t>Overview</a:t>
            </a:r>
          </a:p>
          <a:p>
            <a:pPr>
              <a:buFont typeface="Arial" panose="020B0604020202020204" pitchFamily="34" charset="0"/>
              <a:buChar char="•"/>
            </a:pPr>
            <a:r>
              <a:rPr lang="en-IN" dirty="0" smtClean="0"/>
              <a:t>Dataset Analysis</a:t>
            </a:r>
          </a:p>
          <a:p>
            <a:pPr lvl="1">
              <a:buFont typeface="Courier New" panose="02070309020205020404" pitchFamily="49" charset="0"/>
              <a:buChar char="o"/>
            </a:pPr>
            <a:r>
              <a:rPr lang="en-IN" sz="2000" dirty="0" smtClean="0"/>
              <a:t>Proposing a new dataset(PASCAL-S)</a:t>
            </a:r>
          </a:p>
          <a:p>
            <a:pPr lvl="1">
              <a:buFont typeface="Courier New" panose="02070309020205020404" pitchFamily="49" charset="0"/>
              <a:buChar char="o"/>
            </a:pPr>
            <a:r>
              <a:rPr lang="en-IN" sz="2000" dirty="0" smtClean="0"/>
              <a:t>Evaluating </a:t>
            </a:r>
            <a:r>
              <a:rPr lang="en-IN" sz="2000" dirty="0"/>
              <a:t>dataset </a:t>
            </a:r>
            <a:r>
              <a:rPr lang="en-IN" sz="2000" dirty="0" smtClean="0"/>
              <a:t>consistency</a:t>
            </a:r>
          </a:p>
          <a:p>
            <a:pPr lvl="1">
              <a:buFont typeface="Courier New" panose="02070309020205020404" pitchFamily="49" charset="0"/>
              <a:buChar char="o"/>
            </a:pPr>
            <a:r>
              <a:rPr lang="en-IN" sz="2000" dirty="0" smtClean="0"/>
              <a:t>Benchmarking</a:t>
            </a:r>
          </a:p>
          <a:p>
            <a:pPr lvl="1">
              <a:buFont typeface="Courier New" panose="02070309020205020404" pitchFamily="49" charset="0"/>
              <a:buChar char="o"/>
            </a:pPr>
            <a:r>
              <a:rPr lang="en-IN" sz="2000" dirty="0" smtClean="0"/>
              <a:t>Dataset </a:t>
            </a:r>
            <a:r>
              <a:rPr lang="en-IN" sz="2000" dirty="0"/>
              <a:t>design </a:t>
            </a:r>
            <a:r>
              <a:rPr lang="en-IN" sz="2000" dirty="0" smtClean="0"/>
              <a:t>bias</a:t>
            </a:r>
          </a:p>
          <a:p>
            <a:pPr lvl="1">
              <a:buFont typeface="Courier New" panose="02070309020205020404" pitchFamily="49" charset="0"/>
              <a:buChar char="o"/>
            </a:pPr>
            <a:r>
              <a:rPr lang="en-IN" sz="2000" dirty="0" smtClean="0"/>
              <a:t>Fixations </a:t>
            </a:r>
            <a:r>
              <a:rPr lang="en-IN" sz="2000" dirty="0"/>
              <a:t>and </a:t>
            </a:r>
            <a:r>
              <a:rPr lang="en-IN" sz="2000" dirty="0" smtClean="0"/>
              <a:t>F-measure</a:t>
            </a:r>
          </a:p>
          <a:p>
            <a:pPr marL="201168" lvl="1" indent="0">
              <a:buNone/>
            </a:pPr>
            <a:endParaRPr lang="en-IN" sz="2000" dirty="0" smtClean="0"/>
          </a:p>
          <a:p>
            <a:pPr>
              <a:buFont typeface="Arial" panose="020B0604020202020204" pitchFamily="34" charset="0"/>
              <a:buChar char="•"/>
            </a:pPr>
            <a:r>
              <a:rPr lang="en-IN" dirty="0" smtClean="0"/>
              <a:t>Proposed Algorithm</a:t>
            </a:r>
          </a:p>
          <a:p>
            <a:pPr lvl="1">
              <a:buFont typeface="Courier New" panose="02070309020205020404" pitchFamily="49" charset="0"/>
              <a:buChar char="o"/>
            </a:pPr>
            <a:r>
              <a:rPr lang="en-IN" sz="2000" dirty="0"/>
              <a:t>Salient object, object proposal and </a:t>
            </a:r>
            <a:r>
              <a:rPr lang="en-IN" sz="2000" dirty="0" smtClean="0"/>
              <a:t>fixations</a:t>
            </a:r>
          </a:p>
          <a:p>
            <a:pPr lvl="1">
              <a:buFont typeface="Courier New" panose="02070309020205020404" pitchFamily="49" charset="0"/>
              <a:buChar char="o"/>
            </a:pPr>
            <a:r>
              <a:rPr lang="en-IN" sz="2000" dirty="0"/>
              <a:t>The </a:t>
            </a:r>
            <a:r>
              <a:rPr lang="en-IN" sz="2000" dirty="0" smtClean="0"/>
              <a:t>model</a:t>
            </a:r>
          </a:p>
          <a:p>
            <a:pPr lvl="1">
              <a:buFont typeface="Courier New" panose="02070309020205020404" pitchFamily="49" charset="0"/>
              <a:buChar char="o"/>
            </a:pPr>
            <a:r>
              <a:rPr lang="en-IN" sz="2000" dirty="0"/>
              <a:t>Limits of the model</a:t>
            </a:r>
            <a:endParaRPr lang="en-IN" sz="2000" dirty="0" smtClean="0"/>
          </a:p>
          <a:p>
            <a:pPr>
              <a:buFont typeface="Arial" panose="020B0604020202020204" pitchFamily="34" charset="0"/>
              <a:buChar char="•"/>
            </a:pPr>
            <a:r>
              <a:rPr lang="en-IN" dirty="0" smtClean="0"/>
              <a:t>Results</a:t>
            </a:r>
          </a:p>
          <a:p>
            <a:pPr>
              <a:buFont typeface="Arial" panose="020B0604020202020204" pitchFamily="34" charset="0"/>
              <a:buChar char="•"/>
            </a:pPr>
            <a:r>
              <a:rPr lang="en-IN" dirty="0" smtClean="0"/>
              <a:t>Conclusion</a:t>
            </a:r>
            <a:endParaRPr lang="en-IN" dirty="0"/>
          </a:p>
        </p:txBody>
      </p:sp>
      <p:sp>
        <p:nvSpPr>
          <p:cNvPr id="4" name="Date Placeholder 3"/>
          <p:cNvSpPr>
            <a:spLocks noGrp="1"/>
          </p:cNvSpPr>
          <p:nvPr>
            <p:ph type="dt" sz="half" idx="10"/>
          </p:nvPr>
        </p:nvSpPr>
        <p:spPr/>
        <p:txBody>
          <a:bodyPr/>
          <a:lstStyle/>
          <a:p>
            <a:fld id="{11CF1910-4565-4140-98F7-C5E8CD3D4FF7}" type="datetime1">
              <a:rPr lang="en-US" smtClean="0"/>
              <a:t>3/17/2015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394458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marL="0" indent="0">
              <a:buNone/>
            </a:pPr>
            <a:r>
              <a:rPr lang="en-IN" dirty="0"/>
              <a:t>Bottom-up visual saliency refers to the ability to select important visual information for further </a:t>
            </a:r>
            <a:r>
              <a:rPr lang="en-IN" dirty="0" smtClean="0"/>
              <a:t>processing.</a:t>
            </a:r>
          </a:p>
          <a:p>
            <a:pPr lvl="1">
              <a:buFont typeface="Arial" panose="020B0604020202020204" pitchFamily="34" charset="0"/>
              <a:buChar char="•"/>
            </a:pPr>
            <a:r>
              <a:rPr lang="en-IN" sz="2000" dirty="0"/>
              <a:t>Fixation prediction </a:t>
            </a:r>
            <a:endParaRPr lang="en-IN" sz="2000" dirty="0" smtClean="0"/>
          </a:p>
          <a:p>
            <a:pPr lvl="1">
              <a:buFont typeface="Arial" panose="020B0604020202020204" pitchFamily="34" charset="0"/>
              <a:buChar char="•"/>
            </a:pPr>
            <a:r>
              <a:rPr lang="en-IN" sz="2000" dirty="0" smtClean="0"/>
              <a:t>Salient object segmentation</a:t>
            </a:r>
          </a:p>
          <a:p>
            <a:pPr marL="0" indent="0">
              <a:buNone/>
            </a:pPr>
            <a:r>
              <a:rPr lang="en-IN" dirty="0" smtClean="0"/>
              <a:t>The existing method have two limitations:</a:t>
            </a:r>
          </a:p>
          <a:p>
            <a:pPr marL="635508" lvl="1" indent="-342900">
              <a:buFont typeface="+mj-lt"/>
              <a:buAutoNum type="arabicPeriod"/>
            </a:pPr>
            <a:r>
              <a:rPr lang="en-IN" sz="2000" dirty="0"/>
              <a:t>A</a:t>
            </a:r>
            <a:r>
              <a:rPr lang="en-IN" sz="2000" dirty="0" smtClean="0"/>
              <a:t>lgorithms </a:t>
            </a:r>
            <a:r>
              <a:rPr lang="en-IN" sz="2000" dirty="0"/>
              <a:t>focusing on one type of </a:t>
            </a:r>
            <a:r>
              <a:rPr lang="en-IN" sz="2000" dirty="0" smtClean="0"/>
              <a:t>saliency tend </a:t>
            </a:r>
            <a:r>
              <a:rPr lang="en-IN" sz="2000" dirty="0"/>
              <a:t>to overlook the connection to the other </a:t>
            </a:r>
            <a:r>
              <a:rPr lang="en-IN" sz="2000" dirty="0" smtClean="0"/>
              <a:t>side.</a:t>
            </a:r>
          </a:p>
          <a:p>
            <a:pPr marL="635508" lvl="1" indent="-342900">
              <a:buFont typeface="+mj-lt"/>
              <a:buAutoNum type="arabicPeriod"/>
            </a:pPr>
            <a:r>
              <a:rPr lang="en-IN" sz="2000" dirty="0" smtClean="0"/>
              <a:t>Benchmarking </a:t>
            </a:r>
            <a:r>
              <a:rPr lang="en-IN" sz="2000" dirty="0"/>
              <a:t>primarily on one dataset tend to overt </a:t>
            </a:r>
            <a:r>
              <a:rPr lang="en-IN" sz="2000" dirty="0" smtClean="0"/>
              <a:t>the inherent </a:t>
            </a:r>
            <a:r>
              <a:rPr lang="en-IN" sz="2000" dirty="0"/>
              <a:t>bias of that </a:t>
            </a:r>
            <a:r>
              <a:rPr lang="en-IN" sz="2000" dirty="0" smtClean="0"/>
              <a:t>dataset.</a:t>
            </a:r>
          </a:p>
          <a:p>
            <a:pPr marL="0" indent="0">
              <a:buNone/>
            </a:pPr>
            <a:r>
              <a:rPr lang="en-IN" dirty="0" smtClean="0"/>
              <a:t>Discuss the connection between fixation prediction and salient object segmentation. Then discuss </a:t>
            </a:r>
            <a:r>
              <a:rPr lang="en-IN" i="1" dirty="0" smtClean="0"/>
              <a:t>dataset design bias , </a:t>
            </a:r>
            <a:r>
              <a:rPr lang="en-IN" dirty="0" smtClean="0"/>
              <a:t>propose a new model of salient object segmentation and then compare it with existing state of art algorithms.</a:t>
            </a:r>
            <a:endParaRPr lang="en-IN" i="1" dirty="0" smtClean="0"/>
          </a:p>
        </p:txBody>
      </p:sp>
      <p:sp>
        <p:nvSpPr>
          <p:cNvPr id="4" name="Date Placeholder 3"/>
          <p:cNvSpPr>
            <a:spLocks noGrp="1"/>
          </p:cNvSpPr>
          <p:nvPr>
            <p:ph type="dt" sz="half" idx="10"/>
          </p:nvPr>
        </p:nvSpPr>
        <p:spPr/>
        <p:txBody>
          <a:bodyPr/>
          <a:lstStyle/>
          <a:p>
            <a:fld id="{E9B34142-79DE-48D7-A299-F24F48696880}" type="datetime1">
              <a:rPr lang="en-US" smtClean="0"/>
              <a:t>3/17/2015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2135422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41E56E-AA48-453C-84FC-9CDE07CBEE48}" type="datetime1">
              <a:rPr lang="en-US" smtClean="0"/>
              <a:t>3/17/2015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4</a:t>
            </a:fld>
            <a:endParaRPr lang="en-US" dirty="0"/>
          </a:p>
        </p:txBody>
      </p:sp>
      <p:graphicFrame>
        <p:nvGraphicFramePr>
          <p:cNvPr id="6" name="Diagram 5"/>
          <p:cNvGraphicFramePr/>
          <p:nvPr>
            <p:extLst>
              <p:ext uri="{D42A27DB-BD31-4B8C-83A1-F6EECF244321}">
                <p14:modId xmlns:p14="http://schemas.microsoft.com/office/powerpoint/2010/main" val="3819895919"/>
              </p:ext>
            </p:extLst>
          </p:nvPr>
        </p:nvGraphicFramePr>
        <p:xfrm>
          <a:off x="1357745" y="110838"/>
          <a:ext cx="9494983" cy="6092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4744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Analysis</a:t>
            </a:r>
            <a:endParaRPr lang="en-IN" dirty="0"/>
          </a:p>
        </p:txBody>
      </p:sp>
      <p:sp>
        <p:nvSpPr>
          <p:cNvPr id="3" name="Content Placeholder 2"/>
          <p:cNvSpPr>
            <a:spLocks noGrp="1"/>
          </p:cNvSpPr>
          <p:nvPr>
            <p:ph idx="1"/>
          </p:nvPr>
        </p:nvSpPr>
        <p:spPr/>
        <p:txBody>
          <a:bodyPr>
            <a:normAutofit/>
          </a:bodyPr>
          <a:lstStyle/>
          <a:p>
            <a:r>
              <a:rPr lang="en-IN" sz="2400" dirty="0" smtClean="0"/>
              <a:t>PASCAL-S</a:t>
            </a:r>
          </a:p>
          <a:p>
            <a:r>
              <a:rPr lang="en-IN" dirty="0"/>
              <a:t>PASCAL-S dataset is built on the validation set of the </a:t>
            </a:r>
            <a:r>
              <a:rPr lang="en-IN" dirty="0">
                <a:hlinkClick r:id="rId2"/>
              </a:rPr>
              <a:t>PASCAL VOC </a:t>
            </a:r>
            <a:r>
              <a:rPr lang="en-IN" dirty="0" smtClean="0">
                <a:hlinkClick r:id="rId2"/>
              </a:rPr>
              <a:t>2010 </a:t>
            </a:r>
            <a:r>
              <a:rPr lang="en-IN" dirty="0"/>
              <a:t>segmentation </a:t>
            </a:r>
            <a:r>
              <a:rPr lang="en-IN" dirty="0" smtClean="0"/>
              <a:t>challenge.</a:t>
            </a:r>
            <a:r>
              <a:rPr lang="en-IN" dirty="0"/>
              <a:t> </a:t>
            </a:r>
            <a:r>
              <a:rPr lang="en-IN" dirty="0" smtClean="0"/>
              <a:t>This </a:t>
            </a:r>
            <a:r>
              <a:rPr lang="fr-FR" dirty="0" smtClean="0"/>
              <a:t>subset </a:t>
            </a:r>
            <a:r>
              <a:rPr lang="fr-FR" dirty="0"/>
              <a:t>contains 850 natural </a:t>
            </a:r>
            <a:r>
              <a:rPr lang="fr-FR" dirty="0" smtClean="0"/>
              <a:t>images.</a:t>
            </a:r>
          </a:p>
          <a:p>
            <a:r>
              <a:rPr lang="en-IN" dirty="0"/>
              <a:t>In the </a:t>
            </a:r>
            <a:r>
              <a:rPr lang="en-IN" dirty="0" smtClean="0"/>
              <a:t>fixation </a:t>
            </a:r>
            <a:r>
              <a:rPr lang="en-IN" dirty="0"/>
              <a:t>experiment, 8 subjects were instructed to perform the </a:t>
            </a:r>
            <a:r>
              <a:rPr lang="en-IN" dirty="0" smtClean="0"/>
              <a:t>“</a:t>
            </a:r>
            <a:r>
              <a:rPr lang="en-IN" dirty="0" err="1" smtClean="0"/>
              <a:t>freeviewing</a:t>
            </a:r>
            <a:r>
              <a:rPr lang="en-IN" dirty="0" smtClean="0"/>
              <a:t>“ task </a:t>
            </a:r>
            <a:r>
              <a:rPr lang="en-IN" dirty="0"/>
              <a:t>to explore the images. Each image was presented for 2 seconds, and eye-tracking re-calibration </a:t>
            </a:r>
            <a:r>
              <a:rPr lang="en-IN" dirty="0" smtClean="0"/>
              <a:t>was performed </a:t>
            </a:r>
            <a:r>
              <a:rPr lang="en-IN" dirty="0"/>
              <a:t>on every 25 images. The eye gaze data was sampled using </a:t>
            </a:r>
            <a:r>
              <a:rPr lang="en-IN" dirty="0" err="1"/>
              <a:t>Eyelink</a:t>
            </a:r>
            <a:r>
              <a:rPr lang="en-IN" dirty="0"/>
              <a:t> 1000 eye-tracker, at 125Hz</a:t>
            </a:r>
            <a:r>
              <a:rPr lang="en-IN" dirty="0" smtClean="0"/>
              <a:t>.</a:t>
            </a:r>
          </a:p>
          <a:p>
            <a:r>
              <a:rPr lang="en-IN" dirty="0"/>
              <a:t>In </a:t>
            </a:r>
            <a:r>
              <a:rPr lang="en-IN" dirty="0" smtClean="0"/>
              <a:t>the salient </a:t>
            </a:r>
            <a:r>
              <a:rPr lang="en-IN" dirty="0"/>
              <a:t>object segmentation experiment, we </a:t>
            </a:r>
            <a:r>
              <a:rPr lang="en-IN" dirty="0" smtClean="0"/>
              <a:t>first </a:t>
            </a:r>
            <a:r>
              <a:rPr lang="en-IN" dirty="0"/>
              <a:t>manually perform a full segmentation to crop out all objects </a:t>
            </a:r>
            <a:r>
              <a:rPr lang="en-IN" dirty="0" smtClean="0"/>
              <a:t>in the image. Then the 12 subjects label them. </a:t>
            </a:r>
            <a:r>
              <a:rPr lang="en-IN" dirty="0"/>
              <a:t>The </a:t>
            </a:r>
            <a:r>
              <a:rPr lang="en-IN" dirty="0" smtClean="0"/>
              <a:t>final </a:t>
            </a:r>
            <a:r>
              <a:rPr lang="en-IN" dirty="0"/>
              <a:t>saliency value </a:t>
            </a:r>
            <a:r>
              <a:rPr lang="en-IN" dirty="0" smtClean="0"/>
              <a:t>of each </a:t>
            </a:r>
            <a:r>
              <a:rPr lang="en-IN" dirty="0"/>
              <a:t>segment is the total number of click it receives, divided by the number </a:t>
            </a:r>
            <a:r>
              <a:rPr lang="en-IN" dirty="0" smtClean="0"/>
              <a:t>of subjects</a:t>
            </a:r>
            <a:r>
              <a:rPr lang="en-IN" dirty="0"/>
              <a:t>.</a:t>
            </a:r>
            <a:endParaRPr lang="en-IN" dirty="0" smtClean="0"/>
          </a:p>
        </p:txBody>
      </p:sp>
      <p:sp>
        <p:nvSpPr>
          <p:cNvPr id="4" name="Date Placeholder 3"/>
          <p:cNvSpPr>
            <a:spLocks noGrp="1"/>
          </p:cNvSpPr>
          <p:nvPr>
            <p:ph type="dt" sz="half" idx="10"/>
          </p:nvPr>
        </p:nvSpPr>
        <p:spPr/>
        <p:txBody>
          <a:bodyPr/>
          <a:lstStyle/>
          <a:p>
            <a:fld id="{A29AF085-5AAD-4C7D-95D1-7BF3FF3E9ADA}" type="datetime1">
              <a:rPr lang="en-US" smtClean="0"/>
              <a:t>3/17/2015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5</a:t>
            </a:fld>
            <a:endParaRPr lang="en-US" dirty="0"/>
          </a:p>
        </p:txBody>
      </p:sp>
    </p:spTree>
    <p:extLst>
      <p:ext uri="{BB962C8B-B14F-4D97-AF65-F5344CB8AC3E}">
        <p14:creationId xmlns:p14="http://schemas.microsoft.com/office/powerpoint/2010/main" val="2219262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751" y="325582"/>
            <a:ext cx="3150450" cy="23628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751" y="3391218"/>
            <a:ext cx="3150450" cy="236283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426" y="325581"/>
            <a:ext cx="3150450" cy="236283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426" y="3391218"/>
            <a:ext cx="3150450" cy="2362837"/>
          </a:xfrm>
          <a:prstGeom prst="rect">
            <a:avLst/>
          </a:prstGeom>
        </p:spPr>
      </p:pic>
      <p:sp>
        <p:nvSpPr>
          <p:cNvPr id="6" name="TextBox 5"/>
          <p:cNvSpPr txBox="1"/>
          <p:nvPr/>
        </p:nvSpPr>
        <p:spPr>
          <a:xfrm>
            <a:off x="1174751" y="2852805"/>
            <a:ext cx="2086853" cy="646331"/>
          </a:xfrm>
          <a:prstGeom prst="rect">
            <a:avLst/>
          </a:prstGeom>
          <a:noFill/>
        </p:spPr>
        <p:txBody>
          <a:bodyPr wrap="none" rtlCol="0">
            <a:spAutoFit/>
          </a:bodyPr>
          <a:lstStyle/>
          <a:p>
            <a:pPr algn="ctr" fontAlgn="base"/>
            <a:r>
              <a:rPr lang="en-IN" cap="all" dirty="0">
                <a:solidFill>
                  <a:srgbClr val="515A5F"/>
                </a:solidFill>
                <a:latin typeface="BebasNeueRegular"/>
              </a:rPr>
              <a:t>ORIGINAL IMAGE</a:t>
            </a:r>
          </a:p>
          <a:p>
            <a:endParaRPr lang="en-IN" dirty="0"/>
          </a:p>
        </p:txBody>
      </p:sp>
      <p:sp>
        <p:nvSpPr>
          <p:cNvPr id="7" name="Rectangle 6"/>
          <p:cNvSpPr/>
          <p:nvPr/>
        </p:nvSpPr>
        <p:spPr>
          <a:xfrm>
            <a:off x="1174751" y="5905741"/>
            <a:ext cx="1911613" cy="369332"/>
          </a:xfrm>
          <a:prstGeom prst="rect">
            <a:avLst/>
          </a:prstGeom>
        </p:spPr>
        <p:txBody>
          <a:bodyPr wrap="none">
            <a:spAutoFit/>
          </a:bodyPr>
          <a:lstStyle/>
          <a:p>
            <a:pPr algn="ctr" fontAlgn="base"/>
            <a:r>
              <a:rPr lang="en-IN" cap="all" dirty="0">
                <a:solidFill>
                  <a:srgbClr val="515A5F"/>
                </a:solidFill>
                <a:latin typeface="BebasNeueRegular"/>
              </a:rPr>
              <a:t>EYE FIXATIONS</a:t>
            </a:r>
            <a:endParaRPr lang="en-IN" b="0" i="0" cap="all" dirty="0">
              <a:solidFill>
                <a:srgbClr val="515A5F"/>
              </a:solidFill>
              <a:effectLst/>
              <a:latin typeface="BebasNeueRegular"/>
            </a:endParaRPr>
          </a:p>
        </p:txBody>
      </p:sp>
      <p:sp>
        <p:nvSpPr>
          <p:cNvPr id="8" name="Rectangle 7"/>
          <p:cNvSpPr/>
          <p:nvPr/>
        </p:nvSpPr>
        <p:spPr>
          <a:xfrm>
            <a:off x="6881426" y="2852805"/>
            <a:ext cx="2616870" cy="369332"/>
          </a:xfrm>
          <a:prstGeom prst="rect">
            <a:avLst/>
          </a:prstGeom>
        </p:spPr>
        <p:txBody>
          <a:bodyPr wrap="none">
            <a:spAutoFit/>
          </a:bodyPr>
          <a:lstStyle/>
          <a:p>
            <a:pPr algn="ctr" fontAlgn="base"/>
            <a:r>
              <a:rPr lang="en-IN" cap="all" dirty="0">
                <a:solidFill>
                  <a:srgbClr val="515A5F"/>
                </a:solidFill>
                <a:latin typeface="BebasNeueRegular"/>
              </a:rPr>
              <a:t>FULL SEGMENTATION</a:t>
            </a:r>
            <a:endParaRPr lang="en-IN" b="0" i="0" cap="all" dirty="0">
              <a:solidFill>
                <a:srgbClr val="515A5F"/>
              </a:solidFill>
              <a:effectLst/>
              <a:latin typeface="BebasNeueRegular"/>
            </a:endParaRPr>
          </a:p>
        </p:txBody>
      </p:sp>
      <p:sp>
        <p:nvSpPr>
          <p:cNvPr id="9" name="Rectangle 8"/>
          <p:cNvSpPr/>
          <p:nvPr/>
        </p:nvSpPr>
        <p:spPr>
          <a:xfrm>
            <a:off x="6881426" y="5923136"/>
            <a:ext cx="2984792" cy="369332"/>
          </a:xfrm>
          <a:prstGeom prst="rect">
            <a:avLst/>
          </a:prstGeom>
        </p:spPr>
        <p:txBody>
          <a:bodyPr wrap="none">
            <a:spAutoFit/>
          </a:bodyPr>
          <a:lstStyle/>
          <a:p>
            <a:pPr algn="ctr" fontAlgn="base"/>
            <a:r>
              <a:rPr lang="en-IN" cap="all" dirty="0">
                <a:solidFill>
                  <a:srgbClr val="515A5F"/>
                </a:solidFill>
                <a:latin typeface="BebasNeueRegular"/>
              </a:rPr>
              <a:t>SALIENT OBJECT MASKS</a:t>
            </a:r>
            <a:endParaRPr lang="en-IN" b="0" i="0" cap="all" dirty="0">
              <a:solidFill>
                <a:srgbClr val="515A5F"/>
              </a:solidFill>
              <a:effectLst/>
              <a:latin typeface="BebasNeueRegular"/>
            </a:endParaRPr>
          </a:p>
        </p:txBody>
      </p:sp>
      <p:sp>
        <p:nvSpPr>
          <p:cNvPr id="10" name="Date Placeholder 9"/>
          <p:cNvSpPr>
            <a:spLocks noGrp="1"/>
          </p:cNvSpPr>
          <p:nvPr>
            <p:ph type="dt" sz="half" idx="10"/>
          </p:nvPr>
        </p:nvSpPr>
        <p:spPr/>
        <p:txBody>
          <a:bodyPr/>
          <a:lstStyle/>
          <a:p>
            <a:fld id="{9C421A99-3FF4-4ACE-9291-7A9F4C41AD1D}" type="datetime1">
              <a:rPr lang="en-US" smtClean="0"/>
              <a:t>3/17/2015</a:t>
            </a:fld>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319977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9FDB1-1B73-4210-9996-D66F12821A15}" type="datetime1">
              <a:rPr lang="en-US" smtClean="0"/>
              <a:t>3/17/2015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7</a:t>
            </a:fld>
            <a:endParaRPr lang="en-US" dirty="0"/>
          </a:p>
        </p:txBody>
      </p:sp>
      <p:sp>
        <p:nvSpPr>
          <p:cNvPr id="8"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Evaluating dataset consistency</a:t>
            </a:r>
          </a:p>
          <a:p>
            <a:r>
              <a:rPr lang="en-IN" dirty="0"/>
              <a:t>To compare the level of agreement among </a:t>
            </a:r>
            <a:r>
              <a:rPr lang="en-IN" dirty="0" smtClean="0"/>
              <a:t>different labellers </a:t>
            </a:r>
            <a:r>
              <a:rPr lang="en-IN" dirty="0"/>
              <a:t>in our </a:t>
            </a:r>
            <a:r>
              <a:rPr lang="en-IN" dirty="0" smtClean="0"/>
              <a:t>PASCAL-S dataset </a:t>
            </a:r>
            <a:r>
              <a:rPr lang="en-IN" dirty="0"/>
              <a:t>and other existing dataset, we randomly select 50% of the subjects as the test </a:t>
            </a:r>
            <a:r>
              <a:rPr lang="en-IN" dirty="0" smtClean="0"/>
              <a:t>subset. </a:t>
            </a:r>
            <a:r>
              <a:rPr lang="en-IN" dirty="0"/>
              <a:t>Then we </a:t>
            </a:r>
            <a:r>
              <a:rPr lang="en-IN" dirty="0" smtClean="0"/>
              <a:t>benchmark the </a:t>
            </a:r>
            <a:r>
              <a:rPr lang="en-IN" dirty="0"/>
              <a:t>saliency maps of this test subset by taking the rest subjects as the new ground-truth subset</a:t>
            </a:r>
            <a:r>
              <a:rPr lang="en-IN" dirty="0" smtClean="0"/>
              <a:t>.</a:t>
            </a:r>
          </a:p>
          <a:p>
            <a:endParaRPr lang="en-IN"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15" y="2138534"/>
            <a:ext cx="7808546" cy="3730560"/>
          </a:xfrm>
          <a:prstGeom prst="rect">
            <a:avLst/>
          </a:prstGeom>
        </p:spPr>
      </p:pic>
    </p:spTree>
    <p:extLst>
      <p:ext uri="{BB962C8B-B14F-4D97-AF65-F5344CB8AC3E}">
        <p14:creationId xmlns:p14="http://schemas.microsoft.com/office/powerpoint/2010/main" val="1025644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3/17/2015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8</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Benchmarking</a:t>
            </a:r>
          </a:p>
          <a:p>
            <a:r>
              <a:rPr lang="en-IN" dirty="0" smtClean="0"/>
              <a:t>The purposes </a:t>
            </a:r>
            <a:r>
              <a:rPr lang="en-IN" dirty="0"/>
              <a:t>of this analysis are: </a:t>
            </a:r>
            <a:endParaRPr lang="en-IN" dirty="0"/>
          </a:p>
          <a:p>
            <a:pPr lvl="1">
              <a:buFont typeface="Arial" panose="020B0604020202020204" pitchFamily="34" charset="0"/>
              <a:buChar char="•"/>
            </a:pPr>
            <a:r>
              <a:rPr lang="en-IN" dirty="0"/>
              <a:t> T</a:t>
            </a:r>
            <a:r>
              <a:rPr lang="en-IN" dirty="0" smtClean="0"/>
              <a:t>o </a:t>
            </a:r>
            <a:r>
              <a:rPr lang="en-IN" dirty="0"/>
              <a:t>highlight the generalization power of </a:t>
            </a:r>
            <a:r>
              <a:rPr lang="en-IN" dirty="0" smtClean="0"/>
              <a:t>algorithms</a:t>
            </a:r>
          </a:p>
          <a:p>
            <a:pPr lvl="1">
              <a:buFont typeface="Arial" panose="020B0604020202020204" pitchFamily="34" charset="0"/>
              <a:buChar char="•"/>
            </a:pPr>
            <a:r>
              <a:rPr lang="en-IN" dirty="0"/>
              <a:t> T</a:t>
            </a:r>
            <a:r>
              <a:rPr lang="en-IN" dirty="0" smtClean="0"/>
              <a:t>o </a:t>
            </a:r>
            <a:r>
              <a:rPr lang="en-IN" dirty="0"/>
              <a:t>investigate </a:t>
            </a:r>
            <a:r>
              <a:rPr lang="en-IN" dirty="0" smtClean="0"/>
              <a:t>inter-dataset difference </a:t>
            </a:r>
            <a:r>
              <a:rPr lang="en-IN" dirty="0"/>
              <a:t>among these independently constructed </a:t>
            </a:r>
            <a:r>
              <a:rPr lang="en-IN" dirty="0" smtClean="0"/>
              <a:t>datasets</a:t>
            </a:r>
            <a:endParaRPr lang="en-IN"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51" y="2751316"/>
            <a:ext cx="10959911" cy="2494938"/>
          </a:xfrm>
          <a:prstGeom prst="rect">
            <a:avLst/>
          </a:prstGeom>
        </p:spPr>
      </p:pic>
    </p:spTree>
    <p:extLst>
      <p:ext uri="{BB962C8B-B14F-4D97-AF65-F5344CB8AC3E}">
        <p14:creationId xmlns:p14="http://schemas.microsoft.com/office/powerpoint/2010/main" val="4190608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177</TotalTime>
  <Words>716</Words>
  <Application>Microsoft Office PowerPoint</Application>
  <PresentationFormat>Widescreen</PresentationFormat>
  <Paragraphs>94</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BebasNeueRegular</vt:lpstr>
      <vt:lpstr>Calibri</vt:lpstr>
      <vt:lpstr>Calibri Light</vt:lpstr>
      <vt:lpstr>Courier New</vt:lpstr>
      <vt:lpstr>Times New Roman</vt:lpstr>
      <vt:lpstr>Retrospect</vt:lpstr>
      <vt:lpstr>The Secrets of Salient Object Segmentation</vt:lpstr>
      <vt:lpstr>Outline</vt:lpstr>
      <vt:lpstr>Introduction</vt:lpstr>
      <vt:lpstr>PowerPoint Presentation</vt:lpstr>
      <vt:lpstr>Dataset Analysis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Secrets of Salient Object Segmentation</dc:title>
  <dc:creator>Anirudh Kondaveeti</dc:creator>
  <cp:lastModifiedBy>Anirudh Kondaveeti</cp:lastModifiedBy>
  <cp:revision>27</cp:revision>
  <dcterms:created xsi:type="dcterms:W3CDTF">2015-03-17T23:00:08Z</dcterms:created>
  <dcterms:modified xsi:type="dcterms:W3CDTF">2015-03-18T01:58:11Z</dcterms:modified>
</cp:coreProperties>
</file>