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Kondaveeti" initials="AK" lastIdx="0" clrIdx="0">
    <p:extLst>
      <p:ext uri="{19B8F6BF-5375-455C-9EA6-DF929625EA0E}">
        <p15:presenceInfo xmlns:p15="http://schemas.microsoft.com/office/powerpoint/2012/main" userId="648def7f5979b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692" autoAdjust="0"/>
  </p:normalViewPr>
  <p:slideViewPr>
    <p:cSldViewPr snapToGrid="0">
      <p:cViewPr varScale="1">
        <p:scale>
          <a:sx n="82" d="100"/>
          <a:sy n="82" d="100"/>
        </p:scale>
        <p:origin x="72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34AD4-4A6A-4E72-8FF5-81752190FAB6}" type="doc">
      <dgm:prSet loTypeId="urn:microsoft.com/office/officeart/2005/8/layout/matrix3" loCatId="matrix" qsTypeId="urn:microsoft.com/office/officeart/2005/8/quickstyle/simple1" qsCatId="simple" csTypeId="urn:microsoft.com/office/officeart/2005/8/colors/accent1_5" csCatId="accent1" phldr="1"/>
      <dgm:spPr/>
      <dgm:t>
        <a:bodyPr/>
        <a:lstStyle/>
        <a:p>
          <a:endParaRPr lang="en-IN"/>
        </a:p>
      </dgm:t>
    </dgm:pt>
    <dgm:pt modelId="{6794AC66-7A6B-4A15-A80B-5FA9AAAD7A8D}">
      <dgm:prSet phldrT="[Text]"/>
      <dgm:spPr>
        <a:solidFill>
          <a:schemeClr val="accent1">
            <a:hueOff val="0"/>
            <a:satOff val="0"/>
            <a:lumOff val="0"/>
            <a:alpha val="85000"/>
          </a:schemeClr>
        </a:solidFill>
      </dgm:spPr>
      <dgm:t>
        <a:bodyPr/>
        <a:lstStyle/>
        <a:p>
          <a:pPr algn="ctr"/>
          <a:r>
            <a:rPr lang="en-IN" dirty="0" smtClean="0"/>
            <a:t>Fixation algorithms</a:t>
          </a:r>
          <a:endParaRPr lang="en-IN" dirty="0"/>
        </a:p>
      </dgm:t>
    </dgm:pt>
    <dgm:pt modelId="{02E8447E-8FAC-47F7-AC01-FC3A777EA298}" type="parTrans" cxnId="{D35772B0-1998-4DD2-8B6A-7F8D1A2539B6}">
      <dgm:prSet/>
      <dgm:spPr/>
      <dgm:t>
        <a:bodyPr/>
        <a:lstStyle/>
        <a:p>
          <a:endParaRPr lang="en-IN"/>
        </a:p>
      </dgm:t>
    </dgm:pt>
    <dgm:pt modelId="{91C6D16F-E0FB-4BC0-95FE-6750EFF70548}" type="sibTrans" cxnId="{D35772B0-1998-4DD2-8B6A-7F8D1A2539B6}">
      <dgm:prSet/>
      <dgm:spPr/>
      <dgm:t>
        <a:bodyPr/>
        <a:lstStyle/>
        <a:p>
          <a:endParaRPr lang="en-IN"/>
        </a:p>
      </dgm:t>
    </dgm:pt>
    <dgm:pt modelId="{51B73331-6214-42F4-AB84-84D4BB40897C}">
      <dgm:prSet phldrT="[Text]"/>
      <dgm:spPr/>
      <dgm:t>
        <a:bodyPr/>
        <a:lstStyle/>
        <a:p>
          <a:pPr algn="ctr"/>
          <a:r>
            <a:rPr lang="en-IN" dirty="0" smtClean="0"/>
            <a:t>Salient object segmentation Algorithms</a:t>
          </a:r>
          <a:endParaRPr lang="en-IN" dirty="0"/>
        </a:p>
      </dgm:t>
    </dgm:pt>
    <dgm:pt modelId="{C9384D3D-061E-457A-9158-5579962A609A}" type="parTrans" cxnId="{653BBCA2-DF0E-4011-A3B4-4A571EC11413}">
      <dgm:prSet/>
      <dgm:spPr/>
      <dgm:t>
        <a:bodyPr/>
        <a:lstStyle/>
        <a:p>
          <a:endParaRPr lang="en-IN"/>
        </a:p>
      </dgm:t>
    </dgm:pt>
    <dgm:pt modelId="{94E343BE-47A6-44C4-91FC-C5525ADFD94B}" type="sibTrans" cxnId="{653BBCA2-DF0E-4011-A3B4-4A571EC11413}">
      <dgm:prSet/>
      <dgm:spPr/>
      <dgm:t>
        <a:bodyPr/>
        <a:lstStyle/>
        <a:p>
          <a:endParaRPr lang="en-IN"/>
        </a:p>
      </dgm:t>
    </dgm:pt>
    <dgm:pt modelId="{AFFF3375-A717-4234-A9BA-282E811124FE}">
      <dgm:prSet phldrT="[Text]"/>
      <dgm:spPr/>
      <dgm:t>
        <a:bodyPr/>
        <a:lstStyle/>
        <a:p>
          <a:pPr algn="ctr"/>
          <a:r>
            <a:rPr lang="en-IN" dirty="0" smtClean="0"/>
            <a:t>Fixation algorithms dataset</a:t>
          </a:r>
          <a:endParaRPr lang="en-IN" dirty="0"/>
        </a:p>
      </dgm:t>
    </dgm:pt>
    <dgm:pt modelId="{BBC56CB2-D20F-42E3-A5D2-EE3D57A5BED0}" type="parTrans" cxnId="{F4BC9777-0811-40AC-A2F9-C3E5794F7B15}">
      <dgm:prSet/>
      <dgm:spPr/>
      <dgm:t>
        <a:bodyPr/>
        <a:lstStyle/>
        <a:p>
          <a:endParaRPr lang="en-IN"/>
        </a:p>
      </dgm:t>
    </dgm:pt>
    <dgm:pt modelId="{D591D4BC-F466-4E56-A788-64145EC3CFB6}" type="sibTrans" cxnId="{F4BC9777-0811-40AC-A2F9-C3E5794F7B15}">
      <dgm:prSet/>
      <dgm:spPr/>
      <dgm:t>
        <a:bodyPr/>
        <a:lstStyle/>
        <a:p>
          <a:endParaRPr lang="en-IN"/>
        </a:p>
      </dgm:t>
    </dgm:pt>
    <dgm:pt modelId="{223AA69A-A598-4437-855D-10586A66BE7E}">
      <dgm:prSet phldrT="[Text]"/>
      <dgm:spPr/>
      <dgm:t>
        <a:bodyPr/>
        <a:lstStyle/>
        <a:p>
          <a:pPr algn="ctr"/>
          <a:r>
            <a:rPr lang="en-IN" dirty="0" smtClean="0"/>
            <a:t>Salient object segmentation dataset</a:t>
          </a:r>
          <a:endParaRPr lang="en-IN" dirty="0"/>
        </a:p>
      </dgm:t>
    </dgm:pt>
    <dgm:pt modelId="{4668B74F-93AD-4BA6-8224-F9A27D56FD03}" type="parTrans" cxnId="{616E1371-D1EF-42F0-9D96-CCB685696DCC}">
      <dgm:prSet/>
      <dgm:spPr/>
      <dgm:t>
        <a:bodyPr/>
        <a:lstStyle/>
        <a:p>
          <a:endParaRPr lang="en-IN"/>
        </a:p>
      </dgm:t>
    </dgm:pt>
    <dgm:pt modelId="{A0EF508F-99A8-4F77-874E-E3B18270678F}" type="sibTrans" cxnId="{616E1371-D1EF-42F0-9D96-CCB685696DCC}">
      <dgm:prSet/>
      <dgm:spPr/>
      <dgm:t>
        <a:bodyPr/>
        <a:lstStyle/>
        <a:p>
          <a:endParaRPr lang="en-IN"/>
        </a:p>
      </dgm:t>
    </dgm:pt>
    <dgm:pt modelId="{16195E57-C684-4CD8-B6EB-A70F94727FC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1"/>
            </a:rPr>
            <a:t>ITTI</a:t>
          </a:r>
          <a:endParaRPr lang="en-IN" dirty="0"/>
        </a:p>
      </dgm:t>
    </dgm:pt>
    <dgm:pt modelId="{E697047B-8107-4C43-8FDF-A63FB197AC7E}" type="parTrans" cxnId="{959E8BF5-A76D-4FBE-B923-D40515DF72C9}">
      <dgm:prSet/>
      <dgm:spPr/>
      <dgm:t>
        <a:bodyPr/>
        <a:lstStyle/>
        <a:p>
          <a:endParaRPr lang="en-IN"/>
        </a:p>
      </dgm:t>
    </dgm:pt>
    <dgm:pt modelId="{75A25B41-9107-4537-A5B8-79EFA9073B67}" type="sibTrans" cxnId="{959E8BF5-A76D-4FBE-B923-D40515DF72C9}">
      <dgm:prSet/>
      <dgm:spPr/>
      <dgm:t>
        <a:bodyPr/>
        <a:lstStyle/>
        <a:p>
          <a:endParaRPr lang="en-IN"/>
        </a:p>
      </dgm:t>
    </dgm:pt>
    <dgm:pt modelId="{4D0734BE-CB97-4110-AEC8-45E1D407E851}">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2"/>
            </a:rPr>
            <a:t>AIM</a:t>
          </a:r>
          <a:endParaRPr lang="en-IN" dirty="0"/>
        </a:p>
      </dgm:t>
    </dgm:pt>
    <dgm:pt modelId="{7E54CFC5-ED59-4B38-B4CE-712ABD1EEFB5}" type="parTrans" cxnId="{20068D33-913D-4056-9E31-2A89D2DEE1C6}">
      <dgm:prSet/>
      <dgm:spPr/>
      <dgm:t>
        <a:bodyPr/>
        <a:lstStyle/>
        <a:p>
          <a:endParaRPr lang="en-IN"/>
        </a:p>
      </dgm:t>
    </dgm:pt>
    <dgm:pt modelId="{E900DB63-8E52-42B2-854D-10503F66C23D}" type="sibTrans" cxnId="{20068D33-913D-4056-9E31-2A89D2DEE1C6}">
      <dgm:prSet/>
      <dgm:spPr/>
      <dgm:t>
        <a:bodyPr/>
        <a:lstStyle/>
        <a:p>
          <a:endParaRPr lang="en-IN"/>
        </a:p>
      </dgm:t>
    </dgm:pt>
    <dgm:pt modelId="{8BF1FBB8-FA00-4F01-8ACB-F2CF61EBAE5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3"/>
            </a:rPr>
            <a:t>GBVS</a:t>
          </a:r>
          <a:endParaRPr lang="en-IN" dirty="0"/>
        </a:p>
      </dgm:t>
    </dgm:pt>
    <dgm:pt modelId="{D28E422F-CF8B-4058-B4D2-16A63ED5EE39}" type="parTrans" cxnId="{00A1DFD8-92EB-4DD0-9820-F31053711EE7}">
      <dgm:prSet/>
      <dgm:spPr/>
      <dgm:t>
        <a:bodyPr/>
        <a:lstStyle/>
        <a:p>
          <a:endParaRPr lang="en-IN"/>
        </a:p>
      </dgm:t>
    </dgm:pt>
    <dgm:pt modelId="{18E5268E-243E-4B92-ADF3-20700DD9E2C3}" type="sibTrans" cxnId="{00A1DFD8-92EB-4DD0-9820-F31053711EE7}">
      <dgm:prSet/>
      <dgm:spPr/>
      <dgm:t>
        <a:bodyPr/>
        <a:lstStyle/>
        <a:p>
          <a:endParaRPr lang="en-IN"/>
        </a:p>
      </dgm:t>
    </dgm:pt>
    <dgm:pt modelId="{E07255FA-6705-4D9F-B694-4351B4A8BE4F}">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4"/>
            </a:rPr>
            <a:t>DVA</a:t>
          </a:r>
          <a:r>
            <a:rPr lang="en-IN" dirty="0" smtClean="0"/>
            <a:t> , etc.</a:t>
          </a:r>
          <a:endParaRPr lang="en-IN" dirty="0"/>
        </a:p>
      </dgm:t>
    </dgm:pt>
    <dgm:pt modelId="{343FA842-29A2-4B15-A47B-E5B6A943B409}" type="parTrans" cxnId="{EBFCAC84-2A02-4389-A855-9D69F521F503}">
      <dgm:prSet/>
      <dgm:spPr/>
      <dgm:t>
        <a:bodyPr/>
        <a:lstStyle/>
        <a:p>
          <a:endParaRPr lang="en-IN"/>
        </a:p>
      </dgm:t>
    </dgm:pt>
    <dgm:pt modelId="{4198BA33-DB19-40C4-988F-C0AA79E984E0}" type="sibTrans" cxnId="{EBFCAC84-2A02-4389-A855-9D69F521F503}">
      <dgm:prSet/>
      <dgm:spPr/>
      <dgm:t>
        <a:bodyPr/>
        <a:lstStyle/>
        <a:p>
          <a:endParaRPr lang="en-IN"/>
        </a:p>
      </dgm:t>
    </dgm:pt>
    <dgm:pt modelId="{1BCF8E3C-2A5D-4730-A075-9BDA52D349DF}">
      <dgm:prSet/>
      <dgm:spPr/>
      <dgm:t>
        <a:bodyPr/>
        <a:lstStyle/>
        <a:p>
          <a:pPr algn="l"/>
          <a:r>
            <a:rPr lang="en-IN" dirty="0" smtClean="0">
              <a:hlinkClick xmlns:r="http://schemas.openxmlformats.org/officeDocument/2006/relationships" r:id="rId3"/>
            </a:rPr>
            <a:t>FT</a:t>
          </a:r>
          <a:endParaRPr lang="en-IN" dirty="0"/>
        </a:p>
      </dgm:t>
    </dgm:pt>
    <dgm:pt modelId="{420785F5-EBD6-49CC-9701-943B4F330544}" type="parTrans" cxnId="{B7CFC6FA-4947-4AB2-8341-70314029F4A7}">
      <dgm:prSet/>
      <dgm:spPr/>
      <dgm:t>
        <a:bodyPr/>
        <a:lstStyle/>
        <a:p>
          <a:endParaRPr lang="en-IN"/>
        </a:p>
      </dgm:t>
    </dgm:pt>
    <dgm:pt modelId="{8E26634C-326A-4D74-B4AF-0D709334C7B5}" type="sibTrans" cxnId="{B7CFC6FA-4947-4AB2-8341-70314029F4A7}">
      <dgm:prSet/>
      <dgm:spPr/>
      <dgm:t>
        <a:bodyPr/>
        <a:lstStyle/>
        <a:p>
          <a:endParaRPr lang="en-IN"/>
        </a:p>
      </dgm:t>
    </dgm:pt>
    <dgm:pt modelId="{32A937FE-3AAA-4503-B543-969EA981BBD1}">
      <dgm:prSet/>
      <dgm:spPr/>
      <dgm:t>
        <a:bodyPr/>
        <a:lstStyle/>
        <a:p>
          <a:pPr algn="l"/>
          <a:r>
            <a:rPr lang="en-IN" dirty="0" smtClean="0">
              <a:hlinkClick xmlns:r="http://schemas.openxmlformats.org/officeDocument/2006/relationships" r:id="rId5"/>
            </a:rPr>
            <a:t>GC</a:t>
          </a:r>
          <a:endParaRPr lang="en-IN" dirty="0"/>
        </a:p>
      </dgm:t>
    </dgm:pt>
    <dgm:pt modelId="{865091C6-8BCA-43D7-A0DB-56ECB4A87A08}" type="parTrans" cxnId="{E1E93200-251F-446F-833F-F2DE86CD162A}">
      <dgm:prSet/>
      <dgm:spPr/>
      <dgm:t>
        <a:bodyPr/>
        <a:lstStyle/>
        <a:p>
          <a:endParaRPr lang="en-IN"/>
        </a:p>
      </dgm:t>
    </dgm:pt>
    <dgm:pt modelId="{507D3D81-68CC-4A43-81D4-4AD02B6B5409}" type="sibTrans" cxnId="{E1E93200-251F-446F-833F-F2DE86CD162A}">
      <dgm:prSet/>
      <dgm:spPr/>
      <dgm:t>
        <a:bodyPr/>
        <a:lstStyle/>
        <a:p>
          <a:endParaRPr lang="en-IN"/>
        </a:p>
      </dgm:t>
    </dgm:pt>
    <dgm:pt modelId="{AD4E7865-07BD-4567-87C3-5DA5A9F24553}">
      <dgm:prSet/>
      <dgm:spPr/>
      <dgm:t>
        <a:bodyPr/>
        <a:lstStyle/>
        <a:p>
          <a:pPr algn="l"/>
          <a:r>
            <a:rPr lang="en-IN" dirty="0" smtClean="0">
              <a:hlinkClick xmlns:r="http://schemas.openxmlformats.org/officeDocument/2006/relationships" r:id="rId6"/>
            </a:rPr>
            <a:t>SF</a:t>
          </a:r>
          <a:endParaRPr lang="en-IN" dirty="0"/>
        </a:p>
      </dgm:t>
    </dgm:pt>
    <dgm:pt modelId="{8F946C09-8523-487D-87F3-57F3AFF1129E}" type="parTrans" cxnId="{1E03D6A0-52F7-487D-8B0C-1013E70314FD}">
      <dgm:prSet/>
      <dgm:spPr/>
      <dgm:t>
        <a:bodyPr/>
        <a:lstStyle/>
        <a:p>
          <a:endParaRPr lang="en-IN"/>
        </a:p>
      </dgm:t>
    </dgm:pt>
    <dgm:pt modelId="{E4120C01-348D-4441-A733-2220AD1BD21F}" type="sibTrans" cxnId="{1E03D6A0-52F7-487D-8B0C-1013E70314FD}">
      <dgm:prSet/>
      <dgm:spPr/>
      <dgm:t>
        <a:bodyPr/>
        <a:lstStyle/>
        <a:p>
          <a:endParaRPr lang="en-IN"/>
        </a:p>
      </dgm:t>
    </dgm:pt>
    <dgm:pt modelId="{9567615D-FDFD-4434-9190-FAE63FC96CF9}">
      <dgm:prSet/>
      <dgm:spPr/>
      <dgm:t>
        <a:bodyPr/>
        <a:lstStyle/>
        <a:p>
          <a:pPr algn="l"/>
          <a:r>
            <a:rPr lang="en-IN" dirty="0" smtClean="0">
              <a:hlinkClick xmlns:r="http://schemas.openxmlformats.org/officeDocument/2006/relationships" r:id="rId7"/>
            </a:rPr>
            <a:t>PCAS</a:t>
          </a:r>
          <a:endParaRPr lang="en-IN" dirty="0"/>
        </a:p>
      </dgm:t>
    </dgm:pt>
    <dgm:pt modelId="{C00D789E-CCB5-4A7A-A0A0-FE61FE92F8A0}" type="parTrans" cxnId="{53E43E65-10D7-437E-837E-8D1DB20BC5AE}">
      <dgm:prSet/>
      <dgm:spPr/>
      <dgm:t>
        <a:bodyPr/>
        <a:lstStyle/>
        <a:p>
          <a:endParaRPr lang="en-IN"/>
        </a:p>
      </dgm:t>
    </dgm:pt>
    <dgm:pt modelId="{042CEDDE-8F69-41B3-9B2D-0AD846EE70AF}" type="sibTrans" cxnId="{53E43E65-10D7-437E-837E-8D1DB20BC5AE}">
      <dgm:prSet/>
      <dgm:spPr/>
      <dgm:t>
        <a:bodyPr/>
        <a:lstStyle/>
        <a:p>
          <a:endParaRPr lang="en-IN"/>
        </a:p>
      </dgm:t>
    </dgm:pt>
    <dgm:pt modelId="{0A545F1A-1A68-4303-8123-AFC48C3F80B4}">
      <dgm:prSet phldrT="[Text]"/>
      <dgm:spPr/>
      <dgm:t>
        <a:bodyPr/>
        <a:lstStyle/>
        <a:p>
          <a:pPr algn="l"/>
          <a:r>
            <a:rPr lang="en-IN" dirty="0" smtClean="0">
              <a:hlinkClick xmlns:r="http://schemas.openxmlformats.org/officeDocument/2006/relationships" r:id="rId8"/>
            </a:rPr>
            <a:t>Judd</a:t>
          </a:r>
          <a:endParaRPr lang="en-IN" dirty="0"/>
        </a:p>
      </dgm:t>
    </dgm:pt>
    <dgm:pt modelId="{D27C7DB8-6FCF-43F7-9D23-3CA8424A32D7}" type="parTrans" cxnId="{250EEC31-D360-4474-9AB0-54250D321B9C}">
      <dgm:prSet/>
      <dgm:spPr/>
      <dgm:t>
        <a:bodyPr/>
        <a:lstStyle/>
        <a:p>
          <a:endParaRPr lang="en-IN"/>
        </a:p>
      </dgm:t>
    </dgm:pt>
    <dgm:pt modelId="{C6D61611-6324-43A4-81BF-29173127BE3C}" type="sibTrans" cxnId="{250EEC31-D360-4474-9AB0-54250D321B9C}">
      <dgm:prSet/>
      <dgm:spPr/>
      <dgm:t>
        <a:bodyPr/>
        <a:lstStyle/>
        <a:p>
          <a:endParaRPr lang="en-IN"/>
        </a:p>
      </dgm:t>
    </dgm:pt>
    <dgm:pt modelId="{830153CB-5FAE-4A33-9CD5-C62E344B8E11}">
      <dgm:prSet phldrT="[Text]"/>
      <dgm:spPr/>
      <dgm:t>
        <a:bodyPr/>
        <a:lstStyle/>
        <a:p>
          <a:pPr algn="l"/>
          <a:r>
            <a:rPr lang="en-IN" dirty="0" smtClean="0">
              <a:hlinkClick xmlns:r="http://schemas.openxmlformats.org/officeDocument/2006/relationships" r:id="rId9"/>
            </a:rPr>
            <a:t>Cerf</a:t>
          </a:r>
          <a:endParaRPr lang="en-IN" dirty="0"/>
        </a:p>
      </dgm:t>
    </dgm:pt>
    <dgm:pt modelId="{9B2C79F8-E987-4DBE-AD0F-379F1F7613D9}" type="parTrans" cxnId="{87A75A06-F09C-4F17-BCAB-234D0CDDC8E2}">
      <dgm:prSet/>
      <dgm:spPr/>
      <dgm:t>
        <a:bodyPr/>
        <a:lstStyle/>
        <a:p>
          <a:endParaRPr lang="en-IN"/>
        </a:p>
      </dgm:t>
    </dgm:pt>
    <dgm:pt modelId="{D747E949-17E5-401B-9722-949BCD39E3FA}" type="sibTrans" cxnId="{87A75A06-F09C-4F17-BCAB-234D0CDDC8E2}">
      <dgm:prSet/>
      <dgm:spPr/>
      <dgm:t>
        <a:bodyPr/>
        <a:lstStyle/>
        <a:p>
          <a:endParaRPr lang="en-IN"/>
        </a:p>
      </dgm:t>
    </dgm:pt>
    <dgm:pt modelId="{36F0B2EF-D5A8-402C-B526-DCA3F305A90E}">
      <dgm:prSet phldrT="[Text]"/>
      <dgm:spPr/>
      <dgm:t>
        <a:bodyPr/>
        <a:lstStyle/>
        <a:p>
          <a:pPr algn="l"/>
          <a:r>
            <a:rPr lang="en-IN" dirty="0" smtClean="0">
              <a:hlinkClick xmlns:r="http://schemas.openxmlformats.org/officeDocument/2006/relationships" r:id="rId10"/>
            </a:rPr>
            <a:t>IS</a:t>
          </a:r>
          <a:endParaRPr lang="en-IN" dirty="0"/>
        </a:p>
      </dgm:t>
    </dgm:pt>
    <dgm:pt modelId="{BC9F4EC9-DCBC-40EB-B05E-E9C291947978}" type="parTrans" cxnId="{4427F917-B262-4F00-94BB-2A2DBD2E2456}">
      <dgm:prSet/>
      <dgm:spPr/>
      <dgm:t>
        <a:bodyPr/>
        <a:lstStyle/>
        <a:p>
          <a:endParaRPr lang="en-IN"/>
        </a:p>
      </dgm:t>
    </dgm:pt>
    <dgm:pt modelId="{548217E6-E818-4B34-96BC-6A477E464344}" type="sibTrans" cxnId="{4427F917-B262-4F00-94BB-2A2DBD2E2456}">
      <dgm:prSet/>
      <dgm:spPr/>
      <dgm:t>
        <a:bodyPr/>
        <a:lstStyle/>
        <a:p>
          <a:endParaRPr lang="en-IN"/>
        </a:p>
      </dgm:t>
    </dgm:pt>
    <dgm:pt modelId="{77BFED9A-605C-4741-9115-247028EC2DA7}">
      <dgm:prSet phldrT="[Text]"/>
      <dgm:spPr/>
      <dgm:t>
        <a:bodyPr/>
        <a:lstStyle/>
        <a:p>
          <a:pPr algn="l"/>
          <a:r>
            <a:rPr lang="en-IN" dirty="0" smtClean="0">
              <a:hlinkClick xmlns:r="http://schemas.openxmlformats.org/officeDocument/2006/relationships" r:id="rId2"/>
            </a:rPr>
            <a:t>Bruce</a:t>
          </a:r>
          <a:endParaRPr lang="en-IN" dirty="0"/>
        </a:p>
      </dgm:t>
    </dgm:pt>
    <dgm:pt modelId="{26FE9F41-CAA5-47B3-BF57-B3A50BB2C8E9}" type="parTrans" cxnId="{7943F3E7-FD18-4A34-800C-84A23A2BBC27}">
      <dgm:prSet/>
      <dgm:spPr/>
      <dgm:t>
        <a:bodyPr/>
        <a:lstStyle/>
        <a:p>
          <a:endParaRPr lang="en-IN"/>
        </a:p>
      </dgm:t>
    </dgm:pt>
    <dgm:pt modelId="{787006BF-B4A4-4E91-9C46-AC4E67FB2705}" type="sibTrans" cxnId="{7943F3E7-FD18-4A34-800C-84A23A2BBC27}">
      <dgm:prSet/>
      <dgm:spPr/>
      <dgm:t>
        <a:bodyPr/>
        <a:lstStyle/>
        <a:p>
          <a:endParaRPr lang="en-IN"/>
        </a:p>
      </dgm:t>
    </dgm:pt>
    <dgm:pt modelId="{679B0ED3-D0B8-4307-8885-7CEABC4C3FD8}">
      <dgm:prSet phldrT="[Text]"/>
      <dgm:spPr/>
      <dgm:t>
        <a:bodyPr/>
        <a:lstStyle/>
        <a:p>
          <a:pPr algn="l"/>
          <a:r>
            <a:rPr lang="en-IN" dirty="0" smtClean="0">
              <a:hlinkClick xmlns:r="http://schemas.openxmlformats.org/officeDocument/2006/relationships" r:id="rId3"/>
            </a:rPr>
            <a:t>FT</a:t>
          </a:r>
          <a:endParaRPr lang="en-IN" dirty="0"/>
        </a:p>
      </dgm:t>
    </dgm:pt>
    <dgm:pt modelId="{231A32F3-72BF-4F6E-9BA1-5EB1ADE5FE8C}" type="parTrans" cxnId="{37F05891-493A-4486-BA70-B53A9AA09276}">
      <dgm:prSet/>
      <dgm:spPr/>
      <dgm:t>
        <a:bodyPr/>
        <a:lstStyle/>
        <a:p>
          <a:endParaRPr lang="en-IN"/>
        </a:p>
      </dgm:t>
    </dgm:pt>
    <dgm:pt modelId="{AC8F3F6E-5B75-4572-B706-ED4E03127D71}" type="sibTrans" cxnId="{37F05891-493A-4486-BA70-B53A9AA09276}">
      <dgm:prSet/>
      <dgm:spPr/>
      <dgm:t>
        <a:bodyPr/>
        <a:lstStyle/>
        <a:p>
          <a:endParaRPr lang="en-IN"/>
        </a:p>
      </dgm:t>
    </dgm:pt>
    <dgm:pt modelId="{76EBE92D-E558-44AD-9899-5C2D8D205836}">
      <dgm:prSet phldrT="[Text]"/>
      <dgm:spPr/>
      <dgm:t>
        <a:bodyPr/>
        <a:lstStyle/>
        <a:p>
          <a:pPr algn="l"/>
          <a:r>
            <a:rPr lang="en-IN" dirty="0" smtClean="0">
              <a:hlinkClick xmlns:r="http://schemas.openxmlformats.org/officeDocument/2006/relationships" r:id="rId10"/>
            </a:rPr>
            <a:t>IS</a:t>
          </a:r>
          <a:endParaRPr lang="en-IN" dirty="0"/>
        </a:p>
      </dgm:t>
    </dgm:pt>
    <dgm:pt modelId="{8DBF33A6-4072-4789-B740-B0EF1B36B522}" type="parTrans" cxnId="{1FBC3704-AE7E-45D6-8C93-02A5AE2533A5}">
      <dgm:prSet/>
      <dgm:spPr/>
      <dgm:t>
        <a:bodyPr/>
        <a:lstStyle/>
        <a:p>
          <a:endParaRPr lang="en-IN"/>
        </a:p>
      </dgm:t>
    </dgm:pt>
    <dgm:pt modelId="{A000D2C0-651F-4ECD-8B4F-DE37666CF113}" type="sibTrans" cxnId="{1FBC3704-AE7E-45D6-8C93-02A5AE2533A5}">
      <dgm:prSet/>
      <dgm:spPr/>
      <dgm:t>
        <a:bodyPr/>
        <a:lstStyle/>
        <a:p>
          <a:endParaRPr lang="en-IN"/>
        </a:p>
      </dgm:t>
    </dgm:pt>
    <dgm:pt modelId="{65D1FAE7-E96F-41D2-8FE8-A377B94B3E54}">
      <dgm:prSet phldrT="[Text]"/>
      <dgm:spPr/>
      <dgm:t>
        <a:bodyPr/>
        <a:lstStyle/>
        <a:p>
          <a:pPr algn="l"/>
          <a:endParaRPr lang="en-IN" dirty="0"/>
        </a:p>
      </dgm:t>
    </dgm:pt>
    <dgm:pt modelId="{B9A8B8A8-D0A7-496B-B561-9E62CDB7A486}" type="parTrans" cxnId="{2A676AA2-9772-4FC7-8E88-65D220931F8B}">
      <dgm:prSet/>
      <dgm:spPr/>
      <dgm:t>
        <a:bodyPr/>
        <a:lstStyle/>
        <a:p>
          <a:endParaRPr lang="en-IN"/>
        </a:p>
      </dgm:t>
    </dgm:pt>
    <dgm:pt modelId="{FF067A88-BB7F-496E-99E8-0F25D351C311}" type="sibTrans" cxnId="{2A676AA2-9772-4FC7-8E88-65D220931F8B}">
      <dgm:prSet/>
      <dgm:spPr/>
      <dgm:t>
        <a:bodyPr/>
        <a:lstStyle/>
        <a:p>
          <a:endParaRPr lang="en-IN"/>
        </a:p>
      </dgm:t>
    </dgm:pt>
    <dgm:pt modelId="{FCDEA177-2924-4025-8C69-F2EA58DD8A07}">
      <dgm:prSet phldrT="[Text]"/>
      <dgm:spPr/>
      <dgm:t>
        <a:bodyPr/>
        <a:lstStyle/>
        <a:p>
          <a:pPr algn="l"/>
          <a:r>
            <a:rPr lang="en-IN" dirty="0" smtClean="0">
              <a:hlinkClick xmlns:r="http://schemas.openxmlformats.org/officeDocument/2006/relationships" r:id="rId2"/>
            </a:rPr>
            <a:t>Bruce</a:t>
          </a:r>
          <a:endParaRPr lang="en-IN" dirty="0"/>
        </a:p>
      </dgm:t>
    </dgm:pt>
    <dgm:pt modelId="{7BA847A3-0416-4103-A94B-5D13EE30928E}" type="parTrans" cxnId="{10B321F4-1E05-48D8-9147-521FFD9EAA16}">
      <dgm:prSet/>
      <dgm:spPr/>
      <dgm:t>
        <a:bodyPr/>
        <a:lstStyle/>
        <a:p>
          <a:endParaRPr lang="en-IN"/>
        </a:p>
      </dgm:t>
    </dgm:pt>
    <dgm:pt modelId="{96A06567-FFCB-4060-8787-2CF7EE3032AA}" type="sibTrans" cxnId="{10B321F4-1E05-48D8-9147-521FFD9EAA16}">
      <dgm:prSet/>
      <dgm:spPr/>
      <dgm:t>
        <a:bodyPr/>
        <a:lstStyle/>
        <a:p>
          <a:endParaRPr lang="en-IN"/>
        </a:p>
      </dgm:t>
    </dgm:pt>
    <dgm:pt modelId="{1CF41212-1114-4D9D-995D-0F3B0348B8E4}" type="pres">
      <dgm:prSet presAssocID="{32134AD4-4A6A-4E72-8FF5-81752190FAB6}" presName="matrix" presStyleCnt="0">
        <dgm:presLayoutVars>
          <dgm:chMax val="1"/>
          <dgm:dir/>
          <dgm:resizeHandles val="exact"/>
        </dgm:presLayoutVars>
      </dgm:prSet>
      <dgm:spPr/>
      <dgm:t>
        <a:bodyPr/>
        <a:lstStyle/>
        <a:p>
          <a:endParaRPr lang="en-IN"/>
        </a:p>
      </dgm:t>
    </dgm:pt>
    <dgm:pt modelId="{F642266A-7B87-4727-9C26-2B65AF779E40}" type="pres">
      <dgm:prSet presAssocID="{32134AD4-4A6A-4E72-8FF5-81752190FAB6}" presName="diamond" presStyleLbl="bgShp" presStyleIdx="0" presStyleCnt="1"/>
      <dgm:spPr/>
    </dgm:pt>
    <dgm:pt modelId="{9DA9DF1F-9C42-4DB1-9CA8-D61819A5BF6C}" type="pres">
      <dgm:prSet presAssocID="{32134AD4-4A6A-4E72-8FF5-81752190FAB6}" presName="quad1" presStyleLbl="node1" presStyleIdx="0" presStyleCnt="4">
        <dgm:presLayoutVars>
          <dgm:chMax val="0"/>
          <dgm:chPref val="0"/>
          <dgm:bulletEnabled val="1"/>
        </dgm:presLayoutVars>
      </dgm:prSet>
      <dgm:spPr/>
      <dgm:t>
        <a:bodyPr/>
        <a:lstStyle/>
        <a:p>
          <a:endParaRPr lang="en-IN"/>
        </a:p>
      </dgm:t>
    </dgm:pt>
    <dgm:pt modelId="{D0020165-EFC2-4054-9EC6-23102E2E5DD6}" type="pres">
      <dgm:prSet presAssocID="{32134AD4-4A6A-4E72-8FF5-81752190FAB6}" presName="quad2" presStyleLbl="node1" presStyleIdx="1" presStyleCnt="4">
        <dgm:presLayoutVars>
          <dgm:chMax val="0"/>
          <dgm:chPref val="0"/>
          <dgm:bulletEnabled val="1"/>
        </dgm:presLayoutVars>
      </dgm:prSet>
      <dgm:spPr/>
      <dgm:t>
        <a:bodyPr/>
        <a:lstStyle/>
        <a:p>
          <a:endParaRPr lang="en-IN"/>
        </a:p>
      </dgm:t>
    </dgm:pt>
    <dgm:pt modelId="{1E7F13A2-F346-44F8-820A-A7BCD20C277E}" type="pres">
      <dgm:prSet presAssocID="{32134AD4-4A6A-4E72-8FF5-81752190FAB6}" presName="quad3" presStyleLbl="node1" presStyleIdx="2" presStyleCnt="4">
        <dgm:presLayoutVars>
          <dgm:chMax val="0"/>
          <dgm:chPref val="0"/>
          <dgm:bulletEnabled val="1"/>
        </dgm:presLayoutVars>
      </dgm:prSet>
      <dgm:spPr/>
      <dgm:t>
        <a:bodyPr/>
        <a:lstStyle/>
        <a:p>
          <a:endParaRPr lang="en-IN"/>
        </a:p>
      </dgm:t>
    </dgm:pt>
    <dgm:pt modelId="{BF853E29-5A36-4963-9248-5FB422107160}" type="pres">
      <dgm:prSet presAssocID="{32134AD4-4A6A-4E72-8FF5-81752190FAB6}" presName="quad4" presStyleLbl="node1" presStyleIdx="3" presStyleCnt="4">
        <dgm:presLayoutVars>
          <dgm:chMax val="0"/>
          <dgm:chPref val="0"/>
          <dgm:bulletEnabled val="1"/>
        </dgm:presLayoutVars>
      </dgm:prSet>
      <dgm:spPr/>
      <dgm:t>
        <a:bodyPr/>
        <a:lstStyle/>
        <a:p>
          <a:endParaRPr lang="en-IN"/>
        </a:p>
      </dgm:t>
    </dgm:pt>
  </dgm:ptLst>
  <dgm:cxnLst>
    <dgm:cxn modelId="{959E8BF5-A76D-4FBE-B923-D40515DF72C9}" srcId="{6794AC66-7A6B-4A15-A80B-5FA9AAAD7A8D}" destId="{16195E57-C684-4CD8-B6EB-A70F94727FC6}" srcOrd="0" destOrd="0" parTransId="{E697047B-8107-4C43-8FDF-A63FB197AC7E}" sibTransId="{75A25B41-9107-4537-A5B8-79EFA9073B67}"/>
    <dgm:cxn modelId="{10B321F4-1E05-48D8-9147-521FFD9EAA16}" srcId="{223AA69A-A598-4437-855D-10586A66BE7E}" destId="{FCDEA177-2924-4025-8C69-F2EA58DD8A07}" srcOrd="2" destOrd="0" parTransId="{7BA847A3-0416-4103-A94B-5D13EE30928E}" sibTransId="{96A06567-FFCB-4060-8787-2CF7EE3032AA}"/>
    <dgm:cxn modelId="{941DF0FE-81A9-4C20-AFB8-0FBDD59E3516}" type="presOf" srcId="{65D1FAE7-E96F-41D2-8FE8-A377B94B3E54}" destId="{BF853E29-5A36-4963-9248-5FB422107160}" srcOrd="0" destOrd="4" presId="urn:microsoft.com/office/officeart/2005/8/layout/matrix3"/>
    <dgm:cxn modelId="{7943F3E7-FD18-4A34-800C-84A23A2BBC27}" srcId="{AFFF3375-A717-4234-A9BA-282E811124FE}" destId="{77BFED9A-605C-4741-9115-247028EC2DA7}" srcOrd="3" destOrd="0" parTransId="{26FE9F41-CAA5-47B3-BF57-B3A50BB2C8E9}" sibTransId="{787006BF-B4A4-4E91-9C46-AC4E67FB2705}"/>
    <dgm:cxn modelId="{2A676AA2-9772-4FC7-8E88-65D220931F8B}" srcId="{223AA69A-A598-4437-855D-10586A66BE7E}" destId="{65D1FAE7-E96F-41D2-8FE8-A377B94B3E54}" srcOrd="3" destOrd="0" parTransId="{B9A8B8A8-D0A7-496B-B561-9E62CDB7A486}" sibTransId="{FF067A88-BB7F-496E-99E8-0F25D351C311}"/>
    <dgm:cxn modelId="{653BBCA2-DF0E-4011-A3B4-4A571EC11413}" srcId="{32134AD4-4A6A-4E72-8FF5-81752190FAB6}" destId="{51B73331-6214-42F4-AB84-84D4BB40897C}" srcOrd="1" destOrd="0" parTransId="{C9384D3D-061E-457A-9158-5579962A609A}" sibTransId="{94E343BE-47A6-44C4-91FC-C5525ADFD94B}"/>
    <dgm:cxn modelId="{32D2348E-0856-4585-AE9D-02DB07A3632B}" type="presOf" srcId="{77BFED9A-605C-4741-9115-247028EC2DA7}" destId="{1E7F13A2-F346-44F8-820A-A7BCD20C277E}" srcOrd="0" destOrd="4" presId="urn:microsoft.com/office/officeart/2005/8/layout/matrix3"/>
    <dgm:cxn modelId="{6CFEC6ED-F97F-429F-8078-C530616FD92D}" type="presOf" srcId="{36F0B2EF-D5A8-402C-B526-DCA3F305A90E}" destId="{1E7F13A2-F346-44F8-820A-A7BCD20C277E}" srcOrd="0" destOrd="3" presId="urn:microsoft.com/office/officeart/2005/8/layout/matrix3"/>
    <dgm:cxn modelId="{803D3002-3ECD-4DBB-8DA6-E2BB5DFC0374}" type="presOf" srcId="{830153CB-5FAE-4A33-9CD5-C62E344B8E11}" destId="{1E7F13A2-F346-44F8-820A-A7BCD20C277E}" srcOrd="0" destOrd="2" presId="urn:microsoft.com/office/officeart/2005/8/layout/matrix3"/>
    <dgm:cxn modelId="{5CB12B73-3FB3-4469-B8FA-2E7109ECF7FC}" type="presOf" srcId="{FCDEA177-2924-4025-8C69-F2EA58DD8A07}" destId="{BF853E29-5A36-4963-9248-5FB422107160}" srcOrd="0" destOrd="3" presId="urn:microsoft.com/office/officeart/2005/8/layout/matrix3"/>
    <dgm:cxn modelId="{4427F917-B262-4F00-94BB-2A2DBD2E2456}" srcId="{AFFF3375-A717-4234-A9BA-282E811124FE}" destId="{36F0B2EF-D5A8-402C-B526-DCA3F305A90E}" srcOrd="2" destOrd="0" parTransId="{BC9F4EC9-DCBC-40EB-B05E-E9C291947978}" sibTransId="{548217E6-E818-4B34-96BC-6A477E464344}"/>
    <dgm:cxn modelId="{ACB92F2A-B8CA-41F0-8061-E1742CB8803D}" type="presOf" srcId="{16195E57-C684-4CD8-B6EB-A70F94727FC6}" destId="{9DA9DF1F-9C42-4DB1-9CA8-D61819A5BF6C}" srcOrd="0" destOrd="1" presId="urn:microsoft.com/office/officeart/2005/8/layout/matrix3"/>
    <dgm:cxn modelId="{D00791A7-FB7E-4947-A706-AA92CF0D5B18}" type="presOf" srcId="{32134AD4-4A6A-4E72-8FF5-81752190FAB6}" destId="{1CF41212-1114-4D9D-995D-0F3B0348B8E4}" srcOrd="0" destOrd="0" presId="urn:microsoft.com/office/officeart/2005/8/layout/matrix3"/>
    <dgm:cxn modelId="{F4BC9777-0811-40AC-A2F9-C3E5794F7B15}" srcId="{32134AD4-4A6A-4E72-8FF5-81752190FAB6}" destId="{AFFF3375-A717-4234-A9BA-282E811124FE}" srcOrd="2" destOrd="0" parTransId="{BBC56CB2-D20F-42E3-A5D2-EE3D57A5BED0}" sibTransId="{D591D4BC-F466-4E56-A788-64145EC3CFB6}"/>
    <dgm:cxn modelId="{53E43E65-10D7-437E-837E-8D1DB20BC5AE}" srcId="{51B73331-6214-42F4-AB84-84D4BB40897C}" destId="{9567615D-FDFD-4434-9190-FAE63FC96CF9}" srcOrd="3" destOrd="0" parTransId="{C00D789E-CCB5-4A7A-A0A0-FE61FE92F8A0}" sibTransId="{042CEDDE-8F69-41B3-9B2D-0AD846EE70AF}"/>
    <dgm:cxn modelId="{37F05891-493A-4486-BA70-B53A9AA09276}" srcId="{223AA69A-A598-4437-855D-10586A66BE7E}" destId="{679B0ED3-D0B8-4307-8885-7CEABC4C3FD8}" srcOrd="0" destOrd="0" parTransId="{231A32F3-72BF-4F6E-9BA1-5EB1ADE5FE8C}" sibTransId="{AC8F3F6E-5B75-4572-B706-ED4E03127D71}"/>
    <dgm:cxn modelId="{848FE304-B060-4EF3-89EC-D5DD49AD9137}" type="presOf" srcId="{4D0734BE-CB97-4110-AEC8-45E1D407E851}" destId="{9DA9DF1F-9C42-4DB1-9CA8-D61819A5BF6C}" srcOrd="0" destOrd="2" presId="urn:microsoft.com/office/officeart/2005/8/layout/matrix3"/>
    <dgm:cxn modelId="{250EEC31-D360-4474-9AB0-54250D321B9C}" srcId="{AFFF3375-A717-4234-A9BA-282E811124FE}" destId="{0A545F1A-1A68-4303-8123-AFC48C3F80B4}" srcOrd="0" destOrd="0" parTransId="{D27C7DB8-6FCF-43F7-9D23-3CA8424A32D7}" sibTransId="{C6D61611-6324-43A4-81BF-29173127BE3C}"/>
    <dgm:cxn modelId="{1E03D6A0-52F7-487D-8B0C-1013E70314FD}" srcId="{51B73331-6214-42F4-AB84-84D4BB40897C}" destId="{AD4E7865-07BD-4567-87C3-5DA5A9F24553}" srcOrd="2" destOrd="0" parTransId="{8F946C09-8523-487D-87F3-57F3AFF1129E}" sibTransId="{E4120C01-348D-4441-A733-2220AD1BD21F}"/>
    <dgm:cxn modelId="{20068D33-913D-4056-9E31-2A89D2DEE1C6}" srcId="{6794AC66-7A6B-4A15-A80B-5FA9AAAD7A8D}" destId="{4D0734BE-CB97-4110-AEC8-45E1D407E851}" srcOrd="1" destOrd="0" parTransId="{7E54CFC5-ED59-4B38-B4CE-712ABD1EEFB5}" sibTransId="{E900DB63-8E52-42B2-854D-10503F66C23D}"/>
    <dgm:cxn modelId="{2CD30107-0013-4AF6-A8DF-ACD6825C0D44}" type="presOf" srcId="{223AA69A-A598-4437-855D-10586A66BE7E}" destId="{BF853E29-5A36-4963-9248-5FB422107160}" srcOrd="0" destOrd="0" presId="urn:microsoft.com/office/officeart/2005/8/layout/matrix3"/>
    <dgm:cxn modelId="{D35772B0-1998-4DD2-8B6A-7F8D1A2539B6}" srcId="{32134AD4-4A6A-4E72-8FF5-81752190FAB6}" destId="{6794AC66-7A6B-4A15-A80B-5FA9AAAD7A8D}" srcOrd="0" destOrd="0" parTransId="{02E8447E-8FAC-47F7-AC01-FC3A777EA298}" sibTransId="{91C6D16F-E0FB-4BC0-95FE-6750EFF70548}"/>
    <dgm:cxn modelId="{1FBC3704-AE7E-45D6-8C93-02A5AE2533A5}" srcId="{223AA69A-A598-4437-855D-10586A66BE7E}" destId="{76EBE92D-E558-44AD-9899-5C2D8D205836}" srcOrd="1" destOrd="0" parTransId="{8DBF33A6-4072-4789-B740-B0EF1B36B522}" sibTransId="{A000D2C0-651F-4ECD-8B4F-DE37666CF113}"/>
    <dgm:cxn modelId="{7E66133F-2681-4387-B3B2-2CF9B90E5C13}" type="presOf" srcId="{679B0ED3-D0B8-4307-8885-7CEABC4C3FD8}" destId="{BF853E29-5A36-4963-9248-5FB422107160}" srcOrd="0" destOrd="1" presId="urn:microsoft.com/office/officeart/2005/8/layout/matrix3"/>
    <dgm:cxn modelId="{93975341-8225-4228-A2EF-FE0022FA6D72}" type="presOf" srcId="{1BCF8E3C-2A5D-4730-A075-9BDA52D349DF}" destId="{D0020165-EFC2-4054-9EC6-23102E2E5DD6}" srcOrd="0" destOrd="1" presId="urn:microsoft.com/office/officeart/2005/8/layout/matrix3"/>
    <dgm:cxn modelId="{EBFCAC84-2A02-4389-A855-9D69F521F503}" srcId="{6794AC66-7A6B-4A15-A80B-5FA9AAAD7A8D}" destId="{E07255FA-6705-4D9F-B694-4351B4A8BE4F}" srcOrd="3" destOrd="0" parTransId="{343FA842-29A2-4B15-A47B-E5B6A943B409}" sibTransId="{4198BA33-DB19-40C4-988F-C0AA79E984E0}"/>
    <dgm:cxn modelId="{C301D3FB-EF13-4E7F-9D66-02469EF1CDF7}" type="presOf" srcId="{8BF1FBB8-FA00-4F01-8ACB-F2CF61EBAE56}" destId="{9DA9DF1F-9C42-4DB1-9CA8-D61819A5BF6C}" srcOrd="0" destOrd="3" presId="urn:microsoft.com/office/officeart/2005/8/layout/matrix3"/>
    <dgm:cxn modelId="{195832A0-3FE1-4D03-A51B-7F7FB7DAF927}" type="presOf" srcId="{AD4E7865-07BD-4567-87C3-5DA5A9F24553}" destId="{D0020165-EFC2-4054-9EC6-23102E2E5DD6}" srcOrd="0" destOrd="3" presId="urn:microsoft.com/office/officeart/2005/8/layout/matrix3"/>
    <dgm:cxn modelId="{B7CFC6FA-4947-4AB2-8341-70314029F4A7}" srcId="{51B73331-6214-42F4-AB84-84D4BB40897C}" destId="{1BCF8E3C-2A5D-4730-A075-9BDA52D349DF}" srcOrd="0" destOrd="0" parTransId="{420785F5-EBD6-49CC-9701-943B4F330544}" sibTransId="{8E26634C-326A-4D74-B4AF-0D709334C7B5}"/>
    <dgm:cxn modelId="{6C94DF52-FFEB-41E1-92C8-AE80CC535EC8}" type="presOf" srcId="{76EBE92D-E558-44AD-9899-5C2D8D205836}" destId="{BF853E29-5A36-4963-9248-5FB422107160}" srcOrd="0" destOrd="2" presId="urn:microsoft.com/office/officeart/2005/8/layout/matrix3"/>
    <dgm:cxn modelId="{92238CE5-4075-416F-AE40-AF8DCB639002}" type="presOf" srcId="{9567615D-FDFD-4434-9190-FAE63FC96CF9}" destId="{D0020165-EFC2-4054-9EC6-23102E2E5DD6}" srcOrd="0" destOrd="4" presId="urn:microsoft.com/office/officeart/2005/8/layout/matrix3"/>
    <dgm:cxn modelId="{446AF400-8D16-41F4-A1E5-B91CB83149A2}" type="presOf" srcId="{E07255FA-6705-4D9F-B694-4351B4A8BE4F}" destId="{9DA9DF1F-9C42-4DB1-9CA8-D61819A5BF6C}" srcOrd="0" destOrd="4" presId="urn:microsoft.com/office/officeart/2005/8/layout/matrix3"/>
    <dgm:cxn modelId="{B144B26E-A1FE-44A9-94A8-01F83AB31883}" type="presOf" srcId="{6794AC66-7A6B-4A15-A80B-5FA9AAAD7A8D}" destId="{9DA9DF1F-9C42-4DB1-9CA8-D61819A5BF6C}" srcOrd="0" destOrd="0" presId="urn:microsoft.com/office/officeart/2005/8/layout/matrix3"/>
    <dgm:cxn modelId="{6567AA49-321A-46AE-B08E-367784B65F94}" type="presOf" srcId="{51B73331-6214-42F4-AB84-84D4BB40897C}" destId="{D0020165-EFC2-4054-9EC6-23102E2E5DD6}" srcOrd="0" destOrd="0" presId="urn:microsoft.com/office/officeart/2005/8/layout/matrix3"/>
    <dgm:cxn modelId="{C14678FE-B57D-4DB8-831A-B0D1CE0694E2}" type="presOf" srcId="{AFFF3375-A717-4234-A9BA-282E811124FE}" destId="{1E7F13A2-F346-44F8-820A-A7BCD20C277E}" srcOrd="0" destOrd="0" presId="urn:microsoft.com/office/officeart/2005/8/layout/matrix3"/>
    <dgm:cxn modelId="{00A1DFD8-92EB-4DD0-9820-F31053711EE7}" srcId="{6794AC66-7A6B-4A15-A80B-5FA9AAAD7A8D}" destId="{8BF1FBB8-FA00-4F01-8ACB-F2CF61EBAE56}" srcOrd="2" destOrd="0" parTransId="{D28E422F-CF8B-4058-B4D2-16A63ED5EE39}" sibTransId="{18E5268E-243E-4B92-ADF3-20700DD9E2C3}"/>
    <dgm:cxn modelId="{87A75A06-F09C-4F17-BCAB-234D0CDDC8E2}" srcId="{AFFF3375-A717-4234-A9BA-282E811124FE}" destId="{830153CB-5FAE-4A33-9CD5-C62E344B8E11}" srcOrd="1" destOrd="0" parTransId="{9B2C79F8-E987-4DBE-AD0F-379F1F7613D9}" sibTransId="{D747E949-17E5-401B-9722-949BCD39E3FA}"/>
    <dgm:cxn modelId="{A9BC8E42-5024-4C2C-BFE5-58133735B168}" type="presOf" srcId="{32A937FE-3AAA-4503-B543-969EA981BBD1}" destId="{D0020165-EFC2-4054-9EC6-23102E2E5DD6}" srcOrd="0" destOrd="2" presId="urn:microsoft.com/office/officeart/2005/8/layout/matrix3"/>
    <dgm:cxn modelId="{E1E93200-251F-446F-833F-F2DE86CD162A}" srcId="{51B73331-6214-42F4-AB84-84D4BB40897C}" destId="{32A937FE-3AAA-4503-B543-969EA981BBD1}" srcOrd="1" destOrd="0" parTransId="{865091C6-8BCA-43D7-A0DB-56ECB4A87A08}" sibTransId="{507D3D81-68CC-4A43-81D4-4AD02B6B5409}"/>
    <dgm:cxn modelId="{363E36B5-CD04-4DB2-9591-9574BA3630EB}" type="presOf" srcId="{0A545F1A-1A68-4303-8123-AFC48C3F80B4}" destId="{1E7F13A2-F346-44F8-820A-A7BCD20C277E}" srcOrd="0" destOrd="1" presId="urn:microsoft.com/office/officeart/2005/8/layout/matrix3"/>
    <dgm:cxn modelId="{616E1371-D1EF-42F0-9D96-CCB685696DCC}" srcId="{32134AD4-4A6A-4E72-8FF5-81752190FAB6}" destId="{223AA69A-A598-4437-855D-10586A66BE7E}" srcOrd="3" destOrd="0" parTransId="{4668B74F-93AD-4BA6-8224-F9A27D56FD03}" sibTransId="{A0EF508F-99A8-4F77-874E-E3B18270678F}"/>
    <dgm:cxn modelId="{79FF51D2-AC08-432C-9FA1-76A8BC294852}" type="presParOf" srcId="{1CF41212-1114-4D9D-995D-0F3B0348B8E4}" destId="{F642266A-7B87-4727-9C26-2B65AF779E40}" srcOrd="0" destOrd="0" presId="urn:microsoft.com/office/officeart/2005/8/layout/matrix3"/>
    <dgm:cxn modelId="{51986D4C-9567-4719-A4D0-FC5E398F191C}" type="presParOf" srcId="{1CF41212-1114-4D9D-995D-0F3B0348B8E4}" destId="{9DA9DF1F-9C42-4DB1-9CA8-D61819A5BF6C}" srcOrd="1" destOrd="0" presId="urn:microsoft.com/office/officeart/2005/8/layout/matrix3"/>
    <dgm:cxn modelId="{6FC4B4C8-A066-43C3-AF09-8458D7A91673}" type="presParOf" srcId="{1CF41212-1114-4D9D-995D-0F3B0348B8E4}" destId="{D0020165-EFC2-4054-9EC6-23102E2E5DD6}" srcOrd="2" destOrd="0" presId="urn:microsoft.com/office/officeart/2005/8/layout/matrix3"/>
    <dgm:cxn modelId="{48EE4251-42A9-4A21-BA62-C4F81DC9ABAB}" type="presParOf" srcId="{1CF41212-1114-4D9D-995D-0F3B0348B8E4}" destId="{1E7F13A2-F346-44F8-820A-A7BCD20C277E}" srcOrd="3" destOrd="0" presId="urn:microsoft.com/office/officeart/2005/8/layout/matrix3"/>
    <dgm:cxn modelId="{D5D5368F-95EE-4CC9-87F7-117CFF1FA23D}" type="presParOf" srcId="{1CF41212-1114-4D9D-995D-0F3B0348B8E4}" destId="{BF853E29-5A36-4963-9248-5FB422107160}" srcOrd="4" destOrd="0" presId="urn:microsoft.com/office/officeart/2005/8/layout/matrix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2266A-7B87-4727-9C26-2B65AF779E40}">
      <dsp:nvSpPr>
        <dsp:cNvPr id="0" name=""/>
        <dsp:cNvSpPr/>
      </dsp:nvSpPr>
      <dsp:spPr>
        <a:xfrm>
          <a:off x="1701415" y="0"/>
          <a:ext cx="6092152" cy="609215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9DF1F-9C42-4DB1-9CA8-D61819A5BF6C}">
      <dsp:nvSpPr>
        <dsp:cNvPr id="0" name=""/>
        <dsp:cNvSpPr/>
      </dsp:nvSpPr>
      <dsp:spPr>
        <a:xfrm>
          <a:off x="2280169" y="578754"/>
          <a:ext cx="2375939" cy="2375939"/>
        </a:xfrm>
        <a:prstGeom prst="roundRect">
          <a:avLst/>
        </a:prstGeom>
        <a:solidFill>
          <a:schemeClr val="accent1">
            <a:hueOff val="0"/>
            <a:satOff val="0"/>
            <a:lumOff val="0"/>
            <a:alpha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
            </a:rPr>
            <a:t>ITTI</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AIM</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GBVS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4"/>
            </a:rPr>
            <a:t>DVA</a:t>
          </a:r>
          <a:r>
            <a:rPr lang="en-IN" sz="1600" kern="1200" dirty="0" smtClean="0"/>
            <a:t> , etc.</a:t>
          </a:r>
          <a:endParaRPr lang="en-IN" sz="1600" kern="1200" dirty="0"/>
        </a:p>
      </dsp:txBody>
      <dsp:txXfrm>
        <a:off x="2396153" y="694738"/>
        <a:ext cx="2143971" cy="2143971"/>
      </dsp:txXfrm>
    </dsp:sp>
    <dsp:sp modelId="{D0020165-EFC2-4054-9EC6-23102E2E5DD6}">
      <dsp:nvSpPr>
        <dsp:cNvPr id="0" name=""/>
        <dsp:cNvSpPr/>
      </dsp:nvSpPr>
      <dsp:spPr>
        <a:xfrm>
          <a:off x="4838873" y="578754"/>
          <a:ext cx="2375939" cy="2375939"/>
        </a:xfrm>
        <a:prstGeom prst="roundRect">
          <a:avLst/>
        </a:prstGeom>
        <a:solidFill>
          <a:schemeClr val="accent1">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5"/>
            </a:rPr>
            <a:t>GC</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6"/>
            </a:rPr>
            <a:t>SF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7"/>
            </a:rPr>
            <a:t>PCAS</a:t>
          </a:r>
          <a:endParaRPr lang="en-IN" sz="1600" kern="1200" dirty="0"/>
        </a:p>
      </dsp:txBody>
      <dsp:txXfrm>
        <a:off x="4954857" y="694738"/>
        <a:ext cx="2143971" cy="2143971"/>
      </dsp:txXfrm>
    </dsp:sp>
    <dsp:sp modelId="{1E7F13A2-F346-44F8-820A-A7BCD20C277E}">
      <dsp:nvSpPr>
        <dsp:cNvPr id="0" name=""/>
        <dsp:cNvSpPr/>
      </dsp:nvSpPr>
      <dsp:spPr>
        <a:xfrm>
          <a:off x="2280169" y="3137458"/>
          <a:ext cx="2375939" cy="2375939"/>
        </a:xfrm>
        <a:prstGeom prst="roundRect">
          <a:avLst/>
        </a:prstGeom>
        <a:solidFill>
          <a:schemeClr val="accent1">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8"/>
            </a:rPr>
            <a:t>Judd</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9"/>
            </a:rPr>
            <a:t>Cerf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dsp:txBody>
      <dsp:txXfrm>
        <a:off x="2396153" y="3253442"/>
        <a:ext cx="2143971" cy="2143971"/>
      </dsp:txXfrm>
    </dsp:sp>
    <dsp:sp modelId="{BF853E29-5A36-4963-9248-5FB422107160}">
      <dsp:nvSpPr>
        <dsp:cNvPr id="0" name=""/>
        <dsp:cNvSpPr/>
      </dsp:nvSpPr>
      <dsp:spPr>
        <a:xfrm>
          <a:off x="4838873" y="3137458"/>
          <a:ext cx="2375939" cy="2375939"/>
        </a:xfrm>
        <a:prstGeom prst="roundRect">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a:off x="4954857" y="3253442"/>
        <a:ext cx="2143971" cy="214397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98ED8-6462-498F-A8DA-07780B829A40}" type="datetimeFigureOut">
              <a:rPr lang="en-IN" smtClean="0"/>
              <a:t>18-03-2015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7E88D-FBDB-4BFE-BABC-66BEE0C466C3}" type="slidenum">
              <a:rPr lang="en-IN" smtClean="0"/>
              <a:t>‹#›</a:t>
            </a:fld>
            <a:endParaRPr lang="en-IN" dirty="0"/>
          </a:p>
        </p:txBody>
      </p:sp>
    </p:spTree>
    <p:extLst>
      <p:ext uri="{BB962C8B-B14F-4D97-AF65-F5344CB8AC3E}">
        <p14:creationId xmlns:p14="http://schemas.microsoft.com/office/powerpoint/2010/main" val="62280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In a fixation experiment, saliency is expressed as eye gaze. Subjects are asked to view each image for seconds while their eye fixations are recorded. The goal of an algorithm is to compute a probabilistic map of an image to predict the actual human eye gaze patterns. Patch Based, pixel based feature to extract and then finally a local or global step that renormalize feature saliency values. </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In a salient object segmentation dataset, image labellers annotate an image by drawing pixel-accurate silhouettes of objects that are believed to be salient.</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Despite the deep connections between the problems of fixation prediction and object segmentation, there is a discomforting isolation between major computational models of the two types. Because of series of differences in ground truth and evaluation procedures. A typical fixation ground truth contains several fixation dots, while a salient object ground-truth usually have one or several positive regions composed of thousands of pixels.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Centre Bias : Subject look more often at the centre of screen. It may be due to chin rest or the photographer bias to centre the objects.</a:t>
            </a:r>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3</a:t>
            </a:fld>
            <a:endParaRPr lang="en-IN" dirty="0"/>
          </a:p>
        </p:txBody>
      </p:sp>
    </p:spTree>
    <p:extLst>
      <p:ext uri="{BB962C8B-B14F-4D97-AF65-F5344CB8AC3E}">
        <p14:creationId xmlns:p14="http://schemas.microsoft.com/office/powerpoint/2010/main" val="278325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4</a:t>
            </a:fld>
            <a:endParaRPr lang="en-IN" dirty="0"/>
          </a:p>
        </p:txBody>
      </p:sp>
    </p:spTree>
    <p:extLst>
      <p:ext uri="{BB962C8B-B14F-4D97-AF65-F5344CB8AC3E}">
        <p14:creationId xmlns:p14="http://schemas.microsoft.com/office/powerpoint/2010/main" val="341839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7</a:t>
            </a:fld>
            <a:endParaRPr lang="en-IN" dirty="0"/>
          </a:p>
        </p:txBody>
      </p:sp>
    </p:spTree>
    <p:extLst>
      <p:ext uri="{BB962C8B-B14F-4D97-AF65-F5344CB8AC3E}">
        <p14:creationId xmlns:p14="http://schemas.microsoft.com/office/powerpoint/2010/main" val="267174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average performance of all 4 algorithms have dropped, from FT's 0:8341, to 0:5765 (30:88% drop) on IS, and 0:5530 (33:70% drop) on PASCAL-S – Segmentation</a:t>
            </a:r>
          </a:p>
          <a:p>
            <a:endParaRPr lang="en-IN" sz="1200" b="0" i="0" u="none" strike="noStrike"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8</a:t>
            </a:fld>
            <a:endParaRPr lang="en-IN" dirty="0"/>
          </a:p>
        </p:txBody>
      </p:sp>
    </p:spTree>
    <p:extLst>
      <p:ext uri="{BB962C8B-B14F-4D97-AF65-F5344CB8AC3E}">
        <p14:creationId xmlns:p14="http://schemas.microsoft.com/office/powerpoint/2010/main" val="155713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4FF82-048C-470A-9450-7C064132F7F0}"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9C4CD-D251-4010-BE5E-82EA9B23BB3D}"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17D23-ECF8-410B-A7B6-7ECC5D1265DE}"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BA72-E535-42B2-9649-0A0F0A403B2C}" type="datetime1">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2ABAFA-0499-44B4-B7C1-F53A914C1252}" type="datetime1">
              <a:rPr lang="en-US" smtClean="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F51AC6-7A3D-4AB2-80E1-C6D5B2F97934}" type="datetime1">
              <a:rPr lang="en-US" smtClean="0"/>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6CE7E5-BBFD-496B-A1BD-9ACBD2AFD9F8}" type="datetime1">
              <a:rPr lang="en-US" smtClean="0"/>
              <a:t>3/18/2015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4C24D8-54FF-4C5B-A9AE-3A60A83CE84F}" type="datetime1">
              <a:rPr lang="en-US" smtClean="0"/>
              <a:t>3/18/2015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3CE10-B73E-4CB0-9B27-8BB09ECDCD83}" type="datetime1">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69158-5BF4-41C9-89FB-AFA956CB5BE2}" type="datetime1">
              <a:rPr lang="en-US" smtClean="0"/>
              <a:t>3/18/2015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cholarpedia.org/article/Visual_salience" TargetMode="External"/><Relationship Id="rId2" Type="http://schemas.openxmlformats.org/officeDocument/2006/relationships/hyperlink" Target="http://en.wikipedia.org/wiki/Salience_(neuroscience)#Visual_saliency_modeling" TargetMode="External"/><Relationship Id="rId1" Type="http://schemas.openxmlformats.org/officeDocument/2006/relationships/slideLayout" Target="../slideLayouts/slideLayout2.xml"/><Relationship Id="rId6" Type="http://schemas.openxmlformats.org/officeDocument/2006/relationships/hyperlink" Target="http://groups.inf.ed.ac.uk/calvin/objectness/" TargetMode="External"/><Relationship Id="rId5" Type="http://schemas.openxmlformats.org/officeDocument/2006/relationships/hyperlink" Target="http://cbi.gatech.edu/salobj/" TargetMode="External"/><Relationship Id="rId4" Type="http://schemas.openxmlformats.org/officeDocument/2006/relationships/hyperlink" Target="http://www.klab.caltech.edu/~xho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link.springer.com/article/10.1007/s11263-009-0275-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ieeexplore.ieee.org/xpls/abs_all.jsp?arnumber=5557884&amp;tag=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20669"/>
            <a:ext cx="10515300" cy="2411320"/>
          </a:xfrm>
        </p:spPr>
        <p:txBody>
          <a:bodyPr>
            <a:normAutofit/>
          </a:bodyPr>
          <a:lstStyle/>
          <a:p>
            <a:pPr algn="ctr"/>
            <a:r>
              <a:rPr lang="en-IN" sz="4000" b="1" dirty="0" smtClean="0"/>
              <a:t>The Secrets of Salient Object Segmentation</a:t>
            </a:r>
            <a:endParaRPr lang="en-IN" sz="4000" b="1" dirty="0"/>
          </a:p>
        </p:txBody>
      </p:sp>
      <p:sp>
        <p:nvSpPr>
          <p:cNvPr id="3" name="Subtitle 2"/>
          <p:cNvSpPr>
            <a:spLocks noGrp="1"/>
          </p:cNvSpPr>
          <p:nvPr>
            <p:ph type="subTitle" idx="1"/>
          </p:nvPr>
        </p:nvSpPr>
        <p:spPr>
          <a:xfrm>
            <a:off x="1100051" y="2935740"/>
            <a:ext cx="10058400" cy="1143000"/>
          </a:xfrm>
        </p:spPr>
        <p:txBody>
          <a:bodyPr>
            <a:normAutofit fontScale="70000" lnSpcReduction="20000"/>
          </a:bodyPr>
          <a:lstStyle/>
          <a:p>
            <a:pPr algn="ctr"/>
            <a:r>
              <a:rPr lang="en-IN" b="1" dirty="0">
                <a:solidFill>
                  <a:schemeClr val="tx1"/>
                </a:solidFill>
              </a:rPr>
              <a:t>Yin </a:t>
            </a:r>
            <a:r>
              <a:rPr lang="en-IN" b="1" dirty="0" smtClean="0">
                <a:solidFill>
                  <a:schemeClr val="tx1"/>
                </a:solidFill>
              </a:rPr>
              <a:t>Li -1, </a:t>
            </a:r>
            <a:r>
              <a:rPr lang="en-IN" b="1" dirty="0">
                <a:solidFill>
                  <a:schemeClr val="tx1"/>
                </a:solidFill>
              </a:rPr>
              <a:t>Xiaodi </a:t>
            </a:r>
            <a:r>
              <a:rPr lang="en-IN" b="1" dirty="0" smtClean="0">
                <a:solidFill>
                  <a:schemeClr val="tx1"/>
                </a:solidFill>
              </a:rPr>
              <a:t>Hou -2, </a:t>
            </a:r>
            <a:r>
              <a:rPr lang="en-IN" b="1" dirty="0">
                <a:solidFill>
                  <a:schemeClr val="tx1"/>
                </a:solidFill>
              </a:rPr>
              <a:t>Christof </a:t>
            </a:r>
            <a:r>
              <a:rPr lang="en-IN" b="1" dirty="0" smtClean="0">
                <a:solidFill>
                  <a:schemeClr val="tx1"/>
                </a:solidFill>
              </a:rPr>
              <a:t>Koch -3, </a:t>
            </a:r>
            <a:r>
              <a:rPr lang="en-IN" b="1" dirty="0">
                <a:solidFill>
                  <a:schemeClr val="tx1"/>
                </a:solidFill>
              </a:rPr>
              <a:t>James M. </a:t>
            </a:r>
            <a:r>
              <a:rPr lang="en-IN" b="1" dirty="0" smtClean="0">
                <a:solidFill>
                  <a:schemeClr val="tx1"/>
                </a:solidFill>
              </a:rPr>
              <a:t>Rehg -1</a:t>
            </a:r>
            <a:r>
              <a:rPr lang="en-IN" b="1" dirty="0">
                <a:solidFill>
                  <a:schemeClr val="tx1"/>
                </a:solidFill>
              </a:rPr>
              <a:t>, Alan L. </a:t>
            </a:r>
            <a:r>
              <a:rPr lang="en-IN" b="1" dirty="0" smtClean="0">
                <a:solidFill>
                  <a:schemeClr val="tx1"/>
                </a:solidFill>
              </a:rPr>
              <a:t>Yuille -4</a:t>
            </a:r>
            <a:endParaRPr lang="en-IN" b="1" dirty="0">
              <a:solidFill>
                <a:schemeClr val="tx1"/>
              </a:solidFill>
            </a:endParaRPr>
          </a:p>
          <a:p>
            <a:pPr algn="ctr"/>
            <a:r>
              <a:rPr lang="en-IN" b="1" dirty="0" smtClean="0">
                <a:solidFill>
                  <a:schemeClr val="tx1"/>
                </a:solidFill>
              </a:rPr>
              <a:t>1-Gerogia </a:t>
            </a:r>
            <a:r>
              <a:rPr lang="en-IN" b="1" dirty="0">
                <a:solidFill>
                  <a:schemeClr val="tx1"/>
                </a:solidFill>
              </a:rPr>
              <a:t>Institute of </a:t>
            </a:r>
            <a:r>
              <a:rPr lang="en-IN" b="1" dirty="0" smtClean="0">
                <a:solidFill>
                  <a:schemeClr val="tx1"/>
                </a:solidFill>
              </a:rPr>
              <a:t>Technology, 2-California </a:t>
            </a:r>
            <a:r>
              <a:rPr lang="en-IN" b="1" dirty="0">
                <a:solidFill>
                  <a:schemeClr val="tx1"/>
                </a:solidFill>
              </a:rPr>
              <a:t>Institute of </a:t>
            </a:r>
            <a:r>
              <a:rPr lang="en-IN" b="1" dirty="0" smtClean="0">
                <a:solidFill>
                  <a:schemeClr val="tx1"/>
                </a:solidFill>
              </a:rPr>
              <a:t>Technology,</a:t>
            </a:r>
            <a:endParaRPr lang="en-IN" b="1" dirty="0">
              <a:solidFill>
                <a:schemeClr val="tx1"/>
              </a:solidFill>
            </a:endParaRPr>
          </a:p>
          <a:p>
            <a:pPr algn="ctr"/>
            <a:r>
              <a:rPr lang="en-IN" b="1" dirty="0" smtClean="0">
                <a:solidFill>
                  <a:schemeClr val="tx1"/>
                </a:solidFill>
              </a:rPr>
              <a:t> 3-Allen </a:t>
            </a:r>
            <a:r>
              <a:rPr lang="en-IN" b="1" dirty="0">
                <a:solidFill>
                  <a:schemeClr val="tx1"/>
                </a:solidFill>
              </a:rPr>
              <a:t>Institute for Brain </a:t>
            </a:r>
            <a:r>
              <a:rPr lang="en-IN" b="1" dirty="0" smtClean="0">
                <a:solidFill>
                  <a:schemeClr val="tx1"/>
                </a:solidFill>
              </a:rPr>
              <a:t>Science, 4-University </a:t>
            </a:r>
            <a:r>
              <a:rPr lang="en-IN" b="1" dirty="0">
                <a:solidFill>
                  <a:schemeClr val="tx1"/>
                </a:solidFill>
              </a:rPr>
              <a:t>of California, Los Angeles</a:t>
            </a:r>
          </a:p>
        </p:txBody>
      </p:sp>
      <p:pic>
        <p:nvPicPr>
          <p:cNvPr id="4" name="Picture 3" descr="polytechnique_genie_gauche_fr_rgb.png"/>
          <p:cNvPicPr>
            <a:picLocks noChangeAspect="1"/>
          </p:cNvPicPr>
          <p:nvPr/>
        </p:nvPicPr>
        <p:blipFill>
          <a:blip r:embed="rId2" cstate="print"/>
          <a:stretch>
            <a:fillRect/>
          </a:stretch>
        </p:blipFill>
        <p:spPr>
          <a:xfrm>
            <a:off x="4682984" y="220669"/>
            <a:ext cx="2886992" cy="1373352"/>
          </a:xfrm>
          <a:prstGeom prst="rect">
            <a:avLst/>
          </a:prstGeom>
        </p:spPr>
      </p:pic>
      <p:sp>
        <p:nvSpPr>
          <p:cNvPr id="5" name="TextBox 4"/>
          <p:cNvSpPr txBox="1"/>
          <p:nvPr/>
        </p:nvSpPr>
        <p:spPr>
          <a:xfrm>
            <a:off x="1272746" y="4584357"/>
            <a:ext cx="9885705" cy="707886"/>
          </a:xfrm>
          <a:prstGeom prst="rect">
            <a:avLst/>
          </a:prstGeom>
          <a:noFill/>
        </p:spPr>
        <p:txBody>
          <a:bodyPr wrap="square" rtlCol="0">
            <a:spAutoFit/>
          </a:bodyPr>
          <a:lstStyle/>
          <a:p>
            <a:pPr algn="ctr"/>
            <a:r>
              <a:rPr lang="en-IN" sz="2000" b="1" dirty="0" smtClean="0"/>
              <a:t>Presented by </a:t>
            </a:r>
            <a:r>
              <a:rPr lang="en-IN" sz="2000" dirty="0" smtClean="0"/>
              <a:t>: Sai Anirudh Kondaveeti</a:t>
            </a:r>
          </a:p>
          <a:p>
            <a:pPr algn="ctr"/>
            <a:r>
              <a:rPr lang="en-IN" sz="2000" b="1" dirty="0" smtClean="0"/>
              <a:t>Course</a:t>
            </a:r>
            <a:r>
              <a:rPr lang="en-IN" sz="2000" dirty="0" smtClean="0"/>
              <a:t> : INF 6803 -- </a:t>
            </a:r>
            <a:r>
              <a:rPr lang="fr-CA" sz="2000" dirty="0">
                <a:latin typeface="Times New Roman" pitchFamily="18" charset="0"/>
                <a:cs typeface="Times New Roman" pitchFamily="18" charset="0"/>
              </a:rPr>
              <a:t>Traitements vidéo et applications</a:t>
            </a:r>
            <a:endParaRPr lang="en-IN" sz="2000" dirty="0"/>
          </a:p>
        </p:txBody>
      </p:sp>
      <p:sp>
        <p:nvSpPr>
          <p:cNvPr id="6" name="Date Placeholder 5"/>
          <p:cNvSpPr>
            <a:spLocks noGrp="1"/>
          </p:cNvSpPr>
          <p:nvPr>
            <p:ph type="dt" sz="half" idx="10"/>
          </p:nvPr>
        </p:nvSpPr>
        <p:spPr/>
        <p:txBody>
          <a:bodyPr/>
          <a:lstStyle/>
          <a:p>
            <a:fld id="{43AD8EFB-8924-4B68-AE40-0FB5582CB2E6}" type="datetime1">
              <a:rPr lang="en-US" smtClean="0"/>
              <a:t>3/18/2015</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67862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392" y="0"/>
            <a:ext cx="7868066" cy="6314889"/>
          </a:xfrm>
          <a:prstGeom prst="rect">
            <a:avLst/>
          </a:prstGeom>
        </p:spPr>
      </p:pic>
    </p:spTree>
    <p:extLst>
      <p:ext uri="{BB962C8B-B14F-4D97-AF65-F5344CB8AC3E}">
        <p14:creationId xmlns:p14="http://schemas.microsoft.com/office/powerpoint/2010/main" val="304183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smtClean="0"/>
              <a:t>Algorithm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156" y="1846263"/>
            <a:ext cx="6396014" cy="4022725"/>
          </a:xfrm>
        </p:spPr>
      </p:pic>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252652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The Model</a:t>
            </a:r>
          </a:p>
          <a:p>
            <a:pPr>
              <a:buFont typeface="Arial" panose="020B0604020202020204" pitchFamily="34" charset="0"/>
              <a:buChar char="•"/>
            </a:pPr>
            <a:r>
              <a:rPr lang="en-IN" dirty="0" smtClean="0"/>
              <a:t> Our </a:t>
            </a:r>
            <a:r>
              <a:rPr lang="en-IN" dirty="0"/>
              <a:t>first step is to generate the segmentation of object candidates by a generic object proposal method. We use CPMC to obtain the initial segmentations.</a:t>
            </a:r>
          </a:p>
          <a:p>
            <a:pPr>
              <a:buFont typeface="Arial" panose="020B0604020202020204" pitchFamily="34" charset="0"/>
              <a:buChar char="•"/>
            </a:pPr>
            <a:r>
              <a:rPr lang="en-IN" dirty="0" smtClean="0"/>
              <a:t> CPMC </a:t>
            </a:r>
            <a:r>
              <a:rPr lang="en-IN" dirty="0"/>
              <a:t>is an unsupervised framework to generate and rank </a:t>
            </a:r>
            <a:r>
              <a:rPr lang="en-IN" dirty="0" smtClean="0"/>
              <a:t>plausible </a:t>
            </a:r>
            <a:r>
              <a:rPr lang="en-IN" dirty="0"/>
              <a:t>hypotheses of object candidates without category </a:t>
            </a:r>
            <a:r>
              <a:rPr lang="en-IN" dirty="0" smtClean="0"/>
              <a:t>specific knowledge.</a:t>
            </a:r>
          </a:p>
          <a:p>
            <a:pPr>
              <a:buFont typeface="Arial" panose="020B0604020202020204" pitchFamily="34" charset="0"/>
              <a:buChar char="•"/>
            </a:pPr>
            <a:r>
              <a:rPr lang="en-IN" dirty="0" smtClean="0"/>
              <a:t> To </a:t>
            </a:r>
            <a:r>
              <a:rPr lang="en-IN" dirty="0"/>
              <a:t>estimate the saliency of a candidate segment, we utilize the spatial distribution of </a:t>
            </a:r>
            <a:r>
              <a:rPr lang="en-IN" dirty="0" smtClean="0"/>
              <a:t>fixations </a:t>
            </a:r>
            <a:r>
              <a:rPr lang="en-IN" dirty="0"/>
              <a:t>within the object</a:t>
            </a:r>
            <a:r>
              <a:rPr lang="en-IN" dirty="0" smtClean="0"/>
              <a:t>. It </a:t>
            </a:r>
            <a:r>
              <a:rPr lang="en-IN" dirty="0"/>
              <a:t>is well known that the density of </a:t>
            </a:r>
            <a:r>
              <a:rPr lang="en-IN" dirty="0" smtClean="0"/>
              <a:t>fixation </a:t>
            </a:r>
            <a:r>
              <a:rPr lang="en-IN" dirty="0"/>
              <a:t>directly reveals the saliency of the segment</a:t>
            </a:r>
            <a:r>
              <a:rPr lang="en-IN" dirty="0" smtClean="0"/>
              <a:t>.</a:t>
            </a:r>
          </a:p>
          <a:p>
            <a:pPr>
              <a:buFont typeface="Arial" panose="020B0604020202020204" pitchFamily="34" charset="0"/>
              <a:buChar char="•"/>
            </a:pPr>
            <a:r>
              <a:rPr lang="en-IN" dirty="0" smtClean="0"/>
              <a:t> We </a:t>
            </a:r>
            <a:r>
              <a:rPr lang="en-IN" dirty="0"/>
              <a:t>use a learning based framework for the segment selection process. This is achieved by learning a scoring function </a:t>
            </a:r>
            <a:r>
              <a:rPr lang="en-US" dirty="0"/>
              <a:t>for each object candidate.</a:t>
            </a:r>
            <a:endParaRPr lang="en-IN" dirty="0"/>
          </a:p>
          <a:p>
            <a:pPr>
              <a:buFont typeface="Arial" panose="020B0604020202020204" pitchFamily="34" charset="0"/>
              <a:buChar char="•"/>
            </a:pPr>
            <a:r>
              <a:rPr lang="en-IN" dirty="0" smtClean="0"/>
              <a:t> For </a:t>
            </a:r>
            <a:r>
              <a:rPr lang="en-IN" dirty="0"/>
              <a:t>each dataset, we train a random forest with 30 trees, using a random sampling of 40% of the images. The rest of images are used for testing</a:t>
            </a:r>
            <a:r>
              <a:rPr lang="en-IN" dirty="0" smtClean="0"/>
              <a:t>.</a:t>
            </a:r>
          </a:p>
          <a:p>
            <a:pPr>
              <a:buFont typeface="Arial" panose="020B0604020202020204" pitchFamily="34" charset="0"/>
              <a:buChar char="•"/>
            </a:pPr>
            <a:r>
              <a:rPr lang="en-IN" dirty="0" smtClean="0"/>
              <a:t> For </a:t>
            </a:r>
            <a:r>
              <a:rPr lang="en-IN" dirty="0"/>
              <a:t>each branch node, a feature is selected from a random subset of all features and a decision boundary is set by minimizing the Minimum Square Error.</a:t>
            </a:r>
          </a:p>
          <a:p>
            <a:pPr>
              <a:buFont typeface="Arial" panose="020B0604020202020204" pitchFamily="34" charset="0"/>
              <a:buChar char="•"/>
            </a:pPr>
            <a:endParaRPr lang="en-IN" dirty="0" smtClean="0"/>
          </a:p>
        </p:txBody>
      </p:sp>
    </p:spTree>
    <p:extLst>
      <p:ext uri="{BB962C8B-B14F-4D97-AF65-F5344CB8AC3E}">
        <p14:creationId xmlns:p14="http://schemas.microsoft.com/office/powerpoint/2010/main" val="2489893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smtClean="0"/>
              <a:t>The feature is a 33 dimensional vector which has mainly two types of information. Shape features and fixation distribution features within the object.</a:t>
            </a:r>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a:buFont typeface="Arial" panose="020B0604020202020204" pitchFamily="34" charset="0"/>
              <a:buChar char="•"/>
            </a:pPr>
            <a:r>
              <a:rPr lang="en-IN" dirty="0"/>
              <a:t>We generate the salient object segmentation by averaging the top-K segments at pixel </a:t>
            </a:r>
            <a:r>
              <a:rPr lang="en-IN" dirty="0" smtClean="0"/>
              <a:t>level and </a:t>
            </a:r>
            <a:r>
              <a:rPr lang="en-IN" dirty="0"/>
              <a:t>then use simple thresholding to generate the </a:t>
            </a:r>
            <a:r>
              <a:rPr lang="en-IN" dirty="0" smtClean="0"/>
              <a:t>final </a:t>
            </a:r>
            <a:r>
              <a:rPr lang="en-IN" dirty="0"/>
              <a:t>object masks.</a:t>
            </a:r>
            <a:endParaRPr lang="en-IN"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39" y="1257300"/>
            <a:ext cx="6735076" cy="3271217"/>
          </a:xfrm>
          <a:prstGeom prst="rect">
            <a:avLst/>
          </a:prstGeom>
        </p:spPr>
      </p:pic>
    </p:spTree>
    <p:extLst>
      <p:ext uri="{BB962C8B-B14F-4D97-AF65-F5344CB8AC3E}">
        <p14:creationId xmlns:p14="http://schemas.microsoft.com/office/powerpoint/2010/main" val="3750129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14</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lvl="1" indent="-91440">
              <a:spcBef>
                <a:spcPts val="1200"/>
              </a:spcBef>
              <a:spcAft>
                <a:spcPts val="200"/>
              </a:spcAft>
              <a:buSzPct val="100000"/>
              <a:buFont typeface="Calibri" panose="020F0502020204030204" pitchFamily="34" charset="0"/>
              <a:buChar char=" "/>
            </a:pPr>
            <a:r>
              <a:rPr lang="en-IN" sz="2400" dirty="0"/>
              <a:t>Limits of the </a:t>
            </a:r>
            <a:r>
              <a:rPr lang="en-IN" sz="2400" dirty="0" smtClean="0"/>
              <a:t>model</a:t>
            </a:r>
          </a:p>
          <a:p>
            <a:pPr marL="342900" lvl="1" indent="-342900">
              <a:spcBef>
                <a:spcPts val="1200"/>
              </a:spcBef>
              <a:spcAft>
                <a:spcPts val="200"/>
              </a:spcAft>
              <a:buSzPct val="100000"/>
              <a:buFont typeface="Arial" panose="020B0604020202020204" pitchFamily="34" charset="0"/>
              <a:buChar char="•"/>
            </a:pPr>
            <a:r>
              <a:rPr lang="en-IN" sz="2000" dirty="0"/>
              <a:t>Our model contains two separate parts: a segmenter that proposes regions, and a selector that gives each region a </a:t>
            </a:r>
            <a:r>
              <a:rPr lang="en-US" sz="2000" dirty="0"/>
              <a:t>saliency score.</a:t>
            </a:r>
            <a:endParaRPr lang="en-IN" sz="5400" dirty="0"/>
          </a:p>
          <a:p>
            <a:pPr marL="342900" lvl="1" indent="-342900">
              <a:spcBef>
                <a:spcPts val="1200"/>
              </a:spcBef>
              <a:spcAft>
                <a:spcPts val="200"/>
              </a:spcAft>
              <a:buSzPct val="100000"/>
              <a:buFont typeface="Arial" panose="020B0604020202020204" pitchFamily="34" charset="0"/>
              <a:buChar char="•"/>
            </a:pPr>
            <a:r>
              <a:rPr lang="en-US" sz="2000" dirty="0"/>
              <a:t>First, we </a:t>
            </a:r>
            <a:r>
              <a:rPr lang="en-IN" sz="2000" dirty="0"/>
              <a:t>quantify the performance upper-bound of the selector, and then, best achievable results of the segmenter is also </a:t>
            </a:r>
            <a:r>
              <a:rPr lang="en-US" sz="2000" dirty="0"/>
              <a:t>presented</a:t>
            </a:r>
            <a:r>
              <a:rPr lang="en-US" sz="2000" dirty="0" smtClean="0"/>
              <a:t>.</a:t>
            </a:r>
          </a:p>
          <a:p>
            <a:pPr marL="342900" lvl="1" indent="-342900">
              <a:spcBef>
                <a:spcPts val="1200"/>
              </a:spcBef>
              <a:spcAft>
                <a:spcPts val="200"/>
              </a:spcAft>
              <a:buSzPct val="100000"/>
              <a:buFont typeface="Arial" panose="020B0604020202020204" pitchFamily="34" charset="0"/>
              <a:buChar char="•"/>
            </a:pPr>
            <a:r>
              <a:rPr lang="en-IN" sz="2000" dirty="0" smtClean="0"/>
              <a:t>To test upper-bound of the selector, we train our model on the ground-truth segments of PASCAL-S with human fixation maps. It achieves a F-Measure of 0.9201 . </a:t>
            </a:r>
            <a:r>
              <a:rPr lang="en-IN" sz="2000" dirty="0"/>
              <a:t>This result is a strong validation </a:t>
            </a:r>
            <a:r>
              <a:rPr lang="en-IN" sz="2000" dirty="0" smtClean="0"/>
              <a:t>to bridge </a:t>
            </a:r>
            <a:r>
              <a:rPr lang="en-IN" sz="2000" dirty="0"/>
              <a:t>the gap between fixations </a:t>
            </a:r>
            <a:r>
              <a:rPr lang="en-US" sz="2000" dirty="0"/>
              <a:t>and salient objects.</a:t>
            </a:r>
            <a:endParaRPr lang="en-IN" sz="4800" dirty="0"/>
          </a:p>
          <a:p>
            <a:pPr marL="342900" lvl="1" indent="-342900">
              <a:spcBef>
                <a:spcPts val="1200"/>
              </a:spcBef>
              <a:spcAft>
                <a:spcPts val="200"/>
              </a:spcAft>
              <a:buSzPct val="100000"/>
              <a:buFont typeface="Arial" panose="020B0604020202020204" pitchFamily="34" charset="0"/>
              <a:buChar char="•"/>
            </a:pPr>
            <a:r>
              <a:rPr lang="en-IN" sz="2000" dirty="0" smtClean="0"/>
              <a:t>To </a:t>
            </a:r>
            <a:r>
              <a:rPr lang="en-IN" sz="2000" dirty="0"/>
              <a:t>test upper bound of CPMC segmentation algorithm. We match the each segment from CPMC to the ground truth object annotations, and greedily choose the segments </a:t>
            </a:r>
            <a:r>
              <a:rPr lang="en-US" sz="2000" dirty="0"/>
              <a:t>with best overlapping scores</a:t>
            </a:r>
            <a:r>
              <a:rPr lang="en-US" sz="2000" dirty="0" smtClean="0"/>
              <a:t>.</a:t>
            </a:r>
            <a:r>
              <a:rPr lang="en-IN" sz="2000" dirty="0" smtClean="0"/>
              <a:t> We get F-measures of 0.8699 , 0.9496 and 0.8416 on  PASCAL-S, FT and IS respectively.</a:t>
            </a:r>
          </a:p>
          <a:p>
            <a:pPr marL="342900" lvl="1" indent="-342900">
              <a:spcBef>
                <a:spcPts val="1200"/>
              </a:spcBef>
              <a:spcAft>
                <a:spcPts val="200"/>
              </a:spcAft>
              <a:buSzPct val="100000"/>
              <a:buFont typeface="Arial" panose="020B0604020202020204" pitchFamily="34" charset="0"/>
              <a:buChar char="•"/>
            </a:pPr>
            <a:endParaRPr lang="en-IN" sz="2000" dirty="0" smtClean="0"/>
          </a:p>
          <a:p>
            <a:endParaRPr lang="en-IN" dirty="0" smtClean="0"/>
          </a:p>
        </p:txBody>
      </p:sp>
    </p:spTree>
    <p:extLst>
      <p:ext uri="{BB962C8B-B14F-4D97-AF65-F5344CB8AC3E}">
        <p14:creationId xmlns:p14="http://schemas.microsoft.com/office/powerpoint/2010/main" val="375628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28" y="1802674"/>
            <a:ext cx="8793147" cy="2956481"/>
          </a:xfrm>
        </p:spPr>
      </p:pic>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110" y="4077477"/>
            <a:ext cx="3212889" cy="2145801"/>
          </a:xfrm>
          <a:prstGeom prst="rect">
            <a:avLst/>
          </a:prstGeom>
        </p:spPr>
      </p:pic>
      <p:sp>
        <p:nvSpPr>
          <p:cNvPr id="3" name="TextBox 2"/>
          <p:cNvSpPr txBox="1"/>
          <p:nvPr/>
        </p:nvSpPr>
        <p:spPr>
          <a:xfrm>
            <a:off x="500121" y="4759155"/>
            <a:ext cx="6886180" cy="646331"/>
          </a:xfrm>
          <a:prstGeom prst="rect">
            <a:avLst/>
          </a:prstGeom>
          <a:noFill/>
        </p:spPr>
        <p:txBody>
          <a:bodyPr wrap="none" rtlCol="0">
            <a:spAutoFit/>
          </a:bodyPr>
          <a:lstStyle/>
          <a:p>
            <a:r>
              <a:rPr lang="en-IN" dirty="0" smtClean="0"/>
              <a:t>F-measure on PASCAL-S dataset. All </a:t>
            </a:r>
            <a:r>
              <a:rPr lang="en-IN" dirty="0" err="1" smtClean="0"/>
              <a:t>CPMC+Fixation</a:t>
            </a:r>
            <a:r>
              <a:rPr lang="en-IN" dirty="0" smtClean="0"/>
              <a:t> results are obtained</a:t>
            </a:r>
          </a:p>
          <a:p>
            <a:r>
              <a:rPr lang="en-IN" dirty="0" smtClean="0"/>
              <a:t> using the top K = 20 segments</a:t>
            </a:r>
            <a:endParaRPr lang="en-US" dirty="0"/>
          </a:p>
        </p:txBody>
      </p:sp>
    </p:spTree>
    <p:extLst>
      <p:ext uri="{BB962C8B-B14F-4D97-AF65-F5344CB8AC3E}">
        <p14:creationId xmlns:p14="http://schemas.microsoft.com/office/powerpoint/2010/main" val="3920819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906" y="98635"/>
            <a:ext cx="3217494" cy="6068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83" y="1866122"/>
            <a:ext cx="6494100" cy="2166032"/>
          </a:xfrm>
          <a:prstGeom prst="rect">
            <a:avLst/>
          </a:prstGeom>
        </p:spPr>
      </p:pic>
      <p:sp>
        <p:nvSpPr>
          <p:cNvPr id="7" name="TextBox 6"/>
          <p:cNvSpPr txBox="1"/>
          <p:nvPr/>
        </p:nvSpPr>
        <p:spPr>
          <a:xfrm>
            <a:off x="4455452" y="4297412"/>
            <a:ext cx="7612723" cy="1477328"/>
          </a:xfrm>
          <a:prstGeom prst="rect">
            <a:avLst/>
          </a:prstGeom>
          <a:noFill/>
        </p:spPr>
        <p:txBody>
          <a:bodyPr wrap="square" rtlCol="0">
            <a:spAutoFit/>
          </a:bodyPr>
          <a:lstStyle/>
          <a:p>
            <a:r>
              <a:rPr lang="en-IN" dirty="0" smtClean="0"/>
              <a:t>Visualization of salient object segmentation on FT.</a:t>
            </a:r>
            <a:r>
              <a:rPr lang="en-IN" dirty="0"/>
              <a:t> The </a:t>
            </a:r>
            <a:r>
              <a:rPr lang="en-IN" dirty="0" smtClean="0"/>
              <a:t>first </a:t>
            </a:r>
            <a:r>
              <a:rPr lang="en-IN" dirty="0"/>
              <a:t>row includes </a:t>
            </a:r>
            <a:r>
              <a:rPr lang="en-IN" dirty="0" smtClean="0"/>
              <a:t>results from </a:t>
            </a:r>
            <a:r>
              <a:rPr lang="en-IN" dirty="0"/>
              <a:t>existing methods (Left to Right): Original image, Ground-truth </a:t>
            </a:r>
            <a:r>
              <a:rPr lang="en-IN" dirty="0" smtClean="0"/>
              <a:t>mask, FT</a:t>
            </a:r>
            <a:r>
              <a:rPr lang="en-IN" dirty="0"/>
              <a:t>, GC, PCAS, SF and CPMC ranking; The second row shows results of our </a:t>
            </a:r>
            <a:r>
              <a:rPr lang="en-IN" dirty="0" smtClean="0"/>
              <a:t>method using different fixations </a:t>
            </a:r>
            <a:r>
              <a:rPr lang="en-IN" dirty="0"/>
              <a:t>(</a:t>
            </a:r>
            <a:r>
              <a:rPr lang="en-IN" dirty="0" smtClean="0"/>
              <a:t>Left to </a:t>
            </a:r>
            <a:r>
              <a:rPr lang="en-IN" dirty="0"/>
              <a:t>Right): AIM, AWS, DVA, GBVS, ITTI, SIG and </a:t>
            </a:r>
            <a:r>
              <a:rPr lang="en-IN" dirty="0" smtClean="0"/>
              <a:t>SUN.</a:t>
            </a:r>
            <a:endParaRPr lang="en-US" dirty="0"/>
          </a:p>
        </p:txBody>
      </p:sp>
    </p:spTree>
    <p:extLst>
      <p:ext uri="{BB962C8B-B14F-4D97-AF65-F5344CB8AC3E}">
        <p14:creationId xmlns:p14="http://schemas.microsoft.com/office/powerpoint/2010/main" val="133129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284" y="111968"/>
            <a:ext cx="6338184" cy="6083560"/>
          </a:xfrm>
          <a:prstGeom prst="rect">
            <a:avLst/>
          </a:prstGeom>
        </p:spPr>
      </p:pic>
      <p:sp>
        <p:nvSpPr>
          <p:cNvPr id="6" name="TextBox 5"/>
          <p:cNvSpPr txBox="1"/>
          <p:nvPr/>
        </p:nvSpPr>
        <p:spPr>
          <a:xfrm>
            <a:off x="7550468" y="2967136"/>
            <a:ext cx="4542005" cy="2308324"/>
          </a:xfrm>
          <a:prstGeom prst="rect">
            <a:avLst/>
          </a:prstGeom>
          <a:noFill/>
        </p:spPr>
        <p:txBody>
          <a:bodyPr wrap="square" rtlCol="0">
            <a:spAutoFit/>
          </a:bodyPr>
          <a:lstStyle/>
          <a:p>
            <a:r>
              <a:rPr lang="en-IN" dirty="0" smtClean="0"/>
              <a:t>Visualization of salient object segmentation on IS.</a:t>
            </a:r>
            <a:r>
              <a:rPr lang="en-IN" dirty="0"/>
              <a:t> The </a:t>
            </a:r>
            <a:r>
              <a:rPr lang="en-IN" dirty="0" smtClean="0"/>
              <a:t>first </a:t>
            </a:r>
            <a:r>
              <a:rPr lang="en-IN" dirty="0"/>
              <a:t>row includes results from </a:t>
            </a:r>
            <a:r>
              <a:rPr lang="en-IN" dirty="0" smtClean="0"/>
              <a:t>existing methods </a:t>
            </a:r>
            <a:r>
              <a:rPr lang="en-IN" dirty="0"/>
              <a:t>(Left to Right): Original </a:t>
            </a:r>
            <a:r>
              <a:rPr lang="en-IN" dirty="0" smtClean="0"/>
              <a:t>image, Ground-truth mask, FT</a:t>
            </a:r>
            <a:r>
              <a:rPr lang="en-IN" dirty="0"/>
              <a:t>, GC, PCAS, SF </a:t>
            </a:r>
            <a:r>
              <a:rPr lang="en-IN" dirty="0" smtClean="0"/>
              <a:t>and CPMC ranking. </a:t>
            </a:r>
            <a:r>
              <a:rPr lang="en-IN" dirty="0"/>
              <a:t>The second row shows </a:t>
            </a:r>
            <a:r>
              <a:rPr lang="en-IN" dirty="0" smtClean="0"/>
              <a:t>results of </a:t>
            </a:r>
            <a:r>
              <a:rPr lang="en-IN" dirty="0"/>
              <a:t>our method using </a:t>
            </a:r>
            <a:r>
              <a:rPr lang="en-IN" dirty="0" smtClean="0"/>
              <a:t>different fixations </a:t>
            </a:r>
            <a:r>
              <a:rPr lang="en-IN" dirty="0"/>
              <a:t>(</a:t>
            </a:r>
            <a:r>
              <a:rPr lang="en-IN" dirty="0" smtClean="0"/>
              <a:t>Left to </a:t>
            </a:r>
            <a:r>
              <a:rPr lang="en-IN" dirty="0"/>
              <a:t>Right): Human Fixation, AIM, AWS, DVA, </a:t>
            </a:r>
            <a:r>
              <a:rPr lang="en-IN" dirty="0" smtClean="0"/>
              <a:t>GBVS, ITTI</a:t>
            </a:r>
            <a:r>
              <a:rPr lang="en-IN" dirty="0"/>
              <a:t>, SIG and SUN.</a:t>
            </a:r>
            <a:endParaRPr lang="en-US" dirty="0"/>
          </a:p>
        </p:txBody>
      </p:sp>
    </p:spTree>
    <p:extLst>
      <p:ext uri="{BB962C8B-B14F-4D97-AF65-F5344CB8AC3E}">
        <p14:creationId xmlns:p14="http://schemas.microsoft.com/office/powerpoint/2010/main" val="385982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71" y="93306"/>
            <a:ext cx="5677405" cy="6186196"/>
          </a:xfrm>
          <a:prstGeom prst="rect">
            <a:avLst/>
          </a:prstGeom>
        </p:spPr>
      </p:pic>
      <p:sp>
        <p:nvSpPr>
          <p:cNvPr id="5" name="TextBox 4"/>
          <p:cNvSpPr txBox="1"/>
          <p:nvPr/>
        </p:nvSpPr>
        <p:spPr>
          <a:xfrm>
            <a:off x="7053943" y="2733869"/>
            <a:ext cx="4963885" cy="646331"/>
          </a:xfrm>
          <a:prstGeom prst="rect">
            <a:avLst/>
          </a:prstGeom>
          <a:noFill/>
        </p:spPr>
        <p:txBody>
          <a:bodyPr wrap="square" rtlCol="0">
            <a:spAutoFit/>
          </a:bodyPr>
          <a:lstStyle/>
          <a:p>
            <a:r>
              <a:rPr lang="en-IN" dirty="0" smtClean="0"/>
              <a:t>Visualization of salient object segmentation on PASCAL-S.</a:t>
            </a:r>
            <a:endParaRPr lang="en-US" dirty="0"/>
          </a:p>
        </p:txBody>
      </p:sp>
    </p:spTree>
    <p:extLst>
      <p:ext uri="{BB962C8B-B14F-4D97-AF65-F5344CB8AC3E}">
        <p14:creationId xmlns:p14="http://schemas.microsoft.com/office/powerpoint/2010/main" val="1157876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 In </a:t>
            </a:r>
            <a:r>
              <a:rPr lang="en-IN" dirty="0"/>
              <a:t>this paper, we explored connections between fixation prediction and salient object segmentation by providing a new dataset with both fixations and salient object annotations</a:t>
            </a:r>
            <a:r>
              <a:rPr lang="en-IN" dirty="0" smtClean="0"/>
              <a:t>.</a:t>
            </a:r>
          </a:p>
          <a:p>
            <a:pPr>
              <a:buFont typeface="Arial" panose="020B0604020202020204" pitchFamily="34" charset="0"/>
              <a:buChar char="•"/>
            </a:pPr>
            <a:r>
              <a:rPr lang="en-IN" dirty="0" smtClean="0"/>
              <a:t> The dataset analysis suggests that the definition of saliency is highly consistent among human subjects.</a:t>
            </a:r>
          </a:p>
          <a:p>
            <a:pPr>
              <a:buFont typeface="Arial" panose="020B0604020202020204" pitchFamily="34" charset="0"/>
              <a:buChar char="•"/>
            </a:pPr>
            <a:r>
              <a:rPr lang="en-IN" dirty="0" smtClean="0"/>
              <a:t> Pointed </a:t>
            </a:r>
            <a:r>
              <a:rPr lang="en-IN" dirty="0"/>
              <a:t>out significant dataset design bias in </a:t>
            </a:r>
            <a:r>
              <a:rPr lang="en-US" dirty="0"/>
              <a:t>major salient object </a:t>
            </a:r>
            <a:r>
              <a:rPr lang="en-US" dirty="0" smtClean="0"/>
              <a:t>benchmarks. The bias was largely due to deliberate emphasis on the concept of saliency.</a:t>
            </a:r>
          </a:p>
          <a:p>
            <a:pPr>
              <a:buFont typeface="Arial" panose="020B0604020202020204" pitchFamily="34" charset="0"/>
              <a:buChar char="•"/>
            </a:pPr>
            <a:r>
              <a:rPr lang="en-IN" dirty="0" smtClean="0"/>
              <a:t>Proposed a new salient object segmentation algorithm which out-performed state-of-the art </a:t>
            </a:r>
            <a:r>
              <a:rPr lang="en-IN" smtClean="0"/>
              <a:t>algorithms.</a:t>
            </a:r>
            <a:endParaRPr lang="en-US" dirty="0" smtClean="0"/>
          </a:p>
          <a:p>
            <a:pPr>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1612435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a:xfrm>
            <a:off x="1097280" y="1845733"/>
            <a:ext cx="10058400" cy="4350959"/>
          </a:xfrm>
        </p:spPr>
        <p:txBody>
          <a:bodyPr numCol="2">
            <a:normAutofit/>
          </a:bodyPr>
          <a:lstStyle/>
          <a:p>
            <a:pPr>
              <a:buFont typeface="Arial" panose="020B0604020202020204" pitchFamily="34" charset="0"/>
              <a:buChar char="•"/>
            </a:pPr>
            <a:r>
              <a:rPr lang="en-IN" dirty="0" smtClean="0"/>
              <a:t> Introduction</a:t>
            </a:r>
          </a:p>
          <a:p>
            <a:pPr lvl="1">
              <a:buFont typeface="Courier New" panose="02070309020205020404" pitchFamily="49" charset="0"/>
              <a:buChar char="o"/>
            </a:pPr>
            <a:r>
              <a:rPr lang="en-IN" sz="2000" dirty="0" smtClean="0"/>
              <a:t>Terms and Concepts</a:t>
            </a:r>
          </a:p>
          <a:p>
            <a:pPr lvl="1">
              <a:buFont typeface="Courier New" panose="02070309020205020404" pitchFamily="49" charset="0"/>
              <a:buChar char="o"/>
            </a:pPr>
            <a:r>
              <a:rPr lang="en-IN" sz="2000" dirty="0"/>
              <a:t>Problem in present scenario</a:t>
            </a:r>
          </a:p>
          <a:p>
            <a:pPr lvl="1">
              <a:buFont typeface="Courier New" panose="02070309020205020404" pitchFamily="49" charset="0"/>
              <a:buChar char="o"/>
            </a:pPr>
            <a:r>
              <a:rPr lang="en-IN" sz="2000" dirty="0" smtClean="0"/>
              <a:t>Overview</a:t>
            </a:r>
          </a:p>
          <a:p>
            <a:pPr>
              <a:buFont typeface="Arial" panose="020B0604020202020204" pitchFamily="34" charset="0"/>
              <a:buChar char="•"/>
            </a:pPr>
            <a:r>
              <a:rPr lang="en-IN" dirty="0" smtClean="0"/>
              <a:t>Dataset Analysis</a:t>
            </a:r>
          </a:p>
          <a:p>
            <a:pPr lvl="1">
              <a:buFont typeface="Courier New" panose="02070309020205020404" pitchFamily="49" charset="0"/>
              <a:buChar char="o"/>
            </a:pPr>
            <a:r>
              <a:rPr lang="en-IN" sz="2000" dirty="0" smtClean="0"/>
              <a:t>Proposing a new dataset(PASCAL-S)</a:t>
            </a:r>
          </a:p>
          <a:p>
            <a:pPr lvl="1">
              <a:buFont typeface="Courier New" panose="02070309020205020404" pitchFamily="49" charset="0"/>
              <a:buChar char="o"/>
            </a:pPr>
            <a:r>
              <a:rPr lang="en-IN" sz="2000" dirty="0" smtClean="0"/>
              <a:t>Evaluating </a:t>
            </a:r>
            <a:r>
              <a:rPr lang="en-IN" sz="2000" dirty="0"/>
              <a:t>dataset </a:t>
            </a:r>
            <a:r>
              <a:rPr lang="en-IN" sz="2000" dirty="0" smtClean="0"/>
              <a:t>consistency</a:t>
            </a:r>
          </a:p>
          <a:p>
            <a:pPr lvl="1">
              <a:buFont typeface="Courier New" panose="02070309020205020404" pitchFamily="49" charset="0"/>
              <a:buChar char="o"/>
            </a:pPr>
            <a:r>
              <a:rPr lang="en-IN" sz="2000" dirty="0" smtClean="0"/>
              <a:t>Benchmarking</a:t>
            </a:r>
          </a:p>
          <a:p>
            <a:pPr lvl="1">
              <a:buFont typeface="Courier New" panose="02070309020205020404" pitchFamily="49" charset="0"/>
              <a:buChar char="o"/>
            </a:pPr>
            <a:r>
              <a:rPr lang="en-IN" sz="2000" dirty="0" smtClean="0"/>
              <a:t>Dataset </a:t>
            </a:r>
            <a:r>
              <a:rPr lang="en-IN" sz="2000" dirty="0"/>
              <a:t>design </a:t>
            </a:r>
            <a:r>
              <a:rPr lang="en-IN" sz="2000" dirty="0" smtClean="0"/>
              <a:t>bias</a:t>
            </a:r>
          </a:p>
          <a:p>
            <a:pPr>
              <a:buFont typeface="Arial" panose="020B0604020202020204" pitchFamily="34" charset="0"/>
              <a:buChar char="•"/>
            </a:pPr>
            <a:r>
              <a:rPr lang="en-IN" dirty="0" smtClean="0"/>
              <a:t>Proposed Algorithm</a:t>
            </a:r>
          </a:p>
          <a:p>
            <a:pPr lvl="1">
              <a:buFont typeface="Courier New" panose="02070309020205020404" pitchFamily="49" charset="0"/>
              <a:buChar char="o"/>
            </a:pPr>
            <a:r>
              <a:rPr lang="en-IN" sz="2000" dirty="0" smtClean="0"/>
              <a:t>The model</a:t>
            </a:r>
          </a:p>
          <a:p>
            <a:pPr lvl="1">
              <a:buFont typeface="Courier New" panose="02070309020205020404" pitchFamily="49" charset="0"/>
              <a:buChar char="o"/>
            </a:pPr>
            <a:r>
              <a:rPr lang="en-IN" sz="2000" dirty="0"/>
              <a:t>Limits of the model</a:t>
            </a:r>
            <a:endParaRPr lang="en-IN" sz="2000" dirty="0" smtClean="0"/>
          </a:p>
          <a:p>
            <a:pPr>
              <a:buFont typeface="Arial" panose="020B0604020202020204" pitchFamily="34" charset="0"/>
              <a:buChar char="•"/>
            </a:pPr>
            <a:r>
              <a:rPr lang="en-IN" dirty="0" smtClean="0"/>
              <a:t>Results</a:t>
            </a:r>
          </a:p>
          <a:p>
            <a:pPr>
              <a:buFont typeface="Arial" panose="020B0604020202020204" pitchFamily="34" charset="0"/>
              <a:buChar char="•"/>
            </a:pPr>
            <a:r>
              <a:rPr lang="en-IN" dirty="0" smtClean="0"/>
              <a:t>Conclusion</a:t>
            </a:r>
            <a:endParaRPr lang="en-IN" dirty="0"/>
          </a:p>
        </p:txBody>
      </p:sp>
      <p:sp>
        <p:nvSpPr>
          <p:cNvPr id="4" name="Date Placeholder 3"/>
          <p:cNvSpPr>
            <a:spLocks noGrp="1"/>
          </p:cNvSpPr>
          <p:nvPr>
            <p:ph type="dt" sz="half" idx="10"/>
          </p:nvPr>
        </p:nvSpPr>
        <p:spPr/>
        <p:txBody>
          <a:bodyPr/>
          <a:lstStyle/>
          <a:p>
            <a:fld id="{11CF1910-4565-4140-98F7-C5E8CD3D4FF7}"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944589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1800" dirty="0" smtClean="0"/>
              <a:t> Most of the material is from “The </a:t>
            </a:r>
            <a:r>
              <a:rPr lang="en-IN" sz="1800" dirty="0"/>
              <a:t>Secrets of Salient Object </a:t>
            </a:r>
            <a:r>
              <a:rPr lang="en-IN" sz="1800" dirty="0" smtClean="0"/>
              <a:t>Segmentation” </a:t>
            </a:r>
          </a:p>
          <a:p>
            <a:pPr>
              <a:buFont typeface="Arial" panose="020B0604020202020204" pitchFamily="34" charset="0"/>
              <a:buChar char="•"/>
            </a:pPr>
            <a:r>
              <a:rPr lang="en-US" sz="1800" dirty="0" smtClean="0">
                <a:hlinkClick r:id="rId2"/>
              </a:rPr>
              <a:t> http</a:t>
            </a:r>
            <a:r>
              <a:rPr lang="en-US" sz="1800" dirty="0">
                <a:hlinkClick r:id="rId2"/>
              </a:rPr>
              <a:t>://en.wikipedia.org/wiki/Salience_(neuroscience)#</a:t>
            </a:r>
            <a:r>
              <a:rPr lang="en-US" sz="1800" dirty="0" smtClean="0">
                <a:hlinkClick r:id="rId2"/>
              </a:rPr>
              <a:t>Visual_saliency_modeling</a:t>
            </a:r>
            <a:endParaRPr lang="en-US" sz="1800" dirty="0" smtClean="0"/>
          </a:p>
          <a:p>
            <a:pPr>
              <a:buFont typeface="Arial" panose="020B0604020202020204" pitchFamily="34" charset="0"/>
              <a:buChar char="•"/>
            </a:pPr>
            <a:r>
              <a:rPr lang="en-US" sz="1800" dirty="0" smtClean="0">
                <a:hlinkClick r:id="rId3"/>
              </a:rPr>
              <a:t> http</a:t>
            </a:r>
            <a:r>
              <a:rPr lang="en-US" sz="1800" dirty="0">
                <a:hlinkClick r:id="rId3"/>
              </a:rPr>
              <a:t>://</a:t>
            </a:r>
            <a:r>
              <a:rPr lang="en-US" sz="1800" dirty="0" smtClean="0">
                <a:hlinkClick r:id="rId3"/>
              </a:rPr>
              <a:t>www.scholarpedia.org/article/Visual_salience</a:t>
            </a:r>
            <a:endParaRPr lang="en-US" sz="1800" dirty="0" smtClean="0"/>
          </a:p>
          <a:p>
            <a:pPr>
              <a:buFont typeface="Arial" panose="020B0604020202020204" pitchFamily="34" charset="0"/>
              <a:buChar char="•"/>
            </a:pPr>
            <a:r>
              <a:rPr lang="en-US" sz="1800" dirty="0" smtClean="0">
                <a:hlinkClick r:id="rId4"/>
              </a:rPr>
              <a:t> http</a:t>
            </a:r>
            <a:r>
              <a:rPr lang="en-US" sz="1800" dirty="0">
                <a:hlinkClick r:id="rId4"/>
              </a:rPr>
              <a:t>://www.klab.caltech.edu/~xhou</a:t>
            </a:r>
            <a:r>
              <a:rPr lang="en-US" sz="1800" dirty="0" smtClean="0">
                <a:hlinkClick r:id="rId4"/>
              </a:rPr>
              <a:t>/</a:t>
            </a:r>
            <a:endParaRPr lang="en-US" sz="1800" dirty="0" smtClean="0"/>
          </a:p>
          <a:p>
            <a:pPr>
              <a:buFont typeface="Arial" panose="020B0604020202020204" pitchFamily="34" charset="0"/>
              <a:buChar char="•"/>
            </a:pPr>
            <a:r>
              <a:rPr lang="en-US" sz="1800" dirty="0" smtClean="0">
                <a:hlinkClick r:id="rId5"/>
              </a:rPr>
              <a:t> http</a:t>
            </a:r>
            <a:r>
              <a:rPr lang="en-US" sz="1800" dirty="0">
                <a:hlinkClick r:id="rId5"/>
              </a:rPr>
              <a:t>://cbi.gatech.edu/salobj</a:t>
            </a:r>
            <a:r>
              <a:rPr lang="en-US" sz="1800" dirty="0" smtClean="0">
                <a:hlinkClick r:id="rId5"/>
              </a:rPr>
              <a:t>/</a:t>
            </a:r>
            <a:endParaRPr lang="en-US" sz="1800" dirty="0" smtClean="0"/>
          </a:p>
          <a:p>
            <a:pPr>
              <a:buFont typeface="Arial" panose="020B0604020202020204" pitchFamily="34" charset="0"/>
              <a:buChar char="•"/>
            </a:pPr>
            <a:r>
              <a:rPr lang="en-US" sz="1800" dirty="0" smtClean="0">
                <a:hlinkClick r:id="rId6"/>
              </a:rPr>
              <a:t> http</a:t>
            </a:r>
            <a:r>
              <a:rPr lang="en-US" sz="1800" dirty="0">
                <a:hlinkClick r:id="rId6"/>
              </a:rPr>
              <a:t>://groups.inf.ed.ac.uk/calvin/objectness</a:t>
            </a:r>
            <a:r>
              <a:rPr lang="en-US" sz="1800" dirty="0" smtClean="0">
                <a:hlinkClick r:id="rId6"/>
              </a:rPr>
              <a:t>/</a:t>
            </a:r>
            <a:endParaRPr lang="en-US" sz="1800" dirty="0" smtClean="0"/>
          </a:p>
          <a:p>
            <a:pPr>
              <a:buFont typeface="Arial" panose="020B0604020202020204" pitchFamily="34" charset="0"/>
              <a:buChar char="•"/>
            </a:pPr>
            <a:r>
              <a:rPr lang="en-IN" sz="1800" dirty="0" smtClean="0"/>
              <a:t> Youtube</a:t>
            </a:r>
          </a:p>
          <a:p>
            <a:pPr>
              <a:buFont typeface="Arial" panose="020B0604020202020204" pitchFamily="34" charset="0"/>
              <a:buChar char="•"/>
            </a:pPr>
            <a:r>
              <a:rPr lang="en-IN" sz="1800" dirty="0" smtClean="0"/>
              <a:t> Wikipedia</a:t>
            </a:r>
          </a:p>
          <a:p>
            <a:pPr>
              <a:buFont typeface="Arial" panose="020B0604020202020204" pitchFamily="34" charset="0"/>
              <a:buChar char="•"/>
            </a:pPr>
            <a:r>
              <a:rPr lang="en-IN" sz="1800" dirty="0" smtClean="0"/>
              <a:t> Most pictures and graphs are from the website of the paper and the extended version </a:t>
            </a:r>
            <a:r>
              <a:rPr lang="en-IN" sz="1800" smtClean="0"/>
              <a:t>of paper.</a:t>
            </a:r>
            <a:endParaRPr lang="en-IN" sz="1800" dirty="0" smtClean="0"/>
          </a:p>
          <a:p>
            <a:pPr>
              <a:buFont typeface="Arial" panose="020B0604020202020204" pitchFamily="34" charset="0"/>
              <a:buChar char="•"/>
            </a:pPr>
            <a:endParaRPr lang="en-US" sz="1800"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1144542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Questions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21265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0" indent="0">
              <a:buNone/>
            </a:pPr>
            <a:r>
              <a:rPr lang="en-IN" dirty="0"/>
              <a:t>V</a:t>
            </a:r>
            <a:r>
              <a:rPr lang="en-IN" dirty="0" smtClean="0"/>
              <a:t>isual </a:t>
            </a:r>
            <a:r>
              <a:rPr lang="en-IN" dirty="0"/>
              <a:t>saliency refers to the ability to select important visual information for further </a:t>
            </a:r>
            <a:r>
              <a:rPr lang="en-IN" dirty="0" smtClean="0"/>
              <a:t>processing.</a:t>
            </a:r>
          </a:p>
          <a:p>
            <a:pPr lvl="1">
              <a:buFont typeface="Arial" panose="020B0604020202020204" pitchFamily="34" charset="0"/>
              <a:buChar char="•"/>
            </a:pPr>
            <a:r>
              <a:rPr lang="en-IN" sz="2000" dirty="0"/>
              <a:t>Fixation prediction </a:t>
            </a:r>
            <a:endParaRPr lang="en-IN" sz="2000" dirty="0" smtClean="0"/>
          </a:p>
          <a:p>
            <a:pPr lvl="1">
              <a:buFont typeface="Arial" panose="020B0604020202020204" pitchFamily="34" charset="0"/>
              <a:buChar char="•"/>
            </a:pPr>
            <a:r>
              <a:rPr lang="en-IN" sz="2000" dirty="0" smtClean="0"/>
              <a:t>Salient object segmentation</a:t>
            </a:r>
          </a:p>
          <a:p>
            <a:pPr marL="0" indent="0">
              <a:buNone/>
            </a:pPr>
            <a:r>
              <a:rPr lang="en-IN" dirty="0" smtClean="0"/>
              <a:t>The existing method have two limitations:</a:t>
            </a:r>
          </a:p>
          <a:p>
            <a:pPr marL="635508" lvl="1" indent="-342900">
              <a:buFont typeface="+mj-lt"/>
              <a:buAutoNum type="arabicPeriod"/>
            </a:pPr>
            <a:r>
              <a:rPr lang="en-IN" sz="2000" dirty="0"/>
              <a:t>A</a:t>
            </a:r>
            <a:r>
              <a:rPr lang="en-IN" sz="2000" dirty="0" smtClean="0"/>
              <a:t>lgorithms </a:t>
            </a:r>
            <a:r>
              <a:rPr lang="en-IN" sz="2000" dirty="0"/>
              <a:t>focusing on one type of </a:t>
            </a:r>
            <a:r>
              <a:rPr lang="en-IN" sz="2000" dirty="0" smtClean="0"/>
              <a:t>saliency tend </a:t>
            </a:r>
            <a:r>
              <a:rPr lang="en-IN" sz="2000" dirty="0"/>
              <a:t>to overlook the connection to the other </a:t>
            </a:r>
            <a:r>
              <a:rPr lang="en-IN" sz="2000" dirty="0" smtClean="0"/>
              <a:t>side.</a:t>
            </a:r>
          </a:p>
          <a:p>
            <a:pPr marL="635508" lvl="1" indent="-342900">
              <a:buFont typeface="+mj-lt"/>
              <a:buAutoNum type="arabicPeriod"/>
            </a:pPr>
            <a:r>
              <a:rPr lang="en-IN" sz="2000" dirty="0" smtClean="0"/>
              <a:t>Benchmarking </a:t>
            </a:r>
            <a:r>
              <a:rPr lang="en-IN" sz="2000" dirty="0"/>
              <a:t>primarily on one dataset tend to overt </a:t>
            </a:r>
            <a:r>
              <a:rPr lang="en-IN" sz="2000" dirty="0" smtClean="0"/>
              <a:t>the inherent </a:t>
            </a:r>
            <a:r>
              <a:rPr lang="en-IN" sz="2000" dirty="0"/>
              <a:t>bias of that </a:t>
            </a:r>
            <a:r>
              <a:rPr lang="en-IN" sz="2000" dirty="0" smtClean="0"/>
              <a:t>dataset.</a:t>
            </a:r>
          </a:p>
          <a:p>
            <a:pPr marL="0" indent="0">
              <a:buNone/>
            </a:pPr>
            <a:r>
              <a:rPr lang="en-IN" dirty="0" smtClean="0"/>
              <a:t>Discuss the connection between fixation prediction and salient object segmentation. Then discuss </a:t>
            </a:r>
            <a:r>
              <a:rPr lang="en-IN" i="1" dirty="0" smtClean="0"/>
              <a:t>dataset design bias , </a:t>
            </a:r>
            <a:r>
              <a:rPr lang="en-IN" dirty="0" smtClean="0"/>
              <a:t>propose a new model of salient object segmentation and then compare it with existing state of art algorithms.</a:t>
            </a:r>
            <a:endParaRPr lang="en-IN" i="1" dirty="0" smtClean="0"/>
          </a:p>
        </p:txBody>
      </p:sp>
      <p:sp>
        <p:nvSpPr>
          <p:cNvPr id="4" name="Date Placeholder 3"/>
          <p:cNvSpPr>
            <a:spLocks noGrp="1"/>
          </p:cNvSpPr>
          <p:nvPr>
            <p:ph type="dt" sz="half" idx="10"/>
          </p:nvPr>
        </p:nvSpPr>
        <p:spPr/>
        <p:txBody>
          <a:bodyPr/>
          <a:lstStyle/>
          <a:p>
            <a:fld id="{E9B34142-79DE-48D7-A299-F24F48696880}"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135422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4</a:t>
            </a:fld>
            <a:endParaRPr lang="en-US" dirty="0"/>
          </a:p>
        </p:txBody>
      </p:sp>
      <p:graphicFrame>
        <p:nvGraphicFramePr>
          <p:cNvPr id="6" name="Diagram 5"/>
          <p:cNvGraphicFramePr/>
          <p:nvPr>
            <p:extLst>
              <p:ext uri="{D42A27DB-BD31-4B8C-83A1-F6EECF244321}">
                <p14:modId xmlns:p14="http://schemas.microsoft.com/office/powerpoint/2010/main" val="652490525"/>
              </p:ext>
            </p:extLst>
          </p:nvPr>
        </p:nvGraphicFramePr>
        <p:xfrm>
          <a:off x="1357745" y="110838"/>
          <a:ext cx="9494983" cy="6092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744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Analysis</a:t>
            </a:r>
            <a:endParaRPr lang="en-IN" dirty="0"/>
          </a:p>
        </p:txBody>
      </p:sp>
      <p:sp>
        <p:nvSpPr>
          <p:cNvPr id="3" name="Content Placeholder 2"/>
          <p:cNvSpPr>
            <a:spLocks noGrp="1"/>
          </p:cNvSpPr>
          <p:nvPr>
            <p:ph idx="1"/>
          </p:nvPr>
        </p:nvSpPr>
        <p:spPr/>
        <p:txBody>
          <a:bodyPr>
            <a:normAutofit/>
          </a:bodyPr>
          <a:lstStyle/>
          <a:p>
            <a:r>
              <a:rPr lang="en-IN" sz="2400" dirty="0" smtClean="0"/>
              <a:t>PASCAL-S</a:t>
            </a:r>
          </a:p>
          <a:p>
            <a:r>
              <a:rPr lang="en-IN" dirty="0"/>
              <a:t>PASCAL-S dataset is built on the validation set of the </a:t>
            </a:r>
            <a:r>
              <a:rPr lang="en-IN" dirty="0">
                <a:hlinkClick r:id="rId2"/>
              </a:rPr>
              <a:t>PASCAL VOC </a:t>
            </a:r>
            <a:r>
              <a:rPr lang="en-IN" dirty="0" smtClean="0">
                <a:hlinkClick r:id="rId2"/>
              </a:rPr>
              <a:t>2010 </a:t>
            </a:r>
            <a:r>
              <a:rPr lang="en-IN" dirty="0"/>
              <a:t>segmentation </a:t>
            </a:r>
            <a:r>
              <a:rPr lang="en-IN" dirty="0" smtClean="0"/>
              <a:t>challenge.</a:t>
            </a:r>
            <a:r>
              <a:rPr lang="en-IN" dirty="0"/>
              <a:t> </a:t>
            </a:r>
            <a:r>
              <a:rPr lang="en-IN" dirty="0" smtClean="0"/>
              <a:t>This </a:t>
            </a:r>
            <a:r>
              <a:rPr lang="fr-FR" dirty="0" smtClean="0"/>
              <a:t>subset </a:t>
            </a:r>
            <a:r>
              <a:rPr lang="fr-FR" dirty="0"/>
              <a:t>contains 850 natural </a:t>
            </a:r>
            <a:r>
              <a:rPr lang="fr-FR" dirty="0" smtClean="0"/>
              <a:t>images.</a:t>
            </a:r>
          </a:p>
          <a:p>
            <a:r>
              <a:rPr lang="en-IN" dirty="0"/>
              <a:t>In the </a:t>
            </a:r>
            <a:r>
              <a:rPr lang="en-IN" dirty="0" smtClean="0"/>
              <a:t>fixation </a:t>
            </a:r>
            <a:r>
              <a:rPr lang="en-IN" dirty="0"/>
              <a:t>experiment, 8 subjects were instructed to perform the </a:t>
            </a:r>
            <a:r>
              <a:rPr lang="en-IN" dirty="0" smtClean="0"/>
              <a:t>“freeviewing“ task </a:t>
            </a:r>
            <a:r>
              <a:rPr lang="en-IN" dirty="0"/>
              <a:t>to explore the images. Each image was presented for 2 seconds, and eye-tracking re-calibration </a:t>
            </a:r>
            <a:r>
              <a:rPr lang="en-IN" dirty="0" smtClean="0"/>
              <a:t>was performed </a:t>
            </a:r>
            <a:r>
              <a:rPr lang="en-IN" dirty="0"/>
              <a:t>on every 25 images. The eye gaze data was sampled using Eyelink 1000 eye-tracker, at 125Hz</a:t>
            </a:r>
            <a:r>
              <a:rPr lang="en-IN" dirty="0" smtClean="0"/>
              <a:t>.</a:t>
            </a:r>
          </a:p>
          <a:p>
            <a:r>
              <a:rPr lang="en-IN" dirty="0"/>
              <a:t>In </a:t>
            </a:r>
            <a:r>
              <a:rPr lang="en-IN" dirty="0" smtClean="0"/>
              <a:t>the salient </a:t>
            </a:r>
            <a:r>
              <a:rPr lang="en-IN" dirty="0"/>
              <a:t>object segmentation experiment, we </a:t>
            </a:r>
            <a:r>
              <a:rPr lang="en-IN" dirty="0" smtClean="0"/>
              <a:t>first </a:t>
            </a:r>
            <a:r>
              <a:rPr lang="en-IN" dirty="0"/>
              <a:t>manually perform a full segmentation to crop out all objects </a:t>
            </a:r>
            <a:r>
              <a:rPr lang="en-IN" dirty="0" smtClean="0"/>
              <a:t>in the image. Then the 12 subjects label them. </a:t>
            </a:r>
            <a:r>
              <a:rPr lang="en-IN" dirty="0"/>
              <a:t>The </a:t>
            </a:r>
            <a:r>
              <a:rPr lang="en-IN" dirty="0" smtClean="0"/>
              <a:t>final </a:t>
            </a:r>
            <a:r>
              <a:rPr lang="en-IN" dirty="0"/>
              <a:t>saliency value </a:t>
            </a:r>
            <a:r>
              <a:rPr lang="en-IN" dirty="0" smtClean="0"/>
              <a:t>of each </a:t>
            </a:r>
            <a:r>
              <a:rPr lang="en-IN" dirty="0"/>
              <a:t>segment is the total number of click it receives, divided by the number </a:t>
            </a:r>
            <a:r>
              <a:rPr lang="en-IN" dirty="0" smtClean="0"/>
              <a:t>of subjects</a:t>
            </a:r>
            <a:r>
              <a:rPr lang="en-IN" dirty="0"/>
              <a:t>.</a:t>
            </a:r>
            <a:endParaRPr lang="en-IN" dirty="0" smtClean="0"/>
          </a:p>
        </p:txBody>
      </p:sp>
      <p:sp>
        <p:nvSpPr>
          <p:cNvPr id="4" name="Date Placeholder 3"/>
          <p:cNvSpPr>
            <a:spLocks noGrp="1"/>
          </p:cNvSpPr>
          <p:nvPr>
            <p:ph type="dt" sz="half" idx="10"/>
          </p:nvPr>
        </p:nvSpPr>
        <p:spPr/>
        <p:txBody>
          <a:bodyPr/>
          <a:lstStyle/>
          <a:p>
            <a:fld id="{A29AF085-5AAD-4C7D-95D1-7BF3FF3E9ADA}"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2219262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1" y="325582"/>
            <a:ext cx="3150450" cy="2362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1" y="3391218"/>
            <a:ext cx="3150450" cy="23628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426" y="325581"/>
            <a:ext cx="3150450" cy="2362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426" y="3391218"/>
            <a:ext cx="3150450" cy="2362837"/>
          </a:xfrm>
          <a:prstGeom prst="rect">
            <a:avLst/>
          </a:prstGeom>
        </p:spPr>
      </p:pic>
      <p:sp>
        <p:nvSpPr>
          <p:cNvPr id="6" name="TextBox 5"/>
          <p:cNvSpPr txBox="1"/>
          <p:nvPr/>
        </p:nvSpPr>
        <p:spPr>
          <a:xfrm>
            <a:off x="1174751" y="2852805"/>
            <a:ext cx="2086853" cy="646331"/>
          </a:xfrm>
          <a:prstGeom prst="rect">
            <a:avLst/>
          </a:prstGeom>
          <a:noFill/>
        </p:spPr>
        <p:txBody>
          <a:bodyPr wrap="none" rtlCol="0">
            <a:spAutoFit/>
          </a:bodyPr>
          <a:lstStyle/>
          <a:p>
            <a:pPr algn="ctr" fontAlgn="base"/>
            <a:r>
              <a:rPr lang="en-IN" cap="all" dirty="0">
                <a:solidFill>
                  <a:srgbClr val="515A5F"/>
                </a:solidFill>
                <a:latin typeface="BebasNeueRegular"/>
              </a:rPr>
              <a:t>ORIGINAL IMAGE</a:t>
            </a:r>
          </a:p>
          <a:p>
            <a:endParaRPr lang="en-IN" dirty="0"/>
          </a:p>
        </p:txBody>
      </p:sp>
      <p:sp>
        <p:nvSpPr>
          <p:cNvPr id="7" name="Rectangle 6"/>
          <p:cNvSpPr/>
          <p:nvPr/>
        </p:nvSpPr>
        <p:spPr>
          <a:xfrm>
            <a:off x="1174751" y="5905741"/>
            <a:ext cx="1911613" cy="369332"/>
          </a:xfrm>
          <a:prstGeom prst="rect">
            <a:avLst/>
          </a:prstGeom>
        </p:spPr>
        <p:txBody>
          <a:bodyPr wrap="none">
            <a:spAutoFit/>
          </a:bodyPr>
          <a:lstStyle/>
          <a:p>
            <a:pPr algn="ctr" fontAlgn="base"/>
            <a:r>
              <a:rPr lang="en-IN" cap="all" dirty="0">
                <a:solidFill>
                  <a:srgbClr val="515A5F"/>
                </a:solidFill>
                <a:latin typeface="BebasNeueRegular"/>
              </a:rPr>
              <a:t>EYE FIXATIONS</a:t>
            </a:r>
            <a:endParaRPr lang="en-IN" b="0" i="0" cap="all" dirty="0">
              <a:solidFill>
                <a:srgbClr val="515A5F"/>
              </a:solidFill>
              <a:effectLst/>
              <a:latin typeface="BebasNeueRegular"/>
            </a:endParaRPr>
          </a:p>
        </p:txBody>
      </p:sp>
      <p:sp>
        <p:nvSpPr>
          <p:cNvPr id="8" name="Rectangle 7"/>
          <p:cNvSpPr/>
          <p:nvPr/>
        </p:nvSpPr>
        <p:spPr>
          <a:xfrm>
            <a:off x="6881426" y="2852805"/>
            <a:ext cx="2616870" cy="369332"/>
          </a:xfrm>
          <a:prstGeom prst="rect">
            <a:avLst/>
          </a:prstGeom>
        </p:spPr>
        <p:txBody>
          <a:bodyPr wrap="none">
            <a:spAutoFit/>
          </a:bodyPr>
          <a:lstStyle/>
          <a:p>
            <a:pPr algn="ctr" fontAlgn="base"/>
            <a:r>
              <a:rPr lang="en-IN" cap="all" dirty="0">
                <a:solidFill>
                  <a:srgbClr val="515A5F"/>
                </a:solidFill>
                <a:latin typeface="BebasNeueRegular"/>
              </a:rPr>
              <a:t>FULL SEGMENTATION</a:t>
            </a:r>
            <a:endParaRPr lang="en-IN" b="0" i="0" cap="all" dirty="0">
              <a:solidFill>
                <a:srgbClr val="515A5F"/>
              </a:solidFill>
              <a:effectLst/>
              <a:latin typeface="BebasNeueRegular"/>
            </a:endParaRPr>
          </a:p>
        </p:txBody>
      </p:sp>
      <p:sp>
        <p:nvSpPr>
          <p:cNvPr id="9" name="Rectangle 8"/>
          <p:cNvSpPr/>
          <p:nvPr/>
        </p:nvSpPr>
        <p:spPr>
          <a:xfrm>
            <a:off x="6881426" y="5923136"/>
            <a:ext cx="2984792" cy="369332"/>
          </a:xfrm>
          <a:prstGeom prst="rect">
            <a:avLst/>
          </a:prstGeom>
        </p:spPr>
        <p:txBody>
          <a:bodyPr wrap="none">
            <a:spAutoFit/>
          </a:bodyPr>
          <a:lstStyle/>
          <a:p>
            <a:pPr algn="ctr" fontAlgn="base"/>
            <a:r>
              <a:rPr lang="en-IN" cap="all" dirty="0">
                <a:solidFill>
                  <a:srgbClr val="515A5F"/>
                </a:solidFill>
                <a:latin typeface="BebasNeueRegular"/>
              </a:rPr>
              <a:t>SALIENT OBJECT MASKS</a:t>
            </a:r>
            <a:endParaRPr lang="en-IN" b="0" i="0" cap="all" dirty="0">
              <a:solidFill>
                <a:srgbClr val="515A5F"/>
              </a:solidFill>
              <a:effectLst/>
              <a:latin typeface="BebasNeueRegular"/>
            </a:endParaRPr>
          </a:p>
        </p:txBody>
      </p:sp>
      <p:sp>
        <p:nvSpPr>
          <p:cNvPr id="10" name="Date Placeholder 9"/>
          <p:cNvSpPr>
            <a:spLocks noGrp="1"/>
          </p:cNvSpPr>
          <p:nvPr>
            <p:ph type="dt" sz="half" idx="10"/>
          </p:nvPr>
        </p:nvSpPr>
        <p:spPr/>
        <p:txBody>
          <a:bodyPr/>
          <a:lstStyle/>
          <a:p>
            <a:fld id="{9C421A99-3FF4-4ACE-9291-7A9F4C41AD1D}" type="datetime1">
              <a:rPr lang="en-US" smtClean="0"/>
              <a:t>3/18/2015</a:t>
            </a:fld>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31997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9FDB1-1B73-4210-9996-D66F12821A15}"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7</a:t>
            </a:fld>
            <a:endParaRPr lang="en-US" dirty="0"/>
          </a:p>
        </p:txBody>
      </p:sp>
      <p:sp>
        <p:nvSpPr>
          <p:cNvPr id="8"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Evaluating dataset consistency</a:t>
            </a:r>
          </a:p>
          <a:p>
            <a:r>
              <a:rPr lang="en-IN" dirty="0"/>
              <a:t>To compare the level of agreement among </a:t>
            </a:r>
            <a:r>
              <a:rPr lang="en-IN" dirty="0" smtClean="0"/>
              <a:t>different labellers </a:t>
            </a:r>
            <a:r>
              <a:rPr lang="en-IN" dirty="0"/>
              <a:t>in our </a:t>
            </a:r>
            <a:r>
              <a:rPr lang="en-IN" dirty="0" smtClean="0"/>
              <a:t>PASCAL-S dataset </a:t>
            </a:r>
            <a:r>
              <a:rPr lang="en-IN" dirty="0"/>
              <a:t>and other existing dataset, we randomly select 50% of the subjects as the test </a:t>
            </a:r>
            <a:r>
              <a:rPr lang="en-IN" dirty="0" smtClean="0"/>
              <a:t>subset. </a:t>
            </a:r>
            <a:r>
              <a:rPr lang="en-IN" dirty="0"/>
              <a:t>Then we </a:t>
            </a:r>
            <a:r>
              <a:rPr lang="en-IN" dirty="0" smtClean="0"/>
              <a:t>benchmark the </a:t>
            </a:r>
            <a:r>
              <a:rPr lang="en-IN" dirty="0"/>
              <a:t>saliency maps of this test subset by taking the rest subjects as the new ground-truth subset</a:t>
            </a:r>
            <a:r>
              <a:rPr lang="en-IN" dirty="0" smtClean="0"/>
              <a:t>.</a:t>
            </a:r>
          </a:p>
          <a:p>
            <a:endParaRPr lang="en-IN"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138534"/>
            <a:ext cx="7808546" cy="3730560"/>
          </a:xfrm>
          <a:prstGeom prst="rect">
            <a:avLst/>
          </a:prstGeom>
        </p:spPr>
      </p:pic>
    </p:spTree>
    <p:extLst>
      <p:ext uri="{BB962C8B-B14F-4D97-AF65-F5344CB8AC3E}">
        <p14:creationId xmlns:p14="http://schemas.microsoft.com/office/powerpoint/2010/main" val="1025644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8</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Benchmarking</a:t>
            </a:r>
          </a:p>
          <a:p>
            <a:r>
              <a:rPr lang="en-IN" dirty="0" smtClean="0"/>
              <a:t>The purposes </a:t>
            </a:r>
            <a:r>
              <a:rPr lang="en-IN" dirty="0"/>
              <a:t>of this analysis are: </a:t>
            </a:r>
          </a:p>
          <a:p>
            <a:pPr lvl="1">
              <a:buFont typeface="Arial" panose="020B0604020202020204" pitchFamily="34" charset="0"/>
              <a:buChar char="•"/>
            </a:pPr>
            <a:r>
              <a:rPr lang="en-IN" dirty="0"/>
              <a:t> T</a:t>
            </a:r>
            <a:r>
              <a:rPr lang="en-IN" dirty="0" smtClean="0"/>
              <a:t>o </a:t>
            </a:r>
            <a:r>
              <a:rPr lang="en-IN" dirty="0"/>
              <a:t>highlight the generalization power of </a:t>
            </a:r>
            <a:r>
              <a:rPr lang="en-IN" dirty="0" smtClean="0"/>
              <a:t>algorithms</a:t>
            </a:r>
          </a:p>
          <a:p>
            <a:pPr lvl="1">
              <a:buFont typeface="Arial" panose="020B0604020202020204" pitchFamily="34" charset="0"/>
              <a:buChar char="•"/>
            </a:pPr>
            <a:r>
              <a:rPr lang="en-IN" dirty="0"/>
              <a:t> T</a:t>
            </a:r>
            <a:r>
              <a:rPr lang="en-IN" dirty="0" smtClean="0"/>
              <a:t>o </a:t>
            </a:r>
            <a:r>
              <a:rPr lang="en-IN" dirty="0"/>
              <a:t>investigate </a:t>
            </a:r>
            <a:r>
              <a:rPr lang="en-IN" dirty="0" smtClean="0"/>
              <a:t>inter-dataset difference </a:t>
            </a:r>
            <a:r>
              <a:rPr lang="en-IN" dirty="0"/>
              <a:t>among these independently constructed </a:t>
            </a:r>
            <a:r>
              <a:rPr lang="en-IN" dirty="0" smtClean="0"/>
              <a:t>datasets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51" y="2751316"/>
            <a:ext cx="10959911" cy="2494938"/>
          </a:xfrm>
          <a:prstGeom prst="rect">
            <a:avLst/>
          </a:prstGeom>
        </p:spPr>
      </p:pic>
    </p:spTree>
    <p:extLst>
      <p:ext uri="{BB962C8B-B14F-4D97-AF65-F5344CB8AC3E}">
        <p14:creationId xmlns:p14="http://schemas.microsoft.com/office/powerpoint/2010/main" val="419060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Dataset design bias</a:t>
            </a:r>
          </a:p>
          <a:p>
            <a:endParaRPr lang="en-IN" sz="2400" dirty="0" smtClean="0"/>
          </a:p>
          <a:p>
            <a:r>
              <a:rPr lang="en-IN" dirty="0" smtClean="0"/>
              <a:t>The following image statistics are used to find similarities and differences:</a:t>
            </a:r>
          </a:p>
          <a:p>
            <a:pPr lvl="1">
              <a:buFont typeface="Arial" panose="020B0604020202020204" pitchFamily="34" charset="0"/>
              <a:buChar char="•"/>
            </a:pPr>
            <a:r>
              <a:rPr lang="en-IN" sz="2000" dirty="0" smtClean="0"/>
              <a:t>Local </a:t>
            </a:r>
            <a:r>
              <a:rPr lang="en-US" sz="2000" dirty="0" smtClean="0"/>
              <a:t>color</a:t>
            </a:r>
            <a:r>
              <a:rPr lang="en-IN" sz="2000" dirty="0" smtClean="0"/>
              <a:t> contrast : </a:t>
            </a:r>
            <a:r>
              <a:rPr lang="en-IN" sz="2000" dirty="0"/>
              <a:t>Boundary detection is an inevitable step in most salient objects detectors. It is important to check whether the boundaries are “unnaturally" easy to segment</a:t>
            </a:r>
            <a:r>
              <a:rPr lang="en-IN" sz="2000" dirty="0" smtClean="0"/>
              <a:t>.</a:t>
            </a:r>
            <a:endParaRPr lang="en-IN" sz="2000" dirty="0"/>
          </a:p>
          <a:p>
            <a:pPr lvl="1">
              <a:buFont typeface="Arial" panose="020B0604020202020204" pitchFamily="34" charset="0"/>
              <a:buChar char="•"/>
            </a:pPr>
            <a:r>
              <a:rPr lang="en-IN" sz="2000" dirty="0" smtClean="0"/>
              <a:t>Global </a:t>
            </a:r>
            <a:r>
              <a:rPr lang="en-US" sz="2000" dirty="0" smtClean="0"/>
              <a:t>color</a:t>
            </a:r>
            <a:r>
              <a:rPr lang="en-IN" sz="2000" dirty="0" smtClean="0"/>
              <a:t> contrast: </a:t>
            </a:r>
            <a:r>
              <a:rPr lang="en-IN" sz="2000" dirty="0"/>
              <a:t>For each object, we calculate the </a:t>
            </a:r>
            <a:r>
              <a:rPr lang="el-GR" sz="2000" dirty="0"/>
              <a:t>Χ</a:t>
            </a:r>
            <a:r>
              <a:rPr lang="en-IN" sz="2000" baseline="30000" dirty="0"/>
              <a:t>2</a:t>
            </a:r>
            <a:r>
              <a:rPr lang="en-IN" sz="2000" dirty="0"/>
              <a:t>  distance between its RGB histogram and the background RGB histogram</a:t>
            </a:r>
            <a:r>
              <a:rPr lang="en-IN" sz="2000" dirty="0" smtClean="0"/>
              <a:t>.</a:t>
            </a:r>
            <a:endParaRPr lang="en-IN" sz="2000" dirty="0"/>
          </a:p>
          <a:p>
            <a:pPr lvl="1">
              <a:buFont typeface="Arial" panose="020B0604020202020204" pitchFamily="34" charset="0"/>
              <a:buChar char="•"/>
            </a:pPr>
            <a:r>
              <a:rPr lang="en-IN" sz="2000" dirty="0" smtClean="0"/>
              <a:t>Local </a:t>
            </a:r>
            <a:r>
              <a:rPr lang="en-IN" sz="2000" dirty="0" smtClean="0">
                <a:hlinkClick r:id="rId2"/>
              </a:rPr>
              <a:t>gPB</a:t>
            </a:r>
            <a:r>
              <a:rPr lang="en-IN" sz="2000" dirty="0" smtClean="0"/>
              <a:t> boundary strength : Combines </a:t>
            </a:r>
            <a:r>
              <a:rPr lang="en-IN" sz="2000" dirty="0"/>
              <a:t>local and global cues to give a more comprehensive estimate of the presence of a </a:t>
            </a:r>
            <a:r>
              <a:rPr lang="en-IN" sz="2000" dirty="0" smtClean="0"/>
              <a:t>boundary.</a:t>
            </a:r>
          </a:p>
          <a:p>
            <a:pPr lvl="1">
              <a:buFont typeface="Arial" panose="020B0604020202020204" pitchFamily="34" charset="0"/>
              <a:buChar char="•"/>
            </a:pPr>
            <a:r>
              <a:rPr lang="en-IN" sz="2000" dirty="0" smtClean="0"/>
              <a:t>Object size : In each image the size of an object is proportion of pixels in the image.</a:t>
            </a:r>
            <a:endParaRPr lang="en-IN" sz="2000" dirty="0"/>
          </a:p>
          <a:p>
            <a:r>
              <a:rPr lang="en-IN" dirty="0"/>
              <a:t>During the design of a dataset, the image annotation process should be independent of the </a:t>
            </a:r>
            <a:r>
              <a:rPr lang="en-IN" dirty="0" smtClean="0"/>
              <a:t>image selection </a:t>
            </a:r>
            <a:r>
              <a:rPr lang="en-IN" dirty="0"/>
              <a:t>process. Otherwise the </a:t>
            </a:r>
            <a:r>
              <a:rPr lang="en-IN" i="1" dirty="0"/>
              <a:t>dataset design bias </a:t>
            </a:r>
            <a:r>
              <a:rPr lang="en-IN" dirty="0"/>
              <a:t>will arise as a result of disproportionate </a:t>
            </a:r>
            <a:r>
              <a:rPr lang="en-IN" dirty="0" smtClean="0"/>
              <a:t>sampling </a:t>
            </a:r>
            <a:r>
              <a:rPr lang="en-US" dirty="0" smtClean="0"/>
              <a:t>of </a:t>
            </a:r>
            <a:r>
              <a:rPr lang="en-US" dirty="0"/>
              <a:t>positive/negative examples.</a:t>
            </a:r>
            <a:endParaRPr lang="en-IN" dirty="0"/>
          </a:p>
        </p:txBody>
      </p:sp>
    </p:spTree>
    <p:extLst>
      <p:ext uri="{BB962C8B-B14F-4D97-AF65-F5344CB8AC3E}">
        <p14:creationId xmlns:p14="http://schemas.microsoft.com/office/powerpoint/2010/main" val="4156550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994</TotalTime>
  <Words>1582</Words>
  <Application>Microsoft Office PowerPoint</Application>
  <PresentationFormat>Widescreen</PresentationFormat>
  <Paragraphs>171</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BebasNeueRegular</vt:lpstr>
      <vt:lpstr>Calibri</vt:lpstr>
      <vt:lpstr>Calibri Light</vt:lpstr>
      <vt:lpstr>Courier New</vt:lpstr>
      <vt:lpstr>Times New Roman</vt:lpstr>
      <vt:lpstr>Retrospect</vt:lpstr>
      <vt:lpstr>The Secrets of Salient Object Segmentation</vt:lpstr>
      <vt:lpstr>Outline</vt:lpstr>
      <vt:lpstr>Introduction</vt:lpstr>
      <vt:lpstr>PowerPoint Presentation</vt:lpstr>
      <vt:lpstr>Dataset Analysis</vt:lpstr>
      <vt:lpstr>PowerPoint Presentation</vt:lpstr>
      <vt:lpstr>PowerPoint Presentation</vt:lpstr>
      <vt:lpstr>PowerPoint Presentation</vt:lpstr>
      <vt:lpstr>PowerPoint Presentation</vt:lpstr>
      <vt:lpstr>PowerPoint Presentation</vt:lpstr>
      <vt:lpstr>Proposed Algorithm</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Secrets of Salient Object Segmentation</dc:title>
  <dc:creator>Anirudh Kondaveeti</dc:creator>
  <cp:lastModifiedBy>Anirudh Kondaveeti</cp:lastModifiedBy>
  <cp:revision>57</cp:revision>
  <dcterms:created xsi:type="dcterms:W3CDTF">2015-03-17T23:00:08Z</dcterms:created>
  <dcterms:modified xsi:type="dcterms:W3CDTF">2015-03-19T05:13:08Z</dcterms:modified>
</cp:coreProperties>
</file>