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7" r:id="rId4"/>
    <p:sldId id="268" r:id="rId5"/>
    <p:sldId id="258" r:id="rId6"/>
    <p:sldId id="259" r:id="rId7"/>
    <p:sldId id="260" r:id="rId8"/>
    <p:sldId id="261" r:id="rId9"/>
    <p:sldId id="262" r:id="rId10"/>
    <p:sldId id="263" r:id="rId11"/>
    <p:sldId id="264"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3C29366-92AC-4A98-9546-8663EE805CB2}" type="datetimeFigureOut">
              <a:rPr lang="en-IN" smtClean="0"/>
              <a:t>18-10-2017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32B899-F5C5-41CB-BD09-CD3B47EA81BB}" type="slidenum">
              <a:rPr lang="en-IN" smtClean="0"/>
              <a:t>‹#›</a:t>
            </a:fld>
            <a:endParaRPr lang="en-IN"/>
          </a:p>
        </p:txBody>
      </p:sp>
    </p:spTree>
    <p:extLst>
      <p:ext uri="{BB962C8B-B14F-4D97-AF65-F5344CB8AC3E}">
        <p14:creationId xmlns:p14="http://schemas.microsoft.com/office/powerpoint/2010/main" val="3763676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3C29366-92AC-4A98-9546-8663EE805CB2}" type="datetimeFigureOut">
              <a:rPr lang="en-IN" smtClean="0"/>
              <a:t>18-10-2017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32B899-F5C5-41CB-BD09-CD3B47EA81BB}" type="slidenum">
              <a:rPr lang="en-IN" smtClean="0"/>
              <a:t>‹#›</a:t>
            </a:fld>
            <a:endParaRPr lang="en-IN"/>
          </a:p>
        </p:txBody>
      </p:sp>
    </p:spTree>
    <p:extLst>
      <p:ext uri="{BB962C8B-B14F-4D97-AF65-F5344CB8AC3E}">
        <p14:creationId xmlns:p14="http://schemas.microsoft.com/office/powerpoint/2010/main" val="3681215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3C29366-92AC-4A98-9546-8663EE805CB2}" type="datetimeFigureOut">
              <a:rPr lang="en-IN" smtClean="0"/>
              <a:t>18-10-2017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32B899-F5C5-41CB-BD09-CD3B47EA81BB}" type="slidenum">
              <a:rPr lang="en-IN" smtClean="0"/>
              <a:t>‹#›</a:t>
            </a:fld>
            <a:endParaRPr lang="en-IN"/>
          </a:p>
        </p:txBody>
      </p:sp>
    </p:spTree>
    <p:extLst>
      <p:ext uri="{BB962C8B-B14F-4D97-AF65-F5344CB8AC3E}">
        <p14:creationId xmlns:p14="http://schemas.microsoft.com/office/powerpoint/2010/main" val="2645714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3C29366-92AC-4A98-9546-8663EE805CB2}" type="datetimeFigureOut">
              <a:rPr lang="en-IN" smtClean="0"/>
              <a:t>18-10-2017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32B899-F5C5-41CB-BD09-CD3B47EA81BB}" type="slidenum">
              <a:rPr lang="en-IN" smtClean="0"/>
              <a:t>‹#›</a:t>
            </a:fld>
            <a:endParaRPr lang="en-IN"/>
          </a:p>
        </p:txBody>
      </p:sp>
    </p:spTree>
    <p:extLst>
      <p:ext uri="{BB962C8B-B14F-4D97-AF65-F5344CB8AC3E}">
        <p14:creationId xmlns:p14="http://schemas.microsoft.com/office/powerpoint/2010/main" val="3345878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C29366-92AC-4A98-9546-8663EE805CB2}" type="datetimeFigureOut">
              <a:rPr lang="en-IN" smtClean="0"/>
              <a:t>18-10-2017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32B899-F5C5-41CB-BD09-CD3B47EA81BB}" type="slidenum">
              <a:rPr lang="en-IN" smtClean="0"/>
              <a:t>‹#›</a:t>
            </a:fld>
            <a:endParaRPr lang="en-IN"/>
          </a:p>
        </p:txBody>
      </p:sp>
    </p:spTree>
    <p:extLst>
      <p:ext uri="{BB962C8B-B14F-4D97-AF65-F5344CB8AC3E}">
        <p14:creationId xmlns:p14="http://schemas.microsoft.com/office/powerpoint/2010/main" val="1389663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3C29366-92AC-4A98-9546-8663EE805CB2}" type="datetimeFigureOut">
              <a:rPr lang="en-IN" smtClean="0"/>
              <a:t>18-10-2017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32B899-F5C5-41CB-BD09-CD3B47EA81BB}" type="slidenum">
              <a:rPr lang="en-IN" smtClean="0"/>
              <a:t>‹#›</a:t>
            </a:fld>
            <a:endParaRPr lang="en-IN"/>
          </a:p>
        </p:txBody>
      </p:sp>
    </p:spTree>
    <p:extLst>
      <p:ext uri="{BB962C8B-B14F-4D97-AF65-F5344CB8AC3E}">
        <p14:creationId xmlns:p14="http://schemas.microsoft.com/office/powerpoint/2010/main" val="3861640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3C29366-92AC-4A98-9546-8663EE805CB2}" type="datetimeFigureOut">
              <a:rPr lang="en-IN" smtClean="0"/>
              <a:t>18-10-2017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932B899-F5C5-41CB-BD09-CD3B47EA81BB}" type="slidenum">
              <a:rPr lang="en-IN" smtClean="0"/>
              <a:t>‹#›</a:t>
            </a:fld>
            <a:endParaRPr lang="en-IN"/>
          </a:p>
        </p:txBody>
      </p:sp>
    </p:spTree>
    <p:extLst>
      <p:ext uri="{BB962C8B-B14F-4D97-AF65-F5344CB8AC3E}">
        <p14:creationId xmlns:p14="http://schemas.microsoft.com/office/powerpoint/2010/main" val="220286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3C29366-92AC-4A98-9546-8663EE805CB2}" type="datetimeFigureOut">
              <a:rPr lang="en-IN" smtClean="0"/>
              <a:t>18-10-2017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932B899-F5C5-41CB-BD09-CD3B47EA81BB}" type="slidenum">
              <a:rPr lang="en-IN" smtClean="0"/>
              <a:t>‹#›</a:t>
            </a:fld>
            <a:endParaRPr lang="en-IN"/>
          </a:p>
        </p:txBody>
      </p:sp>
    </p:spTree>
    <p:extLst>
      <p:ext uri="{BB962C8B-B14F-4D97-AF65-F5344CB8AC3E}">
        <p14:creationId xmlns:p14="http://schemas.microsoft.com/office/powerpoint/2010/main" val="2519770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C29366-92AC-4A98-9546-8663EE805CB2}" type="datetimeFigureOut">
              <a:rPr lang="en-IN" smtClean="0"/>
              <a:t>18-10-2017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932B899-F5C5-41CB-BD09-CD3B47EA81BB}" type="slidenum">
              <a:rPr lang="en-IN" smtClean="0"/>
              <a:t>‹#›</a:t>
            </a:fld>
            <a:endParaRPr lang="en-IN"/>
          </a:p>
        </p:txBody>
      </p:sp>
    </p:spTree>
    <p:extLst>
      <p:ext uri="{BB962C8B-B14F-4D97-AF65-F5344CB8AC3E}">
        <p14:creationId xmlns:p14="http://schemas.microsoft.com/office/powerpoint/2010/main" val="1350617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C29366-92AC-4A98-9546-8663EE805CB2}" type="datetimeFigureOut">
              <a:rPr lang="en-IN" smtClean="0"/>
              <a:t>18-10-2017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32B899-F5C5-41CB-BD09-CD3B47EA81BB}" type="slidenum">
              <a:rPr lang="en-IN" smtClean="0"/>
              <a:t>‹#›</a:t>
            </a:fld>
            <a:endParaRPr lang="en-IN"/>
          </a:p>
        </p:txBody>
      </p:sp>
    </p:spTree>
    <p:extLst>
      <p:ext uri="{BB962C8B-B14F-4D97-AF65-F5344CB8AC3E}">
        <p14:creationId xmlns:p14="http://schemas.microsoft.com/office/powerpoint/2010/main" val="2990039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C29366-92AC-4A98-9546-8663EE805CB2}" type="datetimeFigureOut">
              <a:rPr lang="en-IN" smtClean="0"/>
              <a:t>18-10-2017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32B899-F5C5-41CB-BD09-CD3B47EA81BB}" type="slidenum">
              <a:rPr lang="en-IN" smtClean="0"/>
              <a:t>‹#›</a:t>
            </a:fld>
            <a:endParaRPr lang="en-IN"/>
          </a:p>
        </p:txBody>
      </p:sp>
    </p:spTree>
    <p:extLst>
      <p:ext uri="{BB962C8B-B14F-4D97-AF65-F5344CB8AC3E}">
        <p14:creationId xmlns:p14="http://schemas.microsoft.com/office/powerpoint/2010/main" val="3674607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C29366-92AC-4A98-9546-8663EE805CB2}" type="datetimeFigureOut">
              <a:rPr lang="en-IN" smtClean="0"/>
              <a:t>18-10-2017</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32B899-F5C5-41CB-BD09-CD3B47EA81BB}" type="slidenum">
              <a:rPr lang="en-IN" smtClean="0"/>
              <a:t>‹#›</a:t>
            </a:fld>
            <a:endParaRPr lang="en-IN"/>
          </a:p>
        </p:txBody>
      </p:sp>
    </p:spTree>
    <p:extLst>
      <p:ext uri="{BB962C8B-B14F-4D97-AF65-F5344CB8AC3E}">
        <p14:creationId xmlns:p14="http://schemas.microsoft.com/office/powerpoint/2010/main" val="9701692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Docker</a:t>
            </a:r>
            <a:endParaRPr lang="en-IN" dirty="0"/>
          </a:p>
        </p:txBody>
      </p:sp>
      <p:sp>
        <p:nvSpPr>
          <p:cNvPr id="3" name="Subtitle 2"/>
          <p:cNvSpPr>
            <a:spLocks noGrp="1"/>
          </p:cNvSpPr>
          <p:nvPr>
            <p:ph type="subTitle" idx="1"/>
          </p:nvPr>
        </p:nvSpPr>
        <p:spPr/>
        <p:txBody>
          <a:bodyPr/>
          <a:lstStyle/>
          <a:p>
            <a:r>
              <a:rPr lang="en-US" dirty="0" smtClean="0"/>
              <a:t>Container Management Tool</a:t>
            </a:r>
            <a:endParaRPr lang="en-IN" dirty="0"/>
          </a:p>
        </p:txBody>
      </p:sp>
    </p:spTree>
    <p:extLst>
      <p:ext uri="{BB962C8B-B14F-4D97-AF65-F5344CB8AC3E}">
        <p14:creationId xmlns:p14="http://schemas.microsoft.com/office/powerpoint/2010/main" val="2474553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Docker architecture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0120" y="1362456"/>
            <a:ext cx="10094976" cy="4814507"/>
          </a:xfrm>
        </p:spPr>
      </p:pic>
    </p:spTree>
    <p:extLst>
      <p:ext uri="{BB962C8B-B14F-4D97-AF65-F5344CB8AC3E}">
        <p14:creationId xmlns:p14="http://schemas.microsoft.com/office/powerpoint/2010/main" val="2640716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lnSpcReduction="10000"/>
          </a:bodyPr>
          <a:lstStyle/>
          <a:p>
            <a:pPr marL="0" indent="0">
              <a:buNone/>
            </a:pPr>
            <a:r>
              <a:rPr lang="en-IN" b="1" dirty="0" smtClean="0"/>
              <a:t>The Docker daemon</a:t>
            </a:r>
          </a:p>
          <a:p>
            <a:r>
              <a:rPr lang="en-IN" dirty="0" smtClean="0"/>
              <a:t>The Docker daemon (</a:t>
            </a:r>
            <a:r>
              <a:rPr lang="en-IN" dirty="0" err="1" smtClean="0"/>
              <a:t>dockerd</a:t>
            </a:r>
            <a:r>
              <a:rPr lang="en-IN" dirty="0" smtClean="0"/>
              <a:t>) listens for Docker API requests and manages Docker objects such as images, containers, networks, and volumes. A daemon can also communicate with other daemons to manage Docker services.</a:t>
            </a:r>
            <a:endParaRPr lang="en-IN" dirty="0"/>
          </a:p>
          <a:p>
            <a:pPr marL="0" indent="0">
              <a:buNone/>
            </a:pPr>
            <a:r>
              <a:rPr lang="en-IN" b="1" dirty="0" smtClean="0"/>
              <a:t>The Docker client</a:t>
            </a:r>
          </a:p>
          <a:p>
            <a:r>
              <a:rPr lang="en-IN" dirty="0" smtClean="0"/>
              <a:t>The Docker client (</a:t>
            </a:r>
            <a:r>
              <a:rPr lang="en-IN" dirty="0" err="1" smtClean="0"/>
              <a:t>docker</a:t>
            </a:r>
            <a:r>
              <a:rPr lang="en-IN" dirty="0" smtClean="0"/>
              <a:t>) is the primary way that many Docker users interact with Docker. When you use commands such as </a:t>
            </a:r>
            <a:r>
              <a:rPr lang="en-IN" dirty="0" err="1" smtClean="0"/>
              <a:t>docker</a:t>
            </a:r>
            <a:r>
              <a:rPr lang="en-IN" dirty="0" smtClean="0"/>
              <a:t> run, the client sends these commands to </a:t>
            </a:r>
            <a:r>
              <a:rPr lang="en-IN" dirty="0" err="1" smtClean="0"/>
              <a:t>dockerd</a:t>
            </a:r>
            <a:r>
              <a:rPr lang="en-IN" dirty="0" smtClean="0"/>
              <a:t>, which carries them out. The </a:t>
            </a:r>
            <a:r>
              <a:rPr lang="en-IN" dirty="0" err="1" smtClean="0"/>
              <a:t>docker</a:t>
            </a:r>
            <a:r>
              <a:rPr lang="en-IN" dirty="0" smtClean="0"/>
              <a:t> command uses the Docker API. The Docker client can communicate with more than one daemon.</a:t>
            </a:r>
          </a:p>
          <a:p>
            <a:endParaRPr lang="en-IN" dirty="0"/>
          </a:p>
        </p:txBody>
      </p:sp>
    </p:spTree>
    <p:extLst>
      <p:ext uri="{BB962C8B-B14F-4D97-AF65-F5344CB8AC3E}">
        <p14:creationId xmlns:p14="http://schemas.microsoft.com/office/powerpoint/2010/main" val="2886210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39496"/>
            <a:ext cx="10515600" cy="5637467"/>
          </a:xfrm>
        </p:spPr>
        <p:txBody>
          <a:bodyPr>
            <a:normAutofit fontScale="92500" lnSpcReduction="20000"/>
          </a:bodyPr>
          <a:lstStyle/>
          <a:p>
            <a:pPr marL="0" indent="0">
              <a:buNone/>
            </a:pPr>
            <a:r>
              <a:rPr lang="en-IN" dirty="0" smtClean="0"/>
              <a:t>Docker registries</a:t>
            </a:r>
          </a:p>
          <a:p>
            <a:r>
              <a:rPr lang="en-IN" dirty="0" smtClean="0"/>
              <a:t>A Docker registry stores Docker images. Docker Hub and Docker Cloud are public registries that anyone can use, and Docker is configured to look for images on Docker Hub by default. You can even run your own private registry. If you use Docker </a:t>
            </a:r>
            <a:r>
              <a:rPr lang="en-IN" dirty="0" err="1" smtClean="0"/>
              <a:t>Datacenter</a:t>
            </a:r>
            <a:r>
              <a:rPr lang="en-IN" dirty="0" smtClean="0"/>
              <a:t> (DDC), it includes Docker Trusted Registry (DTR).</a:t>
            </a:r>
          </a:p>
          <a:p>
            <a:endParaRPr lang="en-IN" dirty="0" smtClean="0"/>
          </a:p>
          <a:p>
            <a:r>
              <a:rPr lang="en-IN" dirty="0" smtClean="0"/>
              <a:t>When you use the </a:t>
            </a:r>
            <a:r>
              <a:rPr lang="en-IN" dirty="0" err="1" smtClean="0"/>
              <a:t>docker</a:t>
            </a:r>
            <a:r>
              <a:rPr lang="en-IN" dirty="0" smtClean="0"/>
              <a:t> pull or </a:t>
            </a:r>
            <a:r>
              <a:rPr lang="en-IN" dirty="0" err="1" smtClean="0"/>
              <a:t>docker</a:t>
            </a:r>
            <a:r>
              <a:rPr lang="en-IN" dirty="0" smtClean="0"/>
              <a:t> run commands, the required images are pulled from your configured registry. When you use the </a:t>
            </a:r>
            <a:r>
              <a:rPr lang="en-IN" dirty="0" err="1" smtClean="0"/>
              <a:t>docker</a:t>
            </a:r>
            <a:r>
              <a:rPr lang="en-IN" dirty="0" smtClean="0"/>
              <a:t> push command, your image is pushed to your configured registry.</a:t>
            </a:r>
          </a:p>
          <a:p>
            <a:endParaRPr lang="en-IN" dirty="0" smtClean="0"/>
          </a:p>
          <a:p>
            <a:r>
              <a:rPr lang="en-IN" dirty="0" smtClean="0"/>
              <a:t>Docker store allows you to buy and sell Docker images or distribute them for free. For instance, you can buy a Docker image containing an application or service from a software vendor and use the image to deploy the application into your testing, staging, and production environments. You can upgrade the application by pulling the new version of the image and redeploying the containers.</a:t>
            </a:r>
            <a:endParaRPr lang="en-IN" dirty="0"/>
          </a:p>
        </p:txBody>
      </p:sp>
    </p:spTree>
    <p:extLst>
      <p:ext uri="{BB962C8B-B14F-4D97-AF65-F5344CB8AC3E}">
        <p14:creationId xmlns:p14="http://schemas.microsoft.com/office/powerpoint/2010/main" val="2618727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3192"/>
            <a:ext cx="10515600" cy="5783771"/>
          </a:xfrm>
        </p:spPr>
        <p:txBody>
          <a:bodyPr>
            <a:normAutofit fontScale="92500" lnSpcReduction="20000"/>
          </a:bodyPr>
          <a:lstStyle/>
          <a:p>
            <a:pPr marL="0" indent="0">
              <a:buNone/>
            </a:pPr>
            <a:r>
              <a:rPr lang="en-IN" dirty="0" smtClean="0"/>
              <a:t>                                        Docker </a:t>
            </a:r>
            <a:r>
              <a:rPr lang="en-IN" dirty="0"/>
              <a:t>objects</a:t>
            </a:r>
          </a:p>
          <a:p>
            <a:r>
              <a:rPr lang="en-IN" dirty="0"/>
              <a:t>When you use Docker, you are creating and using images, containers, networks, volumes, plugins, and other objects. This section is a brief </a:t>
            </a:r>
            <a:r>
              <a:rPr lang="en-IN" dirty="0" smtClean="0"/>
              <a:t>overview </a:t>
            </a:r>
            <a:r>
              <a:rPr lang="en-IN" dirty="0"/>
              <a:t>of some of those objects</a:t>
            </a:r>
            <a:r>
              <a:rPr lang="en-IN" dirty="0" smtClean="0"/>
              <a:t>.</a:t>
            </a:r>
          </a:p>
          <a:p>
            <a:pPr marL="0" indent="0">
              <a:buNone/>
            </a:pPr>
            <a:r>
              <a:rPr lang="en-IN" dirty="0" smtClean="0"/>
              <a:t>IMAGES</a:t>
            </a:r>
            <a:endParaRPr lang="en-IN" dirty="0"/>
          </a:p>
          <a:p>
            <a:r>
              <a:rPr lang="en-IN" dirty="0"/>
              <a:t>An image is a read-only template with instructions for creating a Docker container. Often, an image is based on another image, with some additional customization. For example, you may build an image which is based on the </a:t>
            </a:r>
            <a:r>
              <a:rPr lang="en-IN" dirty="0" err="1"/>
              <a:t>ubuntu</a:t>
            </a:r>
            <a:r>
              <a:rPr lang="en-IN" dirty="0"/>
              <a:t> image, but installs the Apache web server and your application, as well as the configuration details </a:t>
            </a:r>
            <a:r>
              <a:rPr lang="en-IN" dirty="0" smtClean="0"/>
              <a:t>needed </a:t>
            </a:r>
            <a:r>
              <a:rPr lang="en-IN" dirty="0"/>
              <a:t>to make your application run</a:t>
            </a:r>
            <a:r>
              <a:rPr lang="en-IN" dirty="0" smtClean="0"/>
              <a:t>.</a:t>
            </a:r>
          </a:p>
          <a:p>
            <a:pPr marL="0" indent="0">
              <a:buNone/>
            </a:pPr>
            <a:r>
              <a:rPr lang="en-IN" dirty="0" smtClean="0"/>
              <a:t>CONTAINERS</a:t>
            </a:r>
            <a:endParaRPr lang="en-IN" dirty="0"/>
          </a:p>
          <a:p>
            <a:r>
              <a:rPr lang="en-IN" dirty="0"/>
              <a:t>A container is a runnable instance of an image. You can create, run, stop, move, or delete a container using the Docker API or CLI. You can connect a container to one or more networks, attach storage to it, or even create a new image based on its current state.</a:t>
            </a:r>
          </a:p>
        </p:txBody>
      </p:sp>
    </p:spTree>
    <p:extLst>
      <p:ext uri="{BB962C8B-B14F-4D97-AF65-F5344CB8AC3E}">
        <p14:creationId xmlns:p14="http://schemas.microsoft.com/office/powerpoint/2010/main" val="73696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Docker overview</a:t>
            </a:r>
            <a:endParaRPr lang="en-IN" dirty="0"/>
          </a:p>
        </p:txBody>
      </p:sp>
      <p:sp>
        <p:nvSpPr>
          <p:cNvPr id="3" name="Content Placeholder 2"/>
          <p:cNvSpPr>
            <a:spLocks noGrp="1"/>
          </p:cNvSpPr>
          <p:nvPr>
            <p:ph idx="1"/>
          </p:nvPr>
        </p:nvSpPr>
        <p:spPr/>
        <p:txBody>
          <a:bodyPr/>
          <a:lstStyle/>
          <a:p>
            <a:r>
              <a:rPr lang="en-IN" dirty="0" smtClean="0"/>
              <a:t>Docker is an open </a:t>
            </a:r>
            <a:r>
              <a:rPr lang="en-IN" dirty="0" smtClean="0"/>
              <a:t>source platform </a:t>
            </a:r>
            <a:r>
              <a:rPr lang="en-IN" dirty="0" smtClean="0"/>
              <a:t>for developing, shipping, and running applications. Docker enables you to separate your applications from your infrastructure so you can deliver software quickly. With Docker, you can manage your infrastructure in the same ways you manage your applications. By taking advantage of Docker’s methodologies for shipping, testing, and deploying code quickly, you can significantly reduce the delay between writing code and running it in production.</a:t>
            </a:r>
            <a:endParaRPr lang="en-IN" dirty="0"/>
          </a:p>
        </p:txBody>
      </p:sp>
    </p:spTree>
    <p:extLst>
      <p:ext uri="{BB962C8B-B14F-4D97-AF65-F5344CB8AC3E}">
        <p14:creationId xmlns:p14="http://schemas.microsoft.com/office/powerpoint/2010/main" val="759484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Virtualization vs Containerization </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32048"/>
            <a:ext cx="10515600" cy="4138492"/>
          </a:xfrm>
        </p:spPr>
      </p:pic>
    </p:spTree>
    <p:extLst>
      <p:ext uri="{BB962C8B-B14F-4D97-AF65-F5344CB8AC3E}">
        <p14:creationId xmlns:p14="http://schemas.microsoft.com/office/powerpoint/2010/main" val="1424027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8952" y="265176"/>
            <a:ext cx="10917935" cy="5911787"/>
          </a:xfrm>
        </p:spPr>
      </p:pic>
    </p:spTree>
    <p:extLst>
      <p:ext uri="{BB962C8B-B14F-4D97-AF65-F5344CB8AC3E}">
        <p14:creationId xmlns:p14="http://schemas.microsoft.com/office/powerpoint/2010/main" val="2521886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Docker platform</a:t>
            </a:r>
            <a:endParaRPr lang="en-IN" dirty="0"/>
          </a:p>
        </p:txBody>
      </p:sp>
      <p:sp>
        <p:nvSpPr>
          <p:cNvPr id="3" name="Content Placeholder 2"/>
          <p:cNvSpPr>
            <a:spLocks noGrp="1"/>
          </p:cNvSpPr>
          <p:nvPr>
            <p:ph idx="1"/>
          </p:nvPr>
        </p:nvSpPr>
        <p:spPr/>
        <p:txBody>
          <a:bodyPr/>
          <a:lstStyle/>
          <a:p>
            <a:r>
              <a:rPr lang="en-IN" dirty="0" smtClean="0"/>
              <a:t>Docker provides the ability to package and run an application in a loosely isolated environment called a container. The isolation and security allow you to run many containers simultaneously on a given host. Containers are lightweight because they don’t need the extra load of a hypervisor, but run directly within the host machine’s kernel. This means you can run more containers on a given hardware combination than if you were using virtual machines. You can even run Docker containers within host machines that are actually virtual machines!</a:t>
            </a:r>
            <a:endParaRPr lang="en-IN" dirty="0"/>
          </a:p>
        </p:txBody>
      </p:sp>
    </p:spTree>
    <p:extLst>
      <p:ext uri="{BB962C8B-B14F-4D97-AF65-F5344CB8AC3E}">
        <p14:creationId xmlns:p14="http://schemas.microsoft.com/office/powerpoint/2010/main" val="134318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64208" y="1720840"/>
            <a:ext cx="8293608" cy="2031325"/>
          </a:xfrm>
          <a:prstGeom prst="rect">
            <a:avLst/>
          </a:prstGeom>
        </p:spPr>
        <p:txBody>
          <a:bodyPr wrap="square">
            <a:spAutoFit/>
          </a:bodyPr>
          <a:lstStyle/>
          <a:p>
            <a:r>
              <a:rPr lang="en-IN" dirty="0" smtClean="0"/>
              <a:t>Docker provides tooling and a platform to manage the lifecycle of your containers:</a:t>
            </a:r>
          </a:p>
          <a:p>
            <a:endParaRPr lang="en-IN" dirty="0" smtClean="0"/>
          </a:p>
          <a:p>
            <a:r>
              <a:rPr lang="en-IN" dirty="0" smtClean="0"/>
              <a:t>Develop your application and its supporting components using containers.</a:t>
            </a:r>
          </a:p>
          <a:p>
            <a:r>
              <a:rPr lang="en-IN" dirty="0" smtClean="0"/>
              <a:t>The container becomes the unit for distributing and testing your application.</a:t>
            </a:r>
          </a:p>
          <a:p>
            <a:r>
              <a:rPr lang="en-IN" dirty="0" smtClean="0"/>
              <a:t>When you’re ready, deploy your application into your production environment, as a container or an orchestrated service. This works the same whether your production environment is a local data </a:t>
            </a:r>
            <a:r>
              <a:rPr lang="en-IN" dirty="0" err="1" smtClean="0"/>
              <a:t>center</a:t>
            </a:r>
            <a:r>
              <a:rPr lang="en-IN" dirty="0" smtClean="0"/>
              <a:t>, a cloud provider, or a hybrid of the two.</a:t>
            </a:r>
            <a:endParaRPr lang="en-IN" dirty="0"/>
          </a:p>
        </p:txBody>
      </p:sp>
    </p:spTree>
    <p:extLst>
      <p:ext uri="{BB962C8B-B14F-4D97-AF65-F5344CB8AC3E}">
        <p14:creationId xmlns:p14="http://schemas.microsoft.com/office/powerpoint/2010/main" val="1931111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Docker Engine</a:t>
            </a:r>
            <a:endParaRPr lang="en-IN" dirty="0"/>
          </a:p>
        </p:txBody>
      </p:sp>
      <p:sp>
        <p:nvSpPr>
          <p:cNvPr id="3" name="Content Placeholder 2"/>
          <p:cNvSpPr>
            <a:spLocks noGrp="1"/>
          </p:cNvSpPr>
          <p:nvPr>
            <p:ph idx="1"/>
          </p:nvPr>
        </p:nvSpPr>
        <p:spPr/>
        <p:txBody>
          <a:bodyPr>
            <a:normAutofit lnSpcReduction="10000"/>
          </a:bodyPr>
          <a:lstStyle/>
          <a:p>
            <a:r>
              <a:rPr lang="en-IN" dirty="0" smtClean="0"/>
              <a:t>Docker Engine is a client-server application with these major components:</a:t>
            </a:r>
          </a:p>
          <a:p>
            <a:endParaRPr lang="en-IN" dirty="0" smtClean="0"/>
          </a:p>
          <a:p>
            <a:r>
              <a:rPr lang="en-IN" dirty="0" smtClean="0"/>
              <a:t>A server which is a type of long-running program called a daemon process (the </a:t>
            </a:r>
            <a:r>
              <a:rPr lang="en-IN" dirty="0" err="1" smtClean="0"/>
              <a:t>dockerd</a:t>
            </a:r>
            <a:r>
              <a:rPr lang="en-IN" dirty="0" smtClean="0"/>
              <a:t> command).</a:t>
            </a:r>
          </a:p>
          <a:p>
            <a:endParaRPr lang="en-IN" dirty="0" smtClean="0"/>
          </a:p>
          <a:p>
            <a:r>
              <a:rPr lang="en-IN" dirty="0" smtClean="0"/>
              <a:t>A REST API which specifies interfaces that programs can use to talk to the daemon and instruct it what to do.</a:t>
            </a:r>
          </a:p>
          <a:p>
            <a:endParaRPr lang="en-IN" dirty="0" smtClean="0"/>
          </a:p>
          <a:p>
            <a:r>
              <a:rPr lang="en-IN" dirty="0" smtClean="0"/>
              <a:t>A command line interface (CLI) client (the </a:t>
            </a:r>
            <a:r>
              <a:rPr lang="en-IN" dirty="0" err="1" smtClean="0"/>
              <a:t>docker</a:t>
            </a:r>
            <a:r>
              <a:rPr lang="en-IN" dirty="0" smtClean="0"/>
              <a:t> command).</a:t>
            </a:r>
            <a:endParaRPr lang="en-IN" dirty="0"/>
          </a:p>
        </p:txBody>
      </p:sp>
    </p:spTree>
    <p:extLst>
      <p:ext uri="{BB962C8B-B14F-4D97-AF65-F5344CB8AC3E}">
        <p14:creationId xmlns:p14="http://schemas.microsoft.com/office/powerpoint/2010/main" val="3175461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can I use Docker for?</a:t>
            </a:r>
            <a:endParaRPr lang="en-IN" dirty="0"/>
          </a:p>
        </p:txBody>
      </p:sp>
      <p:sp>
        <p:nvSpPr>
          <p:cNvPr id="3" name="Content Placeholder 2"/>
          <p:cNvSpPr>
            <a:spLocks noGrp="1"/>
          </p:cNvSpPr>
          <p:nvPr>
            <p:ph idx="1"/>
          </p:nvPr>
        </p:nvSpPr>
        <p:spPr/>
        <p:txBody>
          <a:bodyPr>
            <a:normAutofit fontScale="62500" lnSpcReduction="20000"/>
          </a:bodyPr>
          <a:lstStyle/>
          <a:p>
            <a:r>
              <a:rPr lang="en-IN" dirty="0" smtClean="0"/>
              <a:t>Fast, consistent delivery of your applications</a:t>
            </a:r>
          </a:p>
          <a:p>
            <a:endParaRPr lang="en-IN" dirty="0" smtClean="0"/>
          </a:p>
          <a:p>
            <a:r>
              <a:rPr lang="en-IN" dirty="0" smtClean="0"/>
              <a:t>Docker streamlines the development lifecycle by allowing developers to work in standardized environments using local containers which provide your applications and services. Containers are great for continuous integration and continuous development (CI/CD) workflows.</a:t>
            </a:r>
          </a:p>
          <a:p>
            <a:endParaRPr lang="en-IN" dirty="0" smtClean="0"/>
          </a:p>
          <a:p>
            <a:r>
              <a:rPr lang="en-IN" dirty="0" smtClean="0"/>
              <a:t>Consider the following example scenario:</a:t>
            </a:r>
          </a:p>
          <a:p>
            <a:endParaRPr lang="en-IN" dirty="0" smtClean="0"/>
          </a:p>
          <a:p>
            <a:r>
              <a:rPr lang="en-IN" dirty="0" smtClean="0"/>
              <a:t>Your developers write code locally and share their work with their colleagues using Docker containers.</a:t>
            </a:r>
          </a:p>
          <a:p>
            <a:r>
              <a:rPr lang="en-IN" dirty="0" smtClean="0"/>
              <a:t>They use Docker to push their applications into a test environment and execute automated and manual tests.</a:t>
            </a:r>
          </a:p>
          <a:p>
            <a:r>
              <a:rPr lang="en-IN" dirty="0" smtClean="0"/>
              <a:t>When developers find bugs, they can fix them in the development environment and redeploy them to the test environment for testing and validation.</a:t>
            </a:r>
          </a:p>
          <a:p>
            <a:r>
              <a:rPr lang="en-IN" dirty="0" smtClean="0"/>
              <a:t>When testing is complete, getting the fix to the customer is as simple as pushing the updated image to the production environment.</a:t>
            </a:r>
            <a:endParaRPr lang="en-IN" dirty="0"/>
          </a:p>
        </p:txBody>
      </p:sp>
    </p:spTree>
    <p:extLst>
      <p:ext uri="{BB962C8B-B14F-4D97-AF65-F5344CB8AC3E}">
        <p14:creationId xmlns:p14="http://schemas.microsoft.com/office/powerpoint/2010/main" val="1333620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8368"/>
            <a:ext cx="10515600" cy="5518595"/>
          </a:xfrm>
        </p:spPr>
        <p:txBody>
          <a:bodyPr>
            <a:normAutofit fontScale="85000" lnSpcReduction="20000"/>
          </a:bodyPr>
          <a:lstStyle/>
          <a:p>
            <a:r>
              <a:rPr lang="en-IN" dirty="0" smtClean="0"/>
              <a:t>Responsive deployment and scaling</a:t>
            </a:r>
          </a:p>
          <a:p>
            <a:endParaRPr lang="en-IN" dirty="0" smtClean="0"/>
          </a:p>
          <a:p>
            <a:r>
              <a:rPr lang="en-IN" dirty="0" smtClean="0"/>
              <a:t>Docker’s container-based platform allows for highly portable workloads. Docker containers can run on a developer’s local laptop, on physical or virtual machines in a data </a:t>
            </a:r>
            <a:r>
              <a:rPr lang="en-IN" dirty="0" err="1" smtClean="0"/>
              <a:t>center</a:t>
            </a:r>
            <a:r>
              <a:rPr lang="en-IN" dirty="0" smtClean="0"/>
              <a:t>, on cloud providers, or in a mixture of environments.</a:t>
            </a:r>
          </a:p>
          <a:p>
            <a:endParaRPr lang="en-IN" dirty="0" smtClean="0"/>
          </a:p>
          <a:p>
            <a:r>
              <a:rPr lang="en-IN" dirty="0" smtClean="0"/>
              <a:t>Docker’s portability and lightweight nature also make it easy to dynamically manage workloads, scaling up or tearing down applications and services as business needs dictate, in near real time.</a:t>
            </a:r>
          </a:p>
          <a:p>
            <a:endParaRPr lang="en-IN" dirty="0" smtClean="0"/>
          </a:p>
          <a:p>
            <a:r>
              <a:rPr lang="en-IN" dirty="0" smtClean="0"/>
              <a:t>Running more workloads on the same hardware</a:t>
            </a:r>
          </a:p>
          <a:p>
            <a:endParaRPr lang="en-IN" dirty="0" smtClean="0"/>
          </a:p>
          <a:p>
            <a:r>
              <a:rPr lang="en-IN" dirty="0" smtClean="0"/>
              <a:t>Docker is lightweight and fast. It provides a viable, cost-effective alternative to hypervisor-based virtual machines, so you can use more of your compute capacity to achieve your business goals. Docker is perfect for high density environments and for small and medium deployments where you need to do more with fewer resources.</a:t>
            </a:r>
            <a:endParaRPr lang="en-IN" dirty="0"/>
          </a:p>
        </p:txBody>
      </p:sp>
    </p:spTree>
    <p:extLst>
      <p:ext uri="{BB962C8B-B14F-4D97-AF65-F5344CB8AC3E}">
        <p14:creationId xmlns:p14="http://schemas.microsoft.com/office/powerpoint/2010/main" val="15586893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1055</Words>
  <Application>Microsoft Office PowerPoint</Application>
  <PresentationFormat>Widescreen</PresentationFormat>
  <Paragraphs>57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Docker</vt:lpstr>
      <vt:lpstr>Docker overview</vt:lpstr>
      <vt:lpstr>     Virtualization vs Containerization </vt:lpstr>
      <vt:lpstr>PowerPoint Presentation</vt:lpstr>
      <vt:lpstr>The Docker platform</vt:lpstr>
      <vt:lpstr>PowerPoint Presentation</vt:lpstr>
      <vt:lpstr>Docker Engine</vt:lpstr>
      <vt:lpstr>What can I use Docker for?</vt:lpstr>
      <vt:lpstr>PowerPoint Presentation</vt:lpstr>
      <vt:lpstr>Docker architecture</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dc:title>
  <dc:creator>Kanisetty Srinivas Rao</dc:creator>
  <cp:lastModifiedBy>Kanisetty Srinivas Rao</cp:lastModifiedBy>
  <cp:revision>5</cp:revision>
  <dcterms:created xsi:type="dcterms:W3CDTF">2017-10-12T06:04:21Z</dcterms:created>
  <dcterms:modified xsi:type="dcterms:W3CDTF">2017-10-18T08:55:53Z</dcterms:modified>
</cp:coreProperties>
</file>