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7"/>
  </p:notesMasterIdLst>
  <p:sldIdLst>
    <p:sldId id="257" r:id="rId2"/>
    <p:sldId id="272" r:id="rId3"/>
    <p:sldId id="271" r:id="rId4"/>
    <p:sldId id="258" r:id="rId5"/>
    <p:sldId id="264" r:id="rId6"/>
    <p:sldId id="259" r:id="rId7"/>
    <p:sldId id="276" r:id="rId8"/>
    <p:sldId id="282" r:id="rId9"/>
    <p:sldId id="281" r:id="rId10"/>
    <p:sldId id="277" r:id="rId11"/>
    <p:sldId id="278" r:id="rId12"/>
    <p:sldId id="284" r:id="rId13"/>
    <p:sldId id="279" r:id="rId14"/>
    <p:sldId id="274" r:id="rId15"/>
    <p:sldId id="265" r:id="rId16"/>
    <p:sldId id="285" r:id="rId17"/>
    <p:sldId id="266" r:id="rId18"/>
    <p:sldId id="260" r:id="rId19"/>
    <p:sldId id="286" r:id="rId20"/>
    <p:sldId id="261" r:id="rId21"/>
    <p:sldId id="262" r:id="rId22"/>
    <p:sldId id="267" r:id="rId23"/>
    <p:sldId id="268" r:id="rId24"/>
    <p:sldId id="287" r:id="rId25"/>
    <p:sldId id="288" r:id="rId26"/>
    <p:sldId id="314" r:id="rId27"/>
    <p:sldId id="313" r:id="rId28"/>
    <p:sldId id="315" r:id="rId29"/>
    <p:sldId id="292" r:id="rId30"/>
    <p:sldId id="316" r:id="rId31"/>
    <p:sldId id="294" r:id="rId32"/>
    <p:sldId id="317" r:id="rId33"/>
    <p:sldId id="318" r:id="rId34"/>
    <p:sldId id="295" r:id="rId35"/>
    <p:sldId id="300" r:id="rId36"/>
    <p:sldId id="319" r:id="rId37"/>
    <p:sldId id="301" r:id="rId38"/>
    <p:sldId id="302" r:id="rId39"/>
    <p:sldId id="303"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7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FF8F1-E698-4E3C-BF89-0BA286380530}" type="datetimeFigureOut">
              <a:rPr lang="ru-RU" smtClean="0"/>
              <a:t>11.10.2022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8F3C0-B045-4117-B03B-3F50D0D0C3B3}" type="slidenum">
              <a:rPr lang="ru-RU" smtClean="0"/>
              <a:t>‹#›</a:t>
            </a:fld>
            <a:endParaRPr lang="ru-RU"/>
          </a:p>
        </p:txBody>
      </p:sp>
    </p:spTree>
    <p:extLst>
      <p:ext uri="{BB962C8B-B14F-4D97-AF65-F5344CB8AC3E}">
        <p14:creationId xmlns:p14="http://schemas.microsoft.com/office/powerpoint/2010/main" val="307971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E135A-D861-4CA7-AB47-58660F98634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51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E135A-D861-4CA7-AB47-58660F98634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517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E135A-D861-4CA7-AB47-58660F98634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517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E135A-D861-4CA7-AB47-58660F98634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51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Образ слайда 1">
            <a:extLst>
              <a:ext uri="{FF2B5EF4-FFF2-40B4-BE49-F238E27FC236}">
                <a16:creationId xmlns:a16="http://schemas.microsoft.com/office/drawing/2014/main" id="{0C5D8197-3056-4D6F-AADA-1FD4E8653C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Заметки 2">
            <a:extLst>
              <a:ext uri="{FF2B5EF4-FFF2-40B4-BE49-F238E27FC236}">
                <a16:creationId xmlns:a16="http://schemas.microsoft.com/office/drawing/2014/main" id="{E6658798-07A3-4C63-9603-C23B4EEDB9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4100" name="Номер слайда 3">
            <a:extLst>
              <a:ext uri="{FF2B5EF4-FFF2-40B4-BE49-F238E27FC236}">
                <a16:creationId xmlns:a16="http://schemas.microsoft.com/office/drawing/2014/main" id="{76D2D096-C78C-40F6-9AF7-97DE83CC9E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457200">
              <a:defRPr>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a:solidFill>
                  <a:schemeClr val="tx1"/>
                </a:solidFill>
                <a:latin typeface="Calibri" panose="020F0502020204030204" pitchFamily="34" charset="0"/>
              </a:defRPr>
            </a:lvl3pPr>
            <a:lvl4pPr marL="1600200" indent="-228600" defTabSz="457200">
              <a:defRPr>
                <a:solidFill>
                  <a:schemeClr val="tx1"/>
                </a:solidFill>
                <a:latin typeface="Calibri" panose="020F0502020204030204" pitchFamily="34" charset="0"/>
              </a:defRPr>
            </a:lvl4pPr>
            <a:lvl5pPr marL="2057400" indent="-228600" defTabSz="4572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EC1FE84-FDA9-4F50-A5F1-33036167023D}" type="slidenum">
              <a:rPr lang="ru-RU" altLang="ru-RU" smtClean="0">
                <a:solidFill>
                  <a:srgbClr val="000000"/>
                </a:solidFill>
              </a:rPr>
              <a:pPr fontAlgn="base">
                <a:spcBef>
                  <a:spcPct val="0"/>
                </a:spcBef>
                <a:spcAft>
                  <a:spcPct val="0"/>
                </a:spcAft>
              </a:pPr>
              <a:t>45</a:t>
            </a:fld>
            <a:endParaRPr lang="ru-RU" altLang="ru-RU">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E135A-D861-4CA7-AB47-58660F98634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517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E135A-D861-4CA7-AB47-58660F986342}"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9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10/11/2022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internet.garant.ru/#/multilink/403567900/paragraph/45/number/0" TargetMode="External"/><Relationship Id="rId3" Type="http://schemas.openxmlformats.org/officeDocument/2006/relationships/hyperlink" Target="https://edsoo.ru/Primernie_rabochie_progra.htm" TargetMode="External"/><Relationship Id="rId7" Type="http://schemas.openxmlformats.org/officeDocument/2006/relationships/hyperlink" Target="https://edsoo.ru/Metodicheskie_videouroki.htm"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internet.garant.ru/#/multilink/403567900/paragraph/43/number/0" TargetMode="External"/><Relationship Id="rId5" Type="http://schemas.openxmlformats.org/officeDocument/2006/relationships/hyperlink" Target="https://edsoo.ru/constructor/" TargetMode="External"/><Relationship Id="rId10" Type="http://schemas.openxmlformats.org/officeDocument/2006/relationships/hyperlink" Target="https://edsoo.ru/Goryachaya_liniya.htm" TargetMode="External"/><Relationship Id="rId4" Type="http://schemas.openxmlformats.org/officeDocument/2006/relationships/hyperlink" Target="https://fgosreestr.ru/" TargetMode="External"/><Relationship Id="rId9" Type="http://schemas.openxmlformats.org/officeDocument/2006/relationships/hyperlink" Target="https://edsoo.ru/Metodicheskie_posobiya_i_v.ht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nternet.garant.ru/#/multilink/403567900/paragraph/35/number/0" TargetMode="Externa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internet.garant.ru/#/document/403206744/entry/0" TargetMode="External"/><Relationship Id="rId4" Type="http://schemas.openxmlformats.org/officeDocument/2006/relationships/hyperlink" Target="https://internet.garant.ru/#/document/403206744/entry/100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nternet.garant.ru/#/multilink/403567900/paragraph/9/number/0" TargetMode="Externa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internet.garant.ru/#/multilink/403567900/paragraph/77/number/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nternet.garant.ru/#/multilink/403567900/paragraph/13/number/0" TargetMode="Externa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internet.garant.ru/#/document/403567900/entry/993" TargetMode="External"/><Relationship Id="rId4" Type="http://schemas.openxmlformats.org/officeDocument/2006/relationships/hyperlink" Target="https://internet.garant.ru/#/multilink/403567900/paragraph/14/number/0"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fcoz.ru/"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nternet.garant.ru/#/multilink/403567900/paragraph/16/number/0"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internet.garant.ru/#/multilink/403567900/paragraph/470/number/0"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internet.garant.ru/#/multilink/403567900/paragraph/21/number/0" TargetMode="Externa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1080;&#1085;&#1089;&#1090;&#1080;&#1090;&#1091;&#1090;&#1074;&#1086;&#1089;&#1087;&#1080;&#1090;&#1072;&#1085;&#1080;&#1103;.&#1088;&#1092;/programmy-vospitaniya/" TargetMode="External"/><Relationship Id="rId4" Type="http://schemas.openxmlformats.org/officeDocument/2006/relationships/hyperlink" Target="https://edsoo.ru/Metodicheskie_posobiya_i_v.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6BA91D-915C-49E9-BA6D-FB9B677ACAA3}"/>
              </a:ext>
            </a:extLst>
          </p:cNvPr>
          <p:cNvSpPr>
            <a:spLocks noGrp="1"/>
          </p:cNvSpPr>
          <p:nvPr>
            <p:ph type="title"/>
          </p:nvPr>
        </p:nvSpPr>
        <p:spPr>
          <a:xfrm>
            <a:off x="1447059" y="1278384"/>
            <a:ext cx="9507986" cy="4474346"/>
          </a:xfrm>
        </p:spPr>
        <p:txBody>
          <a:bodyPr rtlCol="0">
            <a:noAutofit/>
          </a:bodyPr>
          <a:lstStyle/>
          <a:p>
            <a:pPr algn="ctr"/>
            <a:r>
              <a:rPr lang="ru-RU" sz="3800" b="1" dirty="0">
                <a:solidFill>
                  <a:schemeClr val="bg1"/>
                </a:solidFill>
                <a:latin typeface="Times New Roman" panose="02020603050405020304" pitchFamily="18" charset="0"/>
                <a:cs typeface="Times New Roman" panose="02020603050405020304" pitchFamily="18" charset="0"/>
              </a:rPr>
              <a:t>Комплексная информационно-консультационная поддержка работников сферы образования по применению нормативно-правовой базы, регулирующей образовательные отношения на 2022 г.</a:t>
            </a:r>
            <a:endParaRPr lang="ru-RU" sz="3800" b="1" cap="none" dirty="0">
              <a:solidFill>
                <a:schemeClr val="bg1"/>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485BB2FB-DB62-424C-A9D8-35A0F0DDC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3" y="0"/>
            <a:ext cx="1537738" cy="162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1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1">
            <a:extLst>
              <a:ext uri="{FF2B5EF4-FFF2-40B4-BE49-F238E27FC236}">
                <a16:creationId xmlns:a16="http://schemas.microsoft.com/office/drawing/2014/main" id="{A25D9F73-38D9-4C5E-866B-9AE6DC814626}"/>
              </a:ext>
            </a:extLst>
          </p:cNvPr>
          <p:cNvSpPr>
            <a:spLocks noGrp="1"/>
          </p:cNvSpPr>
          <p:nvPr>
            <p:ph type="title"/>
          </p:nvPr>
        </p:nvSpPr>
        <p:spPr>
          <a:xfrm>
            <a:off x="2130641" y="83343"/>
            <a:ext cx="10061359" cy="1194595"/>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Основные изменения в новых стандартах</a:t>
            </a:r>
            <a:endParaRPr lang="ru-RU" altLang="ru-RU" dirty="0">
              <a:solidFill>
                <a:schemeClr val="bg1"/>
              </a:solidFill>
              <a:latin typeface="Times New Roman" panose="02020603050405020304" pitchFamily="18" charset="0"/>
              <a:cs typeface="Times New Roman" panose="02020603050405020304" pitchFamily="18" charset="0"/>
            </a:endParaRPr>
          </a:p>
        </p:txBody>
      </p:sp>
      <p:pic>
        <p:nvPicPr>
          <p:cNvPr id="11267" name="Picture 4">
            <a:extLst>
              <a:ext uri="{FF2B5EF4-FFF2-40B4-BE49-F238E27FC236}">
                <a16:creationId xmlns:a16="http://schemas.microsoft.com/office/drawing/2014/main" id="{994F87C4-D10D-4187-94D1-4B897C18C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2" y="0"/>
            <a:ext cx="1341638" cy="1416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Прямоугольник 3">
            <a:extLst>
              <a:ext uri="{FF2B5EF4-FFF2-40B4-BE49-F238E27FC236}">
                <a16:creationId xmlns:a16="http://schemas.microsoft.com/office/drawing/2014/main" id="{71DAD1AE-C48E-4407-8C05-979302039AB7}"/>
              </a:ext>
            </a:extLst>
          </p:cNvPr>
          <p:cNvSpPr>
            <a:spLocks noChangeArrowheads="1"/>
          </p:cNvSpPr>
          <p:nvPr/>
        </p:nvSpPr>
        <p:spPr bwMode="auto">
          <a:xfrm>
            <a:off x="673100" y="1539875"/>
            <a:ext cx="11909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11269" name="Прямоугольник 1">
            <a:extLst>
              <a:ext uri="{FF2B5EF4-FFF2-40B4-BE49-F238E27FC236}">
                <a16:creationId xmlns:a16="http://schemas.microsoft.com/office/drawing/2014/main" id="{26A2190D-3ACF-4FB0-BB08-5C63FE5E96AD}"/>
              </a:ext>
            </a:extLst>
          </p:cNvPr>
          <p:cNvSpPr>
            <a:spLocks noChangeArrowheads="1"/>
          </p:cNvSpPr>
          <p:nvPr/>
        </p:nvSpPr>
        <p:spPr bwMode="auto">
          <a:xfrm>
            <a:off x="436563" y="1277938"/>
            <a:ext cx="1186815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4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450"/>
              </a:spcAft>
            </a:pPr>
            <a:r>
              <a:rPr lang="ru-RU" altLang="ru-RU" sz="2400" dirty="0">
                <a:solidFill>
                  <a:srgbClr val="333333"/>
                </a:solidFill>
                <a:latin typeface="Arial" panose="020B0604020202020204" pitchFamily="34" charset="0"/>
                <a:ea typeface="Calibri" panose="020F0502020204030204" pitchFamily="34" charset="0"/>
                <a:cs typeface="Arial" panose="020B0604020202020204" pitchFamily="34" charset="0"/>
              </a:rPr>
              <a:t>          </a:t>
            </a:r>
            <a:r>
              <a:rPr lang="ru-RU" altLang="ru-RU" sz="2400" b="1" dirty="0">
                <a:solidFill>
                  <a:schemeClr val="bg1"/>
                </a:solidFill>
                <a:latin typeface="Arial" panose="020B0604020202020204" pitchFamily="34" charset="0"/>
                <a:ea typeface="Calibri" panose="020F0502020204030204" pitchFamily="34" charset="0"/>
                <a:cs typeface="Arial" panose="020B0604020202020204" pitchFamily="34" charset="0"/>
              </a:rPr>
              <a:t>Новые стандарты требуют изменения </a:t>
            </a:r>
            <a:r>
              <a:rPr lang="ru-RU" altLang="ru-RU" sz="2400" b="1" u="sng" dirty="0">
                <a:solidFill>
                  <a:schemeClr val="bg1"/>
                </a:solidFill>
                <a:latin typeface="Arial" panose="020B0604020202020204" pitchFamily="34" charset="0"/>
                <a:ea typeface="Calibri" panose="020F0502020204030204" pitchFamily="34" charset="0"/>
                <a:cs typeface="Arial" panose="020B0604020202020204" pitchFamily="34" charset="0"/>
              </a:rPr>
              <a:t>рабочей документации</a:t>
            </a:r>
            <a:r>
              <a:rPr lang="ru-RU" altLang="ru-RU" sz="2400" b="1" dirty="0">
                <a:solidFill>
                  <a:schemeClr val="bg1"/>
                </a:solidFill>
                <a:latin typeface="Arial" panose="020B0604020202020204" pitchFamily="34" charset="0"/>
                <a:ea typeface="Calibri" panose="020F0502020204030204" pitchFamily="34" charset="0"/>
                <a:cs typeface="Arial" panose="020B0604020202020204" pitchFamily="34" charset="0"/>
              </a:rPr>
              <a:t>.</a:t>
            </a:r>
          </a:p>
          <a:p>
            <a:endParaRPr lang="ru-RU" altLang="ru-RU" sz="1100" dirty="0">
              <a:solidFill>
                <a:schemeClr val="bg1"/>
              </a:solidFill>
              <a:latin typeface="Arial" panose="020B0604020202020204" pitchFamily="34" charset="0"/>
              <a:ea typeface="Calibri" panose="020F0502020204030204" pitchFamily="34" charset="0"/>
              <a:cs typeface="Arial" panose="020B0604020202020204" pitchFamily="34" charset="0"/>
            </a:endParaRPr>
          </a:p>
          <a:p>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Изменился:</a:t>
            </a:r>
          </a:p>
          <a:p>
            <a:pPr>
              <a:buFont typeface="Arial" panose="020B0604020202020204" pitchFamily="34" charset="0"/>
              <a:buChar char="•"/>
            </a:pP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общий объем аудиторной работы обучающихся, включая обучающихся с ОВЗ, </a:t>
            </a:r>
          </a:p>
          <a:p>
            <a:pPr>
              <a:buFont typeface="Arial" panose="020B0604020202020204" pitchFamily="34" charset="0"/>
              <a:buChar char="•"/>
            </a:pP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произошли изменения в количестве учебных предметов, </a:t>
            </a:r>
            <a:r>
              <a:rPr lang="ru-RU" altLang="ru-RU" sz="2400" dirty="0" err="1">
                <a:solidFill>
                  <a:schemeClr val="bg1"/>
                </a:solidFill>
                <a:latin typeface="Arial" panose="020B0604020202020204" pitchFamily="34" charset="0"/>
                <a:ea typeface="Calibri" panose="020F0502020204030204" pitchFamily="34" charset="0"/>
                <a:cs typeface="Arial" panose="020B0604020202020204" pitchFamily="34" charset="0"/>
              </a:rPr>
              <a:t>изучающихся</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 на углубленном уровне, </a:t>
            </a:r>
          </a:p>
          <a:p>
            <a:pPr>
              <a:buFont typeface="Arial" panose="020B0604020202020204" pitchFamily="34" charset="0"/>
              <a:buChar char="•"/>
            </a:pP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введено понятие "учебный модуль". </a:t>
            </a:r>
          </a:p>
          <a:p>
            <a:pPr>
              <a:buFont typeface="Arial" panose="020B0604020202020204" pitchFamily="34" charset="0"/>
              <a:buChar char="•"/>
            </a:pPr>
            <a:endParaRPr lang="ru-RU" altLang="ru-RU" sz="1000" dirty="0">
              <a:solidFill>
                <a:schemeClr val="bg1"/>
              </a:solidFill>
              <a:latin typeface="Arial" panose="020B0604020202020204" pitchFamily="34" charset="0"/>
              <a:ea typeface="Calibri" panose="020F0502020204030204" pitchFamily="34" charset="0"/>
              <a:cs typeface="Arial" panose="020B0604020202020204" pitchFamily="34" charset="0"/>
            </a:endParaRPr>
          </a:p>
          <a:p>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Все эти изменения требуют пересмотра:</a:t>
            </a:r>
          </a:p>
          <a:p>
            <a:pPr>
              <a:buFont typeface="Arial" panose="020B0604020202020204" pitchFamily="34" charset="0"/>
              <a:buChar char="•"/>
            </a:pP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учебного плана образовательной организации, </a:t>
            </a:r>
          </a:p>
          <a:p>
            <a:pPr>
              <a:buFont typeface="Arial" panose="020B0604020202020204" pitchFamily="34" charset="0"/>
              <a:buChar char="•"/>
            </a:pP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рабочих программ по учебным предметам, </a:t>
            </a:r>
          </a:p>
          <a:p>
            <a:pPr>
              <a:buFont typeface="Arial" panose="020B0604020202020204" pitchFamily="34" charset="0"/>
              <a:buChar char="•"/>
            </a:pP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программ внеурочной деятельности. </a:t>
            </a:r>
          </a:p>
          <a:p>
            <a:pPr>
              <a:buFont typeface="Arial" panose="020B0604020202020204" pitchFamily="34" charset="0"/>
              <a:buChar char="•"/>
            </a:pPr>
            <a:endParaRPr lang="ru-RU" altLang="ru-RU" sz="1000" dirty="0">
              <a:solidFill>
                <a:schemeClr val="bg1"/>
              </a:solidFill>
              <a:latin typeface="Arial" panose="020B0604020202020204" pitchFamily="34" charset="0"/>
              <a:ea typeface="Calibri" panose="020F0502020204030204" pitchFamily="34" charset="0"/>
              <a:cs typeface="Arial" panose="020B0604020202020204" pitchFamily="34" charset="0"/>
            </a:endParaRPr>
          </a:p>
          <a:p>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Для обеспечения единства образовательного пространства Российской Федерации, снижения нагрузки на педагогических работников разработаны примерные рабочие программы.</a:t>
            </a:r>
            <a:r>
              <a:rPr lang="ru-RU" altLang="ru-RU" sz="2400" baseline="30000" dirty="0">
                <a:solidFill>
                  <a:schemeClr val="bg1"/>
                </a:solidFill>
                <a:latin typeface="Arial" panose="020B0604020202020204" pitchFamily="34" charset="0"/>
                <a:ea typeface="Calibri" panose="020F0502020204030204" pitchFamily="34" charset="0"/>
                <a:cs typeface="Arial" panose="020B0604020202020204" pitchFamily="34" charset="0"/>
              </a:rPr>
              <a:t> </a:t>
            </a:r>
            <a:endParaRPr lang="ru-RU" altLang="ru-RU" sz="1600" dirty="0">
              <a:solidFill>
                <a:schemeClr val="bg1"/>
              </a:solidFill>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a:extLst>
              <a:ext uri="{FF2B5EF4-FFF2-40B4-BE49-F238E27FC236}">
                <a16:creationId xmlns:a16="http://schemas.microsoft.com/office/drawing/2014/main" id="{B6D26F8C-E432-42DA-B318-B1303AE65DED}"/>
              </a:ext>
            </a:extLst>
          </p:cNvPr>
          <p:cNvSpPr>
            <a:spLocks noGrp="1"/>
          </p:cNvSpPr>
          <p:nvPr>
            <p:ph type="title"/>
          </p:nvPr>
        </p:nvSpPr>
        <p:spPr>
          <a:xfrm>
            <a:off x="1446429" y="0"/>
            <a:ext cx="10515383" cy="1198485"/>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Информационная и методическая поддержка педагогов</a:t>
            </a:r>
          </a:p>
        </p:txBody>
      </p:sp>
      <p:pic>
        <p:nvPicPr>
          <p:cNvPr id="12291" name="Picture 4">
            <a:extLst>
              <a:ext uri="{FF2B5EF4-FFF2-40B4-BE49-F238E27FC236}">
                <a16:creationId xmlns:a16="http://schemas.microsoft.com/office/drawing/2014/main" id="{17FA4F11-089A-4197-807A-9E967050A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6241" cy="128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Прямоугольник 3">
            <a:extLst>
              <a:ext uri="{FF2B5EF4-FFF2-40B4-BE49-F238E27FC236}">
                <a16:creationId xmlns:a16="http://schemas.microsoft.com/office/drawing/2014/main" id="{1887C037-F9DE-439B-AF59-0AA6A11167D8}"/>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12293" name="Прямоугольник 1">
            <a:extLst>
              <a:ext uri="{FF2B5EF4-FFF2-40B4-BE49-F238E27FC236}">
                <a16:creationId xmlns:a16="http://schemas.microsoft.com/office/drawing/2014/main" id="{72B49DBF-2AAE-436D-9384-2E21A3FDFCE7}"/>
              </a:ext>
            </a:extLst>
          </p:cNvPr>
          <p:cNvSpPr>
            <a:spLocks noChangeArrowheads="1"/>
          </p:cNvSpPr>
          <p:nvPr/>
        </p:nvSpPr>
        <p:spPr bwMode="auto">
          <a:xfrm>
            <a:off x="230188" y="1103313"/>
            <a:ext cx="11961812"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4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ru-RU" altLang="ru-RU" sz="2000" dirty="0">
                <a:solidFill>
                  <a:schemeClr val="bg1"/>
                </a:solidFill>
                <a:latin typeface="Arial" panose="020B0604020202020204" pitchFamily="34" charset="0"/>
                <a:cs typeface="Arial" panose="020B0604020202020204" pitchFamily="34" charset="0"/>
              </a:rPr>
              <a:t>              Примерные рабочие программы по предметам обязательной части учебного плана доступны педагогам посредством портала Единого содержания общего образования </a:t>
            </a:r>
            <a:r>
              <a:rPr lang="ru-RU" altLang="ru-RU" sz="2000"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https://edsoo.ru/Primernie_rabochie_progra.htm</a:t>
            </a:r>
            <a:r>
              <a:rPr lang="ru-RU" altLang="ru-RU" sz="2000" dirty="0">
                <a:solidFill>
                  <a:schemeClr val="bg1"/>
                </a:solidFill>
                <a:latin typeface="Arial" panose="020B0604020202020204" pitchFamily="34" charset="0"/>
                <a:cs typeface="Arial" panose="020B0604020202020204" pitchFamily="34" charset="0"/>
              </a:rPr>
              <a:t>, а также реестра примерных основных общеобразовательных программ </a:t>
            </a:r>
            <a:r>
              <a:rPr lang="ru-RU" altLang="ru-RU" sz="2000"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https://fgosreestr.ru</a:t>
            </a:r>
            <a:r>
              <a:rPr lang="ru-RU" altLang="ru-RU" sz="2000" dirty="0">
                <a:solidFill>
                  <a:schemeClr val="bg1"/>
                </a:solidFill>
                <a:latin typeface="Arial" panose="020B0604020202020204" pitchFamily="34" charset="0"/>
                <a:cs typeface="Arial" panose="020B0604020202020204" pitchFamily="34" charset="0"/>
              </a:rPr>
              <a:t>.</a:t>
            </a:r>
          </a:p>
          <a:p>
            <a:pPr algn="just"/>
            <a:r>
              <a:rPr lang="ru-RU" altLang="ru-RU" sz="2000" dirty="0">
                <a:solidFill>
                  <a:schemeClr val="bg1"/>
                </a:solidFill>
                <a:latin typeface="Arial" panose="020B0604020202020204" pitchFamily="34" charset="0"/>
                <a:cs typeface="Arial" panose="020B0604020202020204" pitchFamily="34" charset="0"/>
              </a:rPr>
              <a:t>На портале Единого содержания общего образования действует конструктор рабочих программ - удобный бесплатный онлайн-сервис для индивидуализации примерных рабочих программ по учебным предметам: </a:t>
            </a:r>
            <a:r>
              <a:rPr lang="ru-RU" altLang="ru-RU" sz="2000"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https://edsoo.ru/constructor/</a:t>
            </a:r>
            <a:r>
              <a:rPr lang="ru-RU" altLang="ru-RU" sz="2000" dirty="0">
                <a:solidFill>
                  <a:schemeClr val="bg1"/>
                </a:solidFill>
                <a:latin typeface="Arial" panose="020B0604020202020204" pitchFamily="34" charset="0"/>
                <a:cs typeface="Arial" panose="020B0604020202020204" pitchFamily="34" charset="0"/>
              </a:rPr>
              <a:t>. </a:t>
            </a:r>
            <a:r>
              <a:rPr lang="ru-RU" altLang="ru-RU" sz="1600" dirty="0">
                <a:solidFill>
                  <a:schemeClr val="bg1"/>
                </a:solidFill>
                <a:latin typeface="Arial" panose="020B0604020202020204" pitchFamily="34" charset="0"/>
                <a:cs typeface="Arial" panose="020B0604020202020204" pitchFamily="34" charset="0"/>
              </a:rPr>
              <a:t>С его помощью учитель, прошедший авторизацию, сможет персонифицировать примерную программу по предмету: локализовать школу и классы, в которых реализуется данная программа, дополнить ее информационными, методическими и цифровыми ресурсами, доступными учителю и используемыми при реализации программы.</a:t>
            </a:r>
          </a:p>
          <a:p>
            <a:pPr algn="just"/>
            <a:r>
              <a:rPr lang="ru-RU" altLang="ru-RU" sz="2000" dirty="0">
                <a:solidFill>
                  <a:schemeClr val="bg1"/>
                </a:solidFill>
                <a:latin typeface="Arial" panose="020B0604020202020204" pitchFamily="34" charset="0"/>
                <a:cs typeface="Arial" panose="020B0604020202020204" pitchFamily="34" charset="0"/>
              </a:rPr>
              <a:t>В помощь учителю разработаны и размещены в свободном доступе методические видеоуроки для педагогов, разработанные в соответствии с обновленными </a:t>
            </a:r>
            <a:r>
              <a:rPr lang="ru-RU" altLang="ru-RU" sz="2000" dirty="0">
                <a:solidFill>
                  <a:schemeClr val="bg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ФГОС</a:t>
            </a:r>
            <a:r>
              <a:rPr lang="ru-RU" altLang="ru-RU" sz="2000" dirty="0">
                <a:solidFill>
                  <a:schemeClr val="bg1"/>
                </a:solidFill>
                <a:latin typeface="Arial" panose="020B0604020202020204" pitchFamily="34" charset="0"/>
                <a:cs typeface="Arial" panose="020B0604020202020204" pitchFamily="34" charset="0"/>
              </a:rPr>
              <a:t> начального и основного общего образования: </a:t>
            </a:r>
            <a:r>
              <a:rPr lang="ru-RU" altLang="ru-RU" sz="2000" dirty="0">
                <a:solidFill>
                  <a:schemeClr val="bg1"/>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https://edsoo.ru/Metodicheskie_videouroki.htm</a:t>
            </a:r>
            <a:r>
              <a:rPr lang="ru-RU" altLang="ru-RU" sz="2000" dirty="0">
                <a:solidFill>
                  <a:schemeClr val="bg1"/>
                </a:solidFill>
                <a:latin typeface="Arial" panose="020B0604020202020204" pitchFamily="34" charset="0"/>
                <a:cs typeface="Arial" panose="020B0604020202020204" pitchFamily="34" charset="0"/>
              </a:rPr>
              <a:t>.</a:t>
            </a:r>
          </a:p>
          <a:p>
            <a:pPr algn="just"/>
            <a:r>
              <a:rPr lang="ru-RU" altLang="ru-RU" sz="2000" dirty="0">
                <a:solidFill>
                  <a:schemeClr val="bg1"/>
                </a:solidFill>
                <a:latin typeface="Arial" panose="020B0604020202020204" pitchFamily="34" charset="0"/>
                <a:cs typeface="Arial" panose="020B0604020202020204" pitchFamily="34" charset="0"/>
              </a:rPr>
              <a:t>Кроме того, разработаны и размещены в свободном доступе учебные пособия, посвященные актуальным вопросам обновления предметного содержания по основным предметным областям </a:t>
            </a:r>
            <a:r>
              <a:rPr lang="ru-RU" altLang="ru-RU" sz="2000" dirty="0">
                <a:solidFill>
                  <a:schemeClr val="bg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ФГОС</a:t>
            </a:r>
            <a:r>
              <a:rPr lang="ru-RU" altLang="ru-RU" sz="2000" dirty="0">
                <a:solidFill>
                  <a:schemeClr val="bg1"/>
                </a:solidFill>
                <a:latin typeface="Arial" panose="020B0604020202020204" pitchFamily="34" charset="0"/>
                <a:cs typeface="Arial" panose="020B0604020202020204" pitchFamily="34" charset="0"/>
              </a:rPr>
              <a:t> НОО и ООО: </a:t>
            </a:r>
            <a:r>
              <a:rPr lang="ru-RU" altLang="ru-RU" sz="2000" dirty="0">
                <a:solidFill>
                  <a:schemeClr val="bg1"/>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https://edsoo.ru/Metodicheskie_posobiya_i_v.htm</a:t>
            </a:r>
            <a:r>
              <a:rPr lang="ru-RU" altLang="ru-RU" sz="2000" dirty="0">
                <a:solidFill>
                  <a:schemeClr val="bg1"/>
                </a:solidFill>
                <a:latin typeface="Arial" panose="020B0604020202020204" pitchFamily="34" charset="0"/>
                <a:cs typeface="Arial" panose="020B0604020202020204" pitchFamily="34" charset="0"/>
              </a:rPr>
              <a:t>.</a:t>
            </a:r>
          </a:p>
          <a:p>
            <a:pPr algn="just"/>
            <a:r>
              <a:rPr lang="ru-RU" altLang="ru-RU" sz="2000" dirty="0">
                <a:solidFill>
                  <a:schemeClr val="bg1"/>
                </a:solidFill>
                <a:latin typeface="Arial" panose="020B0604020202020204" pitchFamily="34" charset="0"/>
                <a:cs typeface="Arial" panose="020B0604020202020204" pitchFamily="34" charset="0"/>
              </a:rPr>
              <a:t>Индивидуальную консультативную помощь по вопросам реализации обновленных ФГОС НОО и ООО учитель и руководитель образовательной организации может получить, обратившись к ре-</a:t>
            </a:r>
            <a:r>
              <a:rPr lang="ru-RU" altLang="ru-RU" sz="2000" dirty="0" err="1">
                <a:solidFill>
                  <a:schemeClr val="bg1"/>
                </a:solidFill>
                <a:latin typeface="Arial" panose="020B0604020202020204" pitchFamily="34" charset="0"/>
                <a:cs typeface="Arial" panose="020B0604020202020204" pitchFamily="34" charset="0"/>
              </a:rPr>
              <a:t>сурсу</a:t>
            </a:r>
            <a:r>
              <a:rPr lang="ru-RU" altLang="ru-RU" sz="2000" dirty="0">
                <a:solidFill>
                  <a:schemeClr val="bg1"/>
                </a:solidFill>
                <a:latin typeface="Arial" panose="020B0604020202020204" pitchFamily="34" charset="0"/>
                <a:cs typeface="Arial" panose="020B0604020202020204" pitchFamily="34" charset="0"/>
              </a:rPr>
              <a:t> "Единое содержание общего образования" по ссылке: </a:t>
            </a:r>
            <a:r>
              <a:rPr lang="ru-RU" altLang="ru-RU" sz="2000" dirty="0">
                <a:latin typeface="Arial" panose="020B0604020202020204" pitchFamily="34" charset="0"/>
                <a:cs typeface="Arial" panose="020B0604020202020204" pitchFamily="34" charset="0"/>
                <a:hlinkClick r:id="rId10"/>
              </a:rPr>
              <a:t>https://edsoo.ru/Goryachaya_liniya.htm</a:t>
            </a:r>
            <a:endParaRPr lang="ru-RU" altLang="ru-RU" sz="20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Заголовок 1">
            <a:extLst>
              <a:ext uri="{FF2B5EF4-FFF2-40B4-BE49-F238E27FC236}">
                <a16:creationId xmlns:a16="http://schemas.microsoft.com/office/drawing/2014/main" id="{3F7561B5-D68C-4B2E-B732-51119F129228}"/>
              </a:ext>
            </a:extLst>
          </p:cNvPr>
          <p:cNvSpPr>
            <a:spLocks noGrp="1"/>
          </p:cNvSpPr>
          <p:nvPr>
            <p:ph type="title"/>
          </p:nvPr>
        </p:nvSpPr>
        <p:spPr>
          <a:xfrm>
            <a:off x="1713390" y="71021"/>
            <a:ext cx="10478610" cy="1399004"/>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Единые программы и перечень учебников</a:t>
            </a:r>
          </a:p>
        </p:txBody>
      </p:sp>
      <p:pic>
        <p:nvPicPr>
          <p:cNvPr id="13315" name="Picture 4">
            <a:extLst>
              <a:ext uri="{FF2B5EF4-FFF2-40B4-BE49-F238E27FC236}">
                <a16:creationId xmlns:a16="http://schemas.microsoft.com/office/drawing/2014/main" id="{485141C9-19F1-4CC9-9DC7-F0FC6F29A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392238" cy="1469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Прямоугольник 3">
            <a:extLst>
              <a:ext uri="{FF2B5EF4-FFF2-40B4-BE49-F238E27FC236}">
                <a16:creationId xmlns:a16="http://schemas.microsoft.com/office/drawing/2014/main" id="{D7CB9E83-6AC9-45D5-84B9-07EE3FADAA5F}"/>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13317" name="Прямоугольник 1">
            <a:extLst>
              <a:ext uri="{FF2B5EF4-FFF2-40B4-BE49-F238E27FC236}">
                <a16:creationId xmlns:a16="http://schemas.microsoft.com/office/drawing/2014/main" id="{BF44FB05-D2C8-4A46-A8D3-450AB22F1872}"/>
              </a:ext>
            </a:extLst>
          </p:cNvPr>
          <p:cNvSpPr>
            <a:spLocks noChangeArrowheads="1"/>
          </p:cNvSpPr>
          <p:nvPr/>
        </p:nvSpPr>
        <p:spPr bwMode="auto">
          <a:xfrm>
            <a:off x="395288" y="1470025"/>
            <a:ext cx="116840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4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ru-RU" altLang="ru-RU" sz="2400" dirty="0">
                <a:latin typeface="Arial" panose="020B0604020202020204" pitchFamily="34" charset="0"/>
                <a:cs typeface="Arial" panose="020B0604020202020204" pitchFamily="34" charset="0"/>
              </a:rPr>
              <a:t>      </a:t>
            </a:r>
            <a:r>
              <a:rPr lang="ru-RU" altLang="ru-RU" sz="2400" dirty="0">
                <a:solidFill>
                  <a:schemeClr val="bg1"/>
                </a:solidFill>
                <a:latin typeface="Arial" panose="020B0604020202020204" pitchFamily="34" charset="0"/>
                <a:cs typeface="Arial" panose="020B0604020202020204" pitchFamily="34" charset="0"/>
              </a:rPr>
              <a:t>Примерные рабочие программы по предметам содержат все </a:t>
            </a:r>
            <a:r>
              <a:rPr lang="ru-RU" altLang="ru-RU" sz="2400" dirty="0" err="1">
                <a:solidFill>
                  <a:schemeClr val="bg1"/>
                </a:solidFill>
                <a:latin typeface="Arial" panose="020B0604020202020204" pitchFamily="34" charset="0"/>
                <a:cs typeface="Arial" panose="020B0604020202020204" pitchFamily="34" charset="0"/>
              </a:rPr>
              <a:t>необхо-димые</a:t>
            </a:r>
            <a:r>
              <a:rPr lang="ru-RU" altLang="ru-RU" sz="2400" dirty="0">
                <a:solidFill>
                  <a:schemeClr val="bg1"/>
                </a:solidFill>
                <a:latin typeface="Arial" panose="020B0604020202020204" pitchFamily="34" charset="0"/>
                <a:cs typeface="Arial" panose="020B0604020202020204" pitchFamily="34" charset="0"/>
              </a:rPr>
              <a:t> и определенные </a:t>
            </a:r>
            <a:r>
              <a:rPr lang="ru-RU" altLang="ru-RU" sz="2400"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ФГОС</a:t>
            </a:r>
            <a:r>
              <a:rPr lang="ru-RU" altLang="ru-RU" sz="2400" dirty="0">
                <a:solidFill>
                  <a:schemeClr val="bg1"/>
                </a:solidFill>
                <a:latin typeface="Arial" panose="020B0604020202020204" pitchFamily="34" charset="0"/>
                <a:cs typeface="Arial" panose="020B0604020202020204" pitchFamily="34" charset="0"/>
              </a:rPr>
              <a:t> части, включая тематическое планирование, дифференцирующее как предметные результаты, так и предметное содержание по годам изучения.</a:t>
            </a:r>
          </a:p>
          <a:p>
            <a:pPr algn="just"/>
            <a:r>
              <a:rPr lang="ru-RU" altLang="ru-RU" sz="2400" dirty="0">
                <a:solidFill>
                  <a:schemeClr val="bg1"/>
                </a:solidFill>
                <a:latin typeface="Arial" panose="020B0604020202020204" pitchFamily="34" charset="0"/>
                <a:cs typeface="Arial" panose="020B0604020202020204" pitchFamily="34" charset="0"/>
              </a:rPr>
              <a:t>Реализация данной нормы закона позволит не только обеспечить общие подходы к качеству учебно-методической документации, используемой педагогическими работниками при реализации основных образовательных программ, но и снять часть методической нагрузки с учителя.</a:t>
            </a:r>
          </a:p>
          <a:p>
            <a:endParaRPr lang="ru-RU" altLang="ru-RU" sz="900" dirty="0">
              <a:solidFill>
                <a:schemeClr val="bg1"/>
              </a:solidFill>
              <a:latin typeface="Arial" panose="020B0604020202020204" pitchFamily="34" charset="0"/>
              <a:cs typeface="Arial" panose="020B0604020202020204" pitchFamily="34" charset="0"/>
            </a:endParaRPr>
          </a:p>
          <a:p>
            <a:pPr algn="just"/>
            <a:r>
              <a:rPr lang="ru-RU" altLang="ru-RU" sz="2400" dirty="0">
                <a:solidFill>
                  <a:schemeClr val="bg1"/>
                </a:solidFill>
                <a:latin typeface="Arial" panose="020B0604020202020204" pitchFamily="34" charset="0"/>
                <a:cs typeface="Arial" panose="020B0604020202020204" pitchFamily="34" charset="0"/>
              </a:rPr>
              <a:t>Кроме того, в соответствии с </a:t>
            </a:r>
            <a:r>
              <a:rPr lang="ru-RU" altLang="ru-RU" sz="2400"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Порядком</a:t>
            </a:r>
            <a:r>
              <a:rPr lang="ru-RU" altLang="ru-RU" sz="2400" dirty="0">
                <a:solidFill>
                  <a:schemeClr val="bg1"/>
                </a:solidFill>
                <a:latin typeface="Arial" panose="020B0604020202020204" pitchFamily="34" charset="0"/>
                <a:cs typeface="Arial" panose="020B0604020202020204" pitchFamily="34" charset="0"/>
              </a:rPr>
              <a:t> формирования федерального перечня учебников, допущенных к использованию при реализации имеющих государственную аккредитацию образовательных программ начального общего, основного общего, среднего общего образования, утвержденным </a:t>
            </a:r>
            <a:r>
              <a:rPr lang="ru-RU" altLang="ru-RU" sz="2400"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Приказом</a:t>
            </a:r>
            <a:r>
              <a:rPr lang="ru-RU" altLang="ru-RU" sz="2400" dirty="0">
                <a:solidFill>
                  <a:schemeClr val="bg1"/>
                </a:solidFill>
                <a:latin typeface="Arial" panose="020B0604020202020204" pitchFamily="34" charset="0"/>
                <a:cs typeface="Arial" panose="020B0604020202020204" pitchFamily="34" charset="0"/>
              </a:rPr>
              <a:t> </a:t>
            </a:r>
            <a:r>
              <a:rPr lang="ru-RU" altLang="ru-RU" sz="2400" dirty="0" err="1">
                <a:solidFill>
                  <a:schemeClr val="bg1"/>
                </a:solidFill>
                <a:latin typeface="Arial" panose="020B0604020202020204" pitchFamily="34" charset="0"/>
                <a:cs typeface="Arial" panose="020B0604020202020204" pitchFamily="34" charset="0"/>
              </a:rPr>
              <a:t>Минпросвещения</a:t>
            </a:r>
            <a:r>
              <a:rPr lang="ru-RU" altLang="ru-RU" sz="2400" dirty="0">
                <a:solidFill>
                  <a:schemeClr val="bg1"/>
                </a:solidFill>
                <a:latin typeface="Arial" panose="020B0604020202020204" pitchFamily="34" charset="0"/>
                <a:cs typeface="Arial" panose="020B0604020202020204" pitchFamily="34" charset="0"/>
              </a:rPr>
              <a:t> России от 12 ноября 2021 г. N 819, в 2022-2023 учебному году планируется сформировать федеральный перечень учебников.</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a:extLst>
              <a:ext uri="{FF2B5EF4-FFF2-40B4-BE49-F238E27FC236}">
                <a16:creationId xmlns:a16="http://schemas.microsoft.com/office/drawing/2014/main" id="{A338B46C-2B52-43DA-9C31-1B25C331B3C7}"/>
              </a:ext>
            </a:extLst>
          </p:cNvPr>
          <p:cNvSpPr>
            <a:spLocks noGrp="1"/>
          </p:cNvSpPr>
          <p:nvPr>
            <p:ph type="title"/>
          </p:nvPr>
        </p:nvSpPr>
        <p:spPr>
          <a:xfrm>
            <a:off x="1873188" y="0"/>
            <a:ext cx="9919779" cy="1030288"/>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Механизм внедрения </a:t>
            </a:r>
          </a:p>
        </p:txBody>
      </p:sp>
      <p:pic>
        <p:nvPicPr>
          <p:cNvPr id="14339" name="Picture 4">
            <a:extLst>
              <a:ext uri="{FF2B5EF4-FFF2-40B4-BE49-F238E27FC236}">
                <a16:creationId xmlns:a16="http://schemas.microsoft.com/office/drawing/2014/main" id="{A2133873-6E6A-4E8F-92C3-D5DD21B9A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420427" cy="149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Прямоугольник 3">
            <a:extLst>
              <a:ext uri="{FF2B5EF4-FFF2-40B4-BE49-F238E27FC236}">
                <a16:creationId xmlns:a16="http://schemas.microsoft.com/office/drawing/2014/main" id="{29F2D224-3948-43D6-BCEC-BC5193F8BAD0}"/>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14341" name="Прямоугольник 1">
            <a:extLst>
              <a:ext uri="{FF2B5EF4-FFF2-40B4-BE49-F238E27FC236}">
                <a16:creationId xmlns:a16="http://schemas.microsoft.com/office/drawing/2014/main" id="{51A4374E-66BC-4CD4-8627-86BBD344BA2F}"/>
              </a:ext>
            </a:extLst>
          </p:cNvPr>
          <p:cNvSpPr>
            <a:spLocks noChangeArrowheads="1"/>
          </p:cNvSpPr>
          <p:nvPr/>
        </p:nvSpPr>
        <p:spPr bwMode="auto">
          <a:xfrm>
            <a:off x="114300" y="957263"/>
            <a:ext cx="1183957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4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ru-RU" altLang="ru-RU" sz="2400" dirty="0">
                <a:latin typeface="Arial" panose="020B0604020202020204" pitchFamily="34" charset="0"/>
                <a:cs typeface="Arial" panose="020B0604020202020204" pitchFamily="34" charset="0"/>
              </a:rPr>
              <a:t>                </a:t>
            </a:r>
            <a:r>
              <a:rPr lang="ru-RU" altLang="ru-RU" sz="2000" dirty="0">
                <a:solidFill>
                  <a:schemeClr val="bg1"/>
                </a:solidFill>
                <a:latin typeface="Arial" panose="020B0604020202020204" pitchFamily="34" charset="0"/>
                <a:cs typeface="Arial" panose="020B0604020202020204" pitchFamily="34" charset="0"/>
              </a:rPr>
              <a:t>Подробнее про новые образовательные стандарты рассказано в Письме </a:t>
            </a:r>
          </a:p>
          <a:p>
            <a:r>
              <a:rPr lang="ru-RU" altLang="ru-RU" sz="2000" dirty="0">
                <a:solidFill>
                  <a:schemeClr val="bg1"/>
                </a:solidFill>
                <a:latin typeface="Arial" panose="020B0604020202020204" pitchFamily="34" charset="0"/>
                <a:cs typeface="Arial" panose="020B0604020202020204" pitchFamily="34" charset="0"/>
              </a:rPr>
              <a:t>                  Министерства просвещения РФ от 15 февраля 2022 г. N АЗ-113/03 </a:t>
            </a:r>
          </a:p>
          <a:p>
            <a:r>
              <a:rPr lang="ru-RU" altLang="ru-RU" sz="2000" dirty="0">
                <a:solidFill>
                  <a:schemeClr val="bg1"/>
                </a:solidFill>
                <a:latin typeface="Arial" panose="020B0604020202020204" pitchFamily="34" charset="0"/>
                <a:cs typeface="Arial" panose="020B0604020202020204" pitchFamily="34" charset="0"/>
              </a:rPr>
              <a:t>                   «О направлении методических рекомендаций».</a:t>
            </a:r>
          </a:p>
          <a:p>
            <a:r>
              <a:rPr lang="ru-RU" altLang="ru-RU" sz="2000" dirty="0">
                <a:solidFill>
                  <a:schemeClr val="bg1"/>
                </a:solidFill>
                <a:latin typeface="Arial" panose="020B0604020202020204" pitchFamily="34" charset="0"/>
                <a:cs typeface="Arial" panose="020B0604020202020204" pitchFamily="34" charset="0"/>
              </a:rPr>
              <a:t>Целью данного информационно-методического письма является рассмотрение основных изменений обновленных </a:t>
            </a:r>
            <a:r>
              <a:rPr lang="ru-RU" altLang="ru-RU" sz="2000"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ФГОС</a:t>
            </a:r>
            <a:r>
              <a:rPr lang="ru-RU" altLang="ru-RU" sz="2000" dirty="0">
                <a:solidFill>
                  <a:schemeClr val="bg1"/>
                </a:solidFill>
                <a:latin typeface="Arial" panose="020B0604020202020204" pitchFamily="34" charset="0"/>
                <a:cs typeface="Arial" panose="020B0604020202020204" pitchFamily="34" charset="0"/>
              </a:rPr>
              <a:t> НОО и ООО, а также определение первоочередных мероприятий и задач подготовки к введению обновленных ФГОС НОО и ООО в штатном режиме в субъектах Российской Федерации.</a:t>
            </a:r>
          </a:p>
          <a:p>
            <a:endParaRPr lang="ru-RU" altLang="ru-RU" sz="800" dirty="0">
              <a:solidFill>
                <a:schemeClr val="bg1"/>
              </a:solidFill>
              <a:latin typeface="Arial" panose="020B0604020202020204" pitchFamily="34" charset="0"/>
              <a:ea typeface="Calibri" panose="020F0502020204030204" pitchFamily="34" charset="0"/>
              <a:cs typeface="Arial" panose="020B0604020202020204" pitchFamily="34" charset="0"/>
            </a:endParaRPr>
          </a:p>
          <a:p>
            <a:r>
              <a:rPr lang="ru-RU" altLang="ru-RU" sz="2000" dirty="0">
                <a:solidFill>
                  <a:schemeClr val="bg1"/>
                </a:solidFill>
                <a:latin typeface="Arial" panose="020B0604020202020204" pitchFamily="34" charset="0"/>
                <a:cs typeface="Arial" panose="020B0604020202020204" pitchFamily="34" charset="0"/>
              </a:rPr>
              <a:t>В настоящее время на федеральном уровне сформирована система управления процессами по введению обновленных ФГОС, запланирована оценка готовности субъектов Российской Федерации к введению обновленных ФГОС путем проведения Министерством просвещения Российской Федерации комплексного мониторинга. </a:t>
            </a:r>
          </a:p>
          <a:p>
            <a:endParaRPr lang="ru-RU" altLang="ru-RU" sz="800" dirty="0">
              <a:solidFill>
                <a:schemeClr val="bg1"/>
              </a:solidFill>
              <a:latin typeface="Arial" panose="020B0604020202020204" pitchFamily="34" charset="0"/>
              <a:cs typeface="Arial" panose="020B0604020202020204" pitchFamily="34" charset="0"/>
            </a:endParaRPr>
          </a:p>
          <a:p>
            <a:r>
              <a:rPr lang="ru-RU" altLang="ru-RU" sz="2000" dirty="0">
                <a:solidFill>
                  <a:schemeClr val="bg1"/>
                </a:solidFill>
                <a:latin typeface="Arial" panose="020B0604020202020204" pitchFamily="34" charset="0"/>
                <a:cs typeface="Arial" panose="020B0604020202020204" pitchFamily="34" charset="0"/>
              </a:rPr>
              <a:t>Федеральным оператором, координирующим деятельность по введению обновленных ФГОС, определен ФГБНУ "Институт стратегии развития образования РАО". Учитывая разделение полномочий между различными уровнями управления системой образования в субъекте Российской Федерации должны быть определены организации-операторы, обеспечивающие координацию деятельности по введению обновленных </a:t>
            </a:r>
            <a:r>
              <a:rPr lang="ru-RU" altLang="ru-RU" sz="2000"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ФГОС</a:t>
            </a:r>
            <a:r>
              <a:rPr lang="ru-RU" altLang="ru-RU" sz="2000" dirty="0">
                <a:solidFill>
                  <a:schemeClr val="bg1"/>
                </a:solidFill>
                <a:latin typeface="Arial" panose="020B0604020202020204" pitchFamily="34" charset="0"/>
                <a:cs typeface="Arial" panose="020B0604020202020204" pitchFamily="34" charset="0"/>
              </a:rPr>
              <a:t> НОО и ООО в образовательных организациях субъектов РФ.</a:t>
            </a:r>
            <a:endParaRPr lang="ru-RU" altLang="ru-RU" sz="2000" dirty="0">
              <a:solidFill>
                <a:schemeClr val="bg1"/>
              </a:solidFill>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a:extLst>
              <a:ext uri="{FF2B5EF4-FFF2-40B4-BE49-F238E27FC236}">
                <a16:creationId xmlns:a16="http://schemas.microsoft.com/office/drawing/2014/main" id="{C7D8728E-BBF0-40D5-A0D1-8AD31ED07467}"/>
              </a:ext>
            </a:extLst>
          </p:cNvPr>
          <p:cNvSpPr>
            <a:spLocks noGrp="1"/>
          </p:cNvSpPr>
          <p:nvPr>
            <p:ph type="title"/>
          </p:nvPr>
        </p:nvSpPr>
        <p:spPr>
          <a:xfrm>
            <a:off x="1500326" y="0"/>
            <a:ext cx="10679837" cy="1325563"/>
          </a:xfrm>
        </p:spPr>
        <p:txBody>
          <a:bodyPr>
            <a:normAutofit fontScale="90000"/>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Изменение в государственных стандартах среднего общего образования </a:t>
            </a:r>
            <a:endParaRPr lang="ru-RU" altLang="ru-RU" dirty="0">
              <a:solidFill>
                <a:schemeClr val="bg1"/>
              </a:solidFill>
              <a:latin typeface="Times New Roman" panose="02020603050405020304" pitchFamily="18" charset="0"/>
              <a:cs typeface="Times New Roman" panose="02020603050405020304" pitchFamily="18" charset="0"/>
            </a:endParaRPr>
          </a:p>
        </p:txBody>
      </p:sp>
      <p:pic>
        <p:nvPicPr>
          <p:cNvPr id="15363" name="Picture 4">
            <a:extLst>
              <a:ext uri="{FF2B5EF4-FFF2-40B4-BE49-F238E27FC236}">
                <a16:creationId xmlns:a16="http://schemas.microsoft.com/office/drawing/2014/main" id="{09E2D7BD-C9F6-4E2E-B693-B663DE7DE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305017" cy="137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a:extLst>
              <a:ext uri="{FF2B5EF4-FFF2-40B4-BE49-F238E27FC236}">
                <a16:creationId xmlns:a16="http://schemas.microsoft.com/office/drawing/2014/main" id="{C5D0E83B-B4BF-4E98-872E-7CF3434A99C4}"/>
              </a:ext>
            </a:extLst>
          </p:cNvPr>
          <p:cNvSpPr/>
          <p:nvPr/>
        </p:nvSpPr>
        <p:spPr>
          <a:xfrm>
            <a:off x="88777" y="1325563"/>
            <a:ext cx="12002609" cy="4801314"/>
          </a:xfrm>
          <a:prstGeom prst="rect">
            <a:avLst/>
          </a:prstGeom>
        </p:spPr>
        <p:txBody>
          <a:bodyPr wrap="square">
            <a:spAutoFit/>
          </a:bodyPr>
          <a:lstStyle/>
          <a:p>
            <a:pPr>
              <a:defRPr/>
            </a:pPr>
            <a:r>
              <a:rPr lang="ru-RU" dirty="0">
                <a:latin typeface="Arial" panose="020B0604020202020204" pitchFamily="34" charset="0"/>
                <a:cs typeface="Arial" panose="020B0604020202020204" pitchFamily="34" charset="0"/>
              </a:rPr>
              <a:t>     </a:t>
            </a:r>
            <a:r>
              <a:rPr lang="ru-RU" dirty="0">
                <a:solidFill>
                  <a:schemeClr val="bg1"/>
                </a:solidFill>
                <a:latin typeface="Arial" panose="020B0604020202020204" pitchFamily="34" charset="0"/>
                <a:cs typeface="Arial" panose="020B0604020202020204" pitchFamily="34" charset="0"/>
              </a:rPr>
              <a:t>Стоит отметить, что существенные изменения произошли и в действующих образовательных стандартах среднего общего образования. Основное изменение касается описания результатов освоения образовательной программы.</a:t>
            </a:r>
          </a:p>
          <a:p>
            <a:pPr>
              <a:defRPr/>
            </a:pPr>
            <a:endParaRPr lang="ru-RU" dirty="0">
              <a:solidFill>
                <a:schemeClr val="bg1"/>
              </a:solidFill>
              <a:latin typeface="Arial" panose="020B0604020202020204" pitchFamily="34" charset="0"/>
              <a:cs typeface="Arial" panose="020B0604020202020204" pitchFamily="34" charset="0"/>
            </a:endParaRPr>
          </a:p>
          <a:p>
            <a:pPr>
              <a:defRPr/>
            </a:pPr>
            <a:r>
              <a:rPr lang="ru-RU" dirty="0">
                <a:solidFill>
                  <a:schemeClr val="bg1"/>
                </a:solidFill>
                <a:latin typeface="Arial" panose="020B0604020202020204" pitchFamily="34" charset="0"/>
                <a:cs typeface="Arial" panose="020B0604020202020204" pitchFamily="34" charset="0"/>
              </a:rPr>
              <a:t>    Детальное описание требований к личностным, метапредметным и предметным результатам обучающихся содержатся в Приказе Министерства просвещения РФ от 12 августа 2022 г. N 732 «О внесении изменений в федеральный государственный образовательный стандарт среднего общего образования, утвержденный приказом Министерства образования и науки Российской Федерации от 17 мая 2012 г. N 413».</a:t>
            </a:r>
          </a:p>
          <a:p>
            <a:pPr>
              <a:defRPr/>
            </a:pPr>
            <a:r>
              <a:rPr lang="ru-RU" dirty="0">
                <a:solidFill>
                  <a:schemeClr val="bg1"/>
                </a:solidFill>
                <a:latin typeface="Arial" panose="020B0604020202020204" pitchFamily="34" charset="0"/>
                <a:cs typeface="Arial" panose="020B0604020202020204" pitchFamily="34" charset="0"/>
              </a:rPr>
              <a:t>Пересмотрены требования к результатам освоения основной образовательной программы, в т. ч. к предметным. Например, на уроках истории школьники будут изучать и спецоперацию на Украине.</a:t>
            </a:r>
            <a:br>
              <a:rPr lang="ru-RU" dirty="0">
                <a:solidFill>
                  <a:schemeClr val="bg1"/>
                </a:solidFill>
                <a:latin typeface="Arial" panose="020B0604020202020204" pitchFamily="34" charset="0"/>
                <a:cs typeface="Arial" panose="020B0604020202020204" pitchFamily="34" charset="0"/>
              </a:rPr>
            </a:br>
            <a:endParaRPr lang="ru-RU" dirty="0">
              <a:solidFill>
                <a:schemeClr val="bg1"/>
              </a:solidFill>
              <a:latin typeface="Arial" panose="020B0604020202020204" pitchFamily="34" charset="0"/>
              <a:cs typeface="Arial" panose="020B0604020202020204" pitchFamily="34" charset="0"/>
            </a:endParaRPr>
          </a:p>
          <a:p>
            <a:pPr>
              <a:defRPr/>
            </a:pPr>
            <a:r>
              <a:rPr lang="ru-RU" dirty="0">
                <a:solidFill>
                  <a:schemeClr val="bg1"/>
                </a:solidFill>
                <a:latin typeface="Arial" panose="020B0604020202020204" pitchFamily="34" charset="0"/>
                <a:cs typeface="Arial" panose="020B0604020202020204" pitchFamily="34" charset="0"/>
              </a:rPr>
              <a:t>    Максимальное количество учебных занятий за 2 года на одного обучающегося сокращено до 2 516 часов. </a:t>
            </a:r>
          </a:p>
          <a:p>
            <a:pPr>
              <a:defRPr/>
            </a:pPr>
            <a:r>
              <a:rPr lang="ru-RU" dirty="0">
                <a:solidFill>
                  <a:schemeClr val="bg1"/>
                </a:solidFill>
                <a:latin typeface="Arial" panose="020B0604020202020204" pitchFamily="34" charset="0"/>
                <a:cs typeface="Arial" panose="020B0604020202020204" pitchFamily="34" charset="0"/>
              </a:rPr>
              <a:t>    Уточнено, изучение каких предметов на базовом или углубленном уровне является обязательным. </a:t>
            </a:r>
          </a:p>
          <a:p>
            <a:pPr>
              <a:defRPr/>
            </a:pPr>
            <a:r>
              <a:rPr lang="ru-RU" dirty="0">
                <a:solidFill>
                  <a:schemeClr val="bg1"/>
                </a:solidFill>
                <a:latin typeface="Arial" panose="020B0604020202020204" pitchFamily="34" charset="0"/>
                <a:cs typeface="Arial" panose="020B0604020202020204" pitchFamily="34" charset="0"/>
              </a:rPr>
              <a:t>    Определены особенности изучения второго иностранного языка. </a:t>
            </a:r>
          </a:p>
          <a:p>
            <a:pPr>
              <a:defRPr/>
            </a:pPr>
            <a:r>
              <a:rPr lang="ru-RU" dirty="0">
                <a:solidFill>
                  <a:schemeClr val="bg1"/>
                </a:solidFill>
                <a:latin typeface="Arial" panose="020B0604020202020204" pitchFamily="34" charset="0"/>
                <a:cs typeface="Arial" panose="020B0604020202020204" pitchFamily="34" charset="0"/>
              </a:rPr>
              <a:t>    Закреплен ряд дополнительных особенностей формирования учебных планов в адаптированных образовательных программах. </a:t>
            </a:r>
          </a:p>
          <a:p>
            <a:pPr>
              <a:defRPr/>
            </a:pPr>
            <a:r>
              <a:rPr lang="ru-RU" dirty="0">
                <a:solidFill>
                  <a:schemeClr val="bg1"/>
                </a:solidFill>
                <a:latin typeface="Arial" panose="020B0604020202020204" pitchFamily="34" charset="0"/>
                <a:cs typeface="Arial" panose="020B0604020202020204" pitchFamily="34" charset="0"/>
              </a:rPr>
              <a:t>    Часть поправок касается использования электронной информационно-образовательной среды.</a:t>
            </a:r>
            <a:endParaRPr lang="ru-RU" b="1" dirty="0">
              <a:solidFill>
                <a:schemeClr val="bg1"/>
              </a:solidFill>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F43C48-11BB-C33A-0789-6C67852EB14F}"/>
              </a:ext>
            </a:extLst>
          </p:cNvPr>
          <p:cNvSpPr>
            <a:spLocks noGrp="1"/>
          </p:cNvSpPr>
          <p:nvPr>
            <p:ph type="ctrTitle"/>
          </p:nvPr>
        </p:nvSpPr>
        <p:spPr>
          <a:xfrm>
            <a:off x="1775534" y="526001"/>
            <a:ext cx="8762260" cy="2971801"/>
          </a:xfrm>
        </p:spPr>
        <p:txBody>
          <a:bodyPr>
            <a:normAutofit fontScale="90000"/>
          </a:bodyPr>
          <a:lstStyle/>
          <a:p>
            <a:pPr algn="ctr"/>
            <a:r>
              <a:rPr lang="ru-RU" b="1" dirty="0">
                <a:solidFill>
                  <a:schemeClr val="bg1"/>
                </a:solidFill>
                <a:latin typeface="Times New Roman" panose="02020603050405020304" pitchFamily="18" charset="0"/>
                <a:cs typeface="Times New Roman" panose="02020603050405020304" pitchFamily="18" charset="0"/>
              </a:rPr>
              <a:t>Дистанционные образовательные технологии: правовое регулирование </a:t>
            </a:r>
          </a:p>
        </p:txBody>
      </p:sp>
      <p:sp>
        <p:nvSpPr>
          <p:cNvPr id="3" name="Подзаголовок 2">
            <a:extLst>
              <a:ext uri="{FF2B5EF4-FFF2-40B4-BE49-F238E27FC236}">
                <a16:creationId xmlns:a16="http://schemas.microsoft.com/office/drawing/2014/main" id="{53F1324F-0504-CAD0-DBFF-9C23EB24723B}"/>
              </a:ext>
            </a:extLst>
          </p:cNvPr>
          <p:cNvSpPr>
            <a:spLocks noGrp="1"/>
          </p:cNvSpPr>
          <p:nvPr>
            <p:ph type="subTitle" idx="1"/>
          </p:nvPr>
        </p:nvSpPr>
        <p:spPr>
          <a:xfrm>
            <a:off x="6708559" y="4829453"/>
            <a:ext cx="5391705" cy="1899821"/>
          </a:xfrm>
        </p:spPr>
        <p:txBody>
          <a:bodyPr>
            <a:noAutofit/>
          </a:bodyPr>
          <a:lstStyle/>
          <a:p>
            <a:pPr>
              <a:spcBef>
                <a:spcPts val="0"/>
              </a:spcBef>
              <a:spcAft>
                <a:spcPts val="0"/>
              </a:spcAft>
            </a:pPr>
            <a:r>
              <a:rPr lang="ru-RU" sz="2400" dirty="0">
                <a:solidFill>
                  <a:schemeClr val="bg1"/>
                </a:solidFill>
                <a:latin typeface="Times New Roman" panose="02020603050405020304" pitchFamily="18" charset="0"/>
                <a:cs typeface="Times New Roman" panose="02020603050405020304" pitchFamily="18" charset="0"/>
              </a:rPr>
              <a:t>Чеха Вадим Витальевич, </a:t>
            </a:r>
          </a:p>
          <a:p>
            <a:pPr>
              <a:spcBef>
                <a:spcPts val="0"/>
              </a:spcBef>
              <a:spcAft>
                <a:spcPts val="0"/>
              </a:spcAft>
            </a:pPr>
            <a:r>
              <a:rPr lang="ru-RU" sz="2400" dirty="0" err="1">
                <a:solidFill>
                  <a:schemeClr val="bg1"/>
                </a:solidFill>
                <a:latin typeface="Times New Roman" panose="02020603050405020304" pitchFamily="18" charset="0"/>
                <a:cs typeface="Times New Roman" panose="02020603050405020304" pitchFamily="18" charset="0"/>
              </a:rPr>
              <a:t>д.ю.н</a:t>
            </a:r>
            <a:r>
              <a:rPr lang="ru-RU" sz="2400" dirty="0">
                <a:solidFill>
                  <a:schemeClr val="bg1"/>
                </a:solidFill>
                <a:latin typeface="Times New Roman" panose="02020603050405020304" pitchFamily="18" charset="0"/>
                <a:cs typeface="Times New Roman" panose="02020603050405020304" pitchFamily="18" charset="0"/>
              </a:rPr>
              <a:t>., главный научный сотрудник ФГБНУ «ФЦОЗ», </a:t>
            </a:r>
          </a:p>
          <a:p>
            <a:pPr>
              <a:spcBef>
                <a:spcPts val="0"/>
              </a:spcBef>
              <a:spcAft>
                <a:spcPts val="0"/>
              </a:spcAft>
            </a:pPr>
            <a:r>
              <a:rPr lang="ru-RU" sz="2400" dirty="0">
                <a:solidFill>
                  <a:schemeClr val="bg1"/>
                </a:solidFill>
                <a:latin typeface="Times New Roman" panose="02020603050405020304" pitchFamily="18" charset="0"/>
                <a:cs typeface="Times New Roman" panose="02020603050405020304" pitchFamily="18" charset="0"/>
              </a:rPr>
              <a:t>профессор МГЮА им. О.Е. </a:t>
            </a:r>
            <a:r>
              <a:rPr lang="ru-RU" sz="2400" dirty="0" err="1">
                <a:solidFill>
                  <a:schemeClr val="bg1"/>
                </a:solidFill>
                <a:latin typeface="Times New Roman" panose="02020603050405020304" pitchFamily="18" charset="0"/>
                <a:cs typeface="Times New Roman" panose="02020603050405020304" pitchFamily="18" charset="0"/>
              </a:rPr>
              <a:t>Кутафина</a:t>
            </a:r>
            <a:endParaRPr lang="ru-RU" sz="2400" dirty="0">
              <a:solidFill>
                <a:schemeClr val="bg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83FC36D4-D1AA-4122-A19E-A088F5916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305017" cy="137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181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5D7EFD-9D75-4D6C-A7DA-EDDBF9290D0F}"/>
              </a:ext>
            </a:extLst>
          </p:cNvPr>
          <p:cNvSpPr>
            <a:spLocks noGrp="1"/>
          </p:cNvSpPr>
          <p:nvPr>
            <p:ph type="title"/>
          </p:nvPr>
        </p:nvSpPr>
        <p:spPr>
          <a:xfrm>
            <a:off x="1722268" y="0"/>
            <a:ext cx="9472474" cy="2459115"/>
          </a:xfrm>
        </p:spPr>
        <p:txBody>
          <a:bodyPr>
            <a:noAutofit/>
          </a:bodyPr>
          <a:lstStyle/>
          <a:p>
            <a:pPr algn="ctr"/>
            <a:r>
              <a:rPr lang="ru-RU" sz="4000" b="1" dirty="0">
                <a:solidFill>
                  <a:schemeClr val="bg1"/>
                </a:solidFill>
                <a:latin typeface="Times New Roman" panose="02020603050405020304" pitchFamily="18" charset="0"/>
                <a:cs typeface="Times New Roman" panose="02020603050405020304" pitchFamily="18" charset="0"/>
              </a:rPr>
              <a:t>Дистанционные образовательные технологии (ДОТ) Что это ?</a:t>
            </a:r>
          </a:p>
        </p:txBody>
      </p:sp>
      <p:sp>
        <p:nvSpPr>
          <p:cNvPr id="3" name="Объект 2">
            <a:extLst>
              <a:ext uri="{FF2B5EF4-FFF2-40B4-BE49-F238E27FC236}">
                <a16:creationId xmlns:a16="http://schemas.microsoft.com/office/drawing/2014/main" id="{99C4EF94-D2E0-4D0A-A4C8-AAF18903CC6C}"/>
              </a:ext>
            </a:extLst>
          </p:cNvPr>
          <p:cNvSpPr>
            <a:spLocks noGrp="1"/>
          </p:cNvSpPr>
          <p:nvPr>
            <p:ph idx="1"/>
          </p:nvPr>
        </p:nvSpPr>
        <p:spPr>
          <a:xfrm>
            <a:off x="781867" y="2379215"/>
            <a:ext cx="10412875" cy="4309945"/>
          </a:xfrm>
        </p:spPr>
        <p:txBody>
          <a:bodyPr>
            <a:normAutofit/>
          </a:bodyPr>
          <a:lstStyle/>
          <a:p>
            <a:pPr marL="0" indent="0" algn="just">
              <a:buNone/>
            </a:pPr>
            <a:r>
              <a:rPr lang="ru-RU" sz="1800" dirty="0">
                <a:solidFill>
                  <a:schemeClr val="bg1"/>
                </a:solidFill>
                <a:latin typeface="Arial" panose="020B0604020202020204" pitchFamily="34" charset="0"/>
              </a:rPr>
              <a:t>   </a:t>
            </a:r>
            <a:r>
              <a:rPr lang="ru-RU" sz="3600" dirty="0">
                <a:solidFill>
                  <a:schemeClr val="bg1"/>
                </a:solidFill>
                <a:latin typeface="Arial" panose="020B0604020202020204" pitchFamily="34" charset="0"/>
              </a:rPr>
              <a:t>образовательные технологии, реализуемые в основном с применением информационно-телекоммуникационных сетей при опосредованном (на расстоянии) взаимодействии обучающихся и педагогических работников</a:t>
            </a:r>
          </a:p>
        </p:txBody>
      </p:sp>
      <p:pic>
        <p:nvPicPr>
          <p:cNvPr id="4" name="Picture 4">
            <a:extLst>
              <a:ext uri="{FF2B5EF4-FFF2-40B4-BE49-F238E27FC236}">
                <a16:creationId xmlns:a16="http://schemas.microsoft.com/office/drawing/2014/main" id="{39640A30-E0C8-40C3-A87C-D6353636D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305017" cy="137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31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E90C9A-CC5E-C844-A427-42E8BCA0DB13}"/>
              </a:ext>
            </a:extLst>
          </p:cNvPr>
          <p:cNvSpPr>
            <a:spLocks noGrp="1"/>
          </p:cNvSpPr>
          <p:nvPr>
            <p:ph type="title"/>
          </p:nvPr>
        </p:nvSpPr>
        <p:spPr>
          <a:xfrm>
            <a:off x="2368010" y="-6905"/>
            <a:ext cx="8534400" cy="1111681"/>
          </a:xfrm>
        </p:spPr>
        <p:txBody>
          <a:bodyPr/>
          <a:lstStyle/>
          <a:p>
            <a:r>
              <a:rPr lang="ru-RU" b="1" dirty="0">
                <a:solidFill>
                  <a:schemeClr val="bg1"/>
                </a:solidFill>
                <a:latin typeface="Times New Roman" panose="02020603050405020304" pitchFamily="18" charset="0"/>
                <a:cs typeface="Times New Roman" panose="02020603050405020304" pitchFamily="18" charset="0"/>
              </a:rPr>
              <a:t>Правовое регулирование ДОТ</a:t>
            </a:r>
          </a:p>
        </p:txBody>
      </p:sp>
      <p:sp>
        <p:nvSpPr>
          <p:cNvPr id="3" name="Объект 2">
            <a:extLst>
              <a:ext uri="{FF2B5EF4-FFF2-40B4-BE49-F238E27FC236}">
                <a16:creationId xmlns:a16="http://schemas.microsoft.com/office/drawing/2014/main" id="{B124008A-318C-12B5-AAAD-57269DBFB6C9}"/>
              </a:ext>
            </a:extLst>
          </p:cNvPr>
          <p:cNvSpPr>
            <a:spLocks noGrp="1"/>
          </p:cNvSpPr>
          <p:nvPr>
            <p:ph idx="1"/>
          </p:nvPr>
        </p:nvSpPr>
        <p:spPr>
          <a:xfrm>
            <a:off x="426128" y="1293391"/>
            <a:ext cx="11381174" cy="5400372"/>
          </a:xfrm>
        </p:spPr>
        <p:txBody>
          <a:bodyPr>
            <a:noAutofit/>
          </a:bodyPr>
          <a:lstStyle/>
          <a:p>
            <a:r>
              <a:rPr lang="ru-RU" sz="1800" dirty="0">
                <a:solidFill>
                  <a:schemeClr val="bg1"/>
                </a:solidFill>
              </a:rPr>
              <a:t>Федеральный закон «Об образовании в Российской Федерации».</a:t>
            </a:r>
          </a:p>
          <a:p>
            <a:pPr algn="just"/>
            <a:r>
              <a:rPr lang="ru-RU" sz="1800" dirty="0">
                <a:solidFill>
                  <a:schemeClr val="bg1"/>
                </a:solidFill>
              </a:rPr>
              <a:t>Приказ Минобрнауки России от 23.08.2017 N 816 «Об утверждении Порядка применения организациями, осуществляющими образовательную деятельность, электронного обучения, дистанционных образовательных технологий при реализации образовательных программ».</a:t>
            </a:r>
          </a:p>
          <a:p>
            <a:pPr algn="just"/>
            <a:r>
              <a:rPr lang="ru-RU" sz="1800" dirty="0">
                <a:solidFill>
                  <a:schemeClr val="bg1"/>
                </a:solidFill>
              </a:rPr>
              <a:t>Приказ </a:t>
            </a:r>
            <a:r>
              <a:rPr lang="ru-RU" sz="1800" dirty="0" err="1">
                <a:solidFill>
                  <a:schemeClr val="bg1"/>
                </a:solidFill>
              </a:rPr>
              <a:t>Минпросвещения</a:t>
            </a:r>
            <a:r>
              <a:rPr lang="ru-RU" sz="1800" dirty="0">
                <a:solidFill>
                  <a:schemeClr val="bg1"/>
                </a:solidFill>
              </a:rPr>
              <a:t> России от 02.12.2019 N 649 «Об утверждении Целевой модели цифровой образовательной среды».</a:t>
            </a:r>
          </a:p>
          <a:p>
            <a:pPr algn="just"/>
            <a:r>
              <a:rPr lang="ru-RU" sz="1800" dirty="0" err="1">
                <a:solidFill>
                  <a:schemeClr val="bg1"/>
                </a:solidFill>
              </a:rPr>
              <a:t>СанПины</a:t>
            </a:r>
            <a:r>
              <a:rPr lang="ru-RU" sz="1800" dirty="0">
                <a:solidFill>
                  <a:schemeClr val="bg1"/>
                </a:solidFill>
              </a:rPr>
              <a:t> , </a:t>
            </a:r>
            <a:r>
              <a:rPr lang="ru-RU" sz="1800" dirty="0" err="1">
                <a:solidFill>
                  <a:schemeClr val="bg1"/>
                </a:solidFill>
              </a:rPr>
              <a:t>ФГОСы</a:t>
            </a:r>
            <a:r>
              <a:rPr lang="ru-RU" sz="1800" dirty="0">
                <a:solidFill>
                  <a:schemeClr val="bg1"/>
                </a:solidFill>
              </a:rPr>
              <a:t>.</a:t>
            </a:r>
          </a:p>
          <a:p>
            <a:pPr algn="just"/>
            <a:r>
              <a:rPr lang="ru-RU" sz="1800" dirty="0">
                <a:solidFill>
                  <a:schemeClr val="bg1"/>
                </a:solidFill>
              </a:rPr>
              <a:t> Письма, Рекомендации, в частности: Письмо  </a:t>
            </a:r>
            <a:r>
              <a:rPr lang="ru-RU" sz="1800" dirty="0" err="1">
                <a:solidFill>
                  <a:schemeClr val="bg1"/>
                </a:solidFill>
              </a:rPr>
              <a:t>Минпросвещения</a:t>
            </a:r>
            <a:r>
              <a:rPr lang="ru-RU" sz="1800" dirty="0">
                <a:solidFill>
                  <a:schemeClr val="bg1"/>
                </a:solidFill>
              </a:rPr>
              <a:t> России от 12.10.2020 N ГД-1736/03 «О рекомендациях по использованию информационных технологий» (вместе с «Рекомендациями по использованию информационных технологий в образовательном процессе в условиях распространения новой коронавирусной инфекции в 2020/2021 учебном году»); Письмо  </a:t>
            </a:r>
            <a:r>
              <a:rPr lang="ru-RU" sz="1800" dirty="0" err="1">
                <a:solidFill>
                  <a:schemeClr val="bg1"/>
                </a:solidFill>
              </a:rPr>
              <a:t>Минпросвещения</a:t>
            </a:r>
            <a:r>
              <a:rPr lang="ru-RU" sz="1800" dirty="0">
                <a:solidFill>
                  <a:schemeClr val="bg1"/>
                </a:solidFill>
              </a:rPr>
              <a:t> России от 07.05.2020 N ВБ-976/04 «О реализации курсов внеурочной деятельности, программ воспитания и социализации, дополнительных общеразвивающих программ с использованием дистанционных образовательных технологий» (вместе с «Рекомендациями по реализации внеурочной деятельности, программы воспитания и социализации и дополнительных общеобразовательных программ с применением дистанционных образовательных технологий») и другие.</a:t>
            </a:r>
          </a:p>
          <a:p>
            <a:pPr marL="0" indent="0">
              <a:buNone/>
            </a:pPr>
            <a:r>
              <a:rPr lang="ru-RU" sz="1500" dirty="0"/>
              <a:t> </a:t>
            </a:r>
          </a:p>
        </p:txBody>
      </p:sp>
      <p:pic>
        <p:nvPicPr>
          <p:cNvPr id="4" name="Picture 4">
            <a:extLst>
              <a:ext uri="{FF2B5EF4-FFF2-40B4-BE49-F238E27FC236}">
                <a16:creationId xmlns:a16="http://schemas.microsoft.com/office/drawing/2014/main" id="{A199278D-35DA-4D3E-913F-75AA7FC2E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25118" cy="129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78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919B29-EC53-4B41-8540-018BD5B7F272}"/>
              </a:ext>
            </a:extLst>
          </p:cNvPr>
          <p:cNvSpPr>
            <a:spLocks noGrp="1"/>
          </p:cNvSpPr>
          <p:nvPr>
            <p:ph type="title"/>
          </p:nvPr>
        </p:nvSpPr>
        <p:spPr>
          <a:xfrm>
            <a:off x="1890944" y="92885"/>
            <a:ext cx="9822293" cy="1507067"/>
          </a:xfrm>
        </p:spPr>
        <p:txBody>
          <a:bodyPr>
            <a:noAutofit/>
          </a:bodyPr>
          <a:lstStyle/>
          <a:p>
            <a:pPr algn="ctr"/>
            <a:r>
              <a:rPr lang="ru-RU" b="1" dirty="0">
                <a:solidFill>
                  <a:schemeClr val="bg1"/>
                </a:solidFill>
                <a:latin typeface="Times New Roman" panose="02020603050405020304" pitchFamily="18" charset="0"/>
                <a:cs typeface="Times New Roman" panose="02020603050405020304" pitchFamily="18" charset="0"/>
              </a:rPr>
              <a:t>Образовательный процесс при применении ДОТ</a:t>
            </a:r>
          </a:p>
        </p:txBody>
      </p:sp>
      <p:sp>
        <p:nvSpPr>
          <p:cNvPr id="3" name="Объект 2">
            <a:extLst>
              <a:ext uri="{FF2B5EF4-FFF2-40B4-BE49-F238E27FC236}">
                <a16:creationId xmlns:a16="http://schemas.microsoft.com/office/drawing/2014/main" id="{18491DB3-20B8-4596-9613-4872C8FFAEF4}"/>
              </a:ext>
            </a:extLst>
          </p:cNvPr>
          <p:cNvSpPr>
            <a:spLocks noGrp="1"/>
          </p:cNvSpPr>
          <p:nvPr>
            <p:ph idx="1"/>
          </p:nvPr>
        </p:nvSpPr>
        <p:spPr>
          <a:xfrm>
            <a:off x="328473" y="1599952"/>
            <a:ext cx="11754035" cy="5165163"/>
          </a:xfrm>
        </p:spPr>
        <p:txBody>
          <a:bodyPr>
            <a:noAutofit/>
          </a:bodyPr>
          <a:lstStyle/>
          <a:p>
            <a:pPr algn="just"/>
            <a:r>
              <a:rPr lang="ru-RU" sz="1800" dirty="0">
                <a:solidFill>
                  <a:schemeClr val="bg1"/>
                </a:solidFill>
                <a:latin typeface="Arial" panose="020B0604020202020204" pitchFamily="34" charset="0"/>
              </a:rPr>
              <a:t>Место осуществления образовательной деятельности -место нахождения организации независимо от места нахождения обучающихся</a:t>
            </a:r>
          </a:p>
          <a:p>
            <a:pPr algn="just"/>
            <a:r>
              <a:rPr lang="ru-RU" sz="1800" dirty="0">
                <a:solidFill>
                  <a:schemeClr val="bg1"/>
                </a:solidFill>
                <a:latin typeface="Arial" panose="020B0604020202020204" pitchFamily="34" charset="0"/>
              </a:rPr>
              <a:t>Образовательная организация (ОО) обеспечивают соответствующий применяемым технологиям уровень подготовки педагогических, учебно-вспомогательных, административно-хозяйственных работников организации</a:t>
            </a:r>
          </a:p>
          <a:p>
            <a:pPr algn="just"/>
            <a:r>
              <a:rPr lang="ru-RU" sz="1800" dirty="0">
                <a:solidFill>
                  <a:schemeClr val="bg1"/>
                </a:solidFill>
                <a:latin typeface="Arial" panose="020B0604020202020204" pitchFamily="34" charset="0"/>
              </a:rPr>
              <a:t>ОО самостоятельно определяют порядок оказания учебно-методической помощи обучающимся, в том числе в форме индивидуальных консультаций, оказываемых дистанционно с использованием информационных и телекоммуникационных технологий  </a:t>
            </a:r>
          </a:p>
          <a:p>
            <a:pPr algn="just"/>
            <a:r>
              <a:rPr lang="ru-RU" sz="1800" dirty="0">
                <a:solidFill>
                  <a:schemeClr val="bg1"/>
                </a:solidFill>
                <a:latin typeface="Arial" panose="020B0604020202020204" pitchFamily="34" charset="0"/>
              </a:rPr>
              <a:t>ОО самостоятельно определяют соотношение объема занятий, проводимых путем непосредственного взаимодействия педагогического работника с обучающимся, в том числе с применением  ДОТ</a:t>
            </a:r>
          </a:p>
          <a:p>
            <a:pPr algn="just"/>
            <a:r>
              <a:rPr lang="ru-RU" sz="1800" dirty="0">
                <a:solidFill>
                  <a:schemeClr val="bg1"/>
                </a:solidFill>
                <a:latin typeface="Arial" panose="020B0604020202020204" pitchFamily="34" charset="0"/>
              </a:rPr>
              <a:t>допускается отсутствие учебных занятий, проводимых путем непосредственного взаимодействия педагогического работника с обучающимся в аудитории</a:t>
            </a:r>
          </a:p>
          <a:p>
            <a:pPr algn="just"/>
            <a:r>
              <a:rPr lang="ru-RU" sz="1800" dirty="0">
                <a:solidFill>
                  <a:schemeClr val="bg1"/>
                </a:solidFill>
                <a:latin typeface="Arial" panose="020B0604020202020204" pitchFamily="34" charset="0"/>
              </a:rPr>
              <a:t>учебные занятия в виде онлайн-курсов, обеспечивающих для обучающихся, достижение и оценку результатов обучения путем организации образовательной деятельности в электронной информационно-образовательной среде, к которой предоставляется открытый доступ через информационно-телекоммуникационную сеть «Интернет»</a:t>
            </a:r>
          </a:p>
        </p:txBody>
      </p:sp>
      <p:pic>
        <p:nvPicPr>
          <p:cNvPr id="4" name="Picture 4">
            <a:extLst>
              <a:ext uri="{FF2B5EF4-FFF2-40B4-BE49-F238E27FC236}">
                <a16:creationId xmlns:a16="http://schemas.microsoft.com/office/drawing/2014/main" id="{ED3EAE88-8E02-439B-83E0-1B575D6EE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305017" cy="137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70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9922" y="0"/>
            <a:ext cx="10253709" cy="1507067"/>
          </a:xfrm>
        </p:spPr>
        <p:txBody>
          <a:bodyPr>
            <a:noAutofit/>
          </a:bodyPr>
          <a:lstStyle/>
          <a:p>
            <a:r>
              <a:rPr lang="ru-RU" sz="3200" b="1" dirty="0">
                <a:solidFill>
                  <a:schemeClr val="bg1"/>
                </a:solidFill>
                <a:latin typeface="Times New Roman" panose="02020603050405020304" pitchFamily="18" charset="0"/>
                <a:cs typeface="Times New Roman" panose="02020603050405020304" pitchFamily="18" charset="0"/>
              </a:rPr>
              <a:t>Обязанности ОО при применении ДОТ при реализации образовательных программ  </a:t>
            </a:r>
          </a:p>
        </p:txBody>
      </p:sp>
      <p:sp>
        <p:nvSpPr>
          <p:cNvPr id="3" name="Содержимое 2"/>
          <p:cNvSpPr>
            <a:spLocks noGrp="1"/>
          </p:cNvSpPr>
          <p:nvPr>
            <p:ph idx="1"/>
          </p:nvPr>
        </p:nvSpPr>
        <p:spPr>
          <a:xfrm>
            <a:off x="652507" y="1507066"/>
            <a:ext cx="11039383" cy="4991387"/>
          </a:xfrm>
        </p:spPr>
        <p:txBody>
          <a:bodyPr>
            <a:normAutofit/>
          </a:bodyPr>
          <a:lstStyle/>
          <a:p>
            <a:pPr algn="just">
              <a:buNone/>
            </a:pPr>
            <a:r>
              <a:rPr lang="ru-RU" sz="4000" dirty="0"/>
              <a:t>ОО :</a:t>
            </a:r>
          </a:p>
          <a:p>
            <a:pPr marL="0" indent="0" algn="just">
              <a:buNone/>
            </a:pPr>
            <a:r>
              <a:rPr lang="ru-RU" sz="2200" dirty="0"/>
              <a:t>  -создает условия для функционирования электронной информационно-образовательной среды, обеспечивающей освоение обучающимися образовательных программ или их частей в полном объеме независимо от места нахождения обучающихся</a:t>
            </a:r>
          </a:p>
          <a:p>
            <a:pPr marL="0" indent="0" algn="just">
              <a:buNone/>
            </a:pPr>
            <a:r>
              <a:rPr lang="ru-RU" sz="2200" dirty="0"/>
              <a:t>  -обеспечивает идентификацию личности обучающегося, выбор способа которой осуществляется организацией самостоятельно, и контроль соблюдения условий проведения мероприятий, в рамках которых осуществляется оценка результатов обучения</a:t>
            </a:r>
          </a:p>
          <a:p>
            <a:pPr algn="just">
              <a:buNone/>
            </a:pPr>
            <a:endParaRPr lang="ru-RU" sz="2400" dirty="0"/>
          </a:p>
        </p:txBody>
      </p:sp>
      <p:pic>
        <p:nvPicPr>
          <p:cNvPr id="4" name="Picture 4">
            <a:extLst>
              <a:ext uri="{FF2B5EF4-FFF2-40B4-BE49-F238E27FC236}">
                <a16:creationId xmlns:a16="http://schemas.microsoft.com/office/drawing/2014/main" id="{0DF502E5-2A6A-4CD0-84B1-7E5E5DC2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305017" cy="137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600FA2E-0618-4A4A-A07E-6ACAC2B921D1}"/>
              </a:ext>
            </a:extLst>
          </p:cNvPr>
          <p:cNvSpPr>
            <a:spLocks noGrp="1"/>
          </p:cNvSpPr>
          <p:nvPr>
            <p:ph type="subTitle" idx="1"/>
          </p:nvPr>
        </p:nvSpPr>
        <p:spPr>
          <a:xfrm>
            <a:off x="1109709" y="1127464"/>
            <a:ext cx="10608817" cy="5024761"/>
          </a:xfrm>
        </p:spPr>
        <p:txBody>
          <a:bodyPr>
            <a:normAutofit fontScale="92500" lnSpcReduction="20000"/>
          </a:bodyPr>
          <a:lstStyle/>
          <a:p>
            <a:pPr lvl="0"/>
            <a:r>
              <a:rPr lang="ru-RU" sz="3800" b="1" dirty="0">
                <a:solidFill>
                  <a:schemeClr val="bg1"/>
                </a:solidFill>
                <a:latin typeface="Times New Roman" panose="02020603050405020304" pitchFamily="18" charset="0"/>
                <a:cs typeface="Times New Roman" panose="02020603050405020304" pitchFamily="18" charset="0"/>
              </a:rPr>
              <a:t>1. Единые федеральные образовательные стандарты: изменения в законе и работе педагога школы.   </a:t>
            </a:r>
          </a:p>
          <a:p>
            <a:pPr lvl="0"/>
            <a:r>
              <a:rPr lang="ru-RU" sz="3800" b="1" dirty="0">
                <a:solidFill>
                  <a:schemeClr val="bg1"/>
                </a:solidFill>
                <a:latin typeface="Times New Roman" panose="02020603050405020304" pitchFamily="18" charset="0"/>
                <a:cs typeface="Times New Roman" panose="02020603050405020304" pitchFamily="18" charset="0"/>
              </a:rPr>
              <a:t>2. Вопросы организации дистанционного обучения в образовательной организации.</a:t>
            </a:r>
          </a:p>
          <a:p>
            <a:pPr lvl="0"/>
            <a:r>
              <a:rPr lang="ru-RU" sz="3800" b="1" dirty="0">
                <a:solidFill>
                  <a:schemeClr val="bg1"/>
                </a:solidFill>
                <a:latin typeface="Times New Roman" panose="02020603050405020304" pitchFamily="18" charset="0"/>
                <a:cs typeface="Times New Roman" panose="02020603050405020304" pitchFamily="18" charset="0"/>
              </a:rPr>
              <a:t>3. Права и обязанности обучающихся: реализация права обучающихся на создание общественного объединения в школе.</a:t>
            </a:r>
          </a:p>
          <a:p>
            <a:r>
              <a:rPr lang="ru-RU" sz="3800" b="1" dirty="0">
                <a:solidFill>
                  <a:schemeClr val="bg1"/>
                </a:solidFill>
                <a:latin typeface="Times New Roman" panose="02020603050405020304" pitchFamily="18" charset="0"/>
                <a:cs typeface="Times New Roman" panose="02020603050405020304" pitchFamily="18" charset="0"/>
              </a:rPr>
              <a:t>4. Предоставление персональных данных обучающихся.</a:t>
            </a:r>
          </a:p>
          <a:p>
            <a:endParaRPr lang="ru-RU" sz="1800" dirty="0">
              <a:solidFill>
                <a:schemeClr val="bg1"/>
              </a:solidFill>
            </a:endParaRPr>
          </a:p>
        </p:txBody>
      </p:sp>
      <p:pic>
        <p:nvPicPr>
          <p:cNvPr id="4" name="Picture 4">
            <a:extLst>
              <a:ext uri="{FF2B5EF4-FFF2-40B4-BE49-F238E27FC236}">
                <a16:creationId xmlns:a16="http://schemas.microsoft.com/office/drawing/2014/main" id="{89A1725B-4ECA-46FC-A49E-00B616ABA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5" y="0"/>
            <a:ext cx="1280117" cy="1318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0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EA4E1C-1FD3-4E20-80F5-6D885B665FA9}"/>
              </a:ext>
            </a:extLst>
          </p:cNvPr>
          <p:cNvSpPr>
            <a:spLocks noGrp="1"/>
          </p:cNvSpPr>
          <p:nvPr>
            <p:ph type="title"/>
          </p:nvPr>
        </p:nvSpPr>
        <p:spPr>
          <a:xfrm>
            <a:off x="2939140" y="117631"/>
            <a:ext cx="4953108" cy="965446"/>
          </a:xfrm>
        </p:spPr>
        <p:txBody>
          <a:bodyPr>
            <a:normAutofit/>
          </a:bodyPr>
          <a:lstStyle/>
          <a:p>
            <a:r>
              <a:rPr lang="ru-RU" sz="5400" b="1" dirty="0">
                <a:solidFill>
                  <a:schemeClr val="bg1"/>
                </a:solidFill>
                <a:latin typeface="Times New Roman" panose="02020603050405020304" pitchFamily="18" charset="0"/>
                <a:cs typeface="Times New Roman" panose="02020603050405020304" pitchFamily="18" charset="0"/>
              </a:rPr>
              <a:t>ФГОС   </a:t>
            </a:r>
          </a:p>
        </p:txBody>
      </p:sp>
      <p:sp>
        <p:nvSpPr>
          <p:cNvPr id="3" name="Объект 2">
            <a:extLst>
              <a:ext uri="{FF2B5EF4-FFF2-40B4-BE49-F238E27FC236}">
                <a16:creationId xmlns:a16="http://schemas.microsoft.com/office/drawing/2014/main" id="{1EC173A9-0A20-4C46-9DE5-BF1535F22E8A}"/>
              </a:ext>
            </a:extLst>
          </p:cNvPr>
          <p:cNvSpPr>
            <a:spLocks noGrp="1"/>
          </p:cNvSpPr>
          <p:nvPr>
            <p:ph idx="1"/>
          </p:nvPr>
        </p:nvSpPr>
        <p:spPr>
          <a:xfrm>
            <a:off x="1148494" y="1813264"/>
            <a:ext cx="9007560" cy="3615267"/>
          </a:xfrm>
        </p:spPr>
        <p:txBody>
          <a:bodyPr>
            <a:normAutofit/>
          </a:bodyPr>
          <a:lstStyle/>
          <a:p>
            <a:pPr marL="0" indent="0" algn="just">
              <a:buNone/>
            </a:pPr>
            <a:r>
              <a:rPr lang="ru-RU" sz="3200" dirty="0">
                <a:solidFill>
                  <a:schemeClr val="bg1"/>
                </a:solidFill>
                <a:latin typeface="Arial" panose="020B0604020202020204" pitchFamily="34" charset="0"/>
              </a:rPr>
              <a:t>   Приказ </a:t>
            </a:r>
            <a:r>
              <a:rPr lang="ru-RU" sz="3200" dirty="0" err="1">
                <a:solidFill>
                  <a:schemeClr val="bg1"/>
                </a:solidFill>
                <a:latin typeface="Arial" panose="020B0604020202020204" pitchFamily="34" charset="0"/>
              </a:rPr>
              <a:t>Минпросвещения</a:t>
            </a:r>
            <a:r>
              <a:rPr lang="ru-RU" sz="3200" dirty="0">
                <a:solidFill>
                  <a:schemeClr val="bg1"/>
                </a:solidFill>
                <a:latin typeface="Arial" panose="020B0604020202020204" pitchFamily="34" charset="0"/>
              </a:rPr>
              <a:t> России от 31.05.2021 N 287 «Об утверждении федерального государственного образовательного стандарта основного общего образования»</a:t>
            </a:r>
          </a:p>
          <a:p>
            <a:pPr marL="0" indent="0" algn="just">
              <a:buNone/>
            </a:pPr>
            <a:r>
              <a:rPr lang="ru-RU" sz="4000" dirty="0">
                <a:latin typeface="Arial" panose="020B0604020202020204" pitchFamily="34" charset="0"/>
              </a:rPr>
              <a:t>  </a:t>
            </a:r>
            <a:endParaRPr lang="ru-RU" sz="4000" dirty="0"/>
          </a:p>
        </p:txBody>
      </p:sp>
      <p:pic>
        <p:nvPicPr>
          <p:cNvPr id="4" name="Picture 4">
            <a:extLst>
              <a:ext uri="{FF2B5EF4-FFF2-40B4-BE49-F238E27FC236}">
                <a16:creationId xmlns:a16="http://schemas.microsoft.com/office/drawing/2014/main" id="{FE6AB0B1-126D-4737-9D84-08B9AA48B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305017" cy="137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0314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AB9A05-3B5C-4BDC-B9F8-E0B68491BF3F}"/>
              </a:ext>
            </a:extLst>
          </p:cNvPr>
          <p:cNvSpPr>
            <a:spLocks noGrp="1"/>
          </p:cNvSpPr>
          <p:nvPr>
            <p:ph type="title"/>
          </p:nvPr>
        </p:nvSpPr>
        <p:spPr>
          <a:xfrm>
            <a:off x="2130641" y="119251"/>
            <a:ext cx="9023303" cy="1258492"/>
          </a:xfrm>
        </p:spPr>
        <p:txBody>
          <a:bodyPr>
            <a:normAutofit/>
          </a:bodyPr>
          <a:lstStyle/>
          <a:p>
            <a:r>
              <a:rPr lang="ru-RU" b="1" dirty="0">
                <a:solidFill>
                  <a:schemeClr val="bg1"/>
                </a:solidFill>
                <a:latin typeface="Times New Roman" panose="02020603050405020304" pitchFamily="18" charset="0"/>
                <a:cs typeface="Times New Roman" panose="02020603050405020304" pitchFamily="18" charset="0"/>
              </a:rPr>
              <a:t>Санитарные правила</a:t>
            </a:r>
          </a:p>
        </p:txBody>
      </p:sp>
      <p:sp>
        <p:nvSpPr>
          <p:cNvPr id="3" name="Объект 2">
            <a:extLst>
              <a:ext uri="{FF2B5EF4-FFF2-40B4-BE49-F238E27FC236}">
                <a16:creationId xmlns:a16="http://schemas.microsoft.com/office/drawing/2014/main" id="{E3DFB1CB-374F-4D3C-8D9E-B6889F84474E}"/>
              </a:ext>
            </a:extLst>
          </p:cNvPr>
          <p:cNvSpPr>
            <a:spLocks noGrp="1"/>
          </p:cNvSpPr>
          <p:nvPr>
            <p:ph idx="1"/>
          </p:nvPr>
        </p:nvSpPr>
        <p:spPr>
          <a:xfrm>
            <a:off x="932155" y="1377743"/>
            <a:ext cx="9848927" cy="5165100"/>
          </a:xfrm>
        </p:spPr>
        <p:txBody>
          <a:bodyPr/>
          <a:lstStyle/>
          <a:p>
            <a:pPr algn="just"/>
            <a:r>
              <a:rPr lang="ru-RU" sz="2800" b="0" i="0" u="none" strike="noStrike" baseline="0" dirty="0">
                <a:solidFill>
                  <a:schemeClr val="bg1"/>
                </a:solidFill>
                <a:latin typeface="Arial" panose="020B0604020202020204" pitchFamily="34" charset="0"/>
              </a:rPr>
              <a:t>Постановление Главного государственного санитарного врача РФ от 28.09.2020 N 28 «Об утверждении санитарных правил СП 2.4.3648-20 «Санитарно-эпидемиологические требования к организациям воспитания и обучения, отдыха и оздоровления детей и молодежи» (вместе с «СП 2.4.3648-20. Санитарные правила...»)</a:t>
            </a:r>
          </a:p>
          <a:p>
            <a:pPr algn="just"/>
            <a:endParaRPr lang="ru-RU" dirty="0"/>
          </a:p>
          <a:p>
            <a:endParaRPr lang="ru-RU" dirty="0"/>
          </a:p>
        </p:txBody>
      </p:sp>
      <p:pic>
        <p:nvPicPr>
          <p:cNvPr id="4" name="Picture 4">
            <a:extLst>
              <a:ext uri="{FF2B5EF4-FFF2-40B4-BE49-F238E27FC236}">
                <a16:creationId xmlns:a16="http://schemas.microsoft.com/office/drawing/2014/main" id="{BB911947-BE79-4DD4-989E-E99027A70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305017" cy="137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61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4891E2-B1FE-95A9-18B3-ED8A39C536C2}"/>
              </a:ext>
            </a:extLst>
          </p:cNvPr>
          <p:cNvSpPr>
            <a:spLocks noGrp="1"/>
          </p:cNvSpPr>
          <p:nvPr>
            <p:ph type="title"/>
          </p:nvPr>
        </p:nvSpPr>
        <p:spPr>
          <a:xfrm>
            <a:off x="1544715" y="0"/>
            <a:ext cx="9538208" cy="1091953"/>
          </a:xfrm>
        </p:spPr>
        <p:txBody>
          <a:bodyPr>
            <a:normAutofit/>
          </a:bodyPr>
          <a:lstStyle/>
          <a:p>
            <a:r>
              <a:rPr lang="ru-RU" b="1" dirty="0">
                <a:solidFill>
                  <a:schemeClr val="bg1"/>
                </a:solidFill>
                <a:latin typeface="Times New Roman" panose="02020603050405020304" pitchFamily="18" charset="0"/>
                <a:cs typeface="Times New Roman" panose="02020603050405020304" pitchFamily="18" charset="0"/>
              </a:rPr>
              <a:t>Образовательные ресурсы для ДОТ</a:t>
            </a:r>
          </a:p>
        </p:txBody>
      </p:sp>
      <p:sp>
        <p:nvSpPr>
          <p:cNvPr id="3" name="Объект 2">
            <a:extLst>
              <a:ext uri="{FF2B5EF4-FFF2-40B4-BE49-F238E27FC236}">
                <a16:creationId xmlns:a16="http://schemas.microsoft.com/office/drawing/2014/main" id="{3C6B7774-77E7-2CCE-9E81-D6EF674054BE}"/>
              </a:ext>
            </a:extLst>
          </p:cNvPr>
          <p:cNvSpPr>
            <a:spLocks noGrp="1"/>
          </p:cNvSpPr>
          <p:nvPr>
            <p:ph idx="1"/>
          </p:nvPr>
        </p:nvSpPr>
        <p:spPr>
          <a:xfrm>
            <a:off x="710845" y="1376038"/>
            <a:ext cx="10372078" cy="5344357"/>
          </a:xfrm>
        </p:spPr>
        <p:txBody>
          <a:bodyPr>
            <a:noAutofit/>
          </a:bodyPr>
          <a:lstStyle/>
          <a:p>
            <a:r>
              <a:rPr lang="ru-RU" sz="1800" b="1" dirty="0">
                <a:solidFill>
                  <a:schemeClr val="bg1"/>
                </a:solidFill>
                <a:latin typeface="Times New Roman" panose="02020603050405020304" pitchFamily="18" charset="0"/>
                <a:cs typeface="Times New Roman" panose="02020603050405020304" pitchFamily="18" charset="0"/>
              </a:rPr>
              <a:t>Письмо (Информация) </a:t>
            </a:r>
            <a:r>
              <a:rPr lang="ru-RU" sz="1800" b="1" dirty="0" err="1">
                <a:solidFill>
                  <a:schemeClr val="bg1"/>
                </a:solidFill>
                <a:latin typeface="Times New Roman" panose="02020603050405020304" pitchFamily="18" charset="0"/>
                <a:cs typeface="Times New Roman" panose="02020603050405020304" pitchFamily="18" charset="0"/>
              </a:rPr>
              <a:t>Минпросвещения</a:t>
            </a:r>
            <a:r>
              <a:rPr lang="ru-RU" sz="1800" b="1" dirty="0">
                <a:solidFill>
                  <a:schemeClr val="bg1"/>
                </a:solidFill>
                <a:latin typeface="Times New Roman" panose="02020603050405020304" pitchFamily="18" charset="0"/>
                <a:cs typeface="Times New Roman" panose="02020603050405020304" pitchFamily="18" charset="0"/>
              </a:rPr>
              <a:t> России от 18 марта 2020 года </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Российская электронная школа</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Московская электронная школа</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телеканал </a:t>
            </a:r>
            <a:r>
              <a:rPr lang="ru-RU"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Мособртв</a:t>
            </a: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Сервис </a:t>
            </a:r>
            <a:r>
              <a:rPr lang="ru-RU"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Яндекс.Учебник</a:t>
            </a:r>
            <a:endPar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издательство «Просвещение»</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Компания «</a:t>
            </a:r>
            <a:r>
              <a:rPr lang="ru-RU"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Учи.ру</a:t>
            </a: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Маркетплейс образовательных услуг:  «1С»,  «</a:t>
            </a:r>
            <a:r>
              <a:rPr lang="ru-RU"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Скайенг</a:t>
            </a: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ru-RU"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Кодвардс</a:t>
            </a: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ru-RU"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Фоксфорд</a:t>
            </a: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InternetUrok.ru, онлайн-школа </a:t>
            </a:r>
            <a:r>
              <a:rPr lang="ru-RU"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Skyeng</a:t>
            </a:r>
            <a:endPar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Онлайн-платформа «Мои достижения» </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Платформа для проведения олимпиад и курсов «</a:t>
            </a:r>
            <a:r>
              <a:rPr lang="ru-RU"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Олимпиум</a:t>
            </a: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Всероссийский образовательный проект «Урок цифры»</a:t>
            </a:r>
          </a:p>
          <a:p>
            <a:pPr marL="0" indent="0">
              <a:buNone/>
            </a:pP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Платформа «</a:t>
            </a:r>
            <a:r>
              <a:rPr lang="ru-RU"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Сириус.Онлайн</a:t>
            </a:r>
            <a:r>
              <a:rPr lang="ru-RU"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ru-RU" sz="1800" b="1" dirty="0">
              <a:solidFill>
                <a:schemeClr val="bg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8F6D5558-9B89-4F8F-85E9-51E84067F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171852" cy="123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48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82E349-87F8-59B4-96AE-C6D70D1EC50E}"/>
              </a:ext>
            </a:extLst>
          </p:cNvPr>
          <p:cNvSpPr>
            <a:spLocks noGrp="1"/>
          </p:cNvSpPr>
          <p:nvPr>
            <p:ph type="title"/>
          </p:nvPr>
        </p:nvSpPr>
        <p:spPr>
          <a:xfrm>
            <a:off x="1473692" y="0"/>
            <a:ext cx="10191565" cy="1507067"/>
          </a:xfrm>
        </p:spPr>
        <p:txBody>
          <a:bodyPr>
            <a:normAutofit/>
          </a:bodyPr>
          <a:lstStyle/>
          <a:p>
            <a:pPr algn="ctr"/>
            <a:r>
              <a:rPr lang="ru-RU" b="1" dirty="0">
                <a:solidFill>
                  <a:schemeClr val="bg1"/>
                </a:solidFill>
                <a:latin typeface="Times New Roman" panose="02020603050405020304" pitchFamily="18" charset="0"/>
                <a:cs typeface="Times New Roman" panose="02020603050405020304" pitchFamily="18" charset="0"/>
              </a:rPr>
              <a:t>ДОТ во внеурочной деятельности: направления</a:t>
            </a:r>
          </a:p>
        </p:txBody>
      </p:sp>
      <p:sp>
        <p:nvSpPr>
          <p:cNvPr id="3" name="Объект 2">
            <a:extLst>
              <a:ext uri="{FF2B5EF4-FFF2-40B4-BE49-F238E27FC236}">
                <a16:creationId xmlns:a16="http://schemas.microsoft.com/office/drawing/2014/main" id="{BF66EEE2-D41B-C85D-3DA2-0E83316C3931}"/>
              </a:ext>
            </a:extLst>
          </p:cNvPr>
          <p:cNvSpPr>
            <a:spLocks noGrp="1"/>
          </p:cNvSpPr>
          <p:nvPr>
            <p:ph idx="1"/>
          </p:nvPr>
        </p:nvSpPr>
        <p:spPr>
          <a:xfrm>
            <a:off x="452761" y="1507068"/>
            <a:ext cx="10963923" cy="5226482"/>
          </a:xfrm>
        </p:spPr>
        <p:txBody>
          <a:bodyPr>
            <a:normAutofit fontScale="92500" lnSpcReduction="20000"/>
          </a:bodyPr>
          <a:lstStyle/>
          <a:p>
            <a:pPr indent="342900" algn="just">
              <a:lnSpc>
                <a:spcPct val="107000"/>
              </a:lnSpc>
              <a:spcBef>
                <a:spcPts val="1000"/>
              </a:spcBef>
              <a:spcAft>
                <a:spcPts val="800"/>
              </a:spcAft>
            </a:pPr>
            <a:r>
              <a:rPr lang="ru-RU" sz="1800" dirty="0">
                <a:solidFill>
                  <a:schemeClr val="bg1"/>
                </a:solidFill>
                <a:latin typeface="Arial" panose="020B0604020202020204" pitchFamily="34" charset="0"/>
                <a:ea typeface="Calibri" panose="020F0502020204030204" pitchFamily="34" charset="0"/>
                <a:cs typeface="Times New Roman" panose="02020603050405020304" pitchFamily="18" charset="0"/>
              </a:rPr>
              <a:t> </a:t>
            </a:r>
            <a:r>
              <a:rPr lang="ru-RU" sz="1800" dirty="0">
                <a:solidFill>
                  <a:schemeClr val="bg1"/>
                </a:solidFill>
                <a:ea typeface="Calibri" panose="020F0502020204030204" pitchFamily="34" charset="0"/>
                <a:cs typeface="Times New Roman" panose="02020603050405020304" pitchFamily="18" charset="0"/>
              </a:rPr>
              <a:t>образовательные технологии (мастер-классы, развивающие занятия, консультации, тренировки, тематические классные часы, конференции и другие активности, проводимые в режиме реального времени при помощи телекоммуникационных систем)</a:t>
            </a:r>
          </a:p>
          <a:p>
            <a:pPr indent="342900" algn="just">
              <a:lnSpc>
                <a:spcPct val="107000"/>
              </a:lnSpc>
              <a:spcBef>
                <a:spcPts val="1000"/>
              </a:spcBef>
              <a:spcAft>
                <a:spcPts val="800"/>
              </a:spcAft>
            </a:pPr>
            <a:r>
              <a:rPr lang="ru-RU" sz="1800" dirty="0">
                <a:solidFill>
                  <a:schemeClr val="bg1"/>
                </a:solidFill>
                <a:ea typeface="Calibri" panose="020F0502020204030204" pitchFamily="34" charset="0"/>
                <a:cs typeface="Times New Roman" panose="02020603050405020304" pitchFamily="18" charset="0"/>
              </a:rPr>
              <a:t>возможности электронного обучения (формирование подборок образовательных, просветительских и развивающих материалов, онлайн-тренажеров, представленных на сайте Министерства просвещения Российской Федерации по адресу https://edu.gov.ru/distance для самостоятельного использования обучающимися)</a:t>
            </a:r>
          </a:p>
          <a:p>
            <a:pPr indent="342900" algn="just">
              <a:lnSpc>
                <a:spcPct val="107000"/>
              </a:lnSpc>
              <a:spcBef>
                <a:spcPts val="1000"/>
              </a:spcBef>
              <a:spcAft>
                <a:spcPts val="800"/>
              </a:spcAft>
            </a:pPr>
            <a:r>
              <a:rPr lang="ru-RU" sz="1800" dirty="0">
                <a:solidFill>
                  <a:schemeClr val="bg1"/>
                </a:solidFill>
                <a:ea typeface="Calibri" panose="020F0502020204030204" pitchFamily="34" charset="0"/>
                <a:cs typeface="Times New Roman" panose="02020603050405020304" pitchFamily="18" charset="0"/>
              </a:rPr>
              <a:t>бесплатные интернет-ресурсы, сайты учреждений культуры и спорта, открывших трансляции спектаклей, концертов, мастер-классов, а также организаций, предоставивших доступ к музейным, литературным, архивным фондам</a:t>
            </a:r>
          </a:p>
          <a:p>
            <a:pPr indent="342900" algn="just">
              <a:lnSpc>
                <a:spcPct val="107000"/>
              </a:lnSpc>
              <a:spcBef>
                <a:spcPts val="1000"/>
              </a:spcBef>
              <a:spcAft>
                <a:spcPts val="800"/>
              </a:spcAft>
            </a:pPr>
            <a:r>
              <a:rPr lang="ru-RU" sz="1800" dirty="0">
                <a:solidFill>
                  <a:schemeClr val="bg1"/>
                </a:solidFill>
                <a:ea typeface="Calibri" panose="020F0502020204030204" pitchFamily="34" charset="0"/>
                <a:cs typeface="Times New Roman" panose="02020603050405020304" pitchFamily="18" charset="0"/>
              </a:rPr>
              <a:t>ресурсы средств массовой информации (образовательные и научно-популярные передачи, фильмы и интервью на радио и телевидении, в том числе эфиры образовательного телеканала «Моя школа в </a:t>
            </a:r>
            <a:r>
              <a:rPr lang="ru-RU" sz="1800" dirty="0" err="1">
                <a:solidFill>
                  <a:schemeClr val="bg1"/>
                </a:solidFill>
                <a:ea typeface="Calibri" panose="020F0502020204030204" pitchFamily="34" charset="0"/>
                <a:cs typeface="Times New Roman" panose="02020603050405020304" pitchFamily="18" charset="0"/>
              </a:rPr>
              <a:t>online</a:t>
            </a:r>
            <a:r>
              <a:rPr lang="ru-RU" sz="1800" dirty="0">
                <a:solidFill>
                  <a:schemeClr val="bg1"/>
                </a:solidFill>
                <a:ea typeface="Calibri" panose="020F0502020204030204" pitchFamily="34" charset="0"/>
                <a:cs typeface="Times New Roman" panose="02020603050405020304" pitchFamily="18" charset="0"/>
              </a:rPr>
              <a:t>»)</a:t>
            </a:r>
          </a:p>
          <a:p>
            <a:pPr indent="342900" algn="just">
              <a:lnSpc>
                <a:spcPct val="107000"/>
              </a:lnSpc>
              <a:spcBef>
                <a:spcPts val="1000"/>
              </a:spcBef>
              <a:spcAft>
                <a:spcPts val="800"/>
              </a:spcAft>
            </a:pPr>
            <a:r>
              <a:rPr lang="ru-RU" sz="1800" dirty="0">
                <a:solidFill>
                  <a:schemeClr val="bg1"/>
                </a:solidFill>
                <a:ea typeface="Calibri" panose="020F0502020204030204" pitchFamily="34" charset="0"/>
                <a:cs typeface="Times New Roman" panose="02020603050405020304" pitchFamily="18" charset="0"/>
              </a:rPr>
              <a:t>образовательные и развивающие материалы на печатной основе (сборники предметных и междисциплинарных задач, открытые материалы международных исследований качества образования, демонстрационные варианты олимпиадных и диагностических заданий, печатные учебные издания).</a:t>
            </a:r>
          </a:p>
          <a:p>
            <a:endParaRPr lang="ru-RU" dirty="0"/>
          </a:p>
        </p:txBody>
      </p:sp>
      <p:pic>
        <p:nvPicPr>
          <p:cNvPr id="4" name="Picture 4">
            <a:extLst>
              <a:ext uri="{FF2B5EF4-FFF2-40B4-BE49-F238E27FC236}">
                <a16:creationId xmlns:a16="http://schemas.microsoft.com/office/drawing/2014/main" id="{E22288DE-47ED-4266-BEB4-6BF911FED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305017" cy="137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58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6BA91D-915C-49E9-BA6D-FB9B677ACAA3}"/>
              </a:ext>
            </a:extLst>
          </p:cNvPr>
          <p:cNvSpPr>
            <a:spLocks noGrp="1"/>
          </p:cNvSpPr>
          <p:nvPr>
            <p:ph type="title"/>
          </p:nvPr>
        </p:nvSpPr>
        <p:spPr>
          <a:xfrm>
            <a:off x="791592" y="1293707"/>
            <a:ext cx="10608815" cy="3006111"/>
          </a:xfrm>
        </p:spPr>
        <p:txBody>
          <a:bodyPr rtlCol="0" anchor="t">
            <a:normAutofit fontScale="90000"/>
          </a:bodyPr>
          <a:lstStyle/>
          <a:p>
            <a:pPr algn="ctr"/>
            <a:br>
              <a:rPr lang="ru-RU" b="1" cap="none" dirty="0">
                <a:solidFill>
                  <a:schemeClr val="accent1">
                    <a:lumMod val="75000"/>
                  </a:schemeClr>
                </a:solidFill>
                <a:latin typeface="Times New Roman" panose="02020603050405020304" pitchFamily="18" charset="0"/>
                <a:cs typeface="Times New Roman" panose="02020603050405020304" pitchFamily="18" charset="0"/>
              </a:rPr>
            </a:br>
            <a:r>
              <a:rPr lang="ru-RU" sz="4000" b="1" cap="none" dirty="0">
                <a:solidFill>
                  <a:schemeClr val="accent1">
                    <a:lumMod val="75000"/>
                  </a:schemeClr>
                </a:solidFill>
                <a:latin typeface="Times New Roman" panose="02020603050405020304" pitchFamily="18" charset="0"/>
                <a:cs typeface="Times New Roman" panose="02020603050405020304" pitchFamily="18" charset="0"/>
              </a:rPr>
              <a:t>ВОПРОСЫ ОРГАНИЗАЦИИ ДИСТАНЦИОННОГО ОБУЧЕНИЯ </a:t>
            </a:r>
            <a:br>
              <a:rPr lang="ru-RU" sz="4000" b="1" cap="none" dirty="0">
                <a:solidFill>
                  <a:schemeClr val="accent1">
                    <a:lumMod val="75000"/>
                  </a:schemeClr>
                </a:solidFill>
                <a:latin typeface="Times New Roman" panose="02020603050405020304" pitchFamily="18" charset="0"/>
                <a:cs typeface="Times New Roman" panose="02020603050405020304" pitchFamily="18" charset="0"/>
              </a:rPr>
            </a:br>
            <a:r>
              <a:rPr lang="ru-RU" sz="4000" b="1" cap="none" dirty="0">
                <a:solidFill>
                  <a:schemeClr val="accent1">
                    <a:lumMod val="75000"/>
                  </a:schemeClr>
                </a:solidFill>
                <a:latin typeface="Times New Roman" panose="02020603050405020304" pitchFamily="18" charset="0"/>
                <a:cs typeface="Times New Roman" panose="02020603050405020304" pitchFamily="18" charset="0"/>
              </a:rPr>
              <a:t>В ОБРАЗОВАТЕЛЬНЫХ ОРГАНИЗАЦИЯХ</a:t>
            </a:r>
            <a:br>
              <a:rPr lang="ru-RU" b="1" cap="none" dirty="0">
                <a:solidFill>
                  <a:schemeClr val="accent1">
                    <a:lumMod val="75000"/>
                  </a:schemeClr>
                </a:solidFill>
                <a:latin typeface="Times New Roman" panose="02020603050405020304" pitchFamily="18" charset="0"/>
                <a:cs typeface="Times New Roman" panose="02020603050405020304" pitchFamily="18" charset="0"/>
              </a:rPr>
            </a:br>
            <a:br>
              <a:rPr lang="ru-RU" b="1" cap="none" dirty="0">
                <a:solidFill>
                  <a:schemeClr val="accent1">
                    <a:lumMod val="75000"/>
                  </a:schemeClr>
                </a:solidFill>
                <a:latin typeface="Times New Roman" panose="02020603050405020304" pitchFamily="18" charset="0"/>
                <a:cs typeface="Times New Roman" panose="02020603050405020304" pitchFamily="18" charset="0"/>
              </a:rPr>
            </a:br>
            <a:br>
              <a:rPr lang="ru-RU" b="1" cap="none" dirty="0">
                <a:solidFill>
                  <a:schemeClr val="accent1">
                    <a:lumMod val="75000"/>
                  </a:schemeClr>
                </a:solidFill>
                <a:latin typeface="Times New Roman" panose="02020603050405020304" pitchFamily="18" charset="0"/>
                <a:cs typeface="Times New Roman" panose="02020603050405020304" pitchFamily="18" charset="0"/>
              </a:rPr>
            </a:br>
            <a:endParaRPr lang="ru-RU"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485BB2FB-DB62-424C-A9D8-35A0F0DDC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56"/>
            <a:ext cx="1243390" cy="131296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365CE6ED-34C1-44FC-A739-513A23A93D41}"/>
              </a:ext>
            </a:extLst>
          </p:cNvPr>
          <p:cNvSpPr/>
          <p:nvPr/>
        </p:nvSpPr>
        <p:spPr>
          <a:xfrm>
            <a:off x="6726315" y="5252554"/>
            <a:ext cx="5465685" cy="1200329"/>
          </a:xfrm>
          <a:prstGeom prst="rect">
            <a:avLst/>
          </a:prstGeom>
        </p:spPr>
        <p:txBody>
          <a:bodyPr wrap="square">
            <a:spAutoFit/>
          </a:bodyPr>
          <a:lstStyle/>
          <a:p>
            <a:pPr>
              <a:lnSpc>
                <a:spcPct val="100000"/>
              </a:lnSpc>
              <a:spcBef>
                <a:spcPct val="0"/>
              </a:spcBef>
              <a:buFontTx/>
              <a:buNone/>
            </a:pPr>
            <a:r>
              <a:rPr lang="ru-RU" altLang="ru-RU" sz="2400" dirty="0">
                <a:solidFill>
                  <a:schemeClr val="bg1"/>
                </a:solidFill>
                <a:latin typeface="Times New Roman" panose="02020603050405020304" pitchFamily="18" charset="0"/>
                <a:cs typeface="Times New Roman" panose="02020603050405020304" pitchFamily="18" charset="0"/>
              </a:rPr>
              <a:t>Денисов Сергей Борисович</a:t>
            </a:r>
          </a:p>
          <a:p>
            <a:pPr>
              <a:lnSpc>
                <a:spcPct val="100000"/>
              </a:lnSpc>
              <a:spcBef>
                <a:spcPct val="0"/>
              </a:spcBef>
              <a:buFontTx/>
              <a:buNone/>
            </a:pPr>
            <a:r>
              <a:rPr lang="ru-RU" altLang="ru-RU" sz="2400" dirty="0" err="1">
                <a:solidFill>
                  <a:schemeClr val="bg1"/>
                </a:solidFill>
                <a:latin typeface="Times New Roman" panose="02020603050405020304" pitchFamily="18" charset="0"/>
                <a:cs typeface="Times New Roman" panose="02020603050405020304" pitchFamily="18" charset="0"/>
              </a:rPr>
              <a:t>к.с.н</a:t>
            </a:r>
            <a:r>
              <a:rPr lang="ru-RU" altLang="ru-RU" sz="2400" dirty="0">
                <a:solidFill>
                  <a:schemeClr val="bg1"/>
                </a:solidFill>
                <a:latin typeface="Times New Roman" panose="02020603050405020304" pitchFamily="18" charset="0"/>
                <a:cs typeface="Times New Roman" panose="02020603050405020304" pitchFamily="18" charset="0"/>
              </a:rPr>
              <a:t>., доцент, эксперт, старший научный сотрудник </a:t>
            </a:r>
            <a:r>
              <a:rPr lang="ru-RU" sz="2400" dirty="0">
                <a:solidFill>
                  <a:schemeClr val="bg1"/>
                </a:solidFill>
                <a:latin typeface="Times New Roman" panose="02020603050405020304" pitchFamily="18" charset="0"/>
                <a:cs typeface="Times New Roman" panose="02020603050405020304" pitchFamily="18" charset="0"/>
              </a:rPr>
              <a:t>ФГБНУ «ФЦОЗ»</a:t>
            </a:r>
            <a:endParaRPr lang="ru-RU" sz="2400" dirty="0">
              <a:solidFill>
                <a:schemeClr val="bg1"/>
              </a:solidFill>
            </a:endParaRPr>
          </a:p>
        </p:txBody>
      </p:sp>
    </p:spTree>
    <p:extLst>
      <p:ext uri="{BB962C8B-B14F-4D97-AF65-F5344CB8AC3E}">
        <p14:creationId xmlns:p14="http://schemas.microsoft.com/office/powerpoint/2010/main" val="107251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186"/>
            <a:ext cx="1296140" cy="134671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646878"/>
          </a:xfrm>
          <a:prstGeom prst="rect">
            <a:avLst/>
          </a:prstGeom>
        </p:spPr>
        <p:txBody>
          <a:bodyPr wrap="square">
            <a:spAutoFit/>
          </a:bodyPr>
          <a:lstStyle/>
          <a:p>
            <a:r>
              <a:rPr lang="ru-RU" sz="2400" dirty="0"/>
              <a:t>     </a:t>
            </a: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7" name="Прямоугольник 6"/>
          <p:cNvSpPr/>
          <p:nvPr/>
        </p:nvSpPr>
        <p:spPr>
          <a:xfrm>
            <a:off x="1689849" y="844062"/>
            <a:ext cx="10220796" cy="100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Часть 2 статьи 13 Федерального закона от 29.12.2012 № 273-ФЗ «Об образовании в Российской Федерации» (далее – Закон об образовании) </a:t>
            </a:r>
          </a:p>
        </p:txBody>
      </p:sp>
      <p:sp>
        <p:nvSpPr>
          <p:cNvPr id="8" name="Прямоугольник 7"/>
          <p:cNvSpPr/>
          <p:nvPr/>
        </p:nvSpPr>
        <p:spPr>
          <a:xfrm>
            <a:off x="351692" y="2831858"/>
            <a:ext cx="11558953" cy="3756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t>При реализации образовательных программ используются различные образовательные технологии, в том числе дистанционные образовательные технологии, электронное обучение.</a:t>
            </a:r>
          </a:p>
        </p:txBody>
      </p:sp>
      <p:sp>
        <p:nvSpPr>
          <p:cNvPr id="5" name="Стрелка вниз 4"/>
          <p:cNvSpPr/>
          <p:nvPr/>
        </p:nvSpPr>
        <p:spPr>
          <a:xfrm>
            <a:off x="6413180" y="1853450"/>
            <a:ext cx="484632" cy="978408"/>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282823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6140" cy="134671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646878"/>
          </a:xfrm>
          <a:prstGeom prst="rect">
            <a:avLst/>
          </a:prstGeom>
        </p:spPr>
        <p:txBody>
          <a:bodyPr wrap="square">
            <a:spAutoFit/>
          </a:bodyPr>
          <a:lstStyle/>
          <a:p>
            <a:r>
              <a:rPr lang="ru-RU" sz="2400" dirty="0"/>
              <a:t>     </a:t>
            </a: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7" name="Прямоугольник 6"/>
          <p:cNvSpPr/>
          <p:nvPr/>
        </p:nvSpPr>
        <p:spPr>
          <a:xfrm>
            <a:off x="1689849" y="844062"/>
            <a:ext cx="10220796" cy="100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Часть 2 статьи 28 Закона об образовании</a:t>
            </a:r>
          </a:p>
        </p:txBody>
      </p:sp>
      <p:sp>
        <p:nvSpPr>
          <p:cNvPr id="8" name="Прямоугольник 7"/>
          <p:cNvSpPr/>
          <p:nvPr/>
        </p:nvSpPr>
        <p:spPr>
          <a:xfrm>
            <a:off x="351692" y="2831858"/>
            <a:ext cx="11558953" cy="3756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t>Образовательные организации свободны в определении содержания образования, выборе учебно-методического обеспечения, образовательных технологий по реализуемым ими образовательным программам.</a:t>
            </a:r>
          </a:p>
        </p:txBody>
      </p:sp>
      <p:sp>
        <p:nvSpPr>
          <p:cNvPr id="5" name="Стрелка вниз 4"/>
          <p:cNvSpPr/>
          <p:nvPr/>
        </p:nvSpPr>
        <p:spPr>
          <a:xfrm>
            <a:off x="6413180" y="1853450"/>
            <a:ext cx="484632" cy="978408"/>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069478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9" y="0"/>
            <a:ext cx="1226651" cy="127451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646878"/>
          </a:xfrm>
          <a:prstGeom prst="rect">
            <a:avLst/>
          </a:prstGeom>
        </p:spPr>
        <p:txBody>
          <a:bodyPr wrap="square">
            <a:spAutoFit/>
          </a:bodyPr>
          <a:lstStyle/>
          <a:p>
            <a:r>
              <a:rPr lang="ru-RU" sz="2400" dirty="0"/>
              <a:t>     </a:t>
            </a: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8" name="Прямоугольник 7"/>
          <p:cNvSpPr/>
          <p:nvPr/>
        </p:nvSpPr>
        <p:spPr>
          <a:xfrm>
            <a:off x="351692" y="1887416"/>
            <a:ext cx="11558953" cy="4700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u="sng" dirty="0"/>
              <a:t>Электронное обучение </a:t>
            </a:r>
            <a:r>
              <a:rPr lang="ru-RU" sz="2400" dirty="0"/>
              <a:t>– это организация образовательной деятельности с применением содержащейся в базах данных и используемой при реализации образовательных программ информации и обеспечивающих ее обработку информационных технологий, технических средств, а также информационно-телекоммуникационных сетей, обеспечивающих передачу по линиям связи указанной информации, взаимодействие обучающихся и педагогических работников</a:t>
            </a:r>
          </a:p>
          <a:p>
            <a:pPr algn="ctr"/>
            <a:r>
              <a:rPr lang="ru-RU" sz="2400" dirty="0"/>
              <a:t>(часть 1 статьи 16 Закона об образовании).</a:t>
            </a:r>
          </a:p>
        </p:txBody>
      </p:sp>
    </p:spTree>
    <p:extLst>
      <p:ext uri="{BB962C8B-B14F-4D97-AF65-F5344CB8AC3E}">
        <p14:creationId xmlns:p14="http://schemas.microsoft.com/office/powerpoint/2010/main" val="373804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2" y="43187"/>
            <a:ext cx="1259868" cy="1309028"/>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281354" y="1840523"/>
            <a:ext cx="11781692" cy="4079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u="sng" dirty="0"/>
              <a:t>Дистанционные образовательные технологии</a:t>
            </a:r>
            <a:r>
              <a:rPr lang="ru-RU" sz="2800" dirty="0"/>
              <a:t> – это образовательные технологии, реализуемые в основном с применением информационно-телекоммуникационных сетей при опосредованном (на расстоянии) взаимодействии обучающихся и педагогических работников</a:t>
            </a:r>
          </a:p>
          <a:p>
            <a:pPr algn="ctr"/>
            <a:r>
              <a:rPr lang="ru-RU" sz="2400" dirty="0"/>
              <a:t>(часть 1 статьи 16 Закона об образовании).</a:t>
            </a:r>
          </a:p>
        </p:txBody>
      </p:sp>
    </p:spTree>
    <p:extLst>
      <p:ext uri="{BB962C8B-B14F-4D97-AF65-F5344CB8AC3E}">
        <p14:creationId xmlns:p14="http://schemas.microsoft.com/office/powerpoint/2010/main" val="132574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6" y="21780"/>
            <a:ext cx="1243591" cy="129211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277547"/>
          </a:xfrm>
          <a:prstGeom prst="rect">
            <a:avLst/>
          </a:prstGeom>
        </p:spPr>
        <p:txBody>
          <a:bodyPr wrap="square">
            <a:spAutoFit/>
          </a:bodyPr>
          <a:lstStyle/>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7" name="Прямоугольник 6"/>
          <p:cNvSpPr/>
          <p:nvPr/>
        </p:nvSpPr>
        <p:spPr>
          <a:xfrm>
            <a:off x="184900" y="2856493"/>
            <a:ext cx="11831254" cy="3825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500" dirty="0"/>
              <a:t>Организации, осуществляющие образовательную деятельность, вправе применять электронное обучение, дистанционные образовательные технологии при реализации образовательных программ.</a:t>
            </a:r>
            <a:br>
              <a:rPr lang="ru-RU" sz="2500" dirty="0"/>
            </a:br>
            <a:endParaRPr lang="ru-RU" sz="2500" dirty="0"/>
          </a:p>
        </p:txBody>
      </p:sp>
      <p:sp>
        <p:nvSpPr>
          <p:cNvPr id="6" name="Прямоугольник 5"/>
          <p:cNvSpPr/>
          <p:nvPr/>
        </p:nvSpPr>
        <p:spPr>
          <a:xfrm>
            <a:off x="3282462" y="844061"/>
            <a:ext cx="7069015" cy="103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Часть 2 статьи 16 Закона об образовании</a:t>
            </a:r>
          </a:p>
        </p:txBody>
      </p:sp>
      <p:sp>
        <p:nvSpPr>
          <p:cNvPr id="8" name="Стрелка вниз 7"/>
          <p:cNvSpPr/>
          <p:nvPr/>
        </p:nvSpPr>
        <p:spPr>
          <a:xfrm>
            <a:off x="6574653" y="1878084"/>
            <a:ext cx="484632" cy="978408"/>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11974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600FA2E-0618-4A4A-A07E-6ACAC2B921D1}"/>
              </a:ext>
            </a:extLst>
          </p:cNvPr>
          <p:cNvSpPr>
            <a:spLocks noGrp="1"/>
          </p:cNvSpPr>
          <p:nvPr>
            <p:ph type="subTitle" idx="1"/>
          </p:nvPr>
        </p:nvSpPr>
        <p:spPr>
          <a:xfrm>
            <a:off x="1608243" y="1636747"/>
            <a:ext cx="9133738" cy="2331571"/>
          </a:xfrm>
        </p:spPr>
        <p:txBody>
          <a:bodyPr/>
          <a:lstStyle/>
          <a:p>
            <a:pPr algn="ctr"/>
            <a:r>
              <a:rPr lang="ru-RU" sz="3600" b="1" dirty="0">
                <a:solidFill>
                  <a:schemeClr val="bg1"/>
                </a:solidFill>
                <a:latin typeface="Times New Roman" panose="02020603050405020304" pitchFamily="18" charset="0"/>
                <a:cs typeface="Times New Roman" panose="02020603050405020304" pitchFamily="18" charset="0"/>
              </a:rPr>
              <a:t>ЕДИНЫЕ ФЕДЕРАЛЬНЫЕ ОБРАЗОВАТЕЛЬНЫЕ СТАНДАРТЫ: ИЗМЕНЕНИЯ В ЗАКОНЕ И РАБОТЕ ПЕДАГОГА ШКОЛЫ</a:t>
            </a:r>
            <a:endParaRPr lang="ru-RU" dirty="0"/>
          </a:p>
        </p:txBody>
      </p:sp>
      <p:pic>
        <p:nvPicPr>
          <p:cNvPr id="4" name="Picture 4">
            <a:extLst>
              <a:ext uri="{FF2B5EF4-FFF2-40B4-BE49-F238E27FC236}">
                <a16:creationId xmlns:a16="http://schemas.microsoft.com/office/drawing/2014/main" id="{89A1725B-4ECA-46FC-A49E-00B616ABA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5" y="0"/>
            <a:ext cx="1537738" cy="1583645"/>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08837CDB-247E-434A-A2BA-9073685074BE}"/>
              </a:ext>
            </a:extLst>
          </p:cNvPr>
          <p:cNvSpPr/>
          <p:nvPr/>
        </p:nvSpPr>
        <p:spPr>
          <a:xfrm>
            <a:off x="6599067" y="5286486"/>
            <a:ext cx="5592933" cy="1200329"/>
          </a:xfrm>
          <a:prstGeom prst="rect">
            <a:avLst/>
          </a:prstGeom>
        </p:spPr>
        <p:txBody>
          <a:bodyPr wrap="square">
            <a:spAutoFit/>
          </a:bodyPr>
          <a:lstStyle/>
          <a:p>
            <a:pPr>
              <a:lnSpc>
                <a:spcPct val="100000"/>
              </a:lnSpc>
              <a:spcBef>
                <a:spcPct val="0"/>
              </a:spcBef>
              <a:buFontTx/>
              <a:buNone/>
            </a:pPr>
            <a:r>
              <a:rPr lang="ru-RU" altLang="ru-RU" sz="2400" dirty="0">
                <a:solidFill>
                  <a:schemeClr val="bg1"/>
                </a:solidFill>
                <a:latin typeface="Times New Roman" panose="02020603050405020304" pitchFamily="18" charset="0"/>
                <a:cs typeface="Times New Roman" panose="02020603050405020304" pitchFamily="18" charset="0"/>
              </a:rPr>
              <a:t>Черкасова Татьяна Владимировна</a:t>
            </a:r>
          </a:p>
          <a:p>
            <a:pPr>
              <a:lnSpc>
                <a:spcPct val="100000"/>
              </a:lnSpc>
              <a:spcBef>
                <a:spcPct val="0"/>
              </a:spcBef>
              <a:buFontTx/>
              <a:buNone/>
            </a:pPr>
            <a:r>
              <a:rPr lang="ru-RU" altLang="ru-RU" sz="2400" dirty="0" err="1">
                <a:solidFill>
                  <a:schemeClr val="bg1"/>
                </a:solidFill>
                <a:latin typeface="Times New Roman" panose="02020603050405020304" pitchFamily="18" charset="0"/>
                <a:cs typeface="Times New Roman" panose="02020603050405020304" pitchFamily="18" charset="0"/>
              </a:rPr>
              <a:t>к.с.н</a:t>
            </a:r>
            <a:r>
              <a:rPr lang="ru-RU" altLang="ru-RU" sz="2400" dirty="0">
                <a:solidFill>
                  <a:schemeClr val="bg1"/>
                </a:solidFill>
                <a:latin typeface="Times New Roman" panose="02020603050405020304" pitchFamily="18" charset="0"/>
                <a:cs typeface="Times New Roman" panose="02020603050405020304" pitchFamily="18" charset="0"/>
              </a:rPr>
              <a:t>., доцент, эксперт, старший научный сотрудник </a:t>
            </a:r>
            <a:r>
              <a:rPr lang="ru-RU" sz="2400" dirty="0">
                <a:solidFill>
                  <a:schemeClr val="bg1"/>
                </a:solidFill>
                <a:latin typeface="Times New Roman" panose="02020603050405020304" pitchFamily="18" charset="0"/>
                <a:cs typeface="Times New Roman" panose="02020603050405020304" pitchFamily="18" charset="0"/>
              </a:rPr>
              <a:t>ФГБНУ «ФЦОЗ»</a:t>
            </a:r>
            <a:endParaRPr lang="ru-RU" sz="2400" dirty="0">
              <a:solidFill>
                <a:schemeClr val="bg1"/>
              </a:solidFill>
            </a:endParaRPr>
          </a:p>
        </p:txBody>
      </p:sp>
    </p:spTree>
    <p:extLst>
      <p:ext uri="{BB962C8B-B14F-4D97-AF65-F5344CB8AC3E}">
        <p14:creationId xmlns:p14="http://schemas.microsoft.com/office/powerpoint/2010/main" val="1465901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2" y="1"/>
            <a:ext cx="1259868" cy="1309028"/>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281354" y="1840523"/>
            <a:ext cx="11781692" cy="486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В настоящее время правила применения организациями, осуществляющими образовательную деятельность, электронного обучения, дистанционных образовательных технологий при реализации основных образовательных программ устанавливает Порядок применения организациями, осуществляющими образовательную деятельность, электронного обучения, дистанционных образовательных технологий при реализации образовательных программ, утвержденный приказом </a:t>
            </a:r>
            <a:r>
              <a:rPr lang="ru-RU" sz="2800" dirty="0" err="1"/>
              <a:t>Минобрнауки</a:t>
            </a:r>
            <a:r>
              <a:rPr lang="ru-RU" sz="2800" dirty="0"/>
              <a:t> России от 23.08.2017 № 816.</a:t>
            </a:r>
            <a:endParaRPr lang="ru-RU" sz="2400" dirty="0"/>
          </a:p>
        </p:txBody>
      </p:sp>
    </p:spTree>
    <p:extLst>
      <p:ext uri="{BB962C8B-B14F-4D97-AF65-F5344CB8AC3E}">
        <p14:creationId xmlns:p14="http://schemas.microsoft.com/office/powerpoint/2010/main" val="637393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2" y="43187"/>
            <a:ext cx="1259868" cy="1309028"/>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2239108" y="408344"/>
            <a:ext cx="9331569" cy="105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Часть 1 статьи 35 Закона об образовании </a:t>
            </a:r>
          </a:p>
        </p:txBody>
      </p:sp>
      <p:sp>
        <p:nvSpPr>
          <p:cNvPr id="8" name="Прямоугольник 7"/>
          <p:cNvSpPr/>
          <p:nvPr/>
        </p:nvSpPr>
        <p:spPr>
          <a:xfrm>
            <a:off x="281354" y="1973252"/>
            <a:ext cx="11781692" cy="4708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Обучающимся, осваивающим </a:t>
            </a:r>
            <a:r>
              <a:rPr lang="ru-RU" sz="2800" b="1" dirty="0"/>
              <a:t>основные образовательные программы</a:t>
            </a:r>
            <a:r>
              <a:rPr lang="ru-RU" sz="2800" dirty="0"/>
              <a:t> за счет бюджетных ассигнований федерального бюджета, бюджетов субъектов РФ и местных бюджетов в пределах </a:t>
            </a:r>
            <a:r>
              <a:rPr lang="ru-RU" sz="2800" b="1" dirty="0"/>
              <a:t>федеральных государственных образовательных стандартов</a:t>
            </a:r>
            <a:r>
              <a:rPr lang="ru-RU" sz="2800" dirty="0"/>
              <a:t>, федеральных государственных требований, образовательных стандартов и самостоятельно устанавливаемых требований, организациями, осуществляющими образовательную деятельность, бесплатно предоставляются в пользование на время получения образования учебники и учебные пособия, а также учебно-методические материалы, </a:t>
            </a:r>
            <a:r>
              <a:rPr lang="ru-RU" sz="2800" b="1" dirty="0"/>
              <a:t>средства обучения</a:t>
            </a:r>
            <a:r>
              <a:rPr lang="ru-RU" sz="2800" dirty="0"/>
              <a:t> и воспитания.</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3088" y="1470015"/>
            <a:ext cx="5429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78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2" y="43187"/>
            <a:ext cx="1259868" cy="1309028"/>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281354" y="2649415"/>
            <a:ext cx="11781692" cy="336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В соответствии с пунктом 1 части 3 статьи 12 Закона об образовании образовательные программы начального общего образования, образовательные программы основного общего образования, образовательные программы среднего общего образования относятся к основным образовательным программам.</a:t>
            </a:r>
          </a:p>
        </p:txBody>
      </p:sp>
    </p:spTree>
    <p:extLst>
      <p:ext uri="{BB962C8B-B14F-4D97-AF65-F5344CB8AC3E}">
        <p14:creationId xmlns:p14="http://schemas.microsoft.com/office/powerpoint/2010/main" val="3531488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7" y="1"/>
            <a:ext cx="1238919" cy="1287262"/>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281354" y="1717719"/>
            <a:ext cx="11781692" cy="489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ФГОС начального общего образования утвержден приказом Минпросвещения России от 31.05.2021 № 286.</a:t>
            </a:r>
          </a:p>
          <a:p>
            <a:pPr algn="ctr"/>
            <a:endParaRPr lang="ru-RU" sz="2800" dirty="0"/>
          </a:p>
          <a:p>
            <a:pPr algn="ctr"/>
            <a:r>
              <a:rPr lang="ru-RU" sz="2800" dirty="0"/>
              <a:t>ФГОС основного общего образования утвержден приказом Минпросвещения России от 31.05.2021 № 287.</a:t>
            </a:r>
          </a:p>
          <a:p>
            <a:pPr algn="ctr"/>
            <a:endParaRPr lang="ru-RU" sz="2800" dirty="0"/>
          </a:p>
          <a:p>
            <a:pPr algn="ctr"/>
            <a:r>
              <a:rPr lang="ru-RU" sz="2800" dirty="0"/>
              <a:t>ФГОС среднего общего образования утвержден приказом </a:t>
            </a:r>
            <a:r>
              <a:rPr lang="ru-RU" sz="2800" dirty="0" err="1"/>
              <a:t>Минобрнауки</a:t>
            </a:r>
            <a:r>
              <a:rPr lang="ru-RU" sz="2800" dirty="0"/>
              <a:t> России от 17.05.2012 № 413</a:t>
            </a:r>
          </a:p>
        </p:txBody>
      </p:sp>
    </p:spTree>
    <p:extLst>
      <p:ext uri="{BB962C8B-B14F-4D97-AF65-F5344CB8AC3E}">
        <p14:creationId xmlns:p14="http://schemas.microsoft.com/office/powerpoint/2010/main" val="2203877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186"/>
            <a:ext cx="1296140" cy="1346715"/>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1793632" y="142322"/>
            <a:ext cx="10269414" cy="1863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Санитарные правила и нормы СанПиН 1.2.3685-21 «Гигиенические нормативы и требования к обеспечению безопасности и (или) безвредности для человека факторов среды обитания», утверждены постановлением Главного государственного санитарного врача Российской Федерации от 28.01.2021 № 2 (далее – СанПиН 1.2.3685-21)</a:t>
            </a:r>
          </a:p>
        </p:txBody>
      </p:sp>
      <p:sp>
        <p:nvSpPr>
          <p:cNvPr id="8" name="Прямоугольник 7"/>
          <p:cNvSpPr/>
          <p:nvPr/>
        </p:nvSpPr>
        <p:spPr>
          <a:xfrm>
            <a:off x="93785" y="3305908"/>
            <a:ext cx="11969261" cy="2250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600" dirty="0"/>
              <a:t>Персональный компьютер, ноутбук, планшет отнесены к средствам обучения – электронным средствам обучения.</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952" y="2006291"/>
            <a:ext cx="542925" cy="129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7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7" y="43187"/>
            <a:ext cx="1217773" cy="126529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277547"/>
          </a:xfrm>
          <a:prstGeom prst="rect">
            <a:avLst/>
          </a:prstGeom>
        </p:spPr>
        <p:txBody>
          <a:bodyPr wrap="square">
            <a:spAutoFit/>
          </a:bodyPr>
          <a:lstStyle/>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7" name="Прямоугольник 6"/>
          <p:cNvSpPr/>
          <p:nvPr/>
        </p:nvSpPr>
        <p:spPr>
          <a:xfrm>
            <a:off x="184900" y="1717719"/>
            <a:ext cx="11831254" cy="4964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800" dirty="0"/>
              <a:t>Следует отметить, что использование </a:t>
            </a:r>
            <a:r>
              <a:rPr lang="ru-RU" sz="2800" b="1" dirty="0"/>
              <a:t>персонального компьютера, ноутбука</a:t>
            </a:r>
          </a:p>
          <a:p>
            <a:r>
              <a:rPr lang="ru-RU" sz="2800" dirty="0"/>
              <a:t>- учениками 1-2 класса возможно на занятии не более 20 минут, суммарно в день – не более 120 минут;</a:t>
            </a:r>
          </a:p>
          <a:p>
            <a:r>
              <a:rPr lang="ru-RU" sz="2800" dirty="0"/>
              <a:t>- учениками 3-4 класса - не более 25 минут, суммарно в день – не более 140 минут;</a:t>
            </a:r>
          </a:p>
          <a:p>
            <a:r>
              <a:rPr lang="ru-RU" sz="2800" dirty="0"/>
              <a:t>- учениками 5-9 класса - не более 30 минут, суммарно в день – не более 180 минут;</a:t>
            </a:r>
          </a:p>
          <a:p>
            <a:r>
              <a:rPr lang="ru-RU" sz="2800" dirty="0"/>
              <a:t>учениками 10-11 класса - не более 35 минут, суммарно в день – не более 240 минут.</a:t>
            </a:r>
          </a:p>
        </p:txBody>
      </p:sp>
      <p:sp>
        <p:nvSpPr>
          <p:cNvPr id="6" name="Прямоугольник 5"/>
          <p:cNvSpPr/>
          <p:nvPr/>
        </p:nvSpPr>
        <p:spPr>
          <a:xfrm>
            <a:off x="2239108" y="154046"/>
            <a:ext cx="9331569" cy="781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Таблица 6.8 Продолжительность использования электронных средств обучения СанПиН 1.2.3685-21</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429" y="935882"/>
            <a:ext cx="542925" cy="78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27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9" y="43186"/>
            <a:ext cx="1102363" cy="1145377"/>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277547"/>
          </a:xfrm>
          <a:prstGeom prst="rect">
            <a:avLst/>
          </a:prstGeom>
        </p:spPr>
        <p:txBody>
          <a:bodyPr wrap="square">
            <a:spAutoFit/>
          </a:bodyPr>
          <a:lstStyle/>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7" name="Прямоугольник 6"/>
          <p:cNvSpPr/>
          <p:nvPr/>
        </p:nvSpPr>
        <p:spPr>
          <a:xfrm>
            <a:off x="184900" y="1717719"/>
            <a:ext cx="11831254" cy="4964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800" b="1" dirty="0"/>
              <a:t>     планшета:</a:t>
            </a:r>
          </a:p>
          <a:p>
            <a:endParaRPr lang="ru-RU" sz="2800" b="1" dirty="0"/>
          </a:p>
          <a:p>
            <a:r>
              <a:rPr lang="ru-RU" sz="2800" dirty="0"/>
              <a:t>- учениками 1-2 класса возможно на занятии не более 10 минут, суммарно в день – не более 110 минут;</a:t>
            </a:r>
          </a:p>
          <a:p>
            <a:r>
              <a:rPr lang="ru-RU" sz="2800" dirty="0"/>
              <a:t>- учениками 3-4 класса - не более 15 минут, суммарно в день – не более 135 минут;</a:t>
            </a:r>
          </a:p>
          <a:p>
            <a:r>
              <a:rPr lang="ru-RU" sz="2800" dirty="0"/>
              <a:t>- учениками 5-9 класса - не более 20 минут, суммарно в день – не более 180 минут;</a:t>
            </a:r>
          </a:p>
          <a:p>
            <a:r>
              <a:rPr lang="ru-RU" sz="2800" dirty="0"/>
              <a:t>учениками 10-11 класса - не более 20 минут, суммарно в день – не более 230 минут.</a:t>
            </a:r>
          </a:p>
        </p:txBody>
      </p:sp>
      <p:sp>
        <p:nvSpPr>
          <p:cNvPr id="6" name="Прямоугольник 5"/>
          <p:cNvSpPr/>
          <p:nvPr/>
        </p:nvSpPr>
        <p:spPr>
          <a:xfrm>
            <a:off x="2239108" y="154046"/>
            <a:ext cx="9331569" cy="781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Таблица 6.8 Продолжительность использования электронных средств обучения СанПиН 1.2.3685-21</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429" y="935882"/>
            <a:ext cx="542925" cy="78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6605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14"/>
            <a:ext cx="1180730" cy="1226802"/>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277547"/>
          </a:xfrm>
          <a:prstGeom prst="rect">
            <a:avLst/>
          </a:prstGeom>
        </p:spPr>
        <p:txBody>
          <a:bodyPr wrap="square">
            <a:spAutoFit/>
          </a:bodyPr>
          <a:lstStyle/>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7" name="Прямоугольник 6"/>
          <p:cNvSpPr/>
          <p:nvPr/>
        </p:nvSpPr>
        <p:spPr>
          <a:xfrm>
            <a:off x="184900" y="1717719"/>
            <a:ext cx="11831254" cy="4964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При использовании 2-х и более электронных средств обучения суммарное время работы с ними не должно превышать максимума по одному из них (пункт 188 СанПиН 1.2.3685-21).</a:t>
            </a:r>
          </a:p>
          <a:p>
            <a:endParaRPr lang="ru-RU" sz="2800" dirty="0"/>
          </a:p>
          <a:p>
            <a:pPr algn="ctr"/>
            <a:r>
              <a:rPr lang="ru-RU" sz="2800" dirty="0"/>
              <a:t>При этом  для учащихся 1-4 классов использование ноутбуков возможно при наличии дополнительной клавиатуры (пункт 189 СанПиН 1.2.3685-21).</a:t>
            </a:r>
          </a:p>
        </p:txBody>
      </p:sp>
    </p:spTree>
    <p:extLst>
      <p:ext uri="{BB962C8B-B14F-4D97-AF65-F5344CB8AC3E}">
        <p14:creationId xmlns:p14="http://schemas.microsoft.com/office/powerpoint/2010/main" val="2120318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6BA91D-915C-49E9-BA6D-FB9B677ACAA3}"/>
              </a:ext>
            </a:extLst>
          </p:cNvPr>
          <p:cNvSpPr>
            <a:spLocks noGrp="1"/>
          </p:cNvSpPr>
          <p:nvPr>
            <p:ph type="title"/>
          </p:nvPr>
        </p:nvSpPr>
        <p:spPr>
          <a:xfrm>
            <a:off x="205154" y="1308436"/>
            <a:ext cx="11781692" cy="4806571"/>
          </a:xfrm>
        </p:spPr>
        <p:txBody>
          <a:bodyPr rtlCol="0" anchor="t">
            <a:normAutofit fontScale="90000"/>
          </a:bodyPr>
          <a:lstStyle/>
          <a:p>
            <a:pPr algn="ctr"/>
            <a:r>
              <a:rPr lang="ru-RU" b="1" cap="none" dirty="0">
                <a:solidFill>
                  <a:schemeClr val="accent1">
                    <a:lumMod val="75000"/>
                  </a:schemeClr>
                </a:solidFill>
                <a:latin typeface="Times New Roman" panose="02020603050405020304" pitchFamily="18" charset="0"/>
                <a:cs typeface="Times New Roman" panose="02020603050405020304" pitchFamily="18" charset="0"/>
              </a:rPr>
              <a:t>Таким образом, обучающимся, осваивающим образовательную программу начального общего, основного общего, среднего общего образования с использованием дистанционных образовательных технологий за счет бюджетных ассигнований соответствующего бюджета в пределах соответствующих ФГОС, средства обучения (в частности, персональный компьютер, ноутбук, планшет) предоставляются в пользование на время обучения бесплатно по заявлению родителей (законных представителей). </a:t>
            </a:r>
          </a:p>
        </p:txBody>
      </p:sp>
      <p:pic>
        <p:nvPicPr>
          <p:cNvPr id="1028" name="Picture 4">
            <a:extLst>
              <a:ext uri="{FF2B5EF4-FFF2-40B4-BE49-F238E27FC236}">
                <a16:creationId xmlns:a16="http://schemas.microsoft.com/office/drawing/2014/main" id="{485BB2FB-DB62-424C-A9D8-35A0F0DDC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5" y="0"/>
            <a:ext cx="1324317" cy="139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885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32907" cy="1384917"/>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281354" y="1852246"/>
            <a:ext cx="11781692" cy="465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t>В зависимости от уровня технической оснащенности образовательной организации и наличия персональных устройств и сети Интернет у обучающихся школа может реализовывать одну из четырех </a:t>
            </a:r>
            <a:r>
              <a:rPr lang="ru-RU" sz="3200" b="1" dirty="0"/>
              <a:t>моделей  взаимодействия педагогов и обучающихся</a:t>
            </a:r>
            <a:r>
              <a:rPr lang="ru-RU" sz="3200" dirty="0"/>
              <a:t> при реализации образовательных программ с использованием дистанционных образовательных технологий.</a:t>
            </a:r>
          </a:p>
        </p:txBody>
      </p:sp>
    </p:spTree>
    <p:extLst>
      <p:ext uri="{BB962C8B-B14F-4D97-AF65-F5344CB8AC3E}">
        <p14:creationId xmlns:p14="http://schemas.microsoft.com/office/powerpoint/2010/main" val="113560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a:extLst>
              <a:ext uri="{FF2B5EF4-FFF2-40B4-BE49-F238E27FC236}">
                <a16:creationId xmlns:a16="http://schemas.microsoft.com/office/drawing/2014/main" id="{725C2DA2-6AC8-4306-8D5E-659C2BB03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46050"/>
            <a:ext cx="1538288"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Прямоугольник 3">
            <a:extLst>
              <a:ext uri="{FF2B5EF4-FFF2-40B4-BE49-F238E27FC236}">
                <a16:creationId xmlns:a16="http://schemas.microsoft.com/office/drawing/2014/main" id="{AB6C74A4-94AD-405C-9A5B-267C44D78BD7}"/>
              </a:ext>
            </a:extLst>
          </p:cNvPr>
          <p:cNvSpPr>
            <a:spLocks noChangeArrowheads="1"/>
          </p:cNvSpPr>
          <p:nvPr/>
        </p:nvSpPr>
        <p:spPr bwMode="auto">
          <a:xfrm>
            <a:off x="247650" y="1598613"/>
            <a:ext cx="1169670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4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indent="0" algn="just">
              <a:buFont typeface="Arial" panose="020B0604020202020204" pitchFamily="34" charset="0"/>
              <a:buNone/>
              <a:defRPr/>
            </a:pPr>
            <a:r>
              <a:rPr lang="ru-RU" sz="2400" dirty="0">
                <a:latin typeface="Arial" panose="020B0604020202020204" pitchFamily="34" charset="0"/>
                <a:cs typeface="Arial" panose="020B0604020202020204" pitchFamily="34" charset="0"/>
              </a:rPr>
              <a:t>             </a:t>
            </a:r>
            <a:r>
              <a:rPr lang="ru-RU" sz="2400" dirty="0">
                <a:solidFill>
                  <a:schemeClr val="bg1"/>
                </a:solidFill>
                <a:latin typeface="Arial" panose="020B0604020202020204" pitchFamily="34" charset="0"/>
                <a:cs typeface="Arial" panose="020B0604020202020204" pitchFamily="34" charset="0"/>
              </a:rPr>
              <a:t>Нововведения в образовательные стандарты введены следующими нормативными правовыми актами:</a:t>
            </a:r>
          </a:p>
          <a:p>
            <a:pPr algn="just">
              <a:defRPr/>
            </a:pPr>
            <a:r>
              <a:rPr lang="ru-RU" sz="2400" dirty="0">
                <a:solidFill>
                  <a:schemeClr val="bg1"/>
                </a:solidFill>
                <a:latin typeface="Arial" panose="020B0604020202020204" pitchFamily="34" charset="0"/>
                <a:cs typeface="Arial" panose="020B0604020202020204" pitchFamily="34" charset="0"/>
              </a:rPr>
              <a:t>Приказ Министерства просвещения РФ от 31 мая 2021 г. N 286 "Об утверждении федерального государственного образовательного стандарта начального общего образования" </a:t>
            </a:r>
          </a:p>
          <a:p>
            <a:pPr algn="just">
              <a:defRPr/>
            </a:pPr>
            <a:r>
              <a:rPr lang="ru-RU" sz="2400" dirty="0">
                <a:solidFill>
                  <a:schemeClr val="bg1"/>
                </a:solidFill>
                <a:latin typeface="Arial" panose="020B0604020202020204" pitchFamily="34" charset="0"/>
                <a:cs typeface="Arial" panose="020B0604020202020204" pitchFamily="34" charset="0"/>
              </a:rPr>
              <a:t>Приказ Министерства просвещения РФ от 31 мая 2021 г. № 287 “Об утверждении федерального государственного образовательного стандарта основного общего образования”</a:t>
            </a:r>
          </a:p>
          <a:p>
            <a:pPr indent="0" algn="just">
              <a:buFont typeface="Arial" panose="020B0604020202020204" pitchFamily="34" charset="0"/>
              <a:buNone/>
              <a:defRPr/>
            </a:pPr>
            <a:endParaRPr lang="ru-RU" altLang="ru-RU" sz="800" dirty="0">
              <a:solidFill>
                <a:schemeClr val="bg1"/>
              </a:solidFill>
              <a:latin typeface="Arial" panose="020B0604020202020204" pitchFamily="34" charset="0"/>
              <a:cs typeface="Arial" panose="020B0604020202020204" pitchFamily="34" charset="0"/>
            </a:endParaRPr>
          </a:p>
          <a:p>
            <a:pPr indent="0" algn="just">
              <a:buFont typeface="Arial" panose="020B0604020202020204" pitchFamily="34" charset="0"/>
              <a:buNone/>
              <a:defRPr/>
            </a:pPr>
            <a:r>
              <a:rPr lang="ru-RU" sz="2400" dirty="0">
                <a:solidFill>
                  <a:schemeClr val="bg1"/>
                </a:solidFill>
                <a:latin typeface="Arial" panose="020B0604020202020204" pitchFamily="34" charset="0"/>
                <a:ea typeface="Calibri" panose="020F0502020204030204" pitchFamily="34" charset="0"/>
                <a:cs typeface="Arial" panose="020B0604020202020204" pitchFamily="34" charset="0"/>
              </a:rPr>
              <a:t>      Данные нововведения прежде всего означают, что прием на обучение в соответствии с федеральным государственным образовательным стандартом основного общего образования, утвержденным приказом Министерства образования и науки Российской Федерации от 17 декабря 2010 г. № 1897, прекращается 1 сентября 2022 года.</a:t>
            </a:r>
            <a:endParaRPr lang="ru-RU" sz="200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5124" name="Заголовок 2">
            <a:extLst>
              <a:ext uri="{FF2B5EF4-FFF2-40B4-BE49-F238E27FC236}">
                <a16:creationId xmlns:a16="http://schemas.microsoft.com/office/drawing/2014/main" id="{A420DC2C-94CB-4B44-9599-B175CC2C01D2}"/>
              </a:ext>
            </a:extLst>
          </p:cNvPr>
          <p:cNvSpPr>
            <a:spLocks noGrp="1"/>
          </p:cNvSpPr>
          <p:nvPr>
            <p:ph type="title"/>
          </p:nvPr>
        </p:nvSpPr>
        <p:spPr>
          <a:xfrm>
            <a:off x="1978025" y="0"/>
            <a:ext cx="9640888" cy="1325563"/>
          </a:xfrm>
        </p:spPr>
        <p:txBody>
          <a:bodyPr/>
          <a:lstStyle/>
          <a:p>
            <a:pPr algn="ctr"/>
            <a:r>
              <a:rPr lang="ru-RU" altLang="ru-RU" b="1" dirty="0">
                <a:solidFill>
                  <a:schemeClr val="bg1"/>
                </a:solidFill>
                <a:latin typeface="Times New Roman" panose="02020603050405020304" pitchFamily="18" charset="0"/>
                <a:cs typeface="Times New Roman" panose="02020603050405020304" pitchFamily="18" charset="0"/>
              </a:rPr>
              <a:t>Нормативно-правовая база изменений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485BB2FB-DB62-424C-A9D8-35A0F0DDC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275"/>
            <a:ext cx="1305017" cy="13780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Таблица 2"/>
          <p:cNvGraphicFramePr>
            <a:graphicFrameLocks noGrp="1"/>
          </p:cNvGraphicFramePr>
          <p:nvPr>
            <p:extLst/>
          </p:nvPr>
        </p:nvGraphicFramePr>
        <p:xfrm>
          <a:off x="1817077" y="1922583"/>
          <a:ext cx="8639908" cy="4044463"/>
        </p:xfrm>
        <a:graphic>
          <a:graphicData uri="http://schemas.openxmlformats.org/drawingml/2006/table">
            <a:tbl>
              <a:tblPr>
                <a:tableStyleId>{5C22544A-7EE6-4342-B048-85BDC9FD1C3A}</a:tableStyleId>
              </a:tblPr>
              <a:tblGrid>
                <a:gridCol w="2302603">
                  <a:extLst>
                    <a:ext uri="{9D8B030D-6E8A-4147-A177-3AD203B41FA5}">
                      <a16:colId xmlns:a16="http://schemas.microsoft.com/office/drawing/2014/main" val="20000"/>
                    </a:ext>
                  </a:extLst>
                </a:gridCol>
                <a:gridCol w="4069288">
                  <a:extLst>
                    <a:ext uri="{9D8B030D-6E8A-4147-A177-3AD203B41FA5}">
                      <a16:colId xmlns:a16="http://schemas.microsoft.com/office/drawing/2014/main" val="20001"/>
                    </a:ext>
                  </a:extLst>
                </a:gridCol>
                <a:gridCol w="2268017">
                  <a:extLst>
                    <a:ext uri="{9D8B030D-6E8A-4147-A177-3AD203B41FA5}">
                      <a16:colId xmlns:a16="http://schemas.microsoft.com/office/drawing/2014/main" val="20002"/>
                    </a:ext>
                  </a:extLst>
                </a:gridCol>
              </a:tblGrid>
              <a:tr h="1154219">
                <a:tc>
                  <a:txBody>
                    <a:bodyPr/>
                    <a:lstStyle/>
                    <a:p>
                      <a:pPr algn="ctr">
                        <a:lnSpc>
                          <a:spcPct val="115000"/>
                        </a:lnSpc>
                        <a:spcAft>
                          <a:spcPts val="0"/>
                        </a:spcAft>
                      </a:pPr>
                      <a:r>
                        <a:rPr lang="ru-RU" sz="1600" b="1" dirty="0">
                          <a:effectLst/>
                        </a:rPr>
                        <a:t>Модель</a:t>
                      </a:r>
                      <a:endParaRPr lang="ru-RU" sz="1600" b="1" dirty="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600" b="1" dirty="0">
                          <a:effectLst/>
                        </a:rPr>
                        <a:t>Электронное средство обучения  (компьютер, планшет, ноутбук и т.д.)</a:t>
                      </a:r>
                      <a:endParaRPr lang="ru-RU" sz="1600" b="1" dirty="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600" b="1" dirty="0">
                          <a:effectLst/>
                        </a:rPr>
                        <a:t>Интернет</a:t>
                      </a:r>
                      <a:endParaRPr lang="ru-RU" sz="1600" b="1" dirty="0">
                        <a:effectLst/>
                        <a:latin typeface="Calibri"/>
                        <a:ea typeface="Calibri"/>
                        <a:cs typeface="Times New Roman"/>
                      </a:endParaRPr>
                    </a:p>
                  </a:txBody>
                  <a:tcPr marL="39370" marR="39370" marT="64770" marB="64770"/>
                </a:tc>
                <a:extLst>
                  <a:ext uri="{0D108BD9-81ED-4DB2-BD59-A6C34878D82A}">
                    <a16:rowId xmlns:a16="http://schemas.microsoft.com/office/drawing/2014/main" val="10000"/>
                  </a:ext>
                </a:extLst>
              </a:tr>
              <a:tr h="722561">
                <a:tc>
                  <a:txBody>
                    <a:bodyPr/>
                    <a:lstStyle/>
                    <a:p>
                      <a:pPr>
                        <a:lnSpc>
                          <a:spcPct val="115000"/>
                        </a:lnSpc>
                        <a:spcAft>
                          <a:spcPts val="0"/>
                        </a:spcAft>
                      </a:pPr>
                      <a:r>
                        <a:rPr lang="ru-RU" sz="1800" dirty="0">
                          <a:effectLst/>
                        </a:rPr>
                        <a:t>Модель 1</a:t>
                      </a:r>
                      <a:endParaRPr lang="ru-RU" sz="1800" dirty="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800" dirty="0">
                          <a:effectLst/>
                        </a:rPr>
                        <a:t>есть</a:t>
                      </a:r>
                      <a:endParaRPr lang="ru-RU" sz="1800" dirty="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800" dirty="0">
                          <a:effectLst/>
                        </a:rPr>
                        <a:t>есть</a:t>
                      </a:r>
                      <a:endParaRPr lang="ru-RU" sz="1800" dirty="0">
                        <a:effectLst/>
                        <a:latin typeface="Calibri"/>
                        <a:ea typeface="Calibri"/>
                        <a:cs typeface="Times New Roman"/>
                      </a:endParaRPr>
                    </a:p>
                  </a:txBody>
                  <a:tcPr marL="39370" marR="39370" marT="64770" marB="64770"/>
                </a:tc>
                <a:extLst>
                  <a:ext uri="{0D108BD9-81ED-4DB2-BD59-A6C34878D82A}">
                    <a16:rowId xmlns:a16="http://schemas.microsoft.com/office/drawing/2014/main" val="10001"/>
                  </a:ext>
                </a:extLst>
              </a:tr>
              <a:tr h="722561">
                <a:tc>
                  <a:txBody>
                    <a:bodyPr/>
                    <a:lstStyle/>
                    <a:p>
                      <a:pPr>
                        <a:lnSpc>
                          <a:spcPct val="115000"/>
                        </a:lnSpc>
                        <a:spcAft>
                          <a:spcPts val="0"/>
                        </a:spcAft>
                      </a:pPr>
                      <a:r>
                        <a:rPr lang="ru-RU" sz="1800">
                          <a:effectLst/>
                        </a:rPr>
                        <a:t>Модель 2</a:t>
                      </a:r>
                      <a:endParaRPr lang="ru-RU" sz="180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800" dirty="0">
                          <a:effectLst/>
                        </a:rPr>
                        <a:t>-</a:t>
                      </a:r>
                      <a:endParaRPr lang="ru-RU" sz="1800" dirty="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800" dirty="0">
                          <a:effectLst/>
                        </a:rPr>
                        <a:t>есть</a:t>
                      </a:r>
                      <a:endParaRPr lang="ru-RU" sz="1800" dirty="0">
                        <a:effectLst/>
                        <a:latin typeface="Calibri"/>
                        <a:ea typeface="Calibri"/>
                        <a:cs typeface="Times New Roman"/>
                      </a:endParaRPr>
                    </a:p>
                  </a:txBody>
                  <a:tcPr marL="39370" marR="39370" marT="64770" marB="64770"/>
                </a:tc>
                <a:extLst>
                  <a:ext uri="{0D108BD9-81ED-4DB2-BD59-A6C34878D82A}">
                    <a16:rowId xmlns:a16="http://schemas.microsoft.com/office/drawing/2014/main" val="10002"/>
                  </a:ext>
                </a:extLst>
              </a:tr>
              <a:tr h="722561">
                <a:tc>
                  <a:txBody>
                    <a:bodyPr/>
                    <a:lstStyle/>
                    <a:p>
                      <a:pPr>
                        <a:lnSpc>
                          <a:spcPct val="115000"/>
                        </a:lnSpc>
                        <a:spcAft>
                          <a:spcPts val="0"/>
                        </a:spcAft>
                      </a:pPr>
                      <a:r>
                        <a:rPr lang="ru-RU" sz="1800">
                          <a:effectLst/>
                        </a:rPr>
                        <a:t>Модель 3</a:t>
                      </a:r>
                      <a:endParaRPr lang="ru-RU" sz="180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800" dirty="0">
                          <a:effectLst/>
                        </a:rPr>
                        <a:t>есть</a:t>
                      </a:r>
                      <a:endParaRPr lang="ru-RU" sz="1800" dirty="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800" dirty="0">
                          <a:effectLst/>
                        </a:rPr>
                        <a:t>-</a:t>
                      </a:r>
                      <a:endParaRPr lang="ru-RU" sz="1800" dirty="0">
                        <a:effectLst/>
                        <a:latin typeface="Calibri"/>
                        <a:ea typeface="Calibri"/>
                        <a:cs typeface="Times New Roman"/>
                      </a:endParaRPr>
                    </a:p>
                  </a:txBody>
                  <a:tcPr marL="39370" marR="39370" marT="64770" marB="64770"/>
                </a:tc>
                <a:extLst>
                  <a:ext uri="{0D108BD9-81ED-4DB2-BD59-A6C34878D82A}">
                    <a16:rowId xmlns:a16="http://schemas.microsoft.com/office/drawing/2014/main" val="10003"/>
                  </a:ext>
                </a:extLst>
              </a:tr>
              <a:tr h="722561">
                <a:tc>
                  <a:txBody>
                    <a:bodyPr/>
                    <a:lstStyle/>
                    <a:p>
                      <a:pPr>
                        <a:lnSpc>
                          <a:spcPct val="115000"/>
                        </a:lnSpc>
                        <a:spcAft>
                          <a:spcPts val="0"/>
                        </a:spcAft>
                      </a:pPr>
                      <a:r>
                        <a:rPr lang="ru-RU" sz="1800">
                          <a:effectLst/>
                        </a:rPr>
                        <a:t>Модель 4</a:t>
                      </a:r>
                      <a:endParaRPr lang="ru-RU" sz="180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800" dirty="0">
                          <a:effectLst/>
                        </a:rPr>
                        <a:t>-</a:t>
                      </a:r>
                      <a:endParaRPr lang="ru-RU" sz="1800" dirty="0">
                        <a:effectLst/>
                        <a:latin typeface="Calibri"/>
                        <a:ea typeface="Calibri"/>
                        <a:cs typeface="Times New Roman"/>
                      </a:endParaRPr>
                    </a:p>
                  </a:txBody>
                  <a:tcPr marL="39370" marR="39370" marT="64770" marB="64770"/>
                </a:tc>
                <a:tc>
                  <a:txBody>
                    <a:bodyPr/>
                    <a:lstStyle/>
                    <a:p>
                      <a:pPr algn="ctr">
                        <a:lnSpc>
                          <a:spcPct val="115000"/>
                        </a:lnSpc>
                        <a:spcAft>
                          <a:spcPts val="0"/>
                        </a:spcAft>
                      </a:pPr>
                      <a:r>
                        <a:rPr lang="ru-RU" sz="1800" dirty="0">
                          <a:effectLst/>
                        </a:rPr>
                        <a:t>-</a:t>
                      </a:r>
                      <a:endParaRPr lang="ru-RU" sz="1800" dirty="0">
                        <a:effectLst/>
                        <a:latin typeface="Calibri"/>
                        <a:ea typeface="Calibri"/>
                        <a:cs typeface="Times New Roman"/>
                      </a:endParaRPr>
                    </a:p>
                  </a:txBody>
                  <a:tcPr marL="39370" marR="39370" marT="64770" marB="6477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35447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94" y="83025"/>
            <a:ext cx="1184646" cy="1230871"/>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1296141" y="239697"/>
            <a:ext cx="10766906" cy="626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t>При реализации </a:t>
            </a:r>
            <a:r>
              <a:rPr lang="ru-RU" sz="2400" b="1" u="sng" dirty="0"/>
              <a:t>Модели 1</a:t>
            </a:r>
            <a:r>
              <a:rPr lang="ru-RU" sz="2400" dirty="0"/>
              <a:t> (у учителя и ученика есть персональное устройство и доступ к сети Интернет) используются следующие ресурсы:  учебники и пособия на бумажных носителях; учебники и пособия в электронном формате;  электронные образовательные ресурсы (РЭШ, «</a:t>
            </a:r>
            <a:r>
              <a:rPr lang="ru-RU" sz="2400" dirty="0" err="1"/>
              <a:t>Учи.ру</a:t>
            </a:r>
            <a:r>
              <a:rPr lang="ru-RU" sz="2400" dirty="0"/>
              <a:t>» и пр.);  федеральные и региональные образовательные телеканалы;  платформы для организации онлайн-уроков.</a:t>
            </a:r>
          </a:p>
          <a:p>
            <a:pPr algn="ctr"/>
            <a:endParaRPr lang="ru-RU" sz="2400" dirty="0"/>
          </a:p>
          <a:p>
            <a:pPr algn="ctr"/>
            <a:r>
              <a:rPr lang="ru-RU" sz="2400" dirty="0"/>
              <a:t>Дистанционное обучение реализуется посредством: дистанционных уроков (видеоконференций); электронных уроков (ссылок, списков ссылок на тренажеры, ссылок на видеозаписи уроков, </a:t>
            </a:r>
            <a:r>
              <a:rPr lang="ru-RU" sz="2400" dirty="0" err="1"/>
              <a:t>подкасты</a:t>
            </a:r>
            <a:r>
              <a:rPr lang="ru-RU" sz="2400" dirty="0"/>
              <a:t>); уроков на образовательных телеканалах; самостоятельной работы ученика.</a:t>
            </a:r>
          </a:p>
          <a:p>
            <a:pPr algn="ctr"/>
            <a:endParaRPr lang="ru-RU" sz="2400" dirty="0"/>
          </a:p>
          <a:p>
            <a:pPr algn="ctr"/>
            <a:r>
              <a:rPr lang="ru-RU" sz="2400" dirty="0"/>
              <a:t>Выполненное домашнее задание отправляется учителю по согласованному каналу в указанные сроки.</a:t>
            </a:r>
          </a:p>
        </p:txBody>
      </p:sp>
    </p:spTree>
    <p:extLst>
      <p:ext uri="{BB962C8B-B14F-4D97-AF65-F5344CB8AC3E}">
        <p14:creationId xmlns:p14="http://schemas.microsoft.com/office/powerpoint/2010/main" val="619356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81641" cy="1331650"/>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1296140" y="88778"/>
            <a:ext cx="10766906" cy="662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300" dirty="0"/>
              <a:t>При реализации </a:t>
            </a:r>
            <a:r>
              <a:rPr lang="ru-RU" sz="2300" b="1" u="sng" dirty="0"/>
              <a:t>Модели 2</a:t>
            </a:r>
            <a:r>
              <a:rPr lang="ru-RU" sz="2300" dirty="0"/>
              <a:t> (отсутствуют необходимые устройства, доступ к сети Интернет есть) используются следующие ресурсы: учебники, пособия, справочники, дидактические материалы на бумажных носителях; образовательные телеканалы; инструкции для ученика по выполнению заданий на бумажных носителях, содержащие четко заданные объемы заданий, временные рамки выполнения и передачи выполненных материалов учителю.</a:t>
            </a:r>
          </a:p>
          <a:p>
            <a:pPr algn="ctr"/>
            <a:endParaRPr lang="ru-RU" sz="2300" dirty="0"/>
          </a:p>
          <a:p>
            <a:pPr algn="ctr"/>
            <a:r>
              <a:rPr lang="ru-RU" sz="2300" dirty="0"/>
              <a:t>Передача инструкций ученику и выполненных заданий учителю может осуществляться посредством электронной почты (сообщений в </a:t>
            </a:r>
            <a:r>
              <a:rPr lang="ru-RU" sz="2300" dirty="0" err="1"/>
              <a:t>мессенджерах</a:t>
            </a:r>
            <a:r>
              <a:rPr lang="ru-RU" sz="2300" dirty="0"/>
              <a:t>) родителей, родственников или соседей.</a:t>
            </a:r>
          </a:p>
          <a:p>
            <a:pPr algn="ctr"/>
            <a:endParaRPr lang="ru-RU" sz="2300" dirty="0"/>
          </a:p>
          <a:p>
            <a:pPr algn="ctr"/>
            <a:r>
              <a:rPr lang="ru-RU" sz="2300" dirty="0"/>
              <a:t>Основным видом учебной деятельности обучающегося в этом случае станет самостоятельная работа в соответствии с инструкциями учителя; просмотр уроков на образовательных телеканалах; ведение записей.</a:t>
            </a:r>
          </a:p>
          <a:p>
            <a:pPr algn="ctr"/>
            <a:endParaRPr lang="ru-RU" sz="2300" dirty="0"/>
          </a:p>
          <a:p>
            <a:pPr algn="ctr"/>
            <a:r>
              <a:rPr lang="ru-RU" sz="2300" dirty="0"/>
              <a:t>Согласована схема передачи учебных материалов и инструкций ученикам и выполненных учениками заданий.</a:t>
            </a:r>
          </a:p>
        </p:txBody>
      </p:sp>
    </p:spTree>
    <p:extLst>
      <p:ext uri="{BB962C8B-B14F-4D97-AF65-F5344CB8AC3E}">
        <p14:creationId xmlns:p14="http://schemas.microsoft.com/office/powerpoint/2010/main" val="2766031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186"/>
            <a:ext cx="1296140" cy="1346715"/>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1562470" y="0"/>
            <a:ext cx="10500576" cy="6717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300" dirty="0"/>
              <a:t>При реализации </a:t>
            </a:r>
            <a:r>
              <a:rPr lang="ru-RU" sz="2300" b="1" u="sng" dirty="0"/>
              <a:t>Модели 3</a:t>
            </a:r>
            <a:r>
              <a:rPr lang="ru-RU" sz="2300" dirty="0"/>
              <a:t> (есть персональные устройства, доступ к сети Интернет отсутствует) могут быть использованы следующие ресурсы: учебники, пособия, справочники, дидактические материалы на бумажных носителях; учебники и пособия в электронном формате (можно передать, например, на </a:t>
            </a:r>
            <a:r>
              <a:rPr lang="ru-RU" sz="2300" dirty="0" err="1"/>
              <a:t>флеш</a:t>
            </a:r>
            <a:r>
              <a:rPr lang="ru-RU" sz="2300" dirty="0"/>
              <a:t>-носителе); инструкции для ученика по выполнению заданий на бумажных или электронных носителях, содержащие четко заданные объемы заданий, временные рамки выполнения и передачи выполненных материалов учителю; образовательные телеканалы.</a:t>
            </a:r>
          </a:p>
          <a:p>
            <a:pPr algn="ctr"/>
            <a:endParaRPr lang="ru-RU" sz="2300" dirty="0"/>
          </a:p>
          <a:p>
            <a:pPr algn="ctr"/>
            <a:r>
              <a:rPr lang="ru-RU" sz="2300" dirty="0"/>
              <a:t>Механизмами реализации дистанционного обучения в данном случае являются самостоятельная работа ученика в соответствии с инструкциями; выполнение офлайн-заданий; уроки на образовательных телеканалах.</a:t>
            </a:r>
          </a:p>
          <a:p>
            <a:pPr algn="ctr"/>
            <a:endParaRPr lang="ru-RU" sz="2300" dirty="0"/>
          </a:p>
          <a:p>
            <a:pPr algn="ctr"/>
            <a:r>
              <a:rPr lang="ru-RU" sz="2300" dirty="0"/>
              <a:t>Выполненные задания передаются учителю заранее согласованным способом (на </a:t>
            </a:r>
            <a:r>
              <a:rPr lang="ru-RU" sz="2300" dirty="0" err="1"/>
              <a:t>флеш</a:t>
            </a:r>
            <a:r>
              <a:rPr lang="ru-RU" sz="2300" dirty="0"/>
              <a:t>-носителе, в бумажном виде) в соответствии с графиком.</a:t>
            </a:r>
          </a:p>
          <a:p>
            <a:pPr algn="ctr"/>
            <a:endParaRPr lang="ru-RU" sz="2300" dirty="0"/>
          </a:p>
        </p:txBody>
      </p:sp>
    </p:spTree>
    <p:extLst>
      <p:ext uri="{BB962C8B-B14F-4D97-AF65-F5344CB8AC3E}">
        <p14:creationId xmlns:p14="http://schemas.microsoft.com/office/powerpoint/2010/main" val="97701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24836" cy="1168727"/>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1296140" y="82422"/>
            <a:ext cx="10766907" cy="6566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200" dirty="0"/>
          </a:p>
          <a:p>
            <a:pPr algn="ctr"/>
            <a:endParaRPr lang="ru-RU" sz="2200" dirty="0"/>
          </a:p>
          <a:p>
            <a:pPr algn="ctr"/>
            <a:r>
              <a:rPr lang="ru-RU" sz="2000" dirty="0"/>
              <a:t>При реализации </a:t>
            </a:r>
            <a:r>
              <a:rPr lang="ru-RU" sz="2000" b="1" u="sng" dirty="0"/>
              <a:t>Модели 4</a:t>
            </a:r>
            <a:r>
              <a:rPr lang="ru-RU" sz="2000" dirty="0"/>
              <a:t> (нет необходимых устройств, доступ к сети Интернет отсутствует) могут быть использованы следующие ресурсы: учебники, пособия, справочники, дидактические материалы на бумажных носителях; образовательные телеканалы; инструкции для ученика по выполнению заданий на бумажных носителях, содержащие четко заданные объемы заданий, временные рамки выполнения и передачи выполненных материалов учителю.</a:t>
            </a:r>
          </a:p>
          <a:p>
            <a:pPr algn="ctr"/>
            <a:endParaRPr lang="ru-RU" sz="2000" dirty="0"/>
          </a:p>
          <a:p>
            <a:pPr algn="ctr"/>
            <a:r>
              <a:rPr lang="ru-RU" sz="2000" dirty="0"/>
              <a:t>Передача инструкций ученику (родителям) и выполненных заданий учителю может осуществляться по почте или в школе в установленные дни, нарочно.</a:t>
            </a:r>
          </a:p>
          <a:p>
            <a:pPr algn="ctr"/>
            <a:endParaRPr lang="ru-RU" sz="2000" dirty="0"/>
          </a:p>
          <a:p>
            <a:pPr algn="ctr"/>
            <a:r>
              <a:rPr lang="ru-RU" sz="2000" dirty="0"/>
              <a:t>Основным видом учебной деятельности обучающегося в этом случае станет самостоятельная работа в соответствии с инструкциями учителя (для уточнения полученных инструкций возможно использовать телефонную связь: стационарную или мобильную); просмотр уроков на образовательных телеканалах; ведение записей.</a:t>
            </a:r>
          </a:p>
          <a:p>
            <a:pPr algn="ctr"/>
            <a:endParaRPr lang="ru-RU" sz="2000" dirty="0"/>
          </a:p>
          <a:p>
            <a:pPr algn="ctr"/>
            <a:r>
              <a:rPr lang="ru-RU" sz="2000" dirty="0"/>
              <a:t>Выполненные задания передаются учителю заранее согласованным способом (в школе, через родителей в бумажном виде и т.д.) в соответствии с графиком.</a:t>
            </a:r>
          </a:p>
          <a:p>
            <a:pPr algn="ctr"/>
            <a:endParaRPr lang="ru-RU" sz="2300" dirty="0"/>
          </a:p>
        </p:txBody>
      </p:sp>
    </p:spTree>
    <p:extLst>
      <p:ext uri="{BB962C8B-B14F-4D97-AF65-F5344CB8AC3E}">
        <p14:creationId xmlns:p14="http://schemas.microsoft.com/office/powerpoint/2010/main" val="3762902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8CA87E-272F-4323-B2F0-5EAE69F6C46F}"/>
              </a:ext>
            </a:extLst>
          </p:cNvPr>
          <p:cNvSpPr>
            <a:spLocks noGrp="1"/>
          </p:cNvSpPr>
          <p:nvPr>
            <p:ph type="title"/>
          </p:nvPr>
        </p:nvSpPr>
        <p:spPr>
          <a:xfrm>
            <a:off x="2237172" y="1770063"/>
            <a:ext cx="9581765" cy="2719387"/>
          </a:xfrm>
        </p:spPr>
        <p:txBody>
          <a:bodyPr rtlCol="0" anchor="t">
            <a:normAutofit/>
          </a:bodyPr>
          <a:lstStyle/>
          <a:p>
            <a:pPr algn="ctr">
              <a:defRPr/>
            </a:pPr>
            <a:r>
              <a:rPr lang="ru-RU" sz="3200" b="1" dirty="0">
                <a:solidFill>
                  <a:schemeClr val="bg1"/>
                </a:solidFill>
                <a:latin typeface="Times New Roman" panose="02020603050405020304" pitchFamily="18" charset="0"/>
                <a:cs typeface="Times New Roman" panose="02020603050405020304" pitchFamily="18" charset="0"/>
              </a:rPr>
              <a:t>Права и обязанности обучающихся: реализация права обучающихся на создание общественного объединения в школе</a:t>
            </a:r>
            <a:endParaRPr lang="ru-RU" sz="3200" dirty="0">
              <a:solidFill>
                <a:schemeClr val="bg1"/>
              </a:solidFill>
              <a:latin typeface="Times New Roman" panose="02020603050405020304" pitchFamily="18" charset="0"/>
              <a:cs typeface="Times New Roman" panose="02020603050405020304" pitchFamily="18" charset="0"/>
            </a:endParaRPr>
          </a:p>
        </p:txBody>
      </p:sp>
      <p:pic>
        <p:nvPicPr>
          <p:cNvPr id="3075" name="Picture 4">
            <a:extLst>
              <a:ext uri="{FF2B5EF4-FFF2-40B4-BE49-F238E27FC236}">
                <a16:creationId xmlns:a16="http://schemas.microsoft.com/office/drawing/2014/main" id="{35F3FBFA-9C4D-4AD5-A8C4-26CE0D290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46050"/>
            <a:ext cx="1538288"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Прямоугольник 2">
            <a:extLst>
              <a:ext uri="{FF2B5EF4-FFF2-40B4-BE49-F238E27FC236}">
                <a16:creationId xmlns:a16="http://schemas.microsoft.com/office/drawing/2014/main" id="{8609488C-71DB-4B7A-80CE-AFC01A2F9615}"/>
              </a:ext>
            </a:extLst>
          </p:cNvPr>
          <p:cNvSpPr>
            <a:spLocks noChangeArrowheads="1"/>
          </p:cNvSpPr>
          <p:nvPr/>
        </p:nvSpPr>
        <p:spPr bwMode="auto">
          <a:xfrm>
            <a:off x="7830105" y="5743575"/>
            <a:ext cx="436189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ru-RU" altLang="ru-RU" sz="1800" dirty="0">
                <a:solidFill>
                  <a:schemeClr val="bg1"/>
                </a:solidFill>
                <a:latin typeface="Times New Roman" panose="02020603050405020304" pitchFamily="18" charset="0"/>
                <a:cs typeface="Times New Roman" panose="02020603050405020304" pitchFamily="18" charset="0"/>
              </a:rPr>
              <a:t>Черкасова Татьяна Владимировна</a:t>
            </a:r>
          </a:p>
          <a:p>
            <a:pPr>
              <a:lnSpc>
                <a:spcPct val="100000"/>
              </a:lnSpc>
              <a:spcBef>
                <a:spcPct val="0"/>
              </a:spcBef>
              <a:buFontTx/>
              <a:buNone/>
            </a:pPr>
            <a:r>
              <a:rPr lang="ru-RU" altLang="ru-RU" sz="1800" dirty="0" err="1">
                <a:solidFill>
                  <a:schemeClr val="bg1"/>
                </a:solidFill>
                <a:latin typeface="Times New Roman" panose="02020603050405020304" pitchFamily="18" charset="0"/>
                <a:cs typeface="Times New Roman" panose="02020603050405020304" pitchFamily="18" charset="0"/>
              </a:rPr>
              <a:t>к.с.н</a:t>
            </a:r>
            <a:r>
              <a:rPr lang="ru-RU" altLang="ru-RU" sz="1800" dirty="0">
                <a:solidFill>
                  <a:schemeClr val="bg1"/>
                </a:solidFill>
                <a:latin typeface="Times New Roman" panose="02020603050405020304" pitchFamily="18" charset="0"/>
                <a:cs typeface="Times New Roman" panose="02020603050405020304" pitchFamily="18" charset="0"/>
              </a:rPr>
              <a:t>., доцент, эксперт, старший научный сотрудник </a:t>
            </a:r>
            <a:r>
              <a:rPr lang="ru-RU" sz="1800" dirty="0">
                <a:solidFill>
                  <a:schemeClr val="bg1"/>
                </a:solidFill>
                <a:latin typeface="Times New Roman" panose="02020603050405020304" pitchFamily="18" charset="0"/>
                <a:cs typeface="Times New Roman" panose="02020603050405020304" pitchFamily="18" charset="0"/>
              </a:rPr>
              <a:t>ФГБНУ «ФЦОЗ»</a:t>
            </a:r>
            <a:endParaRPr lang="ru-RU" sz="1800" dirty="0">
              <a:solidFill>
                <a:schemeClr val="bg1"/>
              </a:solidFill>
            </a:endParaRPr>
          </a:p>
          <a:p>
            <a:pPr algn="r">
              <a:lnSpc>
                <a:spcPct val="100000"/>
              </a:lnSpc>
              <a:spcBef>
                <a:spcPct val="0"/>
              </a:spcBef>
              <a:buFontTx/>
              <a:buNone/>
            </a:pPr>
            <a:endParaRPr lang="ru-RU" altLang="ru-RU"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a:extLst>
              <a:ext uri="{FF2B5EF4-FFF2-40B4-BE49-F238E27FC236}">
                <a16:creationId xmlns:a16="http://schemas.microsoft.com/office/drawing/2014/main" id="{CBABEC50-29E1-4C25-AEBB-73FAF4129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8" y="0"/>
            <a:ext cx="1190717" cy="125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Прямоугольник 3">
            <a:extLst>
              <a:ext uri="{FF2B5EF4-FFF2-40B4-BE49-F238E27FC236}">
                <a16:creationId xmlns:a16="http://schemas.microsoft.com/office/drawing/2014/main" id="{0C762A19-FA26-461A-BEE9-21E80ED41BBD}"/>
              </a:ext>
            </a:extLst>
          </p:cNvPr>
          <p:cNvSpPr>
            <a:spLocks noChangeArrowheads="1"/>
          </p:cNvSpPr>
          <p:nvPr/>
        </p:nvSpPr>
        <p:spPr bwMode="auto">
          <a:xfrm>
            <a:off x="247650" y="1770063"/>
            <a:ext cx="11696700"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buFont typeface="Arial" panose="020B0604020202020204" pitchFamily="34" charset="0"/>
              <a:buNone/>
            </a:pPr>
            <a:r>
              <a:rPr lang="ru-RU" altLang="ru-RU" sz="2400" dirty="0">
                <a:solidFill>
                  <a:schemeClr val="bg1"/>
                </a:solidFill>
                <a:latin typeface="Arial" panose="020B0604020202020204" pitchFamily="34" charset="0"/>
                <a:cs typeface="Arial" panose="020B0604020202020204" pitchFamily="34" charset="0"/>
              </a:rPr>
              <a:t>             В соответствии с частью 6 статьи 26 </a:t>
            </a:r>
            <a:r>
              <a:rPr lang="ru-RU" altLang="ru-RU" sz="2400" dirty="0" err="1">
                <a:solidFill>
                  <a:schemeClr val="bg1"/>
                </a:solidFill>
                <a:latin typeface="Arial" panose="020B0604020202020204" pitchFamily="34" charset="0"/>
                <a:cs typeface="Arial" panose="020B0604020202020204" pitchFamily="34" charset="0"/>
              </a:rPr>
              <a:t>Фдерального</a:t>
            </a:r>
            <a:r>
              <a:rPr lang="ru-RU" altLang="ru-RU" sz="2400" dirty="0">
                <a:solidFill>
                  <a:schemeClr val="bg1"/>
                </a:solidFill>
                <a:latin typeface="Arial" panose="020B0604020202020204" pitchFamily="34" charset="0"/>
                <a:cs typeface="Arial" panose="020B0604020202020204" pitchFamily="34" charset="0"/>
              </a:rPr>
              <a:t> закона от 29 декабря 2012 г. N 273-ФЗ "Об образовании в Российской Федерации" в целях учета мнения обучающихся по вопросам управления образовательной организацией и при принятии образовательной организацией локальных нормативных актов, затрагивающих их права и законные интересы, по инициативе обучающихся в образовательной организации создаются советы обучающихся (в профессиональной образовательной организации и образовательной организации высшего образования - студенческие советы) или иные органы.</a:t>
            </a:r>
          </a:p>
          <a:p>
            <a:pPr algn="just">
              <a:buFont typeface="Arial" panose="020B0604020202020204" pitchFamily="34" charset="0"/>
              <a:buNone/>
            </a:pPr>
            <a:endPar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buFont typeface="Arial" panose="020B0604020202020204" pitchFamily="34" charset="0"/>
              <a:buNone/>
            </a:pPr>
            <a:r>
              <a:rPr lang="ru-RU" altLang="ru-RU" sz="2400" dirty="0">
                <a:solidFill>
                  <a:schemeClr val="bg1"/>
                </a:solidFill>
                <a:latin typeface="Arial" panose="020B0604020202020204" pitchFamily="34" charset="0"/>
                <a:cs typeface="Arial" panose="020B0604020202020204" pitchFamily="34" charset="0"/>
              </a:rPr>
              <a:t>Подробнее порядок создания и работы Совета обучающихся представлен в Письме Министерства образования и науки РФ от 14 февраля 2014 г. N ВК-262/09 "О Методических рекомендациях о создании и деятельности Советов обучающихся в образовательных организациях"</a:t>
            </a:r>
            <a:endParaRPr lang="ru-RU" altLang="ru-RU" sz="2400" dirty="0">
              <a:solidFill>
                <a:schemeClr val="bg1"/>
              </a:solidFill>
              <a:latin typeface="Arial" panose="020B0604020202020204" pitchFamily="34" charset="0"/>
              <a:cs typeface="Calibri" panose="020F0502020204030204" pitchFamily="34" charset="0"/>
            </a:endParaRPr>
          </a:p>
        </p:txBody>
      </p:sp>
      <p:sp>
        <p:nvSpPr>
          <p:cNvPr id="5124" name="Заголовок 2">
            <a:extLst>
              <a:ext uri="{FF2B5EF4-FFF2-40B4-BE49-F238E27FC236}">
                <a16:creationId xmlns:a16="http://schemas.microsoft.com/office/drawing/2014/main" id="{809FACD4-7E91-4D1D-AE08-1327F4E0C348}"/>
              </a:ext>
            </a:extLst>
          </p:cNvPr>
          <p:cNvSpPr>
            <a:spLocks noGrp="1"/>
          </p:cNvSpPr>
          <p:nvPr>
            <p:ph type="title"/>
          </p:nvPr>
        </p:nvSpPr>
        <p:spPr>
          <a:xfrm>
            <a:off x="1812986" y="66152"/>
            <a:ext cx="9640888" cy="1190922"/>
          </a:xfrm>
        </p:spPr>
        <p:txBody>
          <a:bodyPr/>
          <a:lstStyle/>
          <a:p>
            <a:pPr algn="ctr"/>
            <a:r>
              <a:rPr lang="ru-RU" altLang="ru-RU" b="1" dirty="0">
                <a:solidFill>
                  <a:schemeClr val="bg1"/>
                </a:solidFill>
                <a:latin typeface="Times New Roman" panose="02020603050405020304" pitchFamily="18" charset="0"/>
                <a:cs typeface="Times New Roman" panose="02020603050405020304" pitchFamily="18" charset="0"/>
              </a:rPr>
              <a:t>Нормативно-правовая база права обучающихся</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a:extLst>
              <a:ext uri="{FF2B5EF4-FFF2-40B4-BE49-F238E27FC236}">
                <a16:creationId xmlns:a16="http://schemas.microsoft.com/office/drawing/2014/main" id="{96F689E7-F1F0-49DF-AC3F-8E4DAA145308}"/>
              </a:ext>
            </a:extLst>
          </p:cNvPr>
          <p:cNvSpPr>
            <a:spLocks noGrp="1"/>
          </p:cNvSpPr>
          <p:nvPr>
            <p:ph type="title"/>
          </p:nvPr>
        </p:nvSpPr>
        <p:spPr>
          <a:xfrm>
            <a:off x="1990725" y="0"/>
            <a:ext cx="9380538" cy="896645"/>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Создание совета обучающихся</a:t>
            </a:r>
            <a:endParaRPr lang="ru-RU" altLang="ru-RU" dirty="0">
              <a:solidFill>
                <a:schemeClr val="bg1"/>
              </a:solidFill>
              <a:latin typeface="Times New Roman" panose="02020603050405020304" pitchFamily="18" charset="0"/>
              <a:cs typeface="Times New Roman" panose="02020603050405020304" pitchFamily="18" charset="0"/>
            </a:endParaRPr>
          </a:p>
        </p:txBody>
      </p:sp>
      <p:pic>
        <p:nvPicPr>
          <p:cNvPr id="6147" name="Picture 4">
            <a:extLst>
              <a:ext uri="{FF2B5EF4-FFF2-40B4-BE49-F238E27FC236}">
                <a16:creationId xmlns:a16="http://schemas.microsoft.com/office/drawing/2014/main" id="{68DEBD8A-1121-4EFB-99BC-65032BC90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1751" cy="132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Прямоугольник 1">
            <a:extLst>
              <a:ext uri="{FF2B5EF4-FFF2-40B4-BE49-F238E27FC236}">
                <a16:creationId xmlns:a16="http://schemas.microsoft.com/office/drawing/2014/main" id="{08565A99-53A6-41B5-8891-8D13633FD36A}"/>
              </a:ext>
            </a:extLst>
          </p:cNvPr>
          <p:cNvSpPr>
            <a:spLocks noChangeArrowheads="1"/>
          </p:cNvSpPr>
          <p:nvPr/>
        </p:nvSpPr>
        <p:spPr bwMode="auto">
          <a:xfrm>
            <a:off x="200025" y="966788"/>
            <a:ext cx="11991975"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4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                  Совет обучающихся образовательной организации или студенческий совет (далее -                    Совет обучающихся) является коллегиальным органом управления образовательной организации и формируется по инициативе обучающихся с целью учета мнения обучающихся по вопросам управления образовательной организацией и при принятии локальных нормативных актов, затрагивающих права и законные интересы обучающихся.</a:t>
            </a:r>
          </a:p>
          <a:p>
            <a:pPr>
              <a:lnSpc>
                <a:spcPct val="100000"/>
              </a:lnSpc>
              <a:spcBef>
                <a:spcPct val="0"/>
              </a:spcBef>
              <a:buFontTx/>
              <a:buNone/>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Инициатива создания Совета обучающихся может быть выражена путем соответствующего решения организации, объединяющей более 50% обучающихся образовательной организации или совместным решением организаций, объединяющих более 50% обучающихся образовательной организации</a:t>
            </a:r>
          </a:p>
          <a:p>
            <a:pPr>
              <a:lnSpc>
                <a:spcPct val="100000"/>
              </a:lnSpc>
              <a:spcBef>
                <a:spcPct val="0"/>
              </a:spcBef>
              <a:buFontTx/>
              <a:buNone/>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Инициативная группа осуществляет сбор подписей в поддержку создания Совета обучающихся, разрабатывает проект Положения о Совете обучающихся, определяет порядок избрания Совета обучающихся.</a:t>
            </a:r>
          </a:p>
          <a:p>
            <a:pPr>
              <a:lnSpc>
                <a:spcPct val="100000"/>
              </a:lnSpc>
              <a:spcBef>
                <a:spcPct val="0"/>
              </a:spcBef>
              <a:buFontTx/>
              <a:buNone/>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Руководитель образовательной организации уведомляется об инициативе создания Совета обучающихся инициативной группой до начала сбора подписей в поддержку создания Совета обучающихся.</a:t>
            </a:r>
          </a:p>
          <a:p>
            <a:pPr>
              <a:lnSpc>
                <a:spcPct val="100000"/>
              </a:lnSpc>
              <a:spcBef>
                <a:spcPct val="0"/>
              </a:spcBef>
              <a:buFontTx/>
              <a:buNone/>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Руководитель образовательной организации в течение 10 дней с даты уведомления об инициативе создания Совета обучающихся информирует обучающихся образовательной организации о наличии вышеуказанной инициативы на официальном сайте образовательной организации.</a:t>
            </a:r>
            <a:endParaRPr lang="ru-RU" altLang="ru-RU" sz="180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a:extLst>
              <a:ext uri="{FF2B5EF4-FFF2-40B4-BE49-F238E27FC236}">
                <a16:creationId xmlns:a16="http://schemas.microsoft.com/office/drawing/2014/main" id="{DB17A99D-712F-42A4-93E4-C01C04940A54}"/>
              </a:ext>
            </a:extLst>
          </p:cNvPr>
          <p:cNvSpPr>
            <a:spLocks noGrp="1"/>
          </p:cNvSpPr>
          <p:nvPr>
            <p:ph type="title"/>
          </p:nvPr>
        </p:nvSpPr>
        <p:spPr>
          <a:xfrm>
            <a:off x="1325485" y="103992"/>
            <a:ext cx="10799762" cy="1057291"/>
          </a:xfrm>
        </p:spPr>
        <p:txBody>
          <a:bodyPr>
            <a:normAutofit fontScale="90000"/>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Участники и количество советов обучающихся</a:t>
            </a:r>
          </a:p>
        </p:txBody>
      </p:sp>
      <p:pic>
        <p:nvPicPr>
          <p:cNvPr id="7171" name="Picture 4">
            <a:extLst>
              <a:ext uri="{FF2B5EF4-FFF2-40B4-BE49-F238E27FC236}">
                <a16:creationId xmlns:a16="http://schemas.microsoft.com/office/drawing/2014/main" id="{9D744715-48E3-4647-B629-4BE36218C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198485" cy="126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Прямоугольник 3">
            <a:extLst>
              <a:ext uri="{FF2B5EF4-FFF2-40B4-BE49-F238E27FC236}">
                <a16:creationId xmlns:a16="http://schemas.microsoft.com/office/drawing/2014/main" id="{A7507904-2660-4528-AC97-A6027C51D6F5}"/>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7173" name="Прямоугольник 1">
            <a:extLst>
              <a:ext uri="{FF2B5EF4-FFF2-40B4-BE49-F238E27FC236}">
                <a16:creationId xmlns:a16="http://schemas.microsoft.com/office/drawing/2014/main" id="{48927FA0-7B8D-4B97-9ACF-14D37902F924}"/>
              </a:ext>
            </a:extLst>
          </p:cNvPr>
          <p:cNvSpPr>
            <a:spLocks noChangeArrowheads="1"/>
          </p:cNvSpPr>
          <p:nvPr/>
        </p:nvSpPr>
        <p:spPr bwMode="auto">
          <a:xfrm>
            <a:off x="409575" y="957263"/>
            <a:ext cx="116792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spcAft>
                <a:spcPts val="450"/>
              </a:spcAft>
              <a:buFontTx/>
              <a:buNone/>
            </a:pPr>
            <a:endParaRPr lang="ru-RU" altLang="ru-RU" sz="1600"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ct val="0"/>
              </a:spcBef>
              <a:buFontTx/>
              <a:buNone/>
            </a:pPr>
            <a:r>
              <a:rPr lang="ru-RU" altLang="ru-RU" sz="2400" dirty="0">
                <a:ea typeface="Calibri" panose="020F0502020204030204" pitchFamily="34" charset="0"/>
                <a:cs typeface="Times New Roman" panose="02020603050405020304" pitchFamily="18" charset="0"/>
              </a:rPr>
              <a:t>                    </a:t>
            </a:r>
            <a:r>
              <a:rPr lang="ru-RU" altLang="ru-RU" sz="2400" dirty="0">
                <a:solidFill>
                  <a:schemeClr val="bg1"/>
                </a:solidFill>
                <a:ea typeface="Calibri" panose="020F0502020204030204" pitchFamily="34" charset="0"/>
                <a:cs typeface="Times New Roman" panose="02020603050405020304" pitchFamily="18" charset="0"/>
              </a:rPr>
              <a:t>Каждый обучающийся имеет право избирать и быть избранным в Совет обучающихся в соответствии с Положением. Совет обучающихся формируется из числа обучающихся образовательной организации. Обучающиеся соответствующего года обучения вправе делегировать в состав Совета обучающихся одного представителя, или, в случае установления инициативной группой пропорций, в соответствии с численностью обучающихся образовательной организации.</a:t>
            </a:r>
          </a:p>
          <a:p>
            <a:pPr algn="just">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        Деятельность Совета обучающихся направлена на всех обучающихся образовательной организации.</a:t>
            </a:r>
          </a:p>
          <a:p>
            <a:pPr algn="just">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     Совет обучающихся формируется путем соответствующих выборов не реже одного раза в два года. Председатель Совета обучающихся избирается из состава Совета обучающихся простым большинством голосов на собрании Совета обучающихся или на Конференции.</a:t>
            </a:r>
          </a:p>
          <a:p>
            <a:pPr algn="just">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       Наличие двух и более Советов обучающихся в образовательной организации не допускается. При наличии действующего Совета обучающихся или поданной инициативы о создании Совета обучающихся новые инициативы не допускаются.</a:t>
            </a:r>
            <a:endParaRPr lang="ru-RU" altLang="ru-RU" sz="1600" dirty="0">
              <a:solidFill>
                <a:schemeClr val="bg1"/>
              </a:solidFill>
              <a:ea typeface="Calibri" panose="020F0502020204030204" pitchFamily="34"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a:extLst>
              <a:ext uri="{FF2B5EF4-FFF2-40B4-BE49-F238E27FC236}">
                <a16:creationId xmlns:a16="http://schemas.microsoft.com/office/drawing/2014/main" id="{3471E955-D246-456C-9D75-09590AD7E601}"/>
              </a:ext>
            </a:extLst>
          </p:cNvPr>
          <p:cNvSpPr>
            <a:spLocks noGrp="1"/>
          </p:cNvSpPr>
          <p:nvPr>
            <p:ph type="title"/>
          </p:nvPr>
        </p:nvSpPr>
        <p:spPr>
          <a:xfrm>
            <a:off x="1553592" y="98425"/>
            <a:ext cx="10414571" cy="1327150"/>
          </a:xfrm>
        </p:spPr>
        <p:txBody>
          <a:bodyPr>
            <a:normAutofit fontScale="90000"/>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Взаимодействие Совета обучающихся с органами управления образовательной организации</a:t>
            </a:r>
          </a:p>
        </p:txBody>
      </p:sp>
      <p:pic>
        <p:nvPicPr>
          <p:cNvPr id="8195" name="Picture 4">
            <a:extLst>
              <a:ext uri="{FF2B5EF4-FFF2-40B4-BE49-F238E27FC236}">
                <a16:creationId xmlns:a16="http://schemas.microsoft.com/office/drawing/2014/main" id="{9FFEC33F-2427-487F-A084-B3C70701D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78384" cy="1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Прямоугольник 3">
            <a:extLst>
              <a:ext uri="{FF2B5EF4-FFF2-40B4-BE49-F238E27FC236}">
                <a16:creationId xmlns:a16="http://schemas.microsoft.com/office/drawing/2014/main" id="{A7ADFDA5-BCB9-4727-9CB6-E21DF57B159B}"/>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2" name="Прямоугольник 1">
            <a:extLst>
              <a:ext uri="{FF2B5EF4-FFF2-40B4-BE49-F238E27FC236}">
                <a16:creationId xmlns:a16="http://schemas.microsoft.com/office/drawing/2014/main" id="{6A4007BF-5F35-4AB6-82BF-2ED79CF81072}"/>
              </a:ext>
            </a:extLst>
          </p:cNvPr>
          <p:cNvSpPr/>
          <p:nvPr/>
        </p:nvSpPr>
        <p:spPr>
          <a:xfrm>
            <a:off x="339725" y="1846013"/>
            <a:ext cx="11628438" cy="3727450"/>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450"/>
              </a:spcAft>
              <a:defRPr/>
            </a:pPr>
            <a:endParaRPr lang="ru-RU" altLang="ru-RU" sz="1600"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pPr indent="444500" algn="just">
              <a:defRPr/>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ru-RU" sz="2400" dirty="0">
                <a:solidFill>
                  <a:schemeClr val="bg1"/>
                </a:solidFill>
                <a:latin typeface="Arial" panose="020B0604020202020204" pitchFamily="34" charset="0"/>
                <a:cs typeface="Arial" panose="020B0604020202020204" pitchFamily="34" charset="0"/>
              </a:rPr>
              <a:t>Совет обучающихся действует на основании Положения о совете обучающихся образовательной организации, принимаемого на конференции обучающихся образовательной организации или на собрании студенческих объединений образовательных организаций.</a:t>
            </a:r>
          </a:p>
          <a:p>
            <a:pPr indent="444500" algn="just">
              <a:defRPr/>
            </a:pPr>
            <a:r>
              <a:rPr lang="ru-RU" sz="2400" dirty="0">
                <a:solidFill>
                  <a:schemeClr val="bg1"/>
                </a:solidFill>
                <a:latin typeface="Arial" panose="020B0604020202020204" pitchFamily="34" charset="0"/>
                <a:cs typeface="Arial" panose="020B0604020202020204" pitchFamily="34" charset="0"/>
              </a:rPr>
              <a:t>  Совет обучающихся взаимодействует с органами управления образовательной организации на основе принципов сотрудничества и автономии.</a:t>
            </a:r>
          </a:p>
          <a:p>
            <a:pPr indent="444500" algn="just">
              <a:defRPr/>
            </a:pPr>
            <a:r>
              <a:rPr lang="ru-RU" sz="2400" dirty="0">
                <a:solidFill>
                  <a:schemeClr val="bg1"/>
                </a:solidFill>
                <a:latin typeface="Arial" panose="020B0604020202020204" pitchFamily="34" charset="0"/>
                <a:cs typeface="Arial" panose="020B0604020202020204" pitchFamily="34" charset="0"/>
              </a:rPr>
              <a:t>  Представители органов управления образовательной организации могут присутствовать на заседаниях Совета обучающихся.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a:extLst>
              <a:ext uri="{FF2B5EF4-FFF2-40B4-BE49-F238E27FC236}">
                <a16:creationId xmlns:a16="http://schemas.microsoft.com/office/drawing/2014/main" id="{F146CDE0-A03E-4BDC-B823-FB4F3212BD40}"/>
              </a:ext>
            </a:extLst>
          </p:cNvPr>
          <p:cNvSpPr>
            <a:spLocks noGrp="1"/>
          </p:cNvSpPr>
          <p:nvPr>
            <p:ph type="title"/>
          </p:nvPr>
        </p:nvSpPr>
        <p:spPr>
          <a:xfrm>
            <a:off x="1978025" y="55563"/>
            <a:ext cx="9380538" cy="1325562"/>
          </a:xfrm>
        </p:spPr>
        <p:txBody>
          <a:bodyPr/>
          <a:lstStyle/>
          <a:p>
            <a:pPr algn="ctr" eaLnBrk="1" hangingPunct="1"/>
            <a:r>
              <a:rPr lang="ru-RU" altLang="ru-RU" b="1" dirty="0"/>
              <a:t> </a:t>
            </a:r>
            <a:r>
              <a:rPr lang="ru-RU" altLang="ru-RU" b="1" dirty="0">
                <a:solidFill>
                  <a:schemeClr val="bg1"/>
                </a:solidFill>
                <a:latin typeface="Times New Roman" panose="02020603050405020304" pitchFamily="18" charset="0"/>
                <a:cs typeface="Times New Roman" panose="02020603050405020304" pitchFamily="18" charset="0"/>
              </a:rPr>
              <a:t>Цель нововведений </a:t>
            </a:r>
            <a:br>
              <a:rPr lang="ru-RU" altLang="ru-RU" b="1" dirty="0">
                <a:solidFill>
                  <a:schemeClr val="bg1"/>
                </a:solidFill>
                <a:latin typeface="Times New Roman" panose="02020603050405020304" pitchFamily="18" charset="0"/>
                <a:cs typeface="Times New Roman" panose="02020603050405020304" pitchFamily="18" charset="0"/>
              </a:rPr>
            </a:br>
            <a:r>
              <a:rPr lang="ru-RU" altLang="ru-RU" b="1" dirty="0">
                <a:solidFill>
                  <a:schemeClr val="bg1"/>
                </a:solidFill>
                <a:latin typeface="Times New Roman" panose="02020603050405020304" pitchFamily="18" charset="0"/>
                <a:cs typeface="Times New Roman" panose="02020603050405020304" pitchFamily="18" charset="0"/>
              </a:rPr>
              <a:t>и целевая аудитория</a:t>
            </a:r>
            <a:endParaRPr lang="ru-RU" altLang="ru-RU" dirty="0">
              <a:solidFill>
                <a:schemeClr val="bg1"/>
              </a:solidFill>
              <a:latin typeface="Times New Roman" panose="02020603050405020304" pitchFamily="18" charset="0"/>
              <a:cs typeface="Times New Roman" panose="02020603050405020304" pitchFamily="18" charset="0"/>
            </a:endParaRPr>
          </a:p>
        </p:txBody>
      </p:sp>
      <p:pic>
        <p:nvPicPr>
          <p:cNvPr id="6147" name="Picture 4">
            <a:extLst>
              <a:ext uri="{FF2B5EF4-FFF2-40B4-BE49-F238E27FC236}">
                <a16:creationId xmlns:a16="http://schemas.microsoft.com/office/drawing/2014/main" id="{3FE27AFB-7F5D-45C0-8613-857BFCABF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46050"/>
            <a:ext cx="1538288"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Прямоугольник 1">
            <a:extLst>
              <a:ext uri="{FF2B5EF4-FFF2-40B4-BE49-F238E27FC236}">
                <a16:creationId xmlns:a16="http://schemas.microsoft.com/office/drawing/2014/main" id="{6212A6A7-EC1F-4A52-A8D9-FCAB0BC4FFC9}"/>
              </a:ext>
            </a:extLst>
          </p:cNvPr>
          <p:cNvSpPr>
            <a:spLocks noChangeArrowheads="1"/>
          </p:cNvSpPr>
          <p:nvPr/>
        </p:nvSpPr>
        <p:spPr bwMode="auto">
          <a:xfrm>
            <a:off x="690207" y="1682368"/>
            <a:ext cx="11125971" cy="502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         Федеральный государственный образовательный стандарт основного общего образования обеспечивает единство образовательного пространства Российской Федерации в том числе единство учебной и воспитательной деятельности, реализуемой совместно с семьей и иными институтами воспитания, с целью реализации равных возможностей получения качественного основного общего образования.</a:t>
            </a:r>
          </a:p>
          <a:p>
            <a:endPar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Категории обучающихся, на которые распространяются новые стандарты.</a:t>
            </a:r>
          </a:p>
          <a:p>
            <a:endPar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spcAft>
                <a:spcPts val="450"/>
              </a:spcAft>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Обновленные стандарты касаются следующих ступеней:</a:t>
            </a:r>
          </a:p>
          <a:p>
            <a:pPr>
              <a:spcAft>
                <a:spcPts val="450"/>
              </a:spcAft>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 Начального общего образования,</a:t>
            </a:r>
          </a:p>
          <a:p>
            <a:pPr>
              <a:spcAft>
                <a:spcPts val="450"/>
              </a:spcAft>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 Основного общего образования.</a:t>
            </a:r>
          </a:p>
          <a:p>
            <a:pPr>
              <a:spcAft>
                <a:spcPts val="450"/>
              </a:spcAft>
            </a:pPr>
            <a:endPar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spcAft>
                <a:spcPts val="450"/>
              </a:spcAft>
            </a:pP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То есть касаются обучения детей, которые пошли в первые и пятые классы в сентябре 2022 года.</a:t>
            </a:r>
          </a:p>
          <a:p>
            <a:endParaRPr lang="ru-RU" altLang="ru-RU" sz="200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a:extLst>
              <a:ext uri="{FF2B5EF4-FFF2-40B4-BE49-F238E27FC236}">
                <a16:creationId xmlns:a16="http://schemas.microsoft.com/office/drawing/2014/main" id="{F3EEE544-0A29-42D1-8129-1E4A16092ABE}"/>
              </a:ext>
            </a:extLst>
          </p:cNvPr>
          <p:cNvSpPr>
            <a:spLocks noGrp="1"/>
          </p:cNvSpPr>
          <p:nvPr>
            <p:ph type="title"/>
          </p:nvPr>
        </p:nvSpPr>
        <p:spPr>
          <a:xfrm>
            <a:off x="1392238" y="-1587"/>
            <a:ext cx="10799762" cy="924866"/>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Полномочия Совета обучающихся</a:t>
            </a:r>
          </a:p>
        </p:txBody>
      </p:sp>
      <p:pic>
        <p:nvPicPr>
          <p:cNvPr id="9219" name="Picture 4">
            <a:extLst>
              <a:ext uri="{FF2B5EF4-FFF2-40B4-BE49-F238E27FC236}">
                <a16:creationId xmlns:a16="http://schemas.microsoft.com/office/drawing/2014/main" id="{C2952FD4-5712-427E-B485-4922C2390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1"/>
            <a:ext cx="1320892" cy="132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Прямоугольник 3">
            <a:extLst>
              <a:ext uri="{FF2B5EF4-FFF2-40B4-BE49-F238E27FC236}">
                <a16:creationId xmlns:a16="http://schemas.microsoft.com/office/drawing/2014/main" id="{0F4F0AA5-F05E-4D61-AC25-7D05A1B627C8}"/>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9221" name="Прямоугольник 1">
            <a:extLst>
              <a:ext uri="{FF2B5EF4-FFF2-40B4-BE49-F238E27FC236}">
                <a16:creationId xmlns:a16="http://schemas.microsoft.com/office/drawing/2014/main" id="{94965A8C-FE6B-4967-97F7-934B1D795C6D}"/>
              </a:ext>
            </a:extLst>
          </p:cNvPr>
          <p:cNvSpPr>
            <a:spLocks noChangeArrowheads="1"/>
          </p:cNvSpPr>
          <p:nvPr/>
        </p:nvSpPr>
        <p:spPr bwMode="auto">
          <a:xfrm>
            <a:off x="114300" y="1143000"/>
            <a:ext cx="12012597" cy="557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spcAft>
                <a:spcPts val="450"/>
              </a:spcAft>
              <a:buFontTx/>
              <a:buNone/>
            </a:pPr>
            <a:endParaRPr lang="ru-RU" altLang="ru-RU" sz="1600"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pPr>
              <a:lnSpc>
                <a:spcPct val="100000"/>
              </a:lnSpc>
              <a:spcBef>
                <a:spcPct val="0"/>
              </a:spcBef>
              <a:buFontTx/>
              <a:buNone/>
            </a:pPr>
            <a:r>
              <a:rPr lang="ru-RU" altLang="ru-RU" sz="2400" dirty="0">
                <a:ea typeface="Calibri" panose="020F0502020204030204" pitchFamily="34" charset="0"/>
                <a:cs typeface="Times New Roman" panose="02020603050405020304" pitchFamily="18" charset="0"/>
              </a:rPr>
              <a:t>                          </a:t>
            </a:r>
            <a:r>
              <a:rPr lang="ru-RU" altLang="ru-RU" sz="2400" dirty="0">
                <a:solidFill>
                  <a:schemeClr val="bg1"/>
                </a:solidFill>
                <a:ea typeface="Calibri" panose="020F0502020204030204" pitchFamily="34" charset="0"/>
                <a:cs typeface="Times New Roman" panose="02020603050405020304" pitchFamily="18" charset="0"/>
              </a:rPr>
              <a:t>Совет обучающихся имеет право:</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1. Участвовать в разработке и обсуждении проектов локальных нормативных актов, затрагивающих права и законные интересы обучающихся образовательной организации;</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2. Готовить и вносить предложения в органы управления образовательной организации по его оптимизации с учетом научных интересов обучающихся, корректировке расписания учебных занятий, организации быта и отдыха обучающихся;</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3. Выражать обязательное к учету мнение при принятии локальных нормативных актов образовательной организации, затрагивающих права и законные интересы обучающихся (например, требования к внешнему виду обучающихся);</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4. Выражать обязательное к учету мнение при определении размера и порядка оказания материальной поддержки обучающимся;</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5. Участвовать в рассмотрении и выражать мнение по вопросам, связанным с нарушениями обучающимися учебной дисциплины и правил внутреннего распорядка образовательной организации;</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a:extLst>
              <a:ext uri="{FF2B5EF4-FFF2-40B4-BE49-F238E27FC236}">
                <a16:creationId xmlns:a16="http://schemas.microsoft.com/office/drawing/2014/main" id="{CCDF4309-E4E5-4721-9BA3-A948C26996CD}"/>
              </a:ext>
            </a:extLst>
          </p:cNvPr>
          <p:cNvSpPr>
            <a:spLocks noGrp="1"/>
          </p:cNvSpPr>
          <p:nvPr>
            <p:ph type="title"/>
          </p:nvPr>
        </p:nvSpPr>
        <p:spPr>
          <a:xfrm>
            <a:off x="1392238" y="0"/>
            <a:ext cx="10799762" cy="1145219"/>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Полномочия Совета обучающихся</a:t>
            </a:r>
            <a:endParaRPr lang="ru-RU" altLang="ru-RU" dirty="0">
              <a:solidFill>
                <a:schemeClr val="bg1"/>
              </a:solidFill>
              <a:latin typeface="Times New Roman" panose="02020603050405020304" pitchFamily="18" charset="0"/>
              <a:cs typeface="Times New Roman" panose="02020603050405020304" pitchFamily="18" charset="0"/>
            </a:endParaRPr>
          </a:p>
        </p:txBody>
      </p:sp>
      <p:pic>
        <p:nvPicPr>
          <p:cNvPr id="10243" name="Picture 4">
            <a:extLst>
              <a:ext uri="{FF2B5EF4-FFF2-40B4-BE49-F238E27FC236}">
                <a16:creationId xmlns:a16="http://schemas.microsoft.com/office/drawing/2014/main" id="{E7ABD97F-A2E3-4844-9516-D56FDD214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 y="-794"/>
            <a:ext cx="1253332" cy="132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Прямоугольник 3">
            <a:extLst>
              <a:ext uri="{FF2B5EF4-FFF2-40B4-BE49-F238E27FC236}">
                <a16:creationId xmlns:a16="http://schemas.microsoft.com/office/drawing/2014/main" id="{5A8B882D-2CC0-41B0-9E0C-7C500EB1498D}"/>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10245" name="Прямоугольник 1">
            <a:extLst>
              <a:ext uri="{FF2B5EF4-FFF2-40B4-BE49-F238E27FC236}">
                <a16:creationId xmlns:a16="http://schemas.microsoft.com/office/drawing/2014/main" id="{1024F218-A659-4754-9EA1-A0A792F2A3AF}"/>
              </a:ext>
            </a:extLst>
          </p:cNvPr>
          <p:cNvSpPr>
            <a:spLocks noChangeArrowheads="1"/>
          </p:cNvSpPr>
          <p:nvPr/>
        </p:nvSpPr>
        <p:spPr bwMode="auto">
          <a:xfrm>
            <a:off x="141288" y="811213"/>
            <a:ext cx="119094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spcAft>
                <a:spcPts val="450"/>
              </a:spcAft>
              <a:buFontTx/>
              <a:buNone/>
            </a:pPr>
            <a:endParaRPr lang="ru-RU" altLang="ru-RU" sz="1600"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pPr>
              <a:lnSpc>
                <a:spcPct val="100000"/>
              </a:lnSpc>
              <a:spcBef>
                <a:spcPct val="0"/>
              </a:spcBef>
              <a:buFontTx/>
              <a:buNone/>
            </a:pPr>
            <a:r>
              <a:rPr lang="ru-RU" altLang="ru-RU" sz="2400" dirty="0">
                <a:ea typeface="Calibri" panose="020F0502020204030204" pitchFamily="34" charset="0"/>
                <a:cs typeface="Times New Roman" panose="02020603050405020304" pitchFamily="18" charset="0"/>
              </a:rPr>
              <a:t>                   </a:t>
            </a:r>
            <a:r>
              <a:rPr lang="ru-RU" altLang="ru-RU" sz="2400" dirty="0">
                <a:solidFill>
                  <a:schemeClr val="bg1"/>
                </a:solidFill>
                <a:ea typeface="Calibri" panose="020F0502020204030204" pitchFamily="34" charset="0"/>
                <a:cs typeface="Times New Roman" panose="02020603050405020304" pitchFamily="18" charset="0"/>
              </a:rPr>
              <a:t>6. Участвовать в разработке и реализации системы поощрений обучающихся за достижения в разных сферах учебной и внеучебной деятельности, в том числе принимающих активное участие в деятельности Совета обучающихся и общественной жизни образовательной организации;</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7. Участвовать в организации работы комиссии по урегулированию споров между участниками образовательных отношений;</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8. Запрашивать и получать в установленном порядке от органов управления </a:t>
            </a:r>
            <a:r>
              <a:rPr lang="ru-RU" altLang="ru-RU" sz="2400" dirty="0" err="1">
                <a:solidFill>
                  <a:schemeClr val="bg1"/>
                </a:solidFill>
                <a:ea typeface="Calibri" panose="020F0502020204030204" pitchFamily="34" charset="0"/>
                <a:cs typeface="Times New Roman" panose="02020603050405020304" pitchFamily="18" charset="0"/>
              </a:rPr>
              <a:t>образова</a:t>
            </a:r>
            <a:r>
              <a:rPr lang="ru-RU" altLang="ru-RU" sz="2400" dirty="0">
                <a:solidFill>
                  <a:schemeClr val="bg1"/>
                </a:solidFill>
                <a:ea typeface="Calibri" panose="020F0502020204030204" pitchFamily="34" charset="0"/>
                <a:cs typeface="Times New Roman" panose="02020603050405020304" pitchFamily="18" charset="0"/>
              </a:rPr>
              <a:t>-тельной организации необходимую для деятельности Совета обучающихся информацию;</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9. Вносить предложения по решению вопросов использования материально-технической базы и помещений образовательной организации;</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10. Пользоваться в установленном порядке информацией, имеющейся в распоряжении органов управления образовательной организации;</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11. Информировать обучающихся о деятельности образовательной организации;</a:t>
            </a:r>
          </a:p>
          <a:p>
            <a:pPr>
              <a:lnSpc>
                <a:spcPct val="100000"/>
              </a:lnSpc>
              <a:spcBef>
                <a:spcPct val="0"/>
              </a:spcBef>
              <a:buFontTx/>
              <a:buNone/>
            </a:pPr>
            <a:r>
              <a:rPr lang="ru-RU" altLang="ru-RU" sz="2400" dirty="0">
                <a:solidFill>
                  <a:schemeClr val="bg1"/>
                </a:solidFill>
                <a:ea typeface="Calibri" panose="020F0502020204030204" pitchFamily="34" charset="0"/>
                <a:cs typeface="Times New Roman" panose="02020603050405020304" pitchFamily="18" charset="0"/>
              </a:rPr>
              <a:t>12. Рассматривать обращения, поступившие в Совет обучающихся образовательной организации.</a:t>
            </a:r>
            <a:endParaRPr lang="ru-RU" altLang="ru-RU" sz="1600" dirty="0">
              <a:solidFill>
                <a:schemeClr val="bg1"/>
              </a:solidFill>
              <a:ea typeface="Calibri" panose="020F0502020204030204" pitchFamily="34"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1">
            <a:extLst>
              <a:ext uri="{FF2B5EF4-FFF2-40B4-BE49-F238E27FC236}">
                <a16:creationId xmlns:a16="http://schemas.microsoft.com/office/drawing/2014/main" id="{6B485A3A-F685-4B24-A99D-5A6B59D827B9}"/>
              </a:ext>
            </a:extLst>
          </p:cNvPr>
          <p:cNvSpPr>
            <a:spLocks noGrp="1"/>
          </p:cNvSpPr>
          <p:nvPr>
            <p:ph type="title"/>
          </p:nvPr>
        </p:nvSpPr>
        <p:spPr>
          <a:xfrm>
            <a:off x="1233996" y="38101"/>
            <a:ext cx="10958003" cy="1157062"/>
          </a:xfrm>
        </p:spPr>
        <p:txBody>
          <a:bodyPr>
            <a:normAutofit fontScale="90000"/>
          </a:bodyPr>
          <a:lstStyle/>
          <a:p>
            <a:pPr algn="ctr"/>
            <a:r>
              <a:rPr lang="ru-RU" altLang="ru-RU" b="1" dirty="0">
                <a:solidFill>
                  <a:schemeClr val="bg1"/>
                </a:solidFill>
                <a:latin typeface="Times New Roman" panose="02020603050405020304" pitchFamily="18" charset="0"/>
                <a:cs typeface="Times New Roman" panose="02020603050405020304" pitchFamily="18" charset="0"/>
              </a:rPr>
              <a:t>Организация работы Совета обучающихся</a:t>
            </a:r>
          </a:p>
        </p:txBody>
      </p:sp>
      <p:pic>
        <p:nvPicPr>
          <p:cNvPr id="11267" name="Picture 4">
            <a:extLst>
              <a:ext uri="{FF2B5EF4-FFF2-40B4-BE49-F238E27FC236}">
                <a16:creationId xmlns:a16="http://schemas.microsoft.com/office/drawing/2014/main" id="{1AA2AE91-8EE4-4233-980C-99466B9FB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 y="38101"/>
            <a:ext cx="1211771" cy="127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Прямоугольник 3">
            <a:extLst>
              <a:ext uri="{FF2B5EF4-FFF2-40B4-BE49-F238E27FC236}">
                <a16:creationId xmlns:a16="http://schemas.microsoft.com/office/drawing/2014/main" id="{7F7C4049-6651-4D84-B1D0-D19F267848DA}"/>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11269" name="Прямоугольник 1">
            <a:extLst>
              <a:ext uri="{FF2B5EF4-FFF2-40B4-BE49-F238E27FC236}">
                <a16:creationId xmlns:a16="http://schemas.microsoft.com/office/drawing/2014/main" id="{8633D7E3-BFE4-4E73-A869-0414EBD2D942}"/>
              </a:ext>
            </a:extLst>
          </p:cNvPr>
          <p:cNvSpPr>
            <a:spLocks noChangeArrowheads="1"/>
          </p:cNvSpPr>
          <p:nvPr/>
        </p:nvSpPr>
        <p:spPr bwMode="auto">
          <a:xfrm>
            <a:off x="188914" y="1096963"/>
            <a:ext cx="1172051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200" dirty="0">
                <a:solidFill>
                  <a:schemeClr val="bg1"/>
                </a:solidFill>
                <a:latin typeface="Times New Roman" panose="02020603050405020304" pitchFamily="18" charset="0"/>
                <a:cs typeface="Times New Roman" panose="02020603050405020304" pitchFamily="18" charset="0"/>
              </a:rPr>
              <a:t>              Для решения вопросов, входящих в полномочия Совета обучающихся, проводятся заседания Совета обучающихся. Заседания  Совета обучающихся со-</a:t>
            </a:r>
            <a:r>
              <a:rPr lang="ru-RU" altLang="ru-RU" sz="2200" dirty="0" err="1">
                <a:solidFill>
                  <a:schemeClr val="bg1"/>
                </a:solidFill>
                <a:latin typeface="Times New Roman" panose="02020603050405020304" pitchFamily="18" charset="0"/>
                <a:cs typeface="Times New Roman" panose="02020603050405020304" pitchFamily="18" charset="0"/>
              </a:rPr>
              <a:t>зываются</a:t>
            </a:r>
            <a:r>
              <a:rPr lang="ru-RU" altLang="ru-RU" sz="2200" dirty="0">
                <a:solidFill>
                  <a:schemeClr val="bg1"/>
                </a:solidFill>
                <a:latin typeface="Times New Roman" panose="02020603050405020304" pitchFamily="18" charset="0"/>
                <a:cs typeface="Times New Roman" panose="02020603050405020304" pitchFamily="18" charset="0"/>
              </a:rPr>
              <a:t> председателем Совета обучающихся по собственной инициативе либо по требованию не менее чем одной трети членов Совета обучающихся. </a:t>
            </a:r>
            <a:r>
              <a:rPr lang="ru-RU" altLang="ru-RU" sz="2200" dirty="0" err="1">
                <a:solidFill>
                  <a:schemeClr val="bg1"/>
                </a:solidFill>
                <a:latin typeface="Times New Roman" panose="02020603050405020304" pitchFamily="18" charset="0"/>
                <a:cs typeface="Times New Roman" panose="02020603050405020304" pitchFamily="18" charset="0"/>
              </a:rPr>
              <a:t>Очеред-ные</a:t>
            </a:r>
            <a:r>
              <a:rPr lang="ru-RU" altLang="ru-RU" sz="2200" dirty="0">
                <a:solidFill>
                  <a:schemeClr val="bg1"/>
                </a:solidFill>
                <a:latin typeface="Times New Roman" panose="02020603050405020304" pitchFamily="18" charset="0"/>
                <a:cs typeface="Times New Roman" panose="02020603050405020304" pitchFamily="18" charset="0"/>
              </a:rPr>
              <a:t> заседания Совета обучающихся проводятся не реже одного раза в месяц.</a:t>
            </a:r>
          </a:p>
          <a:p>
            <a:pPr algn="just">
              <a:lnSpc>
                <a:spcPct val="100000"/>
              </a:lnSpc>
              <a:spcBef>
                <a:spcPct val="0"/>
              </a:spcBef>
              <a:buFontTx/>
              <a:buNone/>
            </a:pPr>
            <a:r>
              <a:rPr lang="ru-RU" altLang="ru-RU" sz="2200" dirty="0">
                <a:solidFill>
                  <a:schemeClr val="bg1"/>
                </a:solidFill>
                <a:latin typeface="Times New Roman" panose="02020603050405020304" pitchFamily="18" charset="0"/>
                <a:cs typeface="Times New Roman" panose="02020603050405020304" pitchFamily="18" charset="0"/>
              </a:rPr>
              <a:t>Заседание Совета обучающихся правомочно, если на нем присутствует более половины избранных членов Совета обучающихся. Решение считается принятым, если за него проголосовало более половины членов Совета обучающихся, при-</a:t>
            </a:r>
            <a:r>
              <a:rPr lang="ru-RU" altLang="ru-RU" sz="2200" dirty="0" err="1">
                <a:solidFill>
                  <a:schemeClr val="bg1"/>
                </a:solidFill>
                <a:latin typeface="Times New Roman" panose="02020603050405020304" pitchFamily="18" charset="0"/>
                <a:cs typeface="Times New Roman" panose="02020603050405020304" pitchFamily="18" charset="0"/>
              </a:rPr>
              <a:t>сутствующих</a:t>
            </a:r>
            <a:r>
              <a:rPr lang="ru-RU" altLang="ru-RU" sz="2200" dirty="0">
                <a:solidFill>
                  <a:schemeClr val="bg1"/>
                </a:solidFill>
                <a:latin typeface="Times New Roman" panose="02020603050405020304" pitchFamily="18" charset="0"/>
                <a:cs typeface="Times New Roman" panose="02020603050405020304" pitchFamily="18" charset="0"/>
              </a:rPr>
              <a:t> на заседании. Каждый член Совета обучающихся при голосовании имеет право одного голоса. Передача права голоса другому лицу не допускается. По итогам заседания составляется протокол заседания Совета обучающихся, который подписывает председательствующий на заседании.</a:t>
            </a:r>
          </a:p>
          <a:p>
            <a:pPr algn="just">
              <a:lnSpc>
                <a:spcPct val="100000"/>
              </a:lnSpc>
              <a:spcBef>
                <a:spcPct val="0"/>
              </a:spcBef>
              <a:buFontTx/>
              <a:buNone/>
            </a:pPr>
            <a:r>
              <a:rPr lang="ru-RU" altLang="ru-RU" sz="2200" dirty="0">
                <a:solidFill>
                  <a:schemeClr val="bg1"/>
                </a:solidFill>
                <a:latin typeface="Times New Roman" panose="02020603050405020304" pitchFamily="18" charset="0"/>
                <a:cs typeface="Times New Roman" panose="02020603050405020304" pitchFamily="18" charset="0"/>
              </a:rPr>
              <a:t>Совет обучающихся ежегодно отчитывается о выполнении задач перед обучающимися образовательной организации.</a:t>
            </a:r>
          </a:p>
          <a:p>
            <a:pPr algn="just">
              <a:lnSpc>
                <a:spcPct val="100000"/>
              </a:lnSpc>
              <a:spcBef>
                <a:spcPct val="0"/>
              </a:spcBef>
              <a:buFontTx/>
              <a:buNone/>
            </a:pPr>
            <a:r>
              <a:rPr lang="ru-RU" altLang="ru-RU" sz="2200" dirty="0">
                <a:solidFill>
                  <a:schemeClr val="bg1"/>
                </a:solidFill>
                <a:latin typeface="Times New Roman" panose="02020603050405020304" pitchFamily="18" charset="0"/>
                <a:cs typeface="Times New Roman" panose="02020603050405020304" pitchFamily="18" charset="0"/>
              </a:rPr>
              <a:t>С целью развития деятельности Советов обучающихся в образовательных организациях должны быть созданы необходимые условия для их функционирования.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6BA91D-915C-49E9-BA6D-FB9B677ACAA3}"/>
              </a:ext>
            </a:extLst>
          </p:cNvPr>
          <p:cNvSpPr>
            <a:spLocks noGrp="1"/>
          </p:cNvSpPr>
          <p:nvPr>
            <p:ph type="title"/>
          </p:nvPr>
        </p:nvSpPr>
        <p:spPr>
          <a:xfrm>
            <a:off x="443883" y="1770075"/>
            <a:ext cx="11310152" cy="2997233"/>
          </a:xfrm>
        </p:spPr>
        <p:txBody>
          <a:bodyPr rtlCol="0" anchor="t">
            <a:normAutofit fontScale="90000"/>
          </a:bodyPr>
          <a:lstStyle/>
          <a:p>
            <a:pPr algn="ctr"/>
            <a:br>
              <a:rPr lang="ru-RU" b="1" cap="none" dirty="0">
                <a:solidFill>
                  <a:schemeClr val="accent1">
                    <a:lumMod val="75000"/>
                  </a:schemeClr>
                </a:solidFill>
                <a:latin typeface="Times New Roman" panose="02020603050405020304" pitchFamily="18" charset="0"/>
                <a:cs typeface="Times New Roman" panose="02020603050405020304" pitchFamily="18" charset="0"/>
              </a:rPr>
            </a:br>
            <a:r>
              <a:rPr lang="ru-RU" b="1" cap="none" dirty="0">
                <a:solidFill>
                  <a:schemeClr val="accent1">
                    <a:lumMod val="75000"/>
                  </a:schemeClr>
                </a:solidFill>
                <a:latin typeface="Times New Roman" panose="02020603050405020304" pitchFamily="18" charset="0"/>
                <a:cs typeface="Times New Roman" panose="02020603050405020304" pitchFamily="18" charset="0"/>
              </a:rPr>
              <a:t>ПРЕДОСТАВЛЕНИЕ ПЕРСОНАЛЬНЫХ ДАННЫХ ОБУЧАЮЩИХСЯ</a:t>
            </a:r>
            <a:br>
              <a:rPr lang="ru-RU" b="1" cap="none" dirty="0">
                <a:solidFill>
                  <a:schemeClr val="accent1">
                    <a:lumMod val="75000"/>
                  </a:schemeClr>
                </a:solidFill>
                <a:latin typeface="Times New Roman" panose="02020603050405020304" pitchFamily="18" charset="0"/>
                <a:cs typeface="Times New Roman" panose="02020603050405020304" pitchFamily="18" charset="0"/>
              </a:rPr>
            </a:br>
            <a:r>
              <a:rPr lang="ru-RU" cap="none" dirty="0">
                <a:solidFill>
                  <a:schemeClr val="accent1">
                    <a:lumMod val="75000"/>
                  </a:schemeClr>
                </a:solidFill>
                <a:latin typeface="Times New Roman" panose="02020603050405020304" pitchFamily="18" charset="0"/>
                <a:cs typeface="Times New Roman" panose="02020603050405020304" pitchFamily="18" charset="0"/>
              </a:rPr>
              <a:t>(В ЧАСТИ ПРЕДОСТАВЛЕНИЯ БИОМЕТРИЧЕСКИХ ПЕРСОНАЛЬНЫХ ДАННЫХ)</a:t>
            </a:r>
            <a:br>
              <a:rPr lang="ru-RU" b="1" cap="none" dirty="0">
                <a:solidFill>
                  <a:schemeClr val="accent1">
                    <a:lumMod val="75000"/>
                  </a:schemeClr>
                </a:solidFill>
                <a:latin typeface="Times New Roman" panose="02020603050405020304" pitchFamily="18" charset="0"/>
                <a:cs typeface="Times New Roman" panose="02020603050405020304" pitchFamily="18" charset="0"/>
              </a:rPr>
            </a:br>
            <a:br>
              <a:rPr lang="ru-RU" b="1" cap="none" dirty="0">
                <a:solidFill>
                  <a:schemeClr val="accent1">
                    <a:lumMod val="75000"/>
                  </a:schemeClr>
                </a:solidFill>
                <a:latin typeface="Times New Roman" panose="02020603050405020304" pitchFamily="18" charset="0"/>
                <a:cs typeface="Times New Roman" panose="02020603050405020304" pitchFamily="18" charset="0"/>
              </a:rPr>
            </a:br>
            <a:br>
              <a:rPr lang="ru-RU" b="1" cap="none" dirty="0">
                <a:solidFill>
                  <a:schemeClr val="accent1">
                    <a:lumMod val="75000"/>
                  </a:schemeClr>
                </a:solidFill>
                <a:latin typeface="Times New Roman" panose="02020603050405020304" pitchFamily="18" charset="0"/>
                <a:cs typeface="Times New Roman" panose="02020603050405020304" pitchFamily="18" charset="0"/>
              </a:rPr>
            </a:br>
            <a:br>
              <a:rPr lang="ru-RU" b="1" cap="none" dirty="0">
                <a:solidFill>
                  <a:schemeClr val="accent1">
                    <a:lumMod val="75000"/>
                  </a:schemeClr>
                </a:solidFill>
                <a:latin typeface="Times New Roman" panose="02020603050405020304" pitchFamily="18" charset="0"/>
                <a:cs typeface="Times New Roman" panose="02020603050405020304" pitchFamily="18" charset="0"/>
              </a:rPr>
            </a:br>
            <a:endParaRPr lang="ru-RU"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485BB2FB-DB62-424C-A9D8-35A0F0DDC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2" y="0"/>
            <a:ext cx="1537738" cy="162378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351D5ACC-E51D-4491-93F0-13D714369DF4}"/>
              </a:ext>
            </a:extLst>
          </p:cNvPr>
          <p:cNvSpPr/>
          <p:nvPr/>
        </p:nvSpPr>
        <p:spPr>
          <a:xfrm>
            <a:off x="6633554" y="5470838"/>
            <a:ext cx="6096000" cy="1200329"/>
          </a:xfrm>
          <a:prstGeom prst="rect">
            <a:avLst/>
          </a:prstGeom>
        </p:spPr>
        <p:txBody>
          <a:bodyPr>
            <a:spAutoFit/>
          </a:bodyPr>
          <a:lstStyle/>
          <a:p>
            <a:pPr>
              <a:lnSpc>
                <a:spcPct val="100000"/>
              </a:lnSpc>
              <a:spcBef>
                <a:spcPct val="0"/>
              </a:spcBef>
              <a:buFontTx/>
              <a:buNone/>
            </a:pPr>
            <a:r>
              <a:rPr lang="ru-RU" altLang="ru-RU" sz="2400" dirty="0">
                <a:solidFill>
                  <a:schemeClr val="bg1"/>
                </a:solidFill>
                <a:latin typeface="Times New Roman" panose="02020603050405020304" pitchFamily="18" charset="0"/>
                <a:cs typeface="Times New Roman" panose="02020603050405020304" pitchFamily="18" charset="0"/>
              </a:rPr>
              <a:t>Денисов Сергей Борисович</a:t>
            </a:r>
          </a:p>
          <a:p>
            <a:pPr>
              <a:lnSpc>
                <a:spcPct val="100000"/>
              </a:lnSpc>
              <a:spcBef>
                <a:spcPct val="0"/>
              </a:spcBef>
              <a:buFontTx/>
              <a:buNone/>
            </a:pPr>
            <a:r>
              <a:rPr lang="ru-RU" altLang="ru-RU" sz="2400" dirty="0" err="1">
                <a:solidFill>
                  <a:schemeClr val="bg1"/>
                </a:solidFill>
                <a:latin typeface="Times New Roman" panose="02020603050405020304" pitchFamily="18" charset="0"/>
                <a:cs typeface="Times New Roman" panose="02020603050405020304" pitchFamily="18" charset="0"/>
              </a:rPr>
              <a:t>к.с.н</a:t>
            </a:r>
            <a:r>
              <a:rPr lang="ru-RU" altLang="ru-RU" sz="2400" dirty="0">
                <a:solidFill>
                  <a:schemeClr val="bg1"/>
                </a:solidFill>
                <a:latin typeface="Times New Roman" panose="02020603050405020304" pitchFamily="18" charset="0"/>
                <a:cs typeface="Times New Roman" panose="02020603050405020304" pitchFamily="18" charset="0"/>
              </a:rPr>
              <a:t>., доцент, эксперт, старший научный сотрудник </a:t>
            </a:r>
            <a:r>
              <a:rPr lang="ru-RU" sz="2400" dirty="0">
                <a:solidFill>
                  <a:schemeClr val="bg1"/>
                </a:solidFill>
                <a:latin typeface="Times New Roman" panose="02020603050405020304" pitchFamily="18" charset="0"/>
                <a:cs typeface="Times New Roman" panose="02020603050405020304" pitchFamily="18" charset="0"/>
              </a:rPr>
              <a:t>ФГБНУ «ФЦОЗ»</a:t>
            </a:r>
            <a:endParaRPr lang="ru-RU" sz="2400" dirty="0">
              <a:solidFill>
                <a:schemeClr val="bg1"/>
              </a:solidFill>
            </a:endParaRPr>
          </a:p>
        </p:txBody>
      </p:sp>
    </p:spTree>
    <p:extLst>
      <p:ext uri="{BB962C8B-B14F-4D97-AF65-F5344CB8AC3E}">
        <p14:creationId xmlns:p14="http://schemas.microsoft.com/office/powerpoint/2010/main" val="1600651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04950" cy="1563673"/>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646878"/>
          </a:xfrm>
          <a:prstGeom prst="rect">
            <a:avLst/>
          </a:prstGeom>
        </p:spPr>
        <p:txBody>
          <a:bodyPr wrap="square">
            <a:spAutoFit/>
          </a:bodyPr>
          <a:lstStyle/>
          <a:p>
            <a:r>
              <a:rPr lang="ru-RU" sz="2400" dirty="0"/>
              <a:t>     </a:t>
            </a: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8" name="Прямоугольник 7"/>
          <p:cNvSpPr/>
          <p:nvPr/>
        </p:nvSpPr>
        <p:spPr>
          <a:xfrm>
            <a:off x="351692" y="1887416"/>
            <a:ext cx="11558953" cy="4700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b="1" u="sng" dirty="0"/>
              <a:t>Персональные данные </a:t>
            </a:r>
            <a:r>
              <a:rPr lang="ru-RU" sz="3200" dirty="0"/>
              <a:t>- любая информация, относящаяся к прямо или косвенно определенному или определяемому физическому лицу (субъекту персональных данных).</a:t>
            </a:r>
          </a:p>
          <a:p>
            <a:pPr algn="ctr"/>
            <a:endParaRPr lang="ru-RU" sz="3200" dirty="0"/>
          </a:p>
          <a:p>
            <a:pPr algn="ctr"/>
            <a:endParaRPr lang="ru-RU" sz="2400" dirty="0"/>
          </a:p>
          <a:p>
            <a:pPr algn="ctr"/>
            <a:r>
              <a:rPr lang="ru-RU" sz="2000" dirty="0"/>
              <a:t>(пункт 1 статьи 3 Федерального закона от 27.07.2006 № 152-ФЗ «О персональных данных» (далее – Закон о ПД)).</a:t>
            </a:r>
          </a:p>
        </p:txBody>
      </p:sp>
    </p:spTree>
    <p:extLst>
      <p:ext uri="{BB962C8B-B14F-4D97-AF65-F5344CB8AC3E}">
        <p14:creationId xmlns:p14="http://schemas.microsoft.com/office/powerpoint/2010/main" val="2000940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2" y="98616"/>
            <a:ext cx="1200018" cy="1246843"/>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646878"/>
          </a:xfrm>
          <a:prstGeom prst="rect">
            <a:avLst/>
          </a:prstGeom>
        </p:spPr>
        <p:txBody>
          <a:bodyPr wrap="square">
            <a:spAutoFit/>
          </a:bodyPr>
          <a:lstStyle/>
          <a:p>
            <a:r>
              <a:rPr lang="ru-RU" sz="2400" dirty="0"/>
              <a:t>     </a:t>
            </a: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8" name="Прямоугольник 7"/>
          <p:cNvSpPr/>
          <p:nvPr/>
        </p:nvSpPr>
        <p:spPr>
          <a:xfrm>
            <a:off x="184900" y="1345459"/>
            <a:ext cx="11831254" cy="538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b="1" u="sng" dirty="0"/>
          </a:p>
          <a:p>
            <a:pPr algn="ctr"/>
            <a:r>
              <a:rPr lang="ru-RU" sz="2800" b="1" u="sng" dirty="0"/>
              <a:t>Обработка персональных данных</a:t>
            </a:r>
            <a:r>
              <a:rPr lang="ru-RU" sz="2800" dirty="0"/>
              <a:t> - любое действие (операция) или совокупность действий (операций), совершаемых с использованием средств автоматизации или без использования таких средств с персональными данными, включая сбор, запись, систематизацию, накопление, хранение, уточнение (обновление, изменение), извлечение, использование, передачу (распространение, </a:t>
            </a:r>
            <a:r>
              <a:rPr lang="ru-RU" sz="2800" b="1" dirty="0"/>
              <a:t>предоставление</a:t>
            </a:r>
            <a:r>
              <a:rPr lang="ru-RU" sz="2800" dirty="0"/>
              <a:t>, доступ), обезличивание, блокирование, удаление, уничтожение персональных данных. </a:t>
            </a:r>
          </a:p>
          <a:p>
            <a:pPr algn="ctr"/>
            <a:endParaRPr lang="ru-RU" sz="2800" dirty="0"/>
          </a:p>
          <a:p>
            <a:pPr algn="ctr"/>
            <a:r>
              <a:rPr lang="ru-RU" sz="2000" dirty="0"/>
              <a:t>(пункт 3 статьи 3 Закона о ПД)</a:t>
            </a:r>
          </a:p>
          <a:p>
            <a:pPr algn="ctr"/>
            <a:endParaRPr lang="ru-RU" sz="2400" dirty="0"/>
          </a:p>
        </p:txBody>
      </p:sp>
    </p:spTree>
    <p:extLst>
      <p:ext uri="{BB962C8B-B14F-4D97-AF65-F5344CB8AC3E}">
        <p14:creationId xmlns:p14="http://schemas.microsoft.com/office/powerpoint/2010/main" val="1637905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67161" cy="1420507"/>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646878"/>
          </a:xfrm>
          <a:prstGeom prst="rect">
            <a:avLst/>
          </a:prstGeom>
        </p:spPr>
        <p:txBody>
          <a:bodyPr wrap="square">
            <a:spAutoFit/>
          </a:bodyPr>
          <a:lstStyle/>
          <a:p>
            <a:r>
              <a:rPr lang="ru-RU" sz="2400" dirty="0"/>
              <a:t>     </a:t>
            </a: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8" name="Прямоугольник 7"/>
          <p:cNvSpPr/>
          <p:nvPr/>
        </p:nvSpPr>
        <p:spPr>
          <a:xfrm>
            <a:off x="184900" y="1717719"/>
            <a:ext cx="11831254" cy="501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b="1" u="sng" dirty="0"/>
          </a:p>
          <a:p>
            <a:pPr algn="ctr"/>
            <a:r>
              <a:rPr lang="ru-RU" sz="3200" b="1" u="sng" dirty="0"/>
              <a:t>Предоставление персональных данных</a:t>
            </a:r>
            <a:r>
              <a:rPr lang="ru-RU" sz="3200" dirty="0"/>
              <a:t> - действия, направленные на раскрытие персональных данных определенному лицу или определенному кругу лиц. </a:t>
            </a:r>
          </a:p>
          <a:p>
            <a:pPr algn="ctr"/>
            <a:endParaRPr lang="ru-RU" sz="2800" dirty="0"/>
          </a:p>
          <a:p>
            <a:pPr algn="ctr"/>
            <a:endParaRPr lang="ru-RU" sz="2800" dirty="0"/>
          </a:p>
          <a:p>
            <a:pPr algn="ctr"/>
            <a:r>
              <a:rPr lang="ru-RU" sz="2000" dirty="0"/>
              <a:t>(пункт 6 статьи 3 Закона о ПД)</a:t>
            </a:r>
          </a:p>
        </p:txBody>
      </p:sp>
    </p:spTree>
    <p:extLst>
      <p:ext uri="{BB962C8B-B14F-4D97-AF65-F5344CB8AC3E}">
        <p14:creationId xmlns:p14="http://schemas.microsoft.com/office/powerpoint/2010/main" val="3749286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1550" cy="146662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646878"/>
          </a:xfrm>
          <a:prstGeom prst="rect">
            <a:avLst/>
          </a:prstGeom>
        </p:spPr>
        <p:txBody>
          <a:bodyPr wrap="square">
            <a:spAutoFit/>
          </a:bodyPr>
          <a:lstStyle/>
          <a:p>
            <a:r>
              <a:rPr lang="ru-RU" sz="2400" dirty="0"/>
              <a:t>     </a:t>
            </a: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8" name="Прямоугольник 7"/>
          <p:cNvSpPr/>
          <p:nvPr/>
        </p:nvSpPr>
        <p:spPr>
          <a:xfrm>
            <a:off x="184900" y="1717719"/>
            <a:ext cx="11831254" cy="501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b="1" u="sng" dirty="0"/>
          </a:p>
          <a:p>
            <a:pPr algn="ctr"/>
            <a:r>
              <a:rPr lang="ru-RU" sz="3200" b="1" u="sng" dirty="0"/>
              <a:t>Биометрические персональные данные </a:t>
            </a:r>
            <a:r>
              <a:rPr lang="ru-RU" sz="3200" dirty="0"/>
              <a:t>- сведения, которые характеризуют физиологические и биологические особенности человека, на основании которых можно установить его </a:t>
            </a:r>
            <a:r>
              <a:rPr lang="ru-RU" sz="3200"/>
              <a:t>личность и </a:t>
            </a:r>
            <a:r>
              <a:rPr lang="ru-RU" sz="3200" dirty="0"/>
              <a:t>которые используются оператором для установления личности субъекта персональных данных. </a:t>
            </a:r>
          </a:p>
          <a:p>
            <a:pPr algn="ctr"/>
            <a:endParaRPr lang="ru-RU" sz="3200" dirty="0"/>
          </a:p>
          <a:p>
            <a:pPr algn="ctr"/>
            <a:r>
              <a:rPr lang="ru-RU" sz="2000" dirty="0"/>
              <a:t>(часть 1 статьи 11 Закона о ПД)</a:t>
            </a:r>
          </a:p>
        </p:txBody>
      </p:sp>
    </p:spTree>
    <p:extLst>
      <p:ext uri="{BB962C8B-B14F-4D97-AF65-F5344CB8AC3E}">
        <p14:creationId xmlns:p14="http://schemas.microsoft.com/office/powerpoint/2010/main" val="3863886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44" y="43187"/>
            <a:ext cx="1333183" cy="1385204"/>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646878"/>
          </a:xfrm>
          <a:prstGeom prst="rect">
            <a:avLst/>
          </a:prstGeom>
        </p:spPr>
        <p:txBody>
          <a:bodyPr wrap="square">
            <a:spAutoFit/>
          </a:bodyPr>
          <a:lstStyle/>
          <a:p>
            <a:r>
              <a:rPr lang="ru-RU" sz="2400" dirty="0"/>
              <a:t>     </a:t>
            </a: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8" name="Прямоугольник 7"/>
          <p:cNvSpPr/>
          <p:nvPr/>
        </p:nvSpPr>
        <p:spPr>
          <a:xfrm>
            <a:off x="184900" y="1717719"/>
            <a:ext cx="11831254" cy="501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t>В частности,  к биометрическим персональным данным относятся дактилоскопические данные, радужная оболочка глаз, голос, анализы ДНК и так далее, а также изображение человека (фотография и видеозапись).</a:t>
            </a:r>
          </a:p>
          <a:p>
            <a:pPr algn="ctr"/>
            <a:endParaRPr lang="ru-RU" sz="3200" dirty="0"/>
          </a:p>
          <a:p>
            <a:pPr algn="ctr"/>
            <a:r>
              <a:rPr lang="ru-RU" sz="3200" dirty="0"/>
              <a:t>Правовые основания обработки персональных данных установлены частью 1 статьи 6 Закона о ПД.</a:t>
            </a:r>
          </a:p>
        </p:txBody>
      </p:sp>
    </p:spTree>
    <p:extLst>
      <p:ext uri="{BB962C8B-B14F-4D97-AF65-F5344CB8AC3E}">
        <p14:creationId xmlns:p14="http://schemas.microsoft.com/office/powerpoint/2010/main" val="2220587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951"/>
            <a:ext cx="1300252" cy="135098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84899" y="1717719"/>
            <a:ext cx="11831255" cy="2646878"/>
          </a:xfrm>
          <a:prstGeom prst="rect">
            <a:avLst/>
          </a:prstGeom>
        </p:spPr>
        <p:txBody>
          <a:bodyPr wrap="square">
            <a:spAutoFit/>
          </a:bodyPr>
          <a:lstStyle/>
          <a:p>
            <a:r>
              <a:rPr lang="ru-RU" sz="2400" dirty="0"/>
              <a:t>     </a:t>
            </a: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a:p>
            <a:pPr>
              <a:spcAft>
                <a:spcPts val="1200"/>
              </a:spcAft>
            </a:pPr>
            <a:endParaRPr lang="ru-RU" sz="2800" dirty="0">
              <a:solidFill>
                <a:schemeClr val="bg1"/>
              </a:solidFill>
            </a:endParaRPr>
          </a:p>
        </p:txBody>
      </p:sp>
      <p:sp>
        <p:nvSpPr>
          <p:cNvPr id="7" name="Прямоугольник 6"/>
          <p:cNvSpPr/>
          <p:nvPr/>
        </p:nvSpPr>
        <p:spPr>
          <a:xfrm>
            <a:off x="1689849" y="844062"/>
            <a:ext cx="10220796" cy="100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Часть 1 статьи 9 Закона о ПД </a:t>
            </a:r>
          </a:p>
        </p:txBody>
      </p:sp>
      <p:sp>
        <p:nvSpPr>
          <p:cNvPr id="8" name="Прямоугольник 7"/>
          <p:cNvSpPr/>
          <p:nvPr/>
        </p:nvSpPr>
        <p:spPr>
          <a:xfrm>
            <a:off x="351692" y="2831858"/>
            <a:ext cx="11558953" cy="3756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t>Согласие на обработку персональных данных может быть дано субъектом персональных данных или </a:t>
            </a:r>
            <a:r>
              <a:rPr lang="ru-RU" sz="2400" b="1" dirty="0"/>
              <a:t>его представителем </a:t>
            </a:r>
            <a:r>
              <a:rPr lang="ru-RU" sz="2400" dirty="0"/>
              <a:t>в любой позволяющей подтвердить факт его получения форме, если иное не установлено федеральным законом.</a:t>
            </a:r>
          </a:p>
        </p:txBody>
      </p:sp>
      <p:sp>
        <p:nvSpPr>
          <p:cNvPr id="5" name="Стрелка вниз 4"/>
          <p:cNvSpPr/>
          <p:nvPr/>
        </p:nvSpPr>
        <p:spPr>
          <a:xfrm>
            <a:off x="6413180" y="1853450"/>
            <a:ext cx="484632" cy="978408"/>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54107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a:extLst>
              <a:ext uri="{FF2B5EF4-FFF2-40B4-BE49-F238E27FC236}">
                <a16:creationId xmlns:a16="http://schemas.microsoft.com/office/drawing/2014/main" id="{2FC45B20-4F3B-4334-B175-2CFDA58E81BB}"/>
              </a:ext>
            </a:extLst>
          </p:cNvPr>
          <p:cNvSpPr>
            <a:spLocks noGrp="1"/>
          </p:cNvSpPr>
          <p:nvPr>
            <p:ph type="title"/>
          </p:nvPr>
        </p:nvSpPr>
        <p:spPr>
          <a:xfrm>
            <a:off x="2050742" y="144463"/>
            <a:ext cx="10141258" cy="1325562"/>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Преемственность с прежними госстандартами</a:t>
            </a:r>
          </a:p>
        </p:txBody>
      </p:sp>
      <p:pic>
        <p:nvPicPr>
          <p:cNvPr id="7171" name="Picture 4">
            <a:extLst>
              <a:ext uri="{FF2B5EF4-FFF2-40B4-BE49-F238E27FC236}">
                <a16:creationId xmlns:a16="http://schemas.microsoft.com/office/drawing/2014/main" id="{B774FEAA-567F-4BA8-A5B3-70D9F89B0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
            <a:ext cx="1411550" cy="149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Прямоугольник 3">
            <a:extLst>
              <a:ext uri="{FF2B5EF4-FFF2-40B4-BE49-F238E27FC236}">
                <a16:creationId xmlns:a16="http://schemas.microsoft.com/office/drawing/2014/main" id="{F7B31275-8446-42D3-A6E3-4526B946851B}"/>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7173" name="Прямоугольник 1">
            <a:extLst>
              <a:ext uri="{FF2B5EF4-FFF2-40B4-BE49-F238E27FC236}">
                <a16:creationId xmlns:a16="http://schemas.microsoft.com/office/drawing/2014/main" id="{AFCF358E-82A2-4BFA-8B3C-B4C49F97362C}"/>
              </a:ext>
            </a:extLst>
          </p:cNvPr>
          <p:cNvSpPr>
            <a:spLocks noChangeArrowheads="1"/>
          </p:cNvSpPr>
          <p:nvPr/>
        </p:nvSpPr>
        <p:spPr bwMode="auto">
          <a:xfrm>
            <a:off x="282575" y="1622425"/>
            <a:ext cx="11685588"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ru-RU" altLang="ru-RU" sz="2400" dirty="0">
                <a:latin typeface="Arial" panose="020B0604020202020204" pitchFamily="34" charset="0"/>
                <a:ea typeface="Calibri" panose="020F0502020204030204" pitchFamily="34" charset="0"/>
                <a:cs typeface="Arial" panose="020B0604020202020204" pitchFamily="34" charset="0"/>
              </a:rPr>
              <a:t>          </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В обновленных </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ФГОС</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 НОО и ООО сохраняется привычная для образовательных организаций и педагогов структура основной образовательной программы и механизмы обеспечения ее вариативности, к числу которых относятся: наличие двух частей образовательной программы (обязательной части и части, формируемой участниками образовательных отношений), возможность разработки и реализации дифференцированных программ, возможность разработки и реализации индивидуальных учебных планов. </a:t>
            </a:r>
          </a:p>
          <a:p>
            <a:pPr algn="just"/>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       Структура требований к результатам реализации основных образовательных программ также остается неизменной и состоит из групп требований к предметным, метапредметным и личностным результатам.</a:t>
            </a:r>
          </a:p>
          <a:p>
            <a:pPr algn="just"/>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        В обновленных </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ФГОС</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 НОО и ООО остается неизменным положение, обусловливающее использование проектной деятельности</a:t>
            </a:r>
            <a:r>
              <a:rPr lang="ru-RU" altLang="ru-RU" sz="2400" baseline="300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ru-RU" altLang="ru-RU" sz="2400" baseline="30000" dirty="0">
                <a:solidFill>
                  <a:schemeClr val="bg1"/>
                </a:solidFill>
                <a:latin typeface="Arial" panose="020B0604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3</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 для достижения комплексных образовательных результатов.</a:t>
            </a:r>
          </a:p>
          <a:p>
            <a:pPr>
              <a:spcAft>
                <a:spcPts val="450"/>
              </a:spcAft>
            </a:pPr>
            <a:endParaRPr lang="ru-RU" altLang="ru-RU" sz="1600" dirty="0">
              <a:ea typeface="Calibri" panose="020F0502020204030204" pitchFamily="34"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6140" cy="1346715"/>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281354" y="1840523"/>
            <a:ext cx="11781692" cy="486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 Вместе с тем, правовое регулирование обработки биометрических персональных данных выделено в отдельной статье 11 Закона о ПД, которой определены правовые основания обработки указанной категории персональных данных.</a:t>
            </a:r>
          </a:p>
          <a:p>
            <a:pPr algn="ctr"/>
            <a:endParaRPr lang="ru-RU" sz="2800" dirty="0"/>
          </a:p>
          <a:p>
            <a:pPr algn="ctr"/>
            <a:r>
              <a:rPr lang="ru-RU" sz="2800" dirty="0"/>
              <a:t>В качестве одного из оснований обработки биометрических персональных данных установлено наличие согласия в письменной форме </a:t>
            </a:r>
            <a:r>
              <a:rPr lang="ru-RU" sz="2800" b="1" dirty="0"/>
              <a:t>субъекта персональных данных </a:t>
            </a:r>
            <a:r>
              <a:rPr lang="ru-RU" sz="2800" dirty="0"/>
              <a:t>(часть  1 статьи 11 Закона о ПД).</a:t>
            </a:r>
          </a:p>
        </p:txBody>
      </p:sp>
    </p:spTree>
    <p:extLst>
      <p:ext uri="{BB962C8B-B14F-4D97-AF65-F5344CB8AC3E}">
        <p14:creationId xmlns:p14="http://schemas.microsoft.com/office/powerpoint/2010/main" val="25216012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2" y="43187"/>
            <a:ext cx="1259868" cy="1309028"/>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281354" y="1840523"/>
            <a:ext cx="11781692" cy="486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t>Возможность делегирования права предоставления согласия родителю (законному представителю) обучающегося законодательством Российской Федерации в области персональных данных в указанном случае не установлено.</a:t>
            </a:r>
            <a:endParaRPr lang="ru-RU" sz="2400" dirty="0"/>
          </a:p>
        </p:txBody>
      </p:sp>
    </p:spTree>
    <p:extLst>
      <p:ext uri="{BB962C8B-B14F-4D97-AF65-F5344CB8AC3E}">
        <p14:creationId xmlns:p14="http://schemas.microsoft.com/office/powerpoint/2010/main" val="2815308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083076" y="1500326"/>
            <a:ext cx="10757232" cy="443883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7" y="1010"/>
            <a:ext cx="1304266" cy="135515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892206" y="1356168"/>
            <a:ext cx="10757232" cy="3970318"/>
          </a:xfrm>
          <a:prstGeom prst="rect">
            <a:avLst/>
          </a:prstGeom>
        </p:spPr>
        <p:txBody>
          <a:bodyPr wrap="square">
            <a:spAutoFit/>
          </a:bodyPr>
          <a:lstStyle/>
          <a:p>
            <a:r>
              <a:rPr lang="ru-RU" sz="3200" b="1" dirty="0">
                <a:solidFill>
                  <a:schemeClr val="bg1"/>
                </a:solidFill>
                <a:latin typeface="Times New Roman" panose="02020603050405020304" pitchFamily="18" charset="0"/>
                <a:cs typeface="Times New Roman" panose="02020603050405020304" pitchFamily="18" charset="0"/>
              </a:rPr>
              <a:t>        </a:t>
            </a:r>
            <a:r>
              <a:rPr lang="ru-RU" sz="3600" b="1" dirty="0">
                <a:solidFill>
                  <a:schemeClr val="bg1"/>
                </a:solidFill>
                <a:latin typeface="Times New Roman" panose="02020603050405020304" pitchFamily="18" charset="0"/>
                <a:cs typeface="Times New Roman" panose="02020603050405020304" pitchFamily="18" charset="0"/>
              </a:rPr>
              <a:t>Таким образом, обработка биометрических персональных данных обучающихся  с согласия в письменной форме законного представителя субъекта персональных данных на обработку его биометрических персональных данных не допускается, за исключением случаев, предусмотренных частью 2 статьи 11 Закона о ПД.</a:t>
            </a:r>
          </a:p>
        </p:txBody>
      </p:sp>
    </p:spTree>
    <p:extLst>
      <p:ext uri="{BB962C8B-B14F-4D97-AF65-F5344CB8AC3E}">
        <p14:creationId xmlns:p14="http://schemas.microsoft.com/office/powerpoint/2010/main" val="36440426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186"/>
            <a:ext cx="1296140" cy="1346715"/>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2440228" y="154046"/>
            <a:ext cx="9331569" cy="502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Часть 2 статьи 11 Закона о ПД </a:t>
            </a:r>
          </a:p>
        </p:txBody>
      </p:sp>
      <p:sp>
        <p:nvSpPr>
          <p:cNvPr id="8" name="Прямоугольник 7"/>
          <p:cNvSpPr/>
          <p:nvPr/>
        </p:nvSpPr>
        <p:spPr>
          <a:xfrm>
            <a:off x="93785" y="1717719"/>
            <a:ext cx="11969261" cy="5058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600" dirty="0"/>
              <a:t>Обработка биометрических персональных данных может осуществляться без согласия субъекта персональных данных в связи с реализацией международных договоров РФ о </a:t>
            </a:r>
            <a:r>
              <a:rPr lang="ru-RU" sz="2600" dirty="0" err="1"/>
              <a:t>реадмиссии</a:t>
            </a:r>
            <a:r>
              <a:rPr lang="ru-RU" sz="2600" dirty="0"/>
              <a:t>, в связи с осуществлением правосудия и исполнением судебных актов, в связи с проведением обязательной государственной дактилоскопической регистрации, а также в случаях, предусмотренных </a:t>
            </a:r>
            <a:r>
              <a:rPr lang="ru-RU" sz="2600"/>
              <a:t>законодательством РФ </a:t>
            </a:r>
            <a:r>
              <a:rPr lang="ru-RU" sz="2600" dirty="0"/>
              <a:t>о безопасности, о противодействии терроризму, о транспортной безопасности, о противодействии коррупции, об оперативно-</a:t>
            </a:r>
            <a:r>
              <a:rPr lang="ru-RU" sz="2600" dirty="0" err="1"/>
              <a:t>разыскной</a:t>
            </a:r>
            <a:r>
              <a:rPr lang="ru-RU" sz="2600" dirty="0"/>
              <a:t> деятельности, о государственной службе, уголовно-исполнительным законодательством РФ, законодательством РФ о порядке выезда из РФ и въезда в РФ, о гражданстве РФ, законодательством РФ о нотариате.</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550" y="656492"/>
            <a:ext cx="542925" cy="106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70230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8769FA0-AB45-4E1E-8719-6AE3CD14EA7A}"/>
              </a:ext>
            </a:extLst>
          </p:cNvPr>
          <p:cNvSpPr>
            <a:spLocks noGrp="1"/>
          </p:cNvSpPr>
          <p:nvPr>
            <p:ph type="title"/>
          </p:nvPr>
        </p:nvSpPr>
        <p:spPr>
          <a:xfrm>
            <a:off x="1296140" y="1606859"/>
            <a:ext cx="9200857" cy="3233444"/>
          </a:xfrm>
        </p:spPr>
        <p:txBody>
          <a:bodyPr anchor="t">
            <a:normAutofit/>
          </a:bodyPr>
          <a:lstStyle/>
          <a:p>
            <a:r>
              <a:rPr lang="ru-RU" dirty="0"/>
              <a:t> </a:t>
            </a:r>
            <a:br>
              <a:rPr lang="ru-RU" dirty="0"/>
            </a:br>
            <a:endParaRPr lang="ru-RU" dirty="0"/>
          </a:p>
        </p:txBody>
      </p:sp>
      <p:pic>
        <p:nvPicPr>
          <p:cNvPr id="4" name="Picture 4">
            <a:extLst>
              <a:ext uri="{FF2B5EF4-FFF2-40B4-BE49-F238E27FC236}">
                <a16:creationId xmlns:a16="http://schemas.microsoft.com/office/drawing/2014/main" id="{5C684649-6311-4324-993D-5271D0763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535"/>
            <a:ext cx="1171858" cy="1217584"/>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831429" y="1874728"/>
            <a:ext cx="10780564" cy="3108543"/>
          </a:xfrm>
          <a:prstGeom prst="rect">
            <a:avLst/>
          </a:prstGeom>
        </p:spPr>
        <p:txBody>
          <a:bodyPr wrap="square">
            <a:spAutoFit/>
          </a:bodyPr>
          <a:lstStyle/>
          <a:p>
            <a:r>
              <a:rPr lang="ru-RU" sz="2800" b="1" dirty="0">
                <a:solidFill>
                  <a:schemeClr val="accent1"/>
                </a:solidFill>
                <a:latin typeface="Times New Roman" panose="02020603050405020304" pitchFamily="18" charset="0"/>
                <a:cs typeface="Times New Roman" panose="02020603050405020304" pitchFamily="18" charset="0"/>
              </a:rPr>
              <a:t>        </a:t>
            </a:r>
            <a:r>
              <a:rPr lang="ru-RU" sz="2800" b="1" dirty="0">
                <a:solidFill>
                  <a:schemeClr val="bg1"/>
                </a:solidFill>
                <a:latin typeface="Times New Roman" panose="02020603050405020304" pitchFamily="18" charset="0"/>
                <a:cs typeface="Times New Roman" panose="02020603050405020304" pitchFamily="18" charset="0"/>
              </a:rPr>
              <a:t>Дополнительно следует отметить, что с 1 сентября 2022 предоставление биометрических персональных данных не может быть обязательным, за исключением случаев, предусмотренных частью 2 статьи 11 Закона о ПД.</a:t>
            </a:r>
          </a:p>
          <a:p>
            <a:endParaRPr lang="ru-RU" sz="2800" b="1" dirty="0">
              <a:solidFill>
                <a:schemeClr val="accent1"/>
              </a:solidFill>
              <a:latin typeface="Times New Roman" panose="02020603050405020304" pitchFamily="18" charset="0"/>
              <a:cs typeface="Times New Roman" panose="02020603050405020304" pitchFamily="18" charset="0"/>
            </a:endParaRPr>
          </a:p>
          <a:p>
            <a:endParaRPr lang="ru-RU" sz="2800" b="1" dirty="0">
              <a:solidFill>
                <a:schemeClr val="accent1"/>
              </a:solidFill>
              <a:latin typeface="Times New Roman" panose="02020603050405020304" pitchFamily="18" charset="0"/>
              <a:cs typeface="Times New Roman" panose="02020603050405020304" pitchFamily="18" charset="0"/>
            </a:endParaRPr>
          </a:p>
          <a:p>
            <a:r>
              <a:rPr lang="ru-RU" sz="2800" b="1" dirty="0">
                <a:solidFill>
                  <a:schemeClr val="accent1"/>
                </a:solidFill>
                <a:latin typeface="Times New Roman" panose="02020603050405020304" pitchFamily="18" charset="0"/>
                <a:cs typeface="Times New Roman" panose="02020603050405020304" pitchFamily="18" charset="0"/>
              </a:rPr>
              <a:t>                            (часть 3 статьи 11 Закона о ПД)</a:t>
            </a:r>
          </a:p>
        </p:txBody>
      </p:sp>
    </p:spTree>
    <p:extLst>
      <p:ext uri="{BB962C8B-B14F-4D97-AF65-F5344CB8AC3E}">
        <p14:creationId xmlns:p14="http://schemas.microsoft.com/office/powerpoint/2010/main" val="2153214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6BA91D-915C-49E9-BA6D-FB9B677ACAA3}"/>
              </a:ext>
            </a:extLst>
          </p:cNvPr>
          <p:cNvSpPr>
            <a:spLocks noGrp="1"/>
          </p:cNvSpPr>
          <p:nvPr>
            <p:ph type="title"/>
          </p:nvPr>
        </p:nvSpPr>
        <p:spPr>
          <a:xfrm>
            <a:off x="1652631" y="1162879"/>
            <a:ext cx="9916517" cy="3260034"/>
          </a:xfrm>
        </p:spPr>
        <p:txBody>
          <a:bodyPr rtlCol="0">
            <a:normAutofit/>
          </a:bodyPr>
          <a:lstStyle/>
          <a:p>
            <a:pPr algn="ctr"/>
            <a:r>
              <a:rPr lang="ru-RU" sz="2800" dirty="0">
                <a:solidFill>
                  <a:schemeClr val="bg1"/>
                </a:solidFill>
                <a:latin typeface="Times New Roman" panose="02020603050405020304" pitchFamily="18" charset="0"/>
                <a:cs typeface="Times New Roman" panose="02020603050405020304" pitchFamily="18" charset="0"/>
              </a:rPr>
              <a:t>Федеральное государственное бюджетное научное учреждение</a:t>
            </a:r>
            <a:br>
              <a:rPr lang="ru-RU" sz="2800" dirty="0">
                <a:solidFill>
                  <a:schemeClr val="bg1"/>
                </a:solidFill>
                <a:latin typeface="Times New Roman" panose="02020603050405020304" pitchFamily="18" charset="0"/>
                <a:cs typeface="Times New Roman" panose="02020603050405020304" pitchFamily="18" charset="0"/>
              </a:rPr>
            </a:br>
            <a:r>
              <a:rPr lang="ru-RU" sz="2800" b="1" dirty="0">
                <a:solidFill>
                  <a:schemeClr val="bg1"/>
                </a:solidFill>
                <a:latin typeface="Times New Roman" panose="02020603050405020304" pitchFamily="18" charset="0"/>
                <a:cs typeface="Times New Roman" panose="02020603050405020304" pitchFamily="18" charset="0"/>
              </a:rPr>
              <a:t>Федеральный центр образовательного законодательства</a:t>
            </a:r>
            <a:br>
              <a:rPr lang="ru-RU" sz="2800" b="1" dirty="0">
                <a:solidFill>
                  <a:schemeClr val="bg1"/>
                </a:solidFill>
                <a:latin typeface="Times New Roman" panose="02020603050405020304" pitchFamily="18" charset="0"/>
                <a:cs typeface="Times New Roman" panose="02020603050405020304" pitchFamily="18" charset="0"/>
              </a:rPr>
            </a:br>
            <a:r>
              <a:rPr lang="ru-RU" cap="none" dirty="0">
                <a:solidFill>
                  <a:schemeClr val="bg1"/>
                </a:solidFill>
                <a:latin typeface="Times New Roman" panose="02020603050405020304" pitchFamily="18" charset="0"/>
                <a:cs typeface="Times New Roman" panose="02020603050405020304" pitchFamily="18" charset="0"/>
              </a:rPr>
              <a:t> </a:t>
            </a:r>
            <a:br>
              <a:rPr lang="ru-RU" sz="2800" b="1" dirty="0">
                <a:solidFill>
                  <a:schemeClr val="bg1"/>
                </a:solidFill>
                <a:latin typeface="Times New Roman" panose="02020603050405020304" pitchFamily="18" charset="0"/>
                <a:cs typeface="Times New Roman" panose="02020603050405020304" pitchFamily="18" charset="0"/>
              </a:rPr>
            </a:br>
            <a:endParaRPr lang="ru-RU" sz="2800" b="1" cap="none" dirty="0">
              <a:solidFill>
                <a:schemeClr val="bg1"/>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485BB2FB-DB62-424C-A9D8-35A0F0DDC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93" y="146295"/>
            <a:ext cx="1537738" cy="162378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3ECD71FD-EC62-4B74-A8CE-651F099734D5}"/>
              </a:ext>
            </a:extLst>
          </p:cNvPr>
          <p:cNvSpPr/>
          <p:nvPr/>
        </p:nvSpPr>
        <p:spPr>
          <a:xfrm>
            <a:off x="5628104" y="3542508"/>
            <a:ext cx="2428870" cy="861774"/>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hlinkClick r:id="rId4"/>
              </a:rPr>
              <a:t>http://fcoz.ru/</a:t>
            </a:r>
            <a:endParaRPr lang="ru-RU" sz="32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7555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a:extLst>
              <a:ext uri="{FF2B5EF4-FFF2-40B4-BE49-F238E27FC236}">
                <a16:creationId xmlns:a16="http://schemas.microsoft.com/office/drawing/2014/main" id="{4FCFF9DE-5931-4E91-B964-2F295F67F91C}"/>
              </a:ext>
            </a:extLst>
          </p:cNvPr>
          <p:cNvSpPr>
            <a:spLocks noGrp="1"/>
          </p:cNvSpPr>
          <p:nvPr>
            <p:ph type="title"/>
          </p:nvPr>
        </p:nvSpPr>
        <p:spPr>
          <a:xfrm>
            <a:off x="1708152" y="0"/>
            <a:ext cx="9939352" cy="1289050"/>
          </a:xfrm>
        </p:spPr>
        <p:txBody>
          <a:bodyPr/>
          <a:lstStyle/>
          <a:p>
            <a:pPr algn="ctr" eaLnBrk="1" hangingPunct="1"/>
            <a:r>
              <a:rPr lang="ru-RU" altLang="ru-RU" b="1" dirty="0">
                <a:solidFill>
                  <a:schemeClr val="bg1"/>
                </a:solidFill>
                <a:latin typeface="Arial" panose="020B0604020202020204" pitchFamily="34" charset="0"/>
                <a:cs typeface="Arial" panose="020B0604020202020204" pitchFamily="34" charset="0"/>
              </a:rPr>
              <a:t>Основные изменения в новых стандартах</a:t>
            </a:r>
          </a:p>
        </p:txBody>
      </p:sp>
      <p:pic>
        <p:nvPicPr>
          <p:cNvPr id="8195" name="Picture 4">
            <a:extLst>
              <a:ext uri="{FF2B5EF4-FFF2-40B4-BE49-F238E27FC236}">
                <a16:creationId xmlns:a16="http://schemas.microsoft.com/office/drawing/2014/main" id="{9E9264ED-7E68-4077-B3CD-92D2BA2A8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447058" cy="152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Прямоугольник 3">
            <a:extLst>
              <a:ext uri="{FF2B5EF4-FFF2-40B4-BE49-F238E27FC236}">
                <a16:creationId xmlns:a16="http://schemas.microsoft.com/office/drawing/2014/main" id="{8B399813-FFF1-4340-B00F-354748DB0431}"/>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2" name="Прямоугольник 1">
            <a:extLst>
              <a:ext uri="{FF2B5EF4-FFF2-40B4-BE49-F238E27FC236}">
                <a16:creationId xmlns:a16="http://schemas.microsoft.com/office/drawing/2014/main" id="{A9D6AA11-014E-40C5-92FA-1C147C551BE6}"/>
              </a:ext>
            </a:extLst>
          </p:cNvPr>
          <p:cNvSpPr/>
          <p:nvPr/>
        </p:nvSpPr>
        <p:spPr>
          <a:xfrm>
            <a:off x="112713" y="1289050"/>
            <a:ext cx="11835707" cy="5539978"/>
          </a:xfrm>
          <a:prstGeom prst="rect">
            <a:avLst/>
          </a:prstGeom>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ru-RU" altLang="ru-RU" sz="2000" dirty="0">
                <a:latin typeface="Arial" panose="020B0604020202020204" pitchFamily="34" charset="0"/>
                <a:ea typeface="Calibri" panose="020F0502020204030204" pitchFamily="34" charset="0"/>
                <a:cs typeface="Arial" panose="020B0604020202020204" pitchFamily="34" charset="0"/>
              </a:rPr>
              <a:t>              </a:t>
            </a: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Основные изменения обновленных </a:t>
            </a: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ФГОС</a:t>
            </a: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 НОО и ООО связаны с детализацией </a:t>
            </a:r>
          </a:p>
          <a:p>
            <a:pPr algn="just"/>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ru-RU" altLang="ru-RU" sz="2000" u="sng" dirty="0">
                <a:solidFill>
                  <a:schemeClr val="bg1"/>
                </a:solidFill>
                <a:latin typeface="Arial" panose="020B0604020202020204" pitchFamily="34" charset="0"/>
                <a:ea typeface="Calibri" panose="020F0502020204030204" pitchFamily="34" charset="0"/>
                <a:cs typeface="Arial" panose="020B0604020202020204" pitchFamily="34" charset="0"/>
              </a:rPr>
              <a:t> требований к результатам </a:t>
            </a:r>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и условиям реализации основных образовательных программ соответствующего уровня.</a:t>
            </a:r>
          </a:p>
          <a:p>
            <a:pPr algn="just"/>
            <a:r>
              <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rPr>
              <a:t> Формулировки детализированных требований к личностным, метапредметным и предметным образовательным результатам учитывают стратегические задачи обновления содержания общего образования, конкретизированы по годам обучения и направлениям формирования функциональной грамотности обучающихся.</a:t>
            </a:r>
          </a:p>
          <a:p>
            <a:pPr algn="just"/>
            <a:endParaRPr lang="ru-RU" altLang="ru-RU"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r>
              <a:rPr lang="ru-RU" altLang="ru-RU" sz="2000" dirty="0">
                <a:solidFill>
                  <a:schemeClr val="bg1"/>
                </a:solidFill>
                <a:latin typeface="Arial" panose="020B0604020202020204" pitchFamily="34" charset="0"/>
                <a:cs typeface="Arial" panose="020B0604020202020204" pitchFamily="34" charset="0"/>
              </a:rPr>
              <a:t>Нововведением является термин «Функциональная грамотность». Это способность решать учебные задачи и жизненные ситуации на основе сформированных предметных, метапредметных и универсальных способов деятельности. Иными словами, ученики должны понимать, как изучаемые предметы помогают найти профессию и место в жизни. </a:t>
            </a:r>
          </a:p>
          <a:p>
            <a:pPr algn="just"/>
            <a:r>
              <a:rPr lang="ru-RU" altLang="ru-RU" sz="2000" dirty="0">
                <a:solidFill>
                  <a:schemeClr val="bg1"/>
                </a:solidFill>
                <a:latin typeface="Arial" panose="020B0604020202020204" pitchFamily="34" charset="0"/>
                <a:cs typeface="Arial" panose="020B0604020202020204" pitchFamily="34" charset="0"/>
              </a:rPr>
              <a:t>Материалы по формированию функциональной грамотности обучающихся содержатся письме </a:t>
            </a:r>
            <a:r>
              <a:rPr lang="ru-RU" altLang="ru-RU" sz="2000" dirty="0" err="1">
                <a:solidFill>
                  <a:schemeClr val="bg1"/>
                </a:solidFill>
                <a:latin typeface="Arial" panose="020B0604020202020204" pitchFamily="34" charset="0"/>
                <a:cs typeface="Arial" panose="020B0604020202020204" pitchFamily="34" charset="0"/>
              </a:rPr>
              <a:t>Минпросвещения</a:t>
            </a:r>
            <a:r>
              <a:rPr lang="ru-RU" altLang="ru-RU" sz="2000" dirty="0">
                <a:solidFill>
                  <a:schemeClr val="bg1"/>
                </a:solidFill>
                <a:latin typeface="Arial" panose="020B0604020202020204" pitchFamily="34" charset="0"/>
                <a:cs typeface="Arial" panose="020B0604020202020204" pitchFamily="34" charset="0"/>
              </a:rPr>
              <a:t> России от 21.12.2021 N 03-2195 «О направлении материалов».</a:t>
            </a:r>
          </a:p>
          <a:p>
            <a:pPr algn="just"/>
            <a:endParaRPr lang="ru-RU" altLang="ru-RU" sz="2000" dirty="0">
              <a:solidFill>
                <a:schemeClr val="bg1"/>
              </a:solidFill>
              <a:latin typeface="Arial" panose="020B0604020202020204" pitchFamily="34" charset="0"/>
              <a:cs typeface="Calibri" panose="020F0502020204030204" pitchFamily="34" charset="0"/>
            </a:endParaRPr>
          </a:p>
          <a:p>
            <a:pPr algn="just"/>
            <a:r>
              <a:rPr lang="ru-RU" altLang="ru-RU" dirty="0">
                <a:solidFill>
                  <a:schemeClr val="bg1"/>
                </a:solidFill>
                <a:latin typeface="Arial" panose="020B0604020202020204" pitchFamily="34" charset="0"/>
                <a:cs typeface="Arial" panose="020B0604020202020204" pitchFamily="34" charset="0"/>
              </a:rPr>
              <a:t>Детализация и конкретизация образовательных результатов определяет минимальное содержание рабочих программ по учебным предметам и дает четкие ориентиры для оценки качества образования учителем, образовательной организацией и т.д.</a:t>
            </a:r>
            <a:endParaRPr lang="ru-RU" altLang="ru-RU" dirty="0">
              <a:solidFill>
                <a:schemeClr val="bg1"/>
              </a:solidFill>
              <a:latin typeface="Arial" panose="020B060402020202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a:extLst>
              <a:ext uri="{FF2B5EF4-FFF2-40B4-BE49-F238E27FC236}">
                <a16:creationId xmlns:a16="http://schemas.microsoft.com/office/drawing/2014/main" id="{3D0238A7-2F27-4DCC-975A-4240BCF29093}"/>
              </a:ext>
            </a:extLst>
          </p:cNvPr>
          <p:cNvSpPr>
            <a:spLocks noGrp="1"/>
          </p:cNvSpPr>
          <p:nvPr>
            <p:ph type="title"/>
          </p:nvPr>
        </p:nvSpPr>
        <p:spPr>
          <a:xfrm>
            <a:off x="2068496" y="144463"/>
            <a:ext cx="10123503" cy="1325562"/>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Основные изменения в новых стандартах</a:t>
            </a:r>
            <a:endParaRPr lang="ru-RU" altLang="ru-RU" dirty="0">
              <a:solidFill>
                <a:schemeClr val="bg1"/>
              </a:solidFill>
              <a:latin typeface="Times New Roman" panose="02020603050405020304" pitchFamily="18" charset="0"/>
              <a:cs typeface="Times New Roman" panose="02020603050405020304" pitchFamily="18" charset="0"/>
            </a:endParaRPr>
          </a:p>
        </p:txBody>
      </p:sp>
      <p:pic>
        <p:nvPicPr>
          <p:cNvPr id="9219" name="Picture 4">
            <a:extLst>
              <a:ext uri="{FF2B5EF4-FFF2-40B4-BE49-F238E27FC236}">
                <a16:creationId xmlns:a16="http://schemas.microsoft.com/office/drawing/2014/main" id="{875723B8-8C0F-4331-8F01-3593BF389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
            <a:ext cx="1420427" cy="149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Прямоугольник 3">
            <a:extLst>
              <a:ext uri="{FF2B5EF4-FFF2-40B4-BE49-F238E27FC236}">
                <a16:creationId xmlns:a16="http://schemas.microsoft.com/office/drawing/2014/main" id="{9FB92C93-5861-4F8F-A8A4-620B3F31ACB2}"/>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2" name="Прямоугольник 1">
            <a:extLst>
              <a:ext uri="{FF2B5EF4-FFF2-40B4-BE49-F238E27FC236}">
                <a16:creationId xmlns:a16="http://schemas.microsoft.com/office/drawing/2014/main" id="{8E7CD9F1-8B75-4EEA-A3F4-D75844C125C4}"/>
              </a:ext>
            </a:extLst>
          </p:cNvPr>
          <p:cNvSpPr/>
          <p:nvPr/>
        </p:nvSpPr>
        <p:spPr>
          <a:xfrm>
            <a:off x="884238" y="1622424"/>
            <a:ext cx="10248360" cy="3972882"/>
          </a:xfrm>
          <a:prstGeom prst="rect">
            <a:avLst/>
          </a:prstGeom>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450"/>
              </a:spcAft>
            </a:pPr>
            <a:endParaRPr lang="ru-RU" altLang="ru-RU" sz="1600"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a:p>
            <a:pPr algn="just"/>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В целях конкретизации, оптимизации процедур обновления </a:t>
            </a:r>
            <a:r>
              <a:rPr lang="ru-RU" altLang="ru-RU" sz="2400" u="sng" dirty="0">
                <a:solidFill>
                  <a:schemeClr val="bg1"/>
                </a:solidFill>
                <a:latin typeface="Arial" panose="020B0604020202020204" pitchFamily="34" charset="0"/>
                <a:ea typeface="Calibri" panose="020F0502020204030204" pitchFamily="34" charset="0"/>
                <a:cs typeface="Arial" panose="020B0604020202020204" pitchFamily="34" charset="0"/>
              </a:rPr>
              <a:t>материально-технической базы </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образовательных организаций в тексте </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ФГОС</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 даются разъяснения понятия «современная информационно-образовательная среда»</a:t>
            </a:r>
          </a:p>
          <a:p>
            <a:pPr algn="just"/>
            <a:endPar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r>
              <a:rPr lang="ru-RU" altLang="ru-RU" sz="2400" dirty="0">
                <a:solidFill>
                  <a:schemeClr val="bg1"/>
                </a:solidFill>
                <a:latin typeface="Arial" panose="020B0604020202020204" pitchFamily="34" charset="0"/>
                <a:cs typeface="Arial" panose="020B0604020202020204" pitchFamily="34" charset="0"/>
              </a:rPr>
              <a:t>Подробно содержание этой среды и условия ее создания закреплены в Приказе </a:t>
            </a:r>
            <a:r>
              <a:rPr lang="ru-RU" altLang="ru-RU" sz="2400" dirty="0" err="1">
                <a:solidFill>
                  <a:schemeClr val="bg1"/>
                </a:solidFill>
                <a:latin typeface="Arial" panose="020B0604020202020204" pitchFamily="34" charset="0"/>
                <a:cs typeface="Arial" panose="020B0604020202020204" pitchFamily="34" charset="0"/>
              </a:rPr>
              <a:t>Минпросвещения</a:t>
            </a:r>
            <a:r>
              <a:rPr lang="ru-RU" altLang="ru-RU" sz="2400" dirty="0">
                <a:solidFill>
                  <a:schemeClr val="bg1"/>
                </a:solidFill>
                <a:latin typeface="Arial" panose="020B0604020202020204" pitchFamily="34" charset="0"/>
                <a:cs typeface="Arial" panose="020B0604020202020204" pitchFamily="34" charset="0"/>
              </a:rPr>
              <a:t> России от 02.12.2019 N 649 «Об утверждении Целевой модели цифровой образовательной среды».</a:t>
            </a:r>
          </a:p>
          <a:p>
            <a:pPr algn="just"/>
            <a:endParaRPr lang="ru-RU" altLang="ru-RU" sz="2400" dirty="0">
              <a:solidFill>
                <a:schemeClr val="bg1"/>
              </a:solidFill>
              <a:latin typeface="Arial" panose="020B0604020202020204" pitchFamily="34" charset="0"/>
              <a:cs typeface="Calibri" panose="020F0502020204030204" pitchFamily="34" charset="0"/>
            </a:endParaRPr>
          </a:p>
          <a:p>
            <a:endParaRPr lang="ru-RU" altLang="ru-RU" sz="1600" dirty="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a:extLst>
              <a:ext uri="{FF2B5EF4-FFF2-40B4-BE49-F238E27FC236}">
                <a16:creationId xmlns:a16="http://schemas.microsoft.com/office/drawing/2014/main" id="{2530487F-8498-415A-AC55-1835D9E87BCC}"/>
              </a:ext>
            </a:extLst>
          </p:cNvPr>
          <p:cNvSpPr>
            <a:spLocks noGrp="1"/>
          </p:cNvSpPr>
          <p:nvPr>
            <p:ph type="title"/>
          </p:nvPr>
        </p:nvSpPr>
        <p:spPr>
          <a:xfrm>
            <a:off x="2139518" y="38100"/>
            <a:ext cx="10052482" cy="1325563"/>
          </a:xfrm>
        </p:spPr>
        <p:txBody>
          <a:bodyPr/>
          <a:lstStyle/>
          <a:p>
            <a:pPr algn="ctr" eaLnBrk="1" hangingPunct="1"/>
            <a:r>
              <a:rPr lang="ru-RU" altLang="ru-RU" b="1" dirty="0">
                <a:solidFill>
                  <a:schemeClr val="bg1"/>
                </a:solidFill>
                <a:latin typeface="Times New Roman" panose="02020603050405020304" pitchFamily="18" charset="0"/>
                <a:cs typeface="Times New Roman" panose="02020603050405020304" pitchFamily="18" charset="0"/>
              </a:rPr>
              <a:t>Основные изменения в новых стандартах</a:t>
            </a:r>
            <a:endParaRPr lang="ru-RU" altLang="ru-RU" dirty="0">
              <a:solidFill>
                <a:schemeClr val="bg1"/>
              </a:solidFill>
              <a:latin typeface="Times New Roman" panose="02020603050405020304" pitchFamily="18" charset="0"/>
              <a:cs typeface="Times New Roman" panose="02020603050405020304" pitchFamily="18" charset="0"/>
            </a:endParaRPr>
          </a:p>
        </p:txBody>
      </p:sp>
      <p:pic>
        <p:nvPicPr>
          <p:cNvPr id="10243" name="Picture 4">
            <a:extLst>
              <a:ext uri="{FF2B5EF4-FFF2-40B4-BE49-F238E27FC236}">
                <a16:creationId xmlns:a16="http://schemas.microsoft.com/office/drawing/2014/main" id="{29A8461D-7B2B-4BE1-902E-9D090E049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6400" cy="149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Прямоугольник 3">
            <a:extLst>
              <a:ext uri="{FF2B5EF4-FFF2-40B4-BE49-F238E27FC236}">
                <a16:creationId xmlns:a16="http://schemas.microsoft.com/office/drawing/2014/main" id="{CE81F281-2D5E-4346-8CB7-73CEEBD735DE}"/>
              </a:ext>
            </a:extLst>
          </p:cNvPr>
          <p:cNvSpPr>
            <a:spLocks noChangeArrowheads="1"/>
          </p:cNvSpPr>
          <p:nvPr/>
        </p:nvSpPr>
        <p:spPr bwMode="auto">
          <a:xfrm>
            <a:off x="282575" y="1770063"/>
            <a:ext cx="1190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ru-RU" altLang="ru-RU" sz="2400"/>
              <a:t>           </a:t>
            </a:r>
            <a:endParaRPr lang="ru-RU" altLang="ru-RU"/>
          </a:p>
        </p:txBody>
      </p:sp>
      <p:sp>
        <p:nvSpPr>
          <p:cNvPr id="2" name="Прямоугольник 1">
            <a:extLst>
              <a:ext uri="{FF2B5EF4-FFF2-40B4-BE49-F238E27FC236}">
                <a16:creationId xmlns:a16="http://schemas.microsoft.com/office/drawing/2014/main" id="{650ED315-2D0E-44C6-8677-E68D97E0D257}"/>
              </a:ext>
            </a:extLst>
          </p:cNvPr>
          <p:cNvSpPr/>
          <p:nvPr/>
        </p:nvSpPr>
        <p:spPr>
          <a:xfrm>
            <a:off x="282575" y="1146175"/>
            <a:ext cx="11812588" cy="5604098"/>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450"/>
              </a:spcAft>
            </a:pPr>
            <a:endParaRPr lang="ru-RU" altLang="ru-RU" sz="1600" dirty="0">
              <a:solidFill>
                <a:srgbClr val="333333"/>
              </a:solidFill>
              <a:latin typeface="Arial" panose="020B0604020202020204" pitchFamily="34" charset="0"/>
              <a:ea typeface="Calibri" panose="020F0502020204030204" pitchFamily="34" charset="0"/>
              <a:cs typeface="Times New Roman" panose="02020603050405020304" pitchFamily="18" charset="0"/>
            </a:endParaRPr>
          </a:p>
          <a:p>
            <a:r>
              <a:rPr lang="ru-RU" altLang="ru-RU" sz="2400" dirty="0">
                <a:latin typeface="Arial" panose="020B0604020202020204" pitchFamily="34" charset="0"/>
                <a:ea typeface="Calibri" panose="020F0502020204030204" pitchFamily="34" charset="0"/>
                <a:cs typeface="Arial" panose="020B0604020202020204" pitchFamily="34" charset="0"/>
              </a:rPr>
              <a:t>           </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В обновленных </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ФГОС</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 закреплено </a:t>
            </a:r>
            <a:r>
              <a:rPr lang="ru-RU" altLang="ru-RU" sz="2400" u="sng" dirty="0">
                <a:solidFill>
                  <a:schemeClr val="bg1"/>
                </a:solidFill>
                <a:latin typeface="Arial" panose="020B0604020202020204" pitchFamily="34" charset="0"/>
                <a:ea typeface="Calibri" panose="020F0502020204030204" pitchFamily="34" charset="0"/>
                <a:cs typeface="Arial" panose="020B0604020202020204" pitchFamily="34" charset="0"/>
              </a:rPr>
              <a:t>единство воспитания и обучения </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a:t>
            </a:r>
          </a:p>
          <a:p>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*детализирован воспитательный компонент в деятельности учителя и школы,</a:t>
            </a:r>
          </a:p>
          <a:p>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*определены связи воспитательного и собственно учебного процесса, </a:t>
            </a:r>
          </a:p>
          <a:p>
            <a:r>
              <a:rPr lang="ru-RU" altLang="ru-RU" sz="2400" baseline="30000" dirty="0">
                <a:solidFill>
                  <a:schemeClr val="bg1"/>
                </a:solidFill>
                <a:latin typeface="Arial" panose="020B0604020202020204" pitchFamily="34" charset="0"/>
                <a:ea typeface="Calibri" panose="020F0502020204030204" pitchFamily="34" charset="0"/>
                <a:cs typeface="Arial" panose="020B0604020202020204" pitchFamily="34" charset="0"/>
              </a:rPr>
              <a:t>*</a:t>
            </a:r>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обозначены виды воспитательной деятельности как способы достижения личностных образовательных результатов. </a:t>
            </a:r>
          </a:p>
          <a:p>
            <a:endParaRPr lang="ru-RU" altLang="ru-RU" sz="1000" dirty="0">
              <a:solidFill>
                <a:schemeClr val="bg1"/>
              </a:solidFill>
              <a:latin typeface="Arial" panose="020B0604020202020204" pitchFamily="34" charset="0"/>
              <a:ea typeface="Calibri" panose="020F0502020204030204" pitchFamily="34" charset="0"/>
              <a:cs typeface="Arial" panose="020B0604020202020204" pitchFamily="34" charset="0"/>
            </a:endParaRPr>
          </a:p>
          <a:p>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В соответствии с этим при организации учебно-воспитательного процесса необходимо обновить рабочие программы воспитания.</a:t>
            </a:r>
          </a:p>
          <a:p>
            <a:endParaRPr lang="ru-RU" altLang="ru-RU" sz="800" dirty="0">
              <a:solidFill>
                <a:schemeClr val="bg1"/>
              </a:solidFill>
              <a:latin typeface="Arial" panose="020B0604020202020204" pitchFamily="34" charset="0"/>
              <a:ea typeface="Calibri" panose="020F0502020204030204" pitchFamily="34" charset="0"/>
              <a:cs typeface="Arial" panose="020B0604020202020204" pitchFamily="34" charset="0"/>
            </a:endParaRPr>
          </a:p>
          <a:p>
            <a:endParaRPr lang="ru-RU" altLang="ru-RU" sz="800" dirty="0">
              <a:solidFill>
                <a:schemeClr val="bg1"/>
              </a:solidFill>
              <a:latin typeface="Arial" panose="020B0604020202020204" pitchFamily="34" charset="0"/>
              <a:ea typeface="Calibri" panose="020F0502020204030204" pitchFamily="34" charset="0"/>
              <a:cs typeface="Arial" panose="020B0604020202020204" pitchFamily="34" charset="0"/>
            </a:endParaRPr>
          </a:p>
          <a:p>
            <a:r>
              <a:rPr lang="ru-RU" altLang="ru-RU" sz="2400" dirty="0">
                <a:solidFill>
                  <a:schemeClr val="bg1"/>
                </a:solidFill>
                <a:latin typeface="Arial" panose="020B0604020202020204" pitchFamily="34" charset="0"/>
                <a:ea typeface="Calibri" panose="020F0502020204030204" pitchFamily="34" charset="0"/>
                <a:cs typeface="Arial" panose="020B0604020202020204" pitchFamily="34" charset="0"/>
              </a:rPr>
              <a:t>В помощь педагогам были разработаны методические материалы:</a:t>
            </a:r>
          </a:p>
          <a:p>
            <a:pPr marL="342900" indent="-342900">
              <a:buFontTx/>
              <a:buChar char="-"/>
            </a:pPr>
            <a:r>
              <a:rPr lang="ru-RU" altLang="ru-RU" sz="2400" dirty="0">
                <a:solidFill>
                  <a:schemeClr val="bg1"/>
                </a:solidFill>
                <a:latin typeface="Arial" panose="020B0604020202020204" pitchFamily="34" charset="0"/>
                <a:cs typeface="Arial" panose="020B0604020202020204" pitchFamily="34" charset="0"/>
              </a:rPr>
              <a:t>Воспитание на уроке: методика работы учителя (пособие для учителей общеобразовательных организаций) - </a:t>
            </a:r>
            <a:r>
              <a:rPr lang="ru-RU" altLang="ru-RU" sz="2400"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https://edsoo.ru/Metodicheskie_posobiya_i_v.htm</a:t>
            </a:r>
            <a:endParaRPr lang="ru-RU" altLang="ru-RU" sz="2400" dirty="0">
              <a:solidFill>
                <a:schemeClr val="bg1"/>
              </a:solidFill>
              <a:latin typeface="Arial" panose="020B0604020202020204" pitchFamily="34" charset="0"/>
              <a:cs typeface="Arial" panose="020B0604020202020204" pitchFamily="34" charset="0"/>
            </a:endParaRPr>
          </a:p>
          <a:p>
            <a:r>
              <a:rPr lang="ru-RU" altLang="ru-RU" sz="2400" dirty="0">
                <a:solidFill>
                  <a:schemeClr val="bg1"/>
                </a:solidFill>
                <a:latin typeface="Arial" panose="020B0604020202020204" pitchFamily="34" charset="0"/>
                <a:cs typeface="Calibri" panose="020F0502020204030204" pitchFamily="34" charset="0"/>
              </a:rPr>
              <a:t>- </a:t>
            </a:r>
            <a:r>
              <a:rPr lang="ru-RU" altLang="ru-RU" sz="2400" dirty="0">
                <a:solidFill>
                  <a:schemeClr val="bg1"/>
                </a:solidFill>
                <a:latin typeface="Arial" panose="020B0604020202020204" pitchFamily="34" charset="0"/>
                <a:cs typeface="Arial" panose="020B0604020202020204" pitchFamily="34" charset="0"/>
              </a:rPr>
              <a:t>Примерная программа воспитания - </a:t>
            </a:r>
            <a:r>
              <a:rPr lang="ru-RU" altLang="ru-RU" sz="2400"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https://xn--80adrabb4aegksdjbafk0u.xn--p1ai/programmy-vospitaniya/</a:t>
            </a:r>
            <a:r>
              <a:rPr lang="ru-RU" altLang="ru-RU" sz="2400" dirty="0">
                <a:solidFill>
                  <a:schemeClr val="bg1"/>
                </a:solidFill>
                <a:latin typeface="Arial" panose="020B0604020202020204" pitchFamily="34" charset="0"/>
                <a:cs typeface="Arial" panose="020B0604020202020204" pitchFamily="34" charset="0"/>
              </a:rPr>
              <a:t>.</a:t>
            </a:r>
            <a:endParaRPr lang="ru-RU" altLang="ru-RU" sz="1600" dirty="0">
              <a:solidFill>
                <a:schemeClr val="bg1"/>
              </a:solidFill>
              <a:cs typeface="Calibri" panose="020F0502020204030204" pitchFamily="34" charset="0"/>
            </a:endParaRPr>
          </a:p>
        </p:txBody>
      </p:sp>
    </p:spTree>
  </p:cSld>
  <p:clrMapOvr>
    <a:masterClrMapping/>
  </p:clrMapOvr>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103</TotalTime>
  <Words>5335</Words>
  <Application>Microsoft Office PowerPoint</Application>
  <PresentationFormat>Широкоэкранный</PresentationFormat>
  <Paragraphs>399</Paragraphs>
  <Slides>65</Slides>
  <Notes>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65</vt:i4>
      </vt:variant>
    </vt:vector>
  </HeadingPairs>
  <TitlesOfParts>
    <vt:vector size="71" baseType="lpstr">
      <vt:lpstr>Arial</vt:lpstr>
      <vt:lpstr>Calibri</vt:lpstr>
      <vt:lpstr>Century Gothic</vt:lpstr>
      <vt:lpstr>Times New Roman</vt:lpstr>
      <vt:lpstr>Wingdings 3</vt:lpstr>
      <vt:lpstr>Сектор</vt:lpstr>
      <vt:lpstr>Комплексная информационно-консультационная поддержка работников сферы образования по применению нормативно-правовой базы, регулирующей образовательные отношения на 2022 г.</vt:lpstr>
      <vt:lpstr>Презентация PowerPoint</vt:lpstr>
      <vt:lpstr>Презентация PowerPoint</vt:lpstr>
      <vt:lpstr>Нормативно-правовая база изменений</vt:lpstr>
      <vt:lpstr> Цель нововведений  и целевая аудитория</vt:lpstr>
      <vt:lpstr>Преемственность с прежними госстандартами</vt:lpstr>
      <vt:lpstr>Основные изменения в новых стандартах</vt:lpstr>
      <vt:lpstr>Основные изменения в новых стандартах</vt:lpstr>
      <vt:lpstr>Основные изменения в новых стандартах</vt:lpstr>
      <vt:lpstr>Основные изменения в новых стандартах</vt:lpstr>
      <vt:lpstr>Информационная и методическая поддержка педагогов</vt:lpstr>
      <vt:lpstr>Единые программы и перечень учебников</vt:lpstr>
      <vt:lpstr>Механизм внедрения </vt:lpstr>
      <vt:lpstr>Изменение в государственных стандартах среднего общего образования </vt:lpstr>
      <vt:lpstr>Дистанционные образовательные технологии: правовое регулирование </vt:lpstr>
      <vt:lpstr>Дистанционные образовательные технологии (ДОТ) Что это ?</vt:lpstr>
      <vt:lpstr>Правовое регулирование ДОТ</vt:lpstr>
      <vt:lpstr>Образовательный процесс при применении ДОТ</vt:lpstr>
      <vt:lpstr>Обязанности ОО при применении ДОТ при реализации образовательных программ  </vt:lpstr>
      <vt:lpstr>ФГОС   </vt:lpstr>
      <vt:lpstr>Санитарные правила</vt:lpstr>
      <vt:lpstr>Образовательные ресурсы для ДОТ</vt:lpstr>
      <vt:lpstr>ДОТ во внеурочной деятельности: направления</vt:lpstr>
      <vt:lpstr> ВОПРОСЫ ОРГАНИЗАЦИИ ДИСТАНЦИОННОГО ОБУЧЕНИЯ  В ОБРАЗОВАТЕЛЬНЫХ ОРГАНИЗАЦИЯХ   </vt:lpstr>
      <vt:lpstr>  </vt:lpstr>
      <vt:lpstr>  </vt:lpstr>
      <vt:lpstr>  </vt:lpstr>
      <vt:lpstr>  </vt:lpstr>
      <vt:lpstr>  </vt:lpstr>
      <vt:lpstr>  </vt:lpstr>
      <vt:lpstr>  </vt:lpstr>
      <vt:lpstr>  </vt:lpstr>
      <vt:lpstr>  </vt:lpstr>
      <vt:lpstr>  </vt:lpstr>
      <vt:lpstr>  </vt:lpstr>
      <vt:lpstr>  </vt:lpstr>
      <vt:lpstr>  </vt:lpstr>
      <vt:lpstr>Таким образом, обучающимся, осваивающим образовательную программу начального общего, основного общего, среднего общего образования с использованием дистанционных образовательных технологий за счет бюджетных ассигнований соответствующего бюджета в пределах соответствующих ФГОС, средства обучения (в частности, персональный компьютер, ноутбук, планшет) предоставляются в пользование на время обучения бесплатно по заявлению родителей (законных представителей). </vt:lpstr>
      <vt:lpstr>  </vt:lpstr>
      <vt:lpstr>Презентация PowerPoint</vt:lpstr>
      <vt:lpstr>  </vt:lpstr>
      <vt:lpstr>  </vt:lpstr>
      <vt:lpstr>  </vt:lpstr>
      <vt:lpstr>  </vt:lpstr>
      <vt:lpstr>Права и обязанности обучающихся: реализация права обучающихся на создание общественного объединения в школе</vt:lpstr>
      <vt:lpstr>Нормативно-правовая база права обучающихся</vt:lpstr>
      <vt:lpstr>Создание совета обучающихся</vt:lpstr>
      <vt:lpstr>Участники и количество советов обучающихся</vt:lpstr>
      <vt:lpstr>Взаимодействие Совета обучающихся с органами управления образовательной организации</vt:lpstr>
      <vt:lpstr>Полномочия Совета обучающихся</vt:lpstr>
      <vt:lpstr>Полномочия Совета обучающихся</vt:lpstr>
      <vt:lpstr>Организация работы Совета обучающихся</vt:lpstr>
      <vt:lpstr> ПРЕДОСТАВЛЕНИЕ ПЕРСОНАЛЬНЫХ ДАННЫХ ОБУЧАЮЩИХСЯ (В ЧАСТИ ПРЕДОСТАВЛЕНИЯ БИОМЕТРИЧЕСКИХ ПЕРСОНАЛЬНЫХ ДАННЫХ)    </vt:lpstr>
      <vt:lpstr>  </vt:lpstr>
      <vt:lpstr>  </vt:lpstr>
      <vt:lpstr>  </vt:lpstr>
      <vt:lpstr>  </vt:lpstr>
      <vt:lpstr>  </vt:lpstr>
      <vt:lpstr>  </vt:lpstr>
      <vt:lpstr>  </vt:lpstr>
      <vt:lpstr>  </vt:lpstr>
      <vt:lpstr>  </vt:lpstr>
      <vt:lpstr>  </vt:lpstr>
      <vt:lpstr>  </vt:lpstr>
      <vt:lpstr>Федеральное государственное бюджетное научное учреждение Федеральный центр образовательного законодательства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Комплексная информационно-консультационная поддержка работников сферы образования по применению нормативно-правовой базы, регулирующей образовательные отношения на 2022 г.</dc:title>
  <dc:creator>1</dc:creator>
  <cp:lastModifiedBy>1</cp:lastModifiedBy>
  <cp:revision>12</cp:revision>
  <dcterms:created xsi:type="dcterms:W3CDTF">2022-10-11T01:32:33Z</dcterms:created>
  <dcterms:modified xsi:type="dcterms:W3CDTF">2022-10-11T03:15:34Z</dcterms:modified>
</cp:coreProperties>
</file>