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088e4fccb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088e4fccb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088e4fccb_0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088e4fccb_0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088e4fccb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088e4fccb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088e4fccb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088e4fccb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088e4fccb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088e4fccb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088e4fccb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088e4fccb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088e4fccb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088e4fccb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88e4fccb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88e4fccb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88e4fccb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88e4fccb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088e4fccb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088e4fccb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088e4fccb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088e4fccb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088e4fccb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088e4fccb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3"/>
          <p:cNvSpPr/>
          <p:nvPr/>
        </p:nvSpPr>
        <p:spPr>
          <a:xfrm rot="10800000">
            <a:off x="3262212" y="0"/>
            <a:ext cx="1309800" cy="1088100"/>
          </a:xfrm>
          <a:prstGeom prst="rtTriangle">
            <a:avLst/>
          </a:prstGeom>
          <a:solidFill>
            <a:srgbClr val="F50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flipH="1" rot="10800000">
            <a:off x="4572012" y="0"/>
            <a:ext cx="1309800" cy="1088100"/>
          </a:xfrm>
          <a:prstGeom prst="rtTriangle">
            <a:avLst/>
          </a:prstGeom>
          <a:solidFill>
            <a:srgbClr val="F50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flipH="1" rot="10800000">
            <a:off x="4572012" y="0"/>
            <a:ext cx="1309800" cy="1088100"/>
          </a:xfrm>
          <a:prstGeom prst="rtTriangle">
            <a:avLst/>
          </a:pr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txBox="1"/>
          <p:nvPr>
            <p:ph type="ctrTitle"/>
          </p:nvPr>
        </p:nvSpPr>
        <p:spPr>
          <a:xfrm>
            <a:off x="1130100" y="1397138"/>
            <a:ext cx="6883800" cy="1658100"/>
          </a:xfrm>
          <a:prstGeom prst="rect">
            <a:avLst/>
          </a:prstGeom>
          <a:noFill/>
        </p:spPr>
        <p:txBody>
          <a:bodyPr anchorCtr="0" anchor="b" bIns="91425" lIns="91425" spcFirstLastPara="1" rIns="91425" wrap="square" tIns="91425"/>
          <a:lstStyle>
            <a:lvl1pPr lvl="0" algn="ctr">
              <a:lnSpc>
                <a:spcPct val="100000"/>
              </a:lnSpc>
              <a:spcBef>
                <a:spcPts val="0"/>
              </a:spcBef>
              <a:spcAft>
                <a:spcPts val="0"/>
              </a:spcAft>
              <a:buClr>
                <a:srgbClr val="FFFFFF"/>
              </a:buClr>
              <a:buSzPts val="4200"/>
              <a:buNone/>
              <a:defRPr sz="4200">
                <a:solidFill>
                  <a:srgbClr val="FFFFFF"/>
                </a:solidFill>
              </a:defRPr>
            </a:lvl1pPr>
            <a:lvl2pPr lvl="1" algn="ctr">
              <a:lnSpc>
                <a:spcPct val="100000"/>
              </a:lnSpc>
              <a:spcBef>
                <a:spcPts val="0"/>
              </a:spcBef>
              <a:spcAft>
                <a:spcPts val="0"/>
              </a:spcAft>
              <a:buClr>
                <a:srgbClr val="FFFFFF"/>
              </a:buClr>
              <a:buSzPts val="4200"/>
              <a:buNone/>
              <a:defRPr sz="4200">
                <a:solidFill>
                  <a:srgbClr val="FFFFFF"/>
                </a:solidFill>
              </a:defRPr>
            </a:lvl2pPr>
            <a:lvl3pPr lvl="2" algn="ctr">
              <a:lnSpc>
                <a:spcPct val="100000"/>
              </a:lnSpc>
              <a:spcBef>
                <a:spcPts val="0"/>
              </a:spcBef>
              <a:spcAft>
                <a:spcPts val="0"/>
              </a:spcAft>
              <a:buClr>
                <a:srgbClr val="FFFFFF"/>
              </a:buClr>
              <a:buSzPts val="4200"/>
              <a:buNone/>
              <a:defRPr sz="4200">
                <a:solidFill>
                  <a:srgbClr val="FFFFFF"/>
                </a:solidFill>
              </a:defRPr>
            </a:lvl3pPr>
            <a:lvl4pPr lvl="3" algn="ctr">
              <a:lnSpc>
                <a:spcPct val="100000"/>
              </a:lnSpc>
              <a:spcBef>
                <a:spcPts val="0"/>
              </a:spcBef>
              <a:spcAft>
                <a:spcPts val="0"/>
              </a:spcAft>
              <a:buClr>
                <a:srgbClr val="FFFFFF"/>
              </a:buClr>
              <a:buSzPts val="4200"/>
              <a:buNone/>
              <a:defRPr sz="4200">
                <a:solidFill>
                  <a:srgbClr val="FFFFFF"/>
                </a:solidFill>
              </a:defRPr>
            </a:lvl4pPr>
            <a:lvl5pPr lvl="4" algn="ctr">
              <a:lnSpc>
                <a:spcPct val="100000"/>
              </a:lnSpc>
              <a:spcBef>
                <a:spcPts val="0"/>
              </a:spcBef>
              <a:spcAft>
                <a:spcPts val="0"/>
              </a:spcAft>
              <a:buClr>
                <a:srgbClr val="FFFFFF"/>
              </a:buClr>
              <a:buSzPts val="4200"/>
              <a:buNone/>
              <a:defRPr sz="4200">
                <a:solidFill>
                  <a:srgbClr val="FFFFFF"/>
                </a:solidFill>
              </a:defRPr>
            </a:lvl5pPr>
            <a:lvl6pPr lvl="5" algn="ctr">
              <a:lnSpc>
                <a:spcPct val="100000"/>
              </a:lnSpc>
              <a:spcBef>
                <a:spcPts val="0"/>
              </a:spcBef>
              <a:spcAft>
                <a:spcPts val="0"/>
              </a:spcAft>
              <a:buClr>
                <a:srgbClr val="FFFFFF"/>
              </a:buClr>
              <a:buSzPts val="4200"/>
              <a:buNone/>
              <a:defRPr sz="4200">
                <a:solidFill>
                  <a:srgbClr val="FFFFFF"/>
                </a:solidFill>
              </a:defRPr>
            </a:lvl6pPr>
            <a:lvl7pPr lvl="6" algn="ctr">
              <a:lnSpc>
                <a:spcPct val="100000"/>
              </a:lnSpc>
              <a:spcBef>
                <a:spcPts val="0"/>
              </a:spcBef>
              <a:spcAft>
                <a:spcPts val="0"/>
              </a:spcAft>
              <a:buClr>
                <a:srgbClr val="FFFFFF"/>
              </a:buClr>
              <a:buSzPts val="4200"/>
              <a:buNone/>
              <a:defRPr sz="4200">
                <a:solidFill>
                  <a:srgbClr val="FFFFFF"/>
                </a:solidFill>
              </a:defRPr>
            </a:lvl7pPr>
            <a:lvl8pPr lvl="7" algn="ctr">
              <a:lnSpc>
                <a:spcPct val="100000"/>
              </a:lnSpc>
              <a:spcBef>
                <a:spcPts val="0"/>
              </a:spcBef>
              <a:spcAft>
                <a:spcPts val="0"/>
              </a:spcAft>
              <a:buClr>
                <a:srgbClr val="FFFFFF"/>
              </a:buClr>
              <a:buSzPts val="4200"/>
              <a:buNone/>
              <a:defRPr sz="4200">
                <a:solidFill>
                  <a:srgbClr val="FFFFFF"/>
                </a:solidFill>
              </a:defRPr>
            </a:lvl8pPr>
            <a:lvl9pPr lvl="8" algn="ctr">
              <a:lnSpc>
                <a:spcPct val="100000"/>
              </a:lnSpc>
              <a:spcBef>
                <a:spcPts val="0"/>
              </a:spcBef>
              <a:spcAft>
                <a:spcPts val="0"/>
              </a:spcAft>
              <a:buClr>
                <a:srgbClr val="FFFFFF"/>
              </a:buClr>
              <a:buSzPts val="4200"/>
              <a:buNone/>
              <a:defRPr sz="4200">
                <a:solidFill>
                  <a:srgbClr val="FFFFFF"/>
                </a:solidFill>
              </a:defRPr>
            </a:lvl9pPr>
          </a:lstStyle>
          <a:p/>
        </p:txBody>
      </p:sp>
      <p:sp>
        <p:nvSpPr>
          <p:cNvPr id="136" name="Google Shape;136;p13"/>
          <p:cNvSpPr txBox="1"/>
          <p:nvPr>
            <p:ph idx="1" type="subTitle"/>
          </p:nvPr>
        </p:nvSpPr>
        <p:spPr>
          <a:xfrm>
            <a:off x="1130100" y="3196163"/>
            <a:ext cx="6883800" cy="550200"/>
          </a:xfrm>
          <a:prstGeom prst="rect">
            <a:avLst/>
          </a:prstGeom>
          <a:noFill/>
        </p:spPr>
        <p:txBody>
          <a:bodyPr anchorCtr="0" anchor="t" bIns="91425" lIns="91425" spcFirstLastPara="1" rIns="91425" wrap="square" tIns="91425"/>
          <a:lstStyle>
            <a:lvl1pPr lvl="0" algn="ctr">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FFFFFF"/>
              </a:buClr>
              <a:buSzPts val="2000"/>
              <a:buNone/>
              <a:defRPr sz="2000">
                <a:solidFill>
                  <a:srgbClr val="FFFFFF"/>
                </a:solidFill>
              </a:defRPr>
            </a:lvl2pPr>
            <a:lvl3pPr lvl="2" algn="ctr">
              <a:lnSpc>
                <a:spcPct val="100000"/>
              </a:lnSpc>
              <a:spcBef>
                <a:spcPts val="0"/>
              </a:spcBef>
              <a:spcAft>
                <a:spcPts val="0"/>
              </a:spcAft>
              <a:buClr>
                <a:srgbClr val="FFFFFF"/>
              </a:buClr>
              <a:buSzPts val="2000"/>
              <a:buNone/>
              <a:defRPr sz="2000">
                <a:solidFill>
                  <a:srgbClr val="FFFFFF"/>
                </a:solidFill>
              </a:defRPr>
            </a:lvl3pPr>
            <a:lvl4pPr lvl="3" algn="ctr">
              <a:lnSpc>
                <a:spcPct val="100000"/>
              </a:lnSpc>
              <a:spcBef>
                <a:spcPts val="0"/>
              </a:spcBef>
              <a:spcAft>
                <a:spcPts val="0"/>
              </a:spcAft>
              <a:buClr>
                <a:srgbClr val="FFFFFF"/>
              </a:buClr>
              <a:buSzPts val="2000"/>
              <a:buNone/>
              <a:defRPr sz="2000">
                <a:solidFill>
                  <a:srgbClr val="FFFFFF"/>
                </a:solidFill>
              </a:defRPr>
            </a:lvl4pPr>
            <a:lvl5pPr lvl="4" algn="ctr">
              <a:lnSpc>
                <a:spcPct val="100000"/>
              </a:lnSpc>
              <a:spcBef>
                <a:spcPts val="0"/>
              </a:spcBef>
              <a:spcAft>
                <a:spcPts val="0"/>
              </a:spcAft>
              <a:buClr>
                <a:srgbClr val="FFFFFF"/>
              </a:buClr>
              <a:buSzPts val="2000"/>
              <a:buNone/>
              <a:defRPr sz="2000">
                <a:solidFill>
                  <a:srgbClr val="FFFFFF"/>
                </a:solidFill>
              </a:defRPr>
            </a:lvl5pPr>
            <a:lvl6pPr lvl="5" algn="ctr">
              <a:lnSpc>
                <a:spcPct val="100000"/>
              </a:lnSpc>
              <a:spcBef>
                <a:spcPts val="0"/>
              </a:spcBef>
              <a:spcAft>
                <a:spcPts val="0"/>
              </a:spcAft>
              <a:buClr>
                <a:srgbClr val="FFFFFF"/>
              </a:buClr>
              <a:buSzPts val="2000"/>
              <a:buNone/>
              <a:defRPr sz="2000">
                <a:solidFill>
                  <a:srgbClr val="FFFFFF"/>
                </a:solidFill>
              </a:defRPr>
            </a:lvl6pPr>
            <a:lvl7pPr lvl="6" algn="ctr">
              <a:lnSpc>
                <a:spcPct val="100000"/>
              </a:lnSpc>
              <a:spcBef>
                <a:spcPts val="0"/>
              </a:spcBef>
              <a:spcAft>
                <a:spcPts val="0"/>
              </a:spcAft>
              <a:buClr>
                <a:srgbClr val="FFFFFF"/>
              </a:buClr>
              <a:buSzPts val="2000"/>
              <a:buNone/>
              <a:defRPr sz="2000">
                <a:solidFill>
                  <a:srgbClr val="FFFFFF"/>
                </a:solidFill>
              </a:defRPr>
            </a:lvl7pPr>
            <a:lvl8pPr lvl="7" algn="ctr">
              <a:lnSpc>
                <a:spcPct val="100000"/>
              </a:lnSpc>
              <a:spcBef>
                <a:spcPts val="0"/>
              </a:spcBef>
              <a:spcAft>
                <a:spcPts val="0"/>
              </a:spcAft>
              <a:buClr>
                <a:srgbClr val="FFFFFF"/>
              </a:buClr>
              <a:buSzPts val="2000"/>
              <a:buNone/>
              <a:defRPr sz="2000">
                <a:solidFill>
                  <a:srgbClr val="FFFFFF"/>
                </a:solidFill>
              </a:defRPr>
            </a:lvl8pPr>
            <a:lvl9pPr lvl="8" algn="ctr">
              <a:lnSpc>
                <a:spcPct val="100000"/>
              </a:lnSpc>
              <a:spcBef>
                <a:spcPts val="0"/>
              </a:spcBef>
              <a:spcAft>
                <a:spcPts val="0"/>
              </a:spcAft>
              <a:buClr>
                <a:srgbClr val="FFFFFF"/>
              </a:buClr>
              <a:buSzPts val="2000"/>
              <a:buNone/>
              <a:defRPr sz="2000">
                <a:solidFill>
                  <a:srgbClr val="FFFFFF"/>
                </a:solidFill>
              </a:defRPr>
            </a:lvl9pPr>
          </a:lstStyle>
          <a:p/>
        </p:txBody>
      </p:sp>
      <p:sp>
        <p:nvSpPr>
          <p:cNvPr id="137" name="Google Shape;13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ctrTitle"/>
          </p:nvPr>
        </p:nvSpPr>
        <p:spPr>
          <a:xfrm>
            <a:off x="1130100" y="1397138"/>
            <a:ext cx="6883800" cy="165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Assignment 1 (OS)</a:t>
            </a:r>
            <a:endParaRPr/>
          </a:p>
        </p:txBody>
      </p:sp>
      <p:sp>
        <p:nvSpPr>
          <p:cNvPr id="143" name="Google Shape;143;p14"/>
          <p:cNvSpPr txBox="1"/>
          <p:nvPr>
            <p:ph idx="1" type="subTitle"/>
          </p:nvPr>
        </p:nvSpPr>
        <p:spPr>
          <a:xfrm>
            <a:off x="1130100" y="3196163"/>
            <a:ext cx="6883800" cy="55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KANISH GARG</a:t>
            </a:r>
            <a:endParaRPr/>
          </a:p>
          <a:p>
            <a:pPr indent="0" lvl="0" marL="0" rtl="0" algn="ctr">
              <a:spcBef>
                <a:spcPts val="0"/>
              </a:spcBef>
              <a:spcAft>
                <a:spcPts val="0"/>
              </a:spcAft>
              <a:buNone/>
            </a:pPr>
            <a:r>
              <a:rPr lang="en"/>
              <a:t>2016EE10446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idx="1" type="body"/>
          </p:nvPr>
        </p:nvSpPr>
        <p:spPr>
          <a:xfrm>
            <a:off x="1297500" y="1150875"/>
            <a:ext cx="7038900" cy="35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fork system call will copy the parent process’ signal handler to the newly created child process. </a:t>
            </a:r>
            <a:endParaRPr/>
          </a:p>
          <a:p>
            <a:pPr indent="0" lvl="0" marL="0" rtl="0" algn="l">
              <a:spcBef>
                <a:spcPts val="1600"/>
              </a:spcBef>
              <a:spcAft>
                <a:spcPts val="0"/>
              </a:spcAft>
              <a:buNone/>
            </a:pPr>
            <a:r>
              <a:rPr lang="en"/>
              <a:t>• The exec system call will reset the signal handler to be the default (-1). </a:t>
            </a:r>
            <a:endParaRPr/>
          </a:p>
          <a:p>
            <a:pPr indent="0" lvl="0" marL="0" rtl="0" algn="l">
              <a:spcBef>
                <a:spcPts val="1600"/>
              </a:spcBef>
              <a:spcAft>
                <a:spcPts val="0"/>
              </a:spcAft>
              <a:buNone/>
            </a:pPr>
            <a:r>
              <a:rPr lang="en"/>
              <a:t>• </a:t>
            </a:r>
            <a:r>
              <a:rPr lang="en"/>
              <a:t>The new sigset system call will replace the process signal handler with the provided one and return the previously stored signal handler.</a:t>
            </a:r>
            <a:endParaRPr/>
          </a:p>
          <a:p>
            <a:pPr indent="0" lvl="0" marL="0" rtl="0" algn="l">
              <a:spcBef>
                <a:spcPts val="1600"/>
              </a:spcBef>
              <a:spcAft>
                <a:spcPts val="0"/>
              </a:spcAft>
              <a:buNone/>
            </a:pPr>
            <a:r>
              <a:rPr lang="en"/>
              <a:t>• The new sigsend system call sends a signal to a destination process. When a signal is sent to a process it is not handled instantly since the destination process may be already running or even blocked. This means that each process must store all the signals which were sent to it but still not handeled in a data structure</a:t>
            </a:r>
            <a:endParaRPr/>
          </a:p>
          <a:p>
            <a:pPr indent="0" lvl="0" marL="0" rtl="0" algn="l">
              <a:spcBef>
                <a:spcPts val="1600"/>
              </a:spcBef>
              <a:spcAft>
                <a:spcPts val="1600"/>
              </a:spcAft>
              <a:buNone/>
            </a:pPr>
            <a:r>
              <a:rPr lang="en"/>
              <a:t>• When a process is about to return from kernel space to user space (using the function trapret which can be found at trapasm.S) it must check its pending signals stack.</a:t>
            </a:r>
            <a:endParaRPr/>
          </a:p>
        </p:txBody>
      </p:sp>
      <p:sp>
        <p:nvSpPr>
          <p:cNvPr id="203" name="Google Shape;203;p23"/>
          <p:cNvSpPr txBox="1"/>
          <p:nvPr>
            <p:ph type="title"/>
          </p:nvPr>
        </p:nvSpPr>
        <p:spPr>
          <a:xfrm>
            <a:off x="1297500" y="3026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a signal to a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Signal Handling</a:t>
            </a:r>
            <a:endParaRPr/>
          </a:p>
        </p:txBody>
      </p:sp>
      <p:sp>
        <p:nvSpPr>
          <p:cNvPr id="209" name="Google Shape;209;p24"/>
          <p:cNvSpPr txBox="1"/>
          <p:nvPr>
            <p:ph idx="1" type="body"/>
          </p:nvPr>
        </p:nvSpPr>
        <p:spPr>
          <a:xfrm>
            <a:off x="1297500" y="1033675"/>
            <a:ext cx="70389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force the execution of the signal handler in user space we will have to modify the user space stack and the instruction pointer of the process.</a:t>
            </a:r>
            <a:endParaRPr/>
          </a:p>
          <a:p>
            <a:pPr indent="0" lvl="0" marL="0" rtl="0" algn="l">
              <a:spcBef>
                <a:spcPts val="1600"/>
              </a:spcBef>
              <a:spcAft>
                <a:spcPts val="0"/>
              </a:spcAft>
              <a:buNone/>
            </a:pPr>
            <a:r>
              <a:rPr lang="en"/>
              <a:t>1. push the arguments for the called function on the stack </a:t>
            </a:r>
            <a:endParaRPr/>
          </a:p>
          <a:p>
            <a:pPr indent="0" lvl="0" marL="0" rtl="0" algn="l">
              <a:spcBef>
                <a:spcPts val="1600"/>
              </a:spcBef>
              <a:spcAft>
                <a:spcPts val="0"/>
              </a:spcAft>
              <a:buNone/>
            </a:pPr>
            <a:r>
              <a:rPr lang="en"/>
              <a:t>2. push the return address on the stack </a:t>
            </a:r>
            <a:endParaRPr/>
          </a:p>
          <a:p>
            <a:pPr indent="0" lvl="0" marL="0" rtl="0" algn="l">
              <a:spcBef>
                <a:spcPts val="1600"/>
              </a:spcBef>
              <a:spcAft>
                <a:spcPts val="1600"/>
              </a:spcAft>
              <a:buNone/>
            </a:pPr>
            <a:r>
              <a:rPr lang="en"/>
              <a:t>3. and finally jump to the body of the called function</a:t>
            </a:r>
            <a:endParaRPr/>
          </a:p>
        </p:txBody>
      </p:sp>
      <p:sp>
        <p:nvSpPr>
          <p:cNvPr id="210" name="Google Shape;210;p24"/>
          <p:cNvSpPr txBox="1"/>
          <p:nvPr>
            <p:ph type="title"/>
          </p:nvPr>
        </p:nvSpPr>
        <p:spPr>
          <a:xfrm>
            <a:off x="1297500" y="2929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Waiting for Signals</a:t>
            </a:r>
            <a:endParaRPr/>
          </a:p>
        </p:txBody>
      </p:sp>
      <p:sp>
        <p:nvSpPr>
          <p:cNvPr id="211" name="Google Shape;211;p24"/>
          <p:cNvSpPr txBox="1"/>
          <p:nvPr>
            <p:ph idx="1" type="body"/>
          </p:nvPr>
        </p:nvSpPr>
        <p:spPr>
          <a:xfrm>
            <a:off x="1297500" y="3569900"/>
            <a:ext cx="70389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final system call that we need to implement is the sigpause system call. The sigpause system call puts the calling process to sleep until it has a signal to handle.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Algorithm</a:t>
            </a:r>
            <a:endParaRPr/>
          </a:p>
        </p:txBody>
      </p:sp>
      <p:sp>
        <p:nvSpPr>
          <p:cNvPr id="217" name="Google Shape;217;p25"/>
          <p:cNvSpPr txBox="1"/>
          <p:nvPr>
            <p:ph idx="1" type="body"/>
          </p:nvPr>
        </p:nvSpPr>
        <p:spPr>
          <a:xfrm>
            <a:off x="1297500" y="1567550"/>
            <a:ext cx="2622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Mean :</a:t>
            </a:r>
            <a:endParaRPr sz="1800"/>
          </a:p>
          <a:p>
            <a:pPr indent="0" lvl="0" marL="0" rtl="0" algn="l">
              <a:spcBef>
                <a:spcPts val="1600"/>
              </a:spcBef>
              <a:spcAft>
                <a:spcPts val="1600"/>
              </a:spcAft>
              <a:buNone/>
            </a:pPr>
            <a:r>
              <a:rPr lang="en"/>
              <a:t>Create 8 processes using fork. Divide the array addresses into 8 equally spaces values and then each process calculates the sum of size/8 values starting from given address. Finally it sends the sum of part of the arr given to it using send system call. The parent process receives the sum using recv system call.</a:t>
            </a:r>
            <a:endParaRPr/>
          </a:p>
        </p:txBody>
      </p:sp>
      <p:sp>
        <p:nvSpPr>
          <p:cNvPr id="218" name="Google Shape;218;p25"/>
          <p:cNvSpPr txBox="1"/>
          <p:nvPr>
            <p:ph idx="1" type="body"/>
          </p:nvPr>
        </p:nvSpPr>
        <p:spPr>
          <a:xfrm>
            <a:off x="4227350" y="877400"/>
            <a:ext cx="4718400" cy="291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C586C0"/>
                </a:solidFill>
                <a:latin typeface="Courier New"/>
                <a:ea typeface="Courier New"/>
                <a:cs typeface="Courier New"/>
                <a:sym typeface="Courier New"/>
              </a:rPr>
              <a:t>for</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int</a:t>
            </a:r>
            <a:r>
              <a:rPr lang="en" sz="900">
                <a:solidFill>
                  <a:srgbClr val="D4D4D4"/>
                </a:solidFill>
                <a:latin typeface="Courier New"/>
                <a:ea typeface="Courier New"/>
                <a:cs typeface="Courier New"/>
                <a:sym typeface="Courier New"/>
              </a:rPr>
              <a:t> i =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 i &lt; process_count; i++){</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pid = </a:t>
            </a:r>
            <a:r>
              <a:rPr lang="en" sz="900">
                <a:solidFill>
                  <a:srgbClr val="DCDCAA"/>
                </a:solidFill>
                <a:latin typeface="Courier New"/>
                <a:ea typeface="Courier New"/>
                <a:cs typeface="Courier New"/>
                <a:sym typeface="Courier New"/>
              </a:rPr>
              <a:t>fork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(pid ==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(i==process_count-</a:t>
            </a:r>
            <a:r>
              <a:rPr lang="en" sz="900">
                <a:solidFill>
                  <a:srgbClr val="B5CEA8"/>
                </a:solidFill>
                <a:latin typeface="Courier New"/>
                <a:ea typeface="Courier New"/>
                <a:cs typeface="Courier New"/>
                <a:sym typeface="Courier New"/>
              </a:rPr>
              <a:t>1</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int</a:t>
            </a:r>
            <a:r>
              <a:rPr lang="en" sz="900">
                <a:solidFill>
                  <a:srgbClr val="D4D4D4"/>
                </a:solidFill>
                <a:latin typeface="Courier New"/>
                <a:ea typeface="Courier New"/>
                <a:cs typeface="Courier New"/>
                <a:sym typeface="Courier New"/>
              </a:rPr>
              <a:t> sub_sum = </a:t>
            </a:r>
            <a:r>
              <a:rPr lang="en" sz="900">
                <a:solidFill>
                  <a:srgbClr val="DCDCAA"/>
                </a:solidFill>
                <a:latin typeface="Courier New"/>
                <a:ea typeface="Courier New"/>
                <a:cs typeface="Courier New"/>
                <a:sym typeface="Courier New"/>
              </a:rPr>
              <a:t>sum</a:t>
            </a:r>
            <a:r>
              <a:rPr lang="en" sz="900">
                <a:solidFill>
                  <a:srgbClr val="D4D4D4"/>
                </a:solidFill>
                <a:latin typeface="Courier New"/>
                <a:ea typeface="Courier New"/>
                <a:cs typeface="Courier New"/>
                <a:sym typeface="Courier New"/>
              </a:rPr>
              <a:t>(arr+sub_size*i,size-sub_size*i);</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send</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getpid</a:t>
            </a:r>
            <a:r>
              <a:rPr lang="en" sz="900">
                <a:solidFill>
                  <a:srgbClr val="D4D4D4"/>
                </a:solidFill>
                <a:latin typeface="Courier New"/>
                <a:ea typeface="Courier New"/>
                <a:cs typeface="Courier New"/>
                <a:sym typeface="Courier New"/>
              </a:rPr>
              <a:t>(),ppid,(</a:t>
            </a:r>
            <a:r>
              <a:rPr lang="en" sz="900">
                <a:solidFill>
                  <a:srgbClr val="569CD6"/>
                </a:solidFill>
                <a:latin typeface="Courier New"/>
                <a:ea typeface="Courier New"/>
                <a:cs typeface="Courier New"/>
                <a:sym typeface="Courier New"/>
              </a:rPr>
              <a:t>char</a:t>
            </a:r>
            <a:r>
              <a:rPr lang="en" sz="900">
                <a:solidFill>
                  <a:srgbClr val="D4D4D4"/>
                </a:solidFill>
                <a:latin typeface="Courier New"/>
                <a:ea typeface="Courier New"/>
                <a:cs typeface="Courier New"/>
                <a:sym typeface="Courier New"/>
              </a:rPr>
              <a:t>*)&amp;sub_sum);</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exit</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int</a:t>
            </a:r>
            <a:r>
              <a:rPr lang="en" sz="900">
                <a:solidFill>
                  <a:srgbClr val="D4D4D4"/>
                </a:solidFill>
                <a:latin typeface="Courier New"/>
                <a:ea typeface="Courier New"/>
                <a:cs typeface="Courier New"/>
                <a:sym typeface="Courier New"/>
              </a:rPr>
              <a:t> sub_sum = </a:t>
            </a:r>
            <a:r>
              <a:rPr lang="en" sz="900">
                <a:solidFill>
                  <a:srgbClr val="DCDCAA"/>
                </a:solidFill>
                <a:latin typeface="Courier New"/>
                <a:ea typeface="Courier New"/>
                <a:cs typeface="Courier New"/>
                <a:sym typeface="Courier New"/>
              </a:rPr>
              <a:t>sum</a:t>
            </a:r>
            <a:r>
              <a:rPr lang="en" sz="900">
                <a:solidFill>
                  <a:srgbClr val="D4D4D4"/>
                </a:solidFill>
                <a:latin typeface="Courier New"/>
                <a:ea typeface="Courier New"/>
                <a:cs typeface="Courier New"/>
                <a:sym typeface="Courier New"/>
              </a:rPr>
              <a:t>(arr+sub_size*i,sub_size);</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send</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getpid</a:t>
            </a:r>
            <a:r>
              <a:rPr lang="en" sz="900">
                <a:solidFill>
                  <a:srgbClr val="D4D4D4"/>
                </a:solidFill>
                <a:latin typeface="Courier New"/>
                <a:ea typeface="Courier New"/>
                <a:cs typeface="Courier New"/>
                <a:sym typeface="Courier New"/>
              </a:rPr>
              <a:t>(),ppid,(</a:t>
            </a:r>
            <a:r>
              <a:rPr lang="en" sz="900">
                <a:solidFill>
                  <a:srgbClr val="569CD6"/>
                </a:solidFill>
                <a:latin typeface="Courier New"/>
                <a:ea typeface="Courier New"/>
                <a:cs typeface="Courier New"/>
                <a:sym typeface="Courier New"/>
              </a:rPr>
              <a:t>char</a:t>
            </a:r>
            <a:r>
              <a:rPr lang="en" sz="900">
                <a:solidFill>
                  <a:srgbClr val="D4D4D4"/>
                </a:solidFill>
                <a:latin typeface="Courier New"/>
                <a:ea typeface="Courier New"/>
                <a:cs typeface="Courier New"/>
                <a:sym typeface="Courier New"/>
              </a:rPr>
              <a:t>*)&amp;sub_sum);</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exit</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6A9955"/>
                </a:solidFill>
                <a:latin typeface="Courier New"/>
                <a:ea typeface="Courier New"/>
                <a:cs typeface="Courier New"/>
                <a:sym typeface="Courier New"/>
              </a:rPr>
              <a:t>// sleep(3);</a:t>
            </a:r>
            <a:endParaRPr sz="9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else</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int</a:t>
            </a:r>
            <a:r>
              <a:rPr lang="en" sz="900">
                <a:solidFill>
                  <a:srgbClr val="D4D4D4"/>
                </a:solidFill>
                <a:latin typeface="Courier New"/>
                <a:ea typeface="Courier New"/>
                <a:cs typeface="Courier New"/>
                <a:sym typeface="Courier New"/>
              </a:rPr>
              <a:t> sub_sum =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recv</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char</a:t>
            </a:r>
            <a:r>
              <a:rPr lang="en" sz="900">
                <a:solidFill>
                  <a:srgbClr val="D4D4D4"/>
                </a:solidFill>
                <a:latin typeface="Courier New"/>
                <a:ea typeface="Courier New"/>
                <a:cs typeface="Courier New"/>
                <a:sym typeface="Courier New"/>
              </a:rPr>
              <a:t>*)&amp;sub_sum);</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tot_sum+=sub_sum;</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Variance</a:t>
            </a:r>
            <a:endParaRPr/>
          </a:p>
          <a:p>
            <a:pPr indent="0" lvl="0" marL="0" rtl="0" algn="l">
              <a:spcBef>
                <a:spcPts val="0"/>
              </a:spcBef>
              <a:spcAft>
                <a:spcPts val="0"/>
              </a:spcAft>
              <a:buNone/>
            </a:pPr>
            <a:r>
              <a:t/>
            </a:r>
            <a:endParaRPr/>
          </a:p>
        </p:txBody>
      </p:sp>
      <p:sp>
        <p:nvSpPr>
          <p:cNvPr id="224" name="Google Shape;224;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Send the mean to all 8 processes created using fork. </a:t>
            </a:r>
            <a:r>
              <a:rPr lang="en" sz="1800"/>
              <a:t>Use the send_multi system call to achieve this.  </a:t>
            </a:r>
            <a:r>
              <a:rPr lang="en" sz="1800"/>
              <a:t>Register signal handler before that so, that it is registered for all processes. .It will generate a signal and the signal handler stores the received mean. Each process sends the (arr[i]-mean)**2 for their respective arr part using send system call, parent receives it using receive system call and finally parent sums these values and divide it by size and prints the variance.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CALLS</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SYS_toggle</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22</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SYS_print_count</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23</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SYS_add</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24</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SYS_ps</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25</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SYS_send</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26</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SYS_recv</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27</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SYS_sigset</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28</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SYS_sigsend</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29</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SYS_sigret</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30</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SYS_sigpause</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31</a:t>
            </a:r>
            <a:endParaRPr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#define</a:t>
            </a:r>
            <a:r>
              <a:rPr lang="en" sz="1050">
                <a:solidFill>
                  <a:srgbClr val="569CD6"/>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SYS_send_multi</a:t>
            </a:r>
            <a:r>
              <a:rPr lang="en" sz="1050">
                <a:solidFill>
                  <a:srgbClr val="569CD6"/>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32</a:t>
            </a:r>
            <a:endParaRPr sz="1050">
              <a:solidFill>
                <a:srgbClr val="B5CEA8"/>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toggle()</a:t>
            </a:r>
            <a:endParaRPr/>
          </a:p>
        </p:txBody>
      </p:sp>
      <p:sp>
        <p:nvSpPr>
          <p:cNvPr id="155" name="Google Shape;155;p16"/>
          <p:cNvSpPr txBox="1"/>
          <p:nvPr>
            <p:ph idx="1" type="body"/>
          </p:nvPr>
        </p:nvSpPr>
        <p:spPr>
          <a:xfrm>
            <a:off x="1297500" y="944400"/>
            <a:ext cx="7038900" cy="857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enum</a:t>
            </a:r>
            <a:r>
              <a:rPr lang="en" sz="1050">
                <a:solidFill>
                  <a:srgbClr val="D4D4D4"/>
                </a:solidFill>
                <a:latin typeface="Courier New"/>
                <a:ea typeface="Courier New"/>
                <a:cs typeface="Courier New"/>
                <a:sym typeface="Courier New"/>
              </a:rPr>
              <a:t> state {TRACE_OFF,TRACE_ON};</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enum</a:t>
            </a:r>
            <a:r>
              <a:rPr lang="en" sz="1050">
                <a:solidFill>
                  <a:srgbClr val="D4D4D4"/>
                </a:solidFill>
                <a:latin typeface="Courier New"/>
                <a:ea typeface="Courier New"/>
                <a:cs typeface="Courier New"/>
                <a:sym typeface="Courier New"/>
              </a:rPr>
              <a:t> state state1=TRACE_OFF;</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rPr lang="en" sz="1050">
                <a:solidFill>
                  <a:srgbClr val="D4D4D4"/>
                </a:solidFill>
                <a:latin typeface="Courier New"/>
                <a:ea typeface="Courier New"/>
                <a:cs typeface="Courier New"/>
                <a:sym typeface="Courier New"/>
              </a:rPr>
              <a:t>This system call toggles the state1.</a:t>
            </a:r>
            <a:endParaRPr b="1"/>
          </a:p>
        </p:txBody>
      </p:sp>
      <p:sp>
        <p:nvSpPr>
          <p:cNvPr id="156" name="Google Shape;156;p16"/>
          <p:cNvSpPr txBox="1"/>
          <p:nvPr>
            <p:ph type="title"/>
          </p:nvPr>
        </p:nvSpPr>
        <p:spPr>
          <a:xfrm>
            <a:off x="1297500" y="1867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print_count</a:t>
            </a:r>
            <a:r>
              <a:rPr lang="en"/>
              <a:t>()</a:t>
            </a:r>
            <a:endParaRPr/>
          </a:p>
        </p:txBody>
      </p:sp>
      <p:sp>
        <p:nvSpPr>
          <p:cNvPr id="157" name="Google Shape;157;p16"/>
          <p:cNvSpPr txBox="1"/>
          <p:nvPr>
            <p:ph idx="1" type="body"/>
          </p:nvPr>
        </p:nvSpPr>
        <p:spPr>
          <a:xfrm>
            <a:off x="1297500" y="2418375"/>
            <a:ext cx="7038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69CD6"/>
                </a:solidFill>
                <a:latin typeface="Courier New"/>
                <a:ea typeface="Courier New"/>
                <a:cs typeface="Courier New"/>
                <a:sym typeface="Courier New"/>
              </a:rPr>
              <a:t>Prints the count of all the system calls invoked since the trace is turned ON</a:t>
            </a:r>
            <a:endParaRPr sz="1050">
              <a:solidFill>
                <a:srgbClr val="569CD6"/>
              </a:solidFill>
              <a:latin typeface="Courier New"/>
              <a:ea typeface="Courier New"/>
              <a:cs typeface="Courier New"/>
              <a:sym typeface="Courier New"/>
            </a:endParaRPr>
          </a:p>
          <a:p>
            <a:pPr indent="0" lvl="0" marL="0" rtl="0" algn="l">
              <a:lnSpc>
                <a:spcPct val="135714"/>
              </a:lnSpc>
              <a:spcBef>
                <a:spcPts val="1600"/>
              </a:spcBef>
              <a:spcAft>
                <a:spcPts val="0"/>
              </a:spcAft>
              <a:buClr>
                <a:srgbClr val="000000"/>
              </a:buClr>
              <a:buSzPts val="1100"/>
              <a:buFont typeface="Arial"/>
              <a:buNone/>
            </a:pPr>
            <a:r>
              <a:rPr lang="en" sz="1050">
                <a:solidFill>
                  <a:srgbClr val="569CD6"/>
                </a:solidFill>
                <a:latin typeface="Courier New"/>
                <a:ea typeface="Courier New"/>
                <a:cs typeface="Courier New"/>
                <a:sym typeface="Courier New"/>
              </a:rPr>
              <a:t>void</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print_count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void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(state1==TRACE_ON){</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i=</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;i&lt;</a:t>
            </a:r>
            <a:r>
              <a:rPr lang="en" sz="1050">
                <a:solidFill>
                  <a:srgbClr val="B5CEA8"/>
                </a:solidFill>
                <a:latin typeface="Courier New"/>
                <a:ea typeface="Courier New"/>
                <a:cs typeface="Courier New"/>
                <a:sym typeface="Courier New"/>
              </a:rPr>
              <a:t>34</a:t>
            </a:r>
            <a:r>
              <a:rPr lang="en" sz="1050">
                <a:solidFill>
                  <a:srgbClr val="D4D4D4"/>
                </a:solidFill>
                <a:latin typeface="Courier New"/>
                <a:ea typeface="Courier New"/>
                <a:cs typeface="Courier New"/>
                <a:sym typeface="Courier New"/>
              </a:rPr>
              <a:t>;i++){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(sys_count[i]!=</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cprintf</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"%s %d</a:t>
            </a:r>
            <a:r>
              <a:rPr lang="en" sz="1050">
                <a:solidFill>
                  <a:srgbClr val="D7BA7D"/>
                </a:solidFill>
                <a:latin typeface="Courier New"/>
                <a:ea typeface="Courier New"/>
                <a:cs typeface="Courier New"/>
                <a:sym typeface="Courier New"/>
              </a:rPr>
              <a:t>\n</a:t>
            </a:r>
            <a:r>
              <a:rPr lang="en" sz="10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,sys_names[i],sys_count[i]);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a:t>
            </a:r>
            <a:endParaRPr/>
          </a:p>
        </p:txBody>
      </p:sp>
      <p:sp>
        <p:nvSpPr>
          <p:cNvPr id="163" name="Google Shape;163;p17"/>
          <p:cNvSpPr txBox="1"/>
          <p:nvPr>
            <p:ph idx="1" type="body"/>
          </p:nvPr>
        </p:nvSpPr>
        <p:spPr>
          <a:xfrm>
            <a:off x="1297500" y="944400"/>
            <a:ext cx="7038900" cy="857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rgbClr val="000000"/>
              </a:buClr>
              <a:buSzPts val="1100"/>
              <a:buFont typeface="Arial"/>
              <a:buNone/>
            </a:pP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add</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void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arg1,arg2;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argint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,&amp;arg1);</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argint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,&amp;arg2);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sum=arg1+arg2;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sum;</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sz="1050">
              <a:solidFill>
                <a:srgbClr val="569CD6"/>
              </a:solidFill>
              <a:latin typeface="Courier New"/>
              <a:ea typeface="Courier New"/>
              <a:cs typeface="Courier New"/>
              <a:sym typeface="Courier New"/>
            </a:endParaRPr>
          </a:p>
        </p:txBody>
      </p:sp>
      <p:sp>
        <p:nvSpPr>
          <p:cNvPr id="164" name="Google Shape;164;p17"/>
          <p:cNvSpPr txBox="1"/>
          <p:nvPr>
            <p:ph type="title"/>
          </p:nvPr>
        </p:nvSpPr>
        <p:spPr>
          <a:xfrm>
            <a:off x="1297500" y="24908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a:t>
            </a:r>
            <a:r>
              <a:rPr lang="en"/>
              <a:t>()</a:t>
            </a:r>
            <a:endParaRPr/>
          </a:p>
        </p:txBody>
      </p:sp>
      <p:sp>
        <p:nvSpPr>
          <p:cNvPr id="165" name="Google Shape;165;p17"/>
          <p:cNvSpPr txBox="1"/>
          <p:nvPr>
            <p:ph idx="1" type="body"/>
          </p:nvPr>
        </p:nvSpPr>
        <p:spPr>
          <a:xfrm>
            <a:off x="1297500" y="3041525"/>
            <a:ext cx="7038900" cy="1788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ps</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struct</a:t>
            </a:r>
            <a:r>
              <a:rPr lang="en" sz="900">
                <a:solidFill>
                  <a:srgbClr val="D4D4D4"/>
                </a:solidFill>
                <a:latin typeface="Courier New"/>
                <a:ea typeface="Courier New"/>
                <a:cs typeface="Courier New"/>
                <a:sym typeface="Courier New"/>
              </a:rPr>
              <a:t> proc* process;</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for</a:t>
            </a:r>
            <a:r>
              <a:rPr lang="en" sz="900">
                <a:solidFill>
                  <a:srgbClr val="D4D4D4"/>
                </a:solidFill>
                <a:latin typeface="Courier New"/>
                <a:ea typeface="Courier New"/>
                <a:cs typeface="Courier New"/>
                <a:sym typeface="Courier New"/>
              </a:rPr>
              <a:t>(process=ptable.</a:t>
            </a:r>
            <a:r>
              <a:rPr lang="en" sz="900">
                <a:solidFill>
                  <a:srgbClr val="9CDCFE"/>
                </a:solidFill>
                <a:latin typeface="Courier New"/>
                <a:ea typeface="Courier New"/>
                <a:cs typeface="Courier New"/>
                <a:sym typeface="Courier New"/>
              </a:rPr>
              <a:t>proc</a:t>
            </a:r>
            <a:r>
              <a:rPr lang="en" sz="900">
                <a:solidFill>
                  <a:srgbClr val="D4D4D4"/>
                </a:solidFill>
                <a:latin typeface="Courier New"/>
                <a:ea typeface="Courier New"/>
                <a:cs typeface="Courier New"/>
                <a:sym typeface="Courier New"/>
              </a:rPr>
              <a:t>;process&lt;&amp;ptable.</a:t>
            </a:r>
            <a:r>
              <a:rPr lang="en" sz="900">
                <a:solidFill>
                  <a:srgbClr val="9CDCFE"/>
                </a:solidFill>
                <a:latin typeface="Courier New"/>
                <a:ea typeface="Courier New"/>
                <a:cs typeface="Courier New"/>
                <a:sym typeface="Courier New"/>
              </a:rPr>
              <a:t>proc</a:t>
            </a:r>
            <a:r>
              <a:rPr lang="en" sz="900">
                <a:solidFill>
                  <a:srgbClr val="D4D4D4"/>
                </a:solidFill>
                <a:latin typeface="Courier New"/>
                <a:ea typeface="Courier New"/>
                <a:cs typeface="Courier New"/>
                <a:sym typeface="Courier New"/>
              </a:rPr>
              <a:t>[NPROC];process++)</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C586C0"/>
                </a:solidFill>
                <a:latin typeface="Courier New"/>
                <a:ea typeface="Courier New"/>
                <a:cs typeface="Courier New"/>
                <a:sym typeface="Courier New"/>
              </a:rPr>
              <a:t>   if</a:t>
            </a:r>
            <a:r>
              <a:rPr lang="en" sz="900">
                <a:solidFill>
                  <a:srgbClr val="D4D4D4"/>
                </a:solidFill>
                <a:latin typeface="Courier New"/>
                <a:ea typeface="Courier New"/>
                <a:cs typeface="Courier New"/>
                <a:sym typeface="Courier New"/>
              </a:rPr>
              <a:t>((process-&gt;</a:t>
            </a:r>
            <a:r>
              <a:rPr lang="en" sz="900">
                <a:solidFill>
                  <a:srgbClr val="9CDCFE"/>
                </a:solidFill>
                <a:latin typeface="Courier New"/>
                <a:ea typeface="Courier New"/>
                <a:cs typeface="Courier New"/>
                <a:sym typeface="Courier New"/>
              </a:rPr>
              <a:t>state</a:t>
            </a:r>
            <a:r>
              <a:rPr lang="en" sz="900">
                <a:solidFill>
                  <a:srgbClr val="D4D4D4"/>
                </a:solidFill>
                <a:latin typeface="Courier New"/>
                <a:ea typeface="Courier New"/>
                <a:cs typeface="Courier New"/>
                <a:sym typeface="Courier New"/>
              </a:rPr>
              <a:t>==SLEEPING)||(process-&gt;</a:t>
            </a:r>
            <a:r>
              <a:rPr lang="en" sz="900">
                <a:solidFill>
                  <a:srgbClr val="9CDCFE"/>
                </a:solidFill>
                <a:latin typeface="Courier New"/>
                <a:ea typeface="Courier New"/>
                <a:cs typeface="Courier New"/>
                <a:sym typeface="Courier New"/>
              </a:rPr>
              <a:t>state</a:t>
            </a:r>
            <a:r>
              <a:rPr lang="en" sz="900">
                <a:solidFill>
                  <a:srgbClr val="D4D4D4"/>
                </a:solidFill>
                <a:latin typeface="Courier New"/>
                <a:ea typeface="Courier New"/>
                <a:cs typeface="Courier New"/>
                <a:sym typeface="Courier New"/>
              </a:rPr>
              <a:t>==RUNNABLE)||(process-&gt;</a:t>
            </a:r>
            <a:r>
              <a:rPr lang="en" sz="900">
                <a:solidFill>
                  <a:srgbClr val="9CDCFE"/>
                </a:solidFill>
                <a:latin typeface="Courier New"/>
                <a:ea typeface="Courier New"/>
                <a:cs typeface="Courier New"/>
                <a:sym typeface="Courier New"/>
              </a:rPr>
              <a:t>state</a:t>
            </a:r>
            <a:r>
              <a:rPr lang="en" sz="900">
                <a:solidFill>
                  <a:srgbClr val="D4D4D4"/>
                </a:solidFill>
                <a:latin typeface="Courier New"/>
                <a:ea typeface="Courier New"/>
                <a:cs typeface="Courier New"/>
                <a:sym typeface="Courier New"/>
              </a:rPr>
              <a:t>==RUNNING))</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cprintf</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"pid:%d name:%s</a:t>
            </a:r>
            <a:r>
              <a:rPr lang="en" sz="900">
                <a:solidFill>
                  <a:srgbClr val="D7BA7D"/>
                </a:solidFill>
                <a:latin typeface="Courier New"/>
                <a:ea typeface="Courier New"/>
                <a:cs typeface="Courier New"/>
                <a:sym typeface="Courier New"/>
              </a:rPr>
              <a:t>\n</a:t>
            </a:r>
            <a:r>
              <a:rPr lang="en" sz="900">
                <a:solidFill>
                  <a:srgbClr val="CE9178"/>
                </a:solidFill>
                <a:latin typeface="Courier New"/>
                <a:ea typeface="Courier New"/>
                <a:cs typeface="Courier New"/>
                <a:sym typeface="Courier New"/>
              </a:rPr>
              <a:t>"</a:t>
            </a:r>
            <a:r>
              <a:rPr lang="en" sz="900">
                <a:solidFill>
                  <a:srgbClr val="D4D4D4"/>
                </a:solidFill>
                <a:latin typeface="Courier New"/>
                <a:ea typeface="Courier New"/>
                <a:cs typeface="Courier New"/>
                <a:sym typeface="Courier New"/>
              </a:rPr>
              <a:t>,process-&gt;</a:t>
            </a:r>
            <a:r>
              <a:rPr lang="en" sz="900">
                <a:solidFill>
                  <a:srgbClr val="9CDCFE"/>
                </a:solidFill>
                <a:latin typeface="Courier New"/>
                <a:ea typeface="Courier New"/>
                <a:cs typeface="Courier New"/>
                <a:sym typeface="Courier New"/>
              </a:rPr>
              <a:t>pid</a:t>
            </a:r>
            <a:r>
              <a:rPr lang="en" sz="900">
                <a:solidFill>
                  <a:srgbClr val="D4D4D4"/>
                </a:solidFill>
                <a:latin typeface="Courier New"/>
                <a:ea typeface="Courier New"/>
                <a:cs typeface="Courier New"/>
                <a:sym typeface="Courier New"/>
              </a:rPr>
              <a:t>,process-&gt;</a:t>
            </a:r>
            <a:r>
              <a:rPr lang="en" sz="900">
                <a:solidFill>
                  <a:srgbClr val="9CDCFE"/>
                </a:solidFill>
                <a:latin typeface="Courier New"/>
                <a:ea typeface="Courier New"/>
                <a:cs typeface="Courier New"/>
                <a:sym typeface="Courier New"/>
              </a:rPr>
              <a:t>name</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latin typeface="Courier New"/>
              <a:ea typeface="Courier New"/>
              <a:cs typeface="Courier New"/>
              <a:sym typeface="Courier New"/>
            </a:endParaRPr>
          </a:p>
          <a:p>
            <a:pPr indent="0" lvl="0" marL="0" rtl="0" algn="l">
              <a:spcBef>
                <a:spcPts val="0"/>
              </a:spcBef>
              <a:spcAft>
                <a:spcPts val="1600"/>
              </a:spcAft>
              <a:buNone/>
            </a:pPr>
            <a:r>
              <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IPC</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UNICAST</a:t>
            </a:r>
            <a:endParaRPr/>
          </a:p>
          <a:p>
            <a:pPr indent="-311150" lvl="0" marL="457200" rtl="0" algn="l">
              <a:spcBef>
                <a:spcPts val="0"/>
              </a:spcBef>
              <a:spcAft>
                <a:spcPts val="0"/>
              </a:spcAft>
              <a:buSzPts val="1300"/>
              <a:buChar char="●"/>
            </a:pPr>
            <a:r>
              <a:rPr lang="en"/>
              <a:t>int sys_send(int sender_pid, int rec_pid, void *msg)</a:t>
            </a:r>
            <a:endParaRPr/>
          </a:p>
          <a:p>
            <a:pPr indent="-311150" lvl="0" marL="457200" rtl="0" algn="l">
              <a:spcBef>
                <a:spcPts val="0"/>
              </a:spcBef>
              <a:spcAft>
                <a:spcPts val="0"/>
              </a:spcAft>
              <a:buSzPts val="1300"/>
              <a:buChar char="●"/>
            </a:pPr>
            <a:r>
              <a:rPr lang="en"/>
              <a:t>int sys_recv(void *msg)</a:t>
            </a:r>
            <a:endParaRPr/>
          </a:p>
          <a:p>
            <a:pPr indent="0" lvl="0" marL="91440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MULTICAST</a:t>
            </a:r>
            <a:endParaRPr/>
          </a:p>
          <a:p>
            <a:pPr indent="-311150" lvl="0" marL="457200" rtl="0" algn="l">
              <a:spcBef>
                <a:spcPts val="0"/>
              </a:spcBef>
              <a:spcAft>
                <a:spcPts val="0"/>
              </a:spcAft>
              <a:buSzPts val="1300"/>
              <a:buChar char="●"/>
            </a:pPr>
            <a:r>
              <a:rPr lang="en"/>
              <a:t>int sys_send_multi(int sender_pid, int rec_pids[], void *msg,int length)</a:t>
            </a:r>
            <a:endParaRPr/>
          </a:p>
          <a:p>
            <a:pPr indent="-311150" lvl="0" marL="457200" rtl="0" algn="l">
              <a:spcBef>
                <a:spcPts val="0"/>
              </a:spcBef>
              <a:spcAft>
                <a:spcPts val="0"/>
              </a:spcAft>
              <a:buSzPts val="1300"/>
              <a:buChar char="●"/>
            </a:pPr>
            <a:r>
              <a:rPr lang="en"/>
              <a:t>Defined some more system calls to implement it using signal handling.</a:t>
            </a:r>
            <a:endParaRPr/>
          </a:p>
          <a:p>
            <a:pPr indent="-311150" lvl="0" marL="914400" rtl="0" algn="l">
              <a:lnSpc>
                <a:spcPct val="135714"/>
              </a:lnSpc>
              <a:spcBef>
                <a:spcPts val="0"/>
              </a:spcBef>
              <a:spcAft>
                <a:spcPts val="0"/>
              </a:spcAft>
              <a:buSzPts val="1300"/>
              <a:buChar char="●"/>
            </a:pPr>
            <a:r>
              <a:rPr lang="en" sz="1050">
                <a:solidFill>
                  <a:srgbClr val="D4D4D4"/>
                </a:solidFill>
                <a:latin typeface="Courier New"/>
                <a:ea typeface="Courier New"/>
                <a:cs typeface="Courier New"/>
                <a:sym typeface="Courier New"/>
              </a:rPr>
              <a:t>sig_handler     </a:t>
            </a:r>
            <a:r>
              <a:rPr lang="en" sz="1050">
                <a:solidFill>
                  <a:srgbClr val="DCDCAA"/>
                </a:solidFill>
                <a:latin typeface="Courier New"/>
                <a:ea typeface="Courier New"/>
                <a:cs typeface="Courier New"/>
                <a:sym typeface="Courier New"/>
              </a:rPr>
              <a:t>sigset</a:t>
            </a:r>
            <a:r>
              <a:rPr lang="en" sz="1050">
                <a:solidFill>
                  <a:srgbClr val="D4D4D4"/>
                </a:solidFill>
                <a:latin typeface="Courier New"/>
                <a:ea typeface="Courier New"/>
                <a:cs typeface="Courier New"/>
                <a:sym typeface="Courier New"/>
              </a:rPr>
              <a:t>(sig_handler);</a:t>
            </a:r>
            <a:endParaRPr sz="1050">
              <a:solidFill>
                <a:srgbClr val="D4D4D4"/>
              </a:solidFill>
              <a:latin typeface="Courier New"/>
              <a:ea typeface="Courier New"/>
              <a:cs typeface="Courier New"/>
              <a:sym typeface="Courier New"/>
            </a:endParaRPr>
          </a:p>
          <a:p>
            <a:pPr indent="-311150" lvl="0" marL="914400" rtl="0" algn="l">
              <a:lnSpc>
                <a:spcPct val="135714"/>
              </a:lnSpc>
              <a:spcBef>
                <a:spcPts val="0"/>
              </a:spcBef>
              <a:spcAft>
                <a:spcPts val="0"/>
              </a:spcAft>
              <a:buSzPts val="1300"/>
              <a:buChar char="●"/>
            </a:pP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sigsend</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char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311150" lvl="0" marL="914400" rtl="0" algn="l">
              <a:lnSpc>
                <a:spcPct val="135714"/>
              </a:lnSpc>
              <a:spcBef>
                <a:spcPts val="0"/>
              </a:spcBef>
              <a:spcAft>
                <a:spcPts val="0"/>
              </a:spcAft>
              <a:buSzPts val="1300"/>
              <a:buChar char="●"/>
            </a:pPr>
            <a:r>
              <a:rPr lang="en" sz="1050">
                <a:solidFill>
                  <a:srgbClr val="569CD6"/>
                </a:solidFill>
                <a:latin typeface="Courier New"/>
                <a:ea typeface="Courier New"/>
                <a:cs typeface="Courier New"/>
                <a:sym typeface="Courier New"/>
              </a:rPr>
              <a:t>void</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sigret</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void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91440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sys_send</a:t>
            </a:r>
            <a:endParaRPr/>
          </a:p>
        </p:txBody>
      </p:sp>
      <p:sp>
        <p:nvSpPr>
          <p:cNvPr id="177" name="Google Shape;177;p19"/>
          <p:cNvSpPr txBox="1"/>
          <p:nvPr>
            <p:ph idx="1" type="body"/>
          </p:nvPr>
        </p:nvSpPr>
        <p:spPr>
          <a:xfrm>
            <a:off x="1080775" y="1567550"/>
            <a:ext cx="3385500" cy="291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rgbClr val="000000"/>
              </a:buClr>
              <a:buSzPts val="1100"/>
              <a:buFont typeface="Arial"/>
              <a:buNone/>
            </a:pPr>
            <a:r>
              <a:rPr lang="en" sz="1050">
                <a:solidFill>
                  <a:srgbClr val="569CD6"/>
                </a:solidFill>
                <a:latin typeface="Courier New"/>
                <a:ea typeface="Courier New"/>
                <a:cs typeface="Courier New"/>
                <a:sym typeface="Courier New"/>
              </a:rPr>
              <a:t>struct</a:t>
            </a:r>
            <a:r>
              <a:rPr lang="en" sz="1050">
                <a:solidFill>
                  <a:srgbClr val="D4D4D4"/>
                </a:solidFill>
                <a:latin typeface="Courier New"/>
                <a:ea typeface="Courier New"/>
                <a:cs typeface="Courier New"/>
                <a:sym typeface="Courier New"/>
              </a:rPr>
              <a:t> msg_q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mq[</a:t>
            </a:r>
            <a:r>
              <a:rPr lang="en" sz="1050">
                <a:solidFill>
                  <a:srgbClr val="B5CEA8"/>
                </a:solidFill>
                <a:latin typeface="Courier New"/>
                <a:ea typeface="Courier New"/>
                <a:cs typeface="Courier New"/>
                <a:sym typeface="Courier New"/>
              </a:rPr>
              <a:t>200</a:t>
            </a:r>
            <a:r>
              <a:rPr lang="en" sz="1050">
                <a:solidFill>
                  <a:srgbClr val="D4D4D4"/>
                </a:solidFill>
                <a:latin typeface="Courier New"/>
                <a:ea typeface="Courier New"/>
                <a:cs typeface="Courier New"/>
                <a:sym typeface="Courier New"/>
              </a:rPr>
              <a:t>*MSG_SIZE];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h,t;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size;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569CD6"/>
                </a:solidFill>
                <a:latin typeface="Courier New"/>
                <a:ea typeface="Courier New"/>
                <a:cs typeface="Courier New"/>
                <a:sym typeface="Courier New"/>
              </a:rPr>
              <a:t>struct</a:t>
            </a:r>
            <a:r>
              <a:rPr lang="en" sz="1050">
                <a:solidFill>
                  <a:srgbClr val="D4D4D4"/>
                </a:solidFill>
                <a:latin typeface="Courier New"/>
                <a:ea typeface="Courier New"/>
                <a:cs typeface="Courier New"/>
                <a:sym typeface="Courier New"/>
              </a:rPr>
              <a:t> msg_q process_Qs[NPROC];</a:t>
            </a:r>
            <a:endParaRPr sz="1050">
              <a:solidFill>
                <a:srgbClr val="D4D4D4"/>
              </a:solidFill>
              <a:latin typeface="Courier New"/>
              <a:ea typeface="Courier New"/>
              <a:cs typeface="Courier New"/>
              <a:sym typeface="Courier New"/>
            </a:endParaRPr>
          </a:p>
          <a:p>
            <a:pPr indent="0" lvl="0" marL="0" rtl="0" algn="l">
              <a:spcBef>
                <a:spcPts val="0"/>
              </a:spcBef>
              <a:spcAft>
                <a:spcPts val="0"/>
              </a:spcAft>
              <a:buNone/>
            </a:pPr>
            <a:r>
              <a:rPr lang="en"/>
              <a:t>I  initialized all these queues in init(). </a:t>
            </a:r>
            <a:endParaRPr/>
          </a:p>
          <a:p>
            <a:pPr indent="0" lvl="0" marL="0" rtl="0" algn="l">
              <a:lnSpc>
                <a:spcPct val="135714"/>
              </a:lnSpc>
              <a:spcBef>
                <a:spcPts val="1600"/>
              </a:spcBef>
              <a:spcAft>
                <a:spcPts val="0"/>
              </a:spcAft>
              <a:buClr>
                <a:srgbClr val="000000"/>
              </a:buClr>
              <a:buSzPts val="1100"/>
              <a:buFont typeface="Arial"/>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(p = ptable.</a:t>
            </a:r>
            <a:r>
              <a:rPr lang="en" sz="1050">
                <a:solidFill>
                  <a:srgbClr val="9CDCFE"/>
                </a:solidFill>
                <a:latin typeface="Courier New"/>
                <a:ea typeface="Courier New"/>
                <a:cs typeface="Courier New"/>
                <a:sym typeface="Courier New"/>
              </a:rPr>
              <a:t>proc</a:t>
            </a:r>
            <a:r>
              <a:rPr lang="en" sz="1050">
                <a:solidFill>
                  <a:srgbClr val="D4D4D4"/>
                </a:solidFill>
                <a:latin typeface="Courier New"/>
                <a:ea typeface="Courier New"/>
                <a:cs typeface="Courier New"/>
                <a:sym typeface="Courier New"/>
              </a:rPr>
              <a:t>; p &lt; &amp;ptable.</a:t>
            </a:r>
            <a:r>
              <a:rPr lang="en" sz="1050">
                <a:solidFill>
                  <a:srgbClr val="9CDCFE"/>
                </a:solidFill>
                <a:latin typeface="Courier New"/>
                <a:ea typeface="Courier New"/>
                <a:cs typeface="Courier New"/>
                <a:sym typeface="Courier New"/>
              </a:rPr>
              <a:t>proc</a:t>
            </a:r>
            <a:r>
              <a:rPr lang="en" sz="1050">
                <a:solidFill>
                  <a:srgbClr val="D4D4D4"/>
                </a:solidFill>
                <a:latin typeface="Courier New"/>
                <a:ea typeface="Courier New"/>
                <a:cs typeface="Courier New"/>
                <a:sym typeface="Courier New"/>
              </a:rPr>
              <a:t>[NPROC]; p++,idx++)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(p-&gt;</a:t>
            </a:r>
            <a:r>
              <a:rPr lang="en" sz="1050">
                <a:solidFill>
                  <a:srgbClr val="9CDCFE"/>
                </a:solidFill>
                <a:latin typeface="Courier New"/>
                <a:ea typeface="Courier New"/>
                <a:cs typeface="Courier New"/>
                <a:sym typeface="Courier New"/>
              </a:rPr>
              <a:t>pid</a:t>
            </a:r>
            <a:r>
              <a:rPr lang="en" sz="1050">
                <a:solidFill>
                  <a:srgbClr val="D4D4D4"/>
                </a:solidFill>
                <a:latin typeface="Courier New"/>
                <a:ea typeface="Courier New"/>
                <a:cs typeface="Courier New"/>
                <a:sym typeface="Courier New"/>
              </a:rPr>
              <a:t> ==rec_pid)</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rPr lang="en"/>
              <a:t>Mapped each Q index to the corresponding process index in ptable.</a:t>
            </a:r>
            <a:endParaRPr/>
          </a:p>
        </p:txBody>
      </p:sp>
      <p:sp>
        <p:nvSpPr>
          <p:cNvPr id="178" name="Google Shape;178;p19"/>
          <p:cNvSpPr txBox="1"/>
          <p:nvPr>
            <p:ph idx="1" type="body"/>
          </p:nvPr>
        </p:nvSpPr>
        <p:spPr>
          <a:xfrm>
            <a:off x="4572000" y="1680900"/>
            <a:ext cx="4074300" cy="291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Copying msg from sender buffer to queue of receiver process.</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while</a:t>
            </a:r>
            <a:r>
              <a:rPr lang="en" sz="1050">
                <a:solidFill>
                  <a:srgbClr val="D4D4D4"/>
                </a:solidFill>
                <a:latin typeface="Courier New"/>
                <a:ea typeface="Courier New"/>
                <a:cs typeface="Courier New"/>
                <a:sym typeface="Courier New"/>
              </a:rPr>
              <a:t>(i&lt;MSG_SIZE)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process_Qs[idx].</a:t>
            </a:r>
            <a:r>
              <a:rPr lang="en" sz="1050">
                <a:solidFill>
                  <a:srgbClr val="9CDCFE"/>
                </a:solidFill>
                <a:latin typeface="Courier New"/>
                <a:ea typeface="Courier New"/>
                <a:cs typeface="Courier New"/>
                <a:sym typeface="Courier New"/>
              </a:rPr>
              <a:t>mq</a:t>
            </a:r>
            <a:r>
              <a:rPr lang="en" sz="1050">
                <a:solidFill>
                  <a:srgbClr val="D4D4D4"/>
                </a:solidFill>
                <a:latin typeface="Courier New"/>
                <a:ea typeface="Courier New"/>
                <a:cs typeface="Courier New"/>
                <a:sym typeface="Courier New"/>
              </a:rPr>
              <a:t>[tail+i] = *(msg + 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Wake Up the process if it is in blocked state.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(p-&gt;</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 == SLEEPING){</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p-&gt;</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=RUNNABLE;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ys_rec</a:t>
            </a:r>
            <a:endParaRPr/>
          </a:p>
          <a:p>
            <a:pPr indent="0" lvl="0" marL="0" rtl="0" algn="l">
              <a:spcBef>
                <a:spcPts val="0"/>
              </a:spcBef>
              <a:spcAft>
                <a:spcPts val="0"/>
              </a:spcAft>
              <a:buNone/>
            </a:pPr>
            <a:r>
              <a:t/>
            </a:r>
            <a:endParaRPr sz="800"/>
          </a:p>
          <a:p>
            <a:pPr indent="0" lvl="0" marL="0" rtl="0" algn="l">
              <a:spcBef>
                <a:spcPts val="0"/>
              </a:spcBef>
              <a:spcAft>
                <a:spcPts val="0"/>
              </a:spcAft>
              <a:buClr>
                <a:srgbClr val="000000"/>
              </a:buClr>
              <a:buSzPts val="1100"/>
              <a:buFont typeface="Arial"/>
              <a:buNone/>
            </a:pPr>
            <a:r>
              <a:rPr lang="en" sz="1500"/>
              <a:t>Copy the message from the process Queue. If there is no message in it then block the process.</a:t>
            </a:r>
            <a:endParaRPr sz="1500"/>
          </a:p>
          <a:p>
            <a:pPr indent="0" lvl="0" marL="0" rtl="0" algn="l">
              <a:spcBef>
                <a:spcPts val="0"/>
              </a:spcBef>
              <a:spcAft>
                <a:spcPts val="0"/>
              </a:spcAft>
              <a:buNone/>
            </a:pPr>
            <a:r>
              <a:t/>
            </a:r>
            <a:endParaRPr/>
          </a:p>
        </p:txBody>
      </p:sp>
      <p:sp>
        <p:nvSpPr>
          <p:cNvPr id="184" name="Google Shape;184;p20"/>
          <p:cNvSpPr txBox="1"/>
          <p:nvPr>
            <p:ph idx="1" type="body"/>
          </p:nvPr>
        </p:nvSpPr>
        <p:spPr>
          <a:xfrm>
            <a:off x="1297500" y="1567550"/>
            <a:ext cx="3221100" cy="291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rgbClr val="000000"/>
              </a:buClr>
              <a:buSzPts val="1100"/>
              <a:buFont typeface="Arial"/>
              <a:buNone/>
            </a:pPr>
            <a:r>
              <a:rPr lang="en" sz="1050">
                <a:solidFill>
                  <a:srgbClr val="569CD6"/>
                </a:solidFill>
                <a:latin typeface="Courier New"/>
                <a:ea typeface="Courier New"/>
                <a:cs typeface="Courier New"/>
                <a:sym typeface="Courier New"/>
              </a:rPr>
              <a:t>struct</a:t>
            </a:r>
            <a:r>
              <a:rPr lang="en" sz="1050">
                <a:solidFill>
                  <a:srgbClr val="D4D4D4"/>
                </a:solidFill>
                <a:latin typeface="Courier New"/>
                <a:ea typeface="Courier New"/>
                <a:cs typeface="Courier New"/>
                <a:sym typeface="Courier New"/>
              </a:rPr>
              <a:t> proc *p;</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idx=</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(p = ptable.</a:t>
            </a:r>
            <a:r>
              <a:rPr lang="en" sz="1050">
                <a:solidFill>
                  <a:srgbClr val="9CDCFE"/>
                </a:solidFill>
                <a:latin typeface="Courier New"/>
                <a:ea typeface="Courier New"/>
                <a:cs typeface="Courier New"/>
                <a:sym typeface="Courier New"/>
              </a:rPr>
              <a:t>proc</a:t>
            </a:r>
            <a:r>
              <a:rPr lang="en" sz="1050">
                <a:solidFill>
                  <a:srgbClr val="D4D4D4"/>
                </a:solidFill>
                <a:latin typeface="Courier New"/>
                <a:ea typeface="Courier New"/>
                <a:cs typeface="Courier New"/>
                <a:sym typeface="Courier New"/>
              </a:rPr>
              <a:t>; p &lt; &amp;ptable.</a:t>
            </a:r>
            <a:r>
              <a:rPr lang="en" sz="1050">
                <a:solidFill>
                  <a:srgbClr val="9CDCFE"/>
                </a:solidFill>
                <a:latin typeface="Courier New"/>
                <a:ea typeface="Courier New"/>
                <a:cs typeface="Courier New"/>
                <a:sym typeface="Courier New"/>
              </a:rPr>
              <a:t>proc</a:t>
            </a:r>
            <a:r>
              <a:rPr lang="en" sz="1050">
                <a:solidFill>
                  <a:srgbClr val="D4D4D4"/>
                </a:solidFill>
                <a:latin typeface="Courier New"/>
                <a:ea typeface="Courier New"/>
                <a:cs typeface="Courier New"/>
                <a:sym typeface="Courier New"/>
              </a:rPr>
              <a:t>[NPROC]; p++,idx++)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(p-&gt;</a:t>
            </a:r>
            <a:r>
              <a:rPr lang="en" sz="1050">
                <a:solidFill>
                  <a:srgbClr val="9CDCFE"/>
                </a:solidFill>
                <a:latin typeface="Courier New"/>
                <a:ea typeface="Courier New"/>
                <a:cs typeface="Courier New"/>
                <a:sym typeface="Courier New"/>
              </a:rPr>
              <a:t>pid</a:t>
            </a:r>
            <a:r>
              <a:rPr lang="en" sz="1050">
                <a:solidFill>
                  <a:srgbClr val="D4D4D4"/>
                </a:solidFill>
                <a:latin typeface="Courier New"/>
                <a:ea typeface="Courier New"/>
                <a:cs typeface="Courier New"/>
                <a:sym typeface="Courier New"/>
              </a:rPr>
              <a:t> ==rec_pid)</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p = &amp;ptable.</a:t>
            </a:r>
            <a:r>
              <a:rPr lang="en" sz="1050">
                <a:solidFill>
                  <a:srgbClr val="9CDCFE"/>
                </a:solidFill>
                <a:latin typeface="Courier New"/>
                <a:ea typeface="Courier New"/>
                <a:cs typeface="Courier New"/>
                <a:sym typeface="Courier New"/>
              </a:rPr>
              <a:t>proc</a:t>
            </a:r>
            <a:r>
              <a:rPr lang="en" sz="1050">
                <a:solidFill>
                  <a:srgbClr val="D4D4D4"/>
                </a:solidFill>
                <a:latin typeface="Courier New"/>
                <a:ea typeface="Courier New"/>
                <a:cs typeface="Courier New"/>
                <a:sym typeface="Courier New"/>
              </a:rPr>
              <a:t>[idx];</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acquire</a:t>
            </a:r>
            <a:r>
              <a:rPr lang="en" sz="1050">
                <a:solidFill>
                  <a:srgbClr val="D4D4D4"/>
                </a:solidFill>
                <a:latin typeface="Courier New"/>
                <a:ea typeface="Courier New"/>
                <a:cs typeface="Courier New"/>
                <a:sym typeface="Courier New"/>
              </a:rPr>
              <a:t>(&amp;ptable.</a:t>
            </a:r>
            <a:r>
              <a:rPr lang="en" sz="1050">
                <a:solidFill>
                  <a:srgbClr val="9CDCFE"/>
                </a:solidFill>
                <a:latin typeface="Courier New"/>
                <a:ea typeface="Courier New"/>
                <a:cs typeface="Courier New"/>
                <a:sym typeface="Courier New"/>
              </a:rPr>
              <a:t>lock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(process_Qs[idx].</a:t>
            </a:r>
            <a:r>
              <a:rPr lang="en" sz="1050">
                <a:solidFill>
                  <a:srgbClr val="9CDCFE"/>
                </a:solidFill>
                <a:latin typeface="Courier New"/>
                <a:ea typeface="Courier New"/>
                <a:cs typeface="Courier New"/>
                <a:sym typeface="Courier New"/>
              </a:rPr>
              <a:t>size</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p-&gt;</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=SLEEPING;</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sched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release</a:t>
            </a:r>
            <a:r>
              <a:rPr lang="en" sz="1050">
                <a:solidFill>
                  <a:srgbClr val="D4D4D4"/>
                </a:solidFill>
                <a:latin typeface="Courier New"/>
                <a:ea typeface="Courier New"/>
                <a:cs typeface="Courier New"/>
                <a:sym typeface="Courier New"/>
              </a:rPr>
              <a:t>(&amp;ptable.</a:t>
            </a:r>
            <a:r>
              <a:rPr lang="en" sz="1050">
                <a:solidFill>
                  <a:srgbClr val="9CDCFE"/>
                </a:solidFill>
                <a:latin typeface="Courier New"/>
                <a:ea typeface="Courier New"/>
                <a:cs typeface="Courier New"/>
                <a:sym typeface="Courier New"/>
              </a:rPr>
              <a:t>lock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85" name="Google Shape;185;p20"/>
          <p:cNvSpPr txBox="1"/>
          <p:nvPr>
            <p:ph idx="1" type="body"/>
          </p:nvPr>
        </p:nvSpPr>
        <p:spPr>
          <a:xfrm>
            <a:off x="5056850" y="1680900"/>
            <a:ext cx="3221100" cy="291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rgbClr val="000000"/>
              </a:buClr>
              <a:buSzPts val="1100"/>
              <a:buFont typeface="Arial"/>
              <a:buNone/>
            </a:pP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h = process_Qs[idx].</a:t>
            </a:r>
            <a:r>
              <a:rPr lang="en" sz="1050">
                <a:solidFill>
                  <a:srgbClr val="9CDCFE"/>
                </a:solidFill>
                <a:latin typeface="Courier New"/>
                <a:ea typeface="Courier New"/>
                <a:cs typeface="Courier New"/>
                <a:sym typeface="Courier New"/>
              </a:rPr>
              <a:t>h</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(h==MSG_SIZE*</a:t>
            </a:r>
            <a:r>
              <a:rPr lang="en" sz="1050">
                <a:solidFill>
                  <a:srgbClr val="B5CEA8"/>
                </a:solidFill>
                <a:latin typeface="Courier New"/>
                <a:ea typeface="Courier New"/>
                <a:cs typeface="Courier New"/>
                <a:sym typeface="Courier New"/>
              </a:rPr>
              <a:t>200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h=</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i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;i &lt; MSG_SIZE; 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*(msg + i) =  process_Qs[idx].</a:t>
            </a:r>
            <a:r>
              <a:rPr lang="en" sz="1050">
                <a:solidFill>
                  <a:srgbClr val="9CDCFE"/>
                </a:solidFill>
                <a:latin typeface="Courier New"/>
                <a:ea typeface="Courier New"/>
                <a:cs typeface="Courier New"/>
                <a:sym typeface="Courier New"/>
              </a:rPr>
              <a:t>mq</a:t>
            </a:r>
            <a:r>
              <a:rPr lang="en" sz="1050">
                <a:solidFill>
                  <a:srgbClr val="D4D4D4"/>
                </a:solidFill>
                <a:latin typeface="Courier New"/>
                <a:ea typeface="Courier New"/>
                <a:cs typeface="Courier New"/>
                <a:sym typeface="Courier New"/>
              </a:rPr>
              <a:t>[h+i];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process_Qs[idx].</a:t>
            </a:r>
            <a:r>
              <a:rPr lang="en" sz="1050">
                <a:solidFill>
                  <a:srgbClr val="9CDCFE"/>
                </a:solidFill>
                <a:latin typeface="Courier New"/>
                <a:ea typeface="Courier New"/>
                <a:cs typeface="Courier New"/>
                <a:sym typeface="Courier New"/>
              </a:rPr>
              <a:t>h</a:t>
            </a:r>
            <a:r>
              <a:rPr lang="en" sz="1050">
                <a:solidFill>
                  <a:srgbClr val="D4D4D4"/>
                </a:solidFill>
                <a:latin typeface="Courier New"/>
                <a:ea typeface="Courier New"/>
                <a:cs typeface="Courier New"/>
                <a:sym typeface="Courier New"/>
              </a:rPr>
              <a:t> += MSG_SIZE;</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process_Qs[idx].</a:t>
            </a:r>
            <a:r>
              <a:rPr lang="en" sz="1050">
                <a:solidFill>
                  <a:srgbClr val="9CDCFE"/>
                </a:solidFill>
                <a:latin typeface="Courier New"/>
                <a:ea typeface="Courier New"/>
                <a:cs typeface="Courier New"/>
                <a:sym typeface="Courier New"/>
              </a:rPr>
              <a:t>size</a:t>
            </a:r>
            <a:r>
              <a:rPr lang="en" sz="1050">
                <a:solidFill>
                  <a:srgbClr val="D4D4D4"/>
                </a:solidFill>
                <a:latin typeface="Courier New"/>
                <a:ea typeface="Courier New"/>
                <a:cs typeface="Courier New"/>
                <a:sym typeface="Courier New"/>
              </a:rPr>
              <a:t> -= MSG_SIZE;</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Multicast</a:t>
            </a:r>
            <a:endParaRPr/>
          </a:p>
        </p:txBody>
      </p:sp>
      <p:sp>
        <p:nvSpPr>
          <p:cNvPr id="191" name="Google Shape;191;p21"/>
          <p:cNvSpPr txBox="1"/>
          <p:nvPr>
            <p:ph idx="1" type="body"/>
          </p:nvPr>
        </p:nvSpPr>
        <p:spPr>
          <a:xfrm>
            <a:off x="885475" y="1567550"/>
            <a:ext cx="7450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Defined a signal handler</a:t>
            </a:r>
            <a:r>
              <a:rPr lang="en"/>
              <a:t>:   </a:t>
            </a:r>
            <a:r>
              <a:rPr lang="en" sz="1050">
                <a:solidFill>
                  <a:srgbClr val="569CD6"/>
                </a:solidFill>
                <a:latin typeface="Courier New"/>
                <a:ea typeface="Courier New"/>
                <a:cs typeface="Courier New"/>
                <a:sym typeface="Courier New"/>
              </a:rPr>
              <a:t>typedef</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void</a:t>
            </a:r>
            <a:r>
              <a:rPr lang="en" sz="1050">
                <a:solidFill>
                  <a:srgbClr val="D4D4D4"/>
                </a:solidFill>
                <a:latin typeface="Courier New"/>
                <a:ea typeface="Courier New"/>
                <a:cs typeface="Courier New"/>
                <a:sym typeface="Courier New"/>
              </a:rPr>
              <a:t> (*sig_handler)(</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D4D4D4"/>
                </a:solidFill>
                <a:latin typeface="Courier New"/>
                <a:ea typeface="Courier New"/>
                <a:cs typeface="Courier New"/>
                <a:sym typeface="Courier New"/>
              </a:rPr>
              <a:t>Set the signal handler to be called when signals are sent</a:t>
            </a:r>
            <a:r>
              <a:rPr lang="en" sz="1050">
                <a:solidFill>
                  <a:srgbClr val="D4D4D4"/>
                </a:solidFill>
                <a:latin typeface="Courier New"/>
                <a:ea typeface="Courier New"/>
                <a:cs typeface="Courier New"/>
                <a:sym typeface="Courier New"/>
              </a:rPr>
              <a:t>: sigset(sig_handler)</a:t>
            </a:r>
            <a:endParaRPr sz="1050">
              <a:solidFill>
                <a:srgbClr val="D4D4D4"/>
              </a:solidFill>
              <a:latin typeface="Courier New"/>
              <a:ea typeface="Courier New"/>
              <a:cs typeface="Courier New"/>
              <a:sym typeface="Courier New"/>
            </a:endParaRPr>
          </a:p>
          <a:p>
            <a:pPr indent="0" lvl="0" marL="0" rtl="0" algn="l">
              <a:spcBef>
                <a:spcPts val="1600"/>
              </a:spcBef>
              <a:spcAft>
                <a:spcPts val="0"/>
              </a:spcAft>
              <a:buNone/>
            </a:pPr>
            <a:r>
              <a:rPr b="1" lang="en" sz="1050">
                <a:solidFill>
                  <a:srgbClr val="D4D4D4"/>
                </a:solidFill>
                <a:latin typeface="Courier New"/>
                <a:ea typeface="Courier New"/>
                <a:cs typeface="Courier New"/>
                <a:sym typeface="Courier New"/>
              </a:rPr>
              <a:t>S</a:t>
            </a:r>
            <a:r>
              <a:rPr b="1" lang="en">
                <a:solidFill>
                  <a:srgbClr val="D4D4D4"/>
                </a:solidFill>
                <a:latin typeface="Courier New"/>
                <a:ea typeface="Courier New"/>
                <a:cs typeface="Courier New"/>
                <a:sym typeface="Courier New"/>
              </a:rPr>
              <a:t>end a signal to process with pid dest_pid</a:t>
            </a:r>
            <a:r>
              <a:rPr lang="en">
                <a:solidFill>
                  <a:srgbClr val="D4D4D4"/>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 </a:t>
            </a:r>
            <a:r>
              <a:rPr lang="en" sz="1050">
                <a:solidFill>
                  <a:srgbClr val="D4D4D4"/>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nt sigsend(dest_pid,int* value)</a:t>
            </a:r>
            <a:endParaRPr sz="1050">
              <a:solidFill>
                <a:srgbClr val="D4D4D4"/>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D4D4D4"/>
                </a:solidFill>
                <a:latin typeface="Courier New"/>
                <a:ea typeface="Courier New"/>
                <a:cs typeface="Courier New"/>
                <a:sym typeface="Courier New"/>
              </a:rPr>
              <a:t>Complete the signal handling context</a:t>
            </a:r>
            <a:r>
              <a:rPr lang="en" sz="1050">
                <a:solidFill>
                  <a:srgbClr val="D4D4D4"/>
                </a:solidFill>
                <a:latin typeface="Courier New"/>
                <a:ea typeface="Courier New"/>
                <a:cs typeface="Courier New"/>
                <a:sym typeface="Courier New"/>
              </a:rPr>
              <a:t>: void sigret(void)</a:t>
            </a:r>
            <a:endParaRPr sz="1050">
              <a:solidFill>
                <a:srgbClr val="D4D4D4"/>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D4D4D4"/>
                </a:solidFill>
                <a:latin typeface="Courier New"/>
                <a:ea typeface="Courier New"/>
                <a:cs typeface="Courier New"/>
                <a:sym typeface="Courier New"/>
              </a:rPr>
              <a:t>Suspend the process until a new signal is received</a:t>
            </a:r>
            <a:r>
              <a:rPr b="1" lang="en" sz="1050">
                <a:solidFill>
                  <a:srgbClr val="D4D4D4"/>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 void sigpause(void)</a:t>
            </a:r>
            <a:endParaRPr sz="1050">
              <a:solidFill>
                <a:srgbClr val="D4D4D4"/>
              </a:solidFill>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send_multi()</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rgbClr val="000000"/>
              </a:buClr>
              <a:buSzPts val="1100"/>
              <a:buFont typeface="Arial"/>
              <a:buNone/>
            </a:pP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sender_pid,length;</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arg3=</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rec_pids;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msg;</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argint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&amp;sender_pid);</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argint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&amp;arg3);</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rec_pids=(</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*)arg3;</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argint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,&amp;arg3);</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msg=(</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*)arg3;</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argint</a:t>
            </a:r>
            <a:r>
              <a:rPr lang="en" sz="1050">
                <a:solidFill>
                  <a:srgbClr val="D4D4D4"/>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,&amp;length);</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int</a:t>
            </a:r>
            <a:r>
              <a:rPr lang="en" sz="1050">
                <a:solidFill>
                  <a:srgbClr val="D4D4D4"/>
                </a:solidFill>
                <a:latin typeface="Courier New"/>
                <a:ea typeface="Courier New"/>
                <a:cs typeface="Courier New"/>
                <a:sym typeface="Courier New"/>
              </a:rPr>
              <a:t> i=</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;i&lt;length;i++)</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sys_sigsend</a:t>
            </a:r>
            <a:r>
              <a:rPr lang="en" sz="1050">
                <a:solidFill>
                  <a:srgbClr val="D4D4D4"/>
                </a:solidFill>
                <a:latin typeface="Courier New"/>
                <a:ea typeface="Courier New"/>
                <a:cs typeface="Courier New"/>
                <a:sym typeface="Courier New"/>
              </a:rPr>
              <a:t>(rec_pids[i],msg);</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