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b="def" i="def"/>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8" name="Shape 58"/>
          <p:cNvSpPr/>
          <p:nvPr>
            <p:ph type="sldImg"/>
          </p:nvPr>
        </p:nvSpPr>
        <p:spPr>
          <a:xfrm>
            <a:off x="1143000" y="685800"/>
            <a:ext cx="4572000" cy="3429000"/>
          </a:xfrm>
          <a:prstGeom prst="rect">
            <a:avLst/>
          </a:prstGeom>
        </p:spPr>
        <p:txBody>
          <a:bodyPr/>
          <a:lstStyle/>
          <a:p>
            <a:pPr/>
          </a:p>
        </p:txBody>
      </p:sp>
      <p:sp>
        <p:nvSpPr>
          <p:cNvPr id="59" name="Shape 5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3" name="Google Shape;110;p4" descr="Google Shape;110;p4"/>
          <p:cNvPicPr>
            <a:picLocks noChangeAspect="1"/>
          </p:cNvPicPr>
          <p:nvPr/>
        </p:nvPicPr>
        <p:blipFill>
          <a:blip r:embed="rId2">
            <a:extLst/>
          </a:blip>
          <a:stretch>
            <a:fillRect/>
          </a:stretch>
        </p:blipFill>
        <p:spPr>
          <a:xfrm>
            <a:off x="10072688" y="78001"/>
            <a:ext cx="1800226" cy="575515"/>
          </a:xfrm>
          <a:prstGeom prst="rect">
            <a:avLst/>
          </a:prstGeom>
          <a:ln w="12700">
            <a:miter lim="400000"/>
          </a:ln>
        </p:spPr>
      </p:pic>
      <p:sp>
        <p:nvSpPr>
          <p:cNvPr id="24" name="Rectangle 14"/>
          <p:cNvSpPr/>
          <p:nvPr/>
        </p:nvSpPr>
        <p:spPr>
          <a:xfrm>
            <a:off x="1" y="-1"/>
            <a:ext cx="9829801" cy="717632"/>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25" name="Rectangle 18"/>
          <p:cNvSpPr/>
          <p:nvPr/>
        </p:nvSpPr>
        <p:spPr>
          <a:xfrm>
            <a:off x="9888966" y="-419"/>
            <a:ext cx="112284" cy="732357"/>
          </a:xfrm>
          <a:prstGeom prst="rect">
            <a:avLst/>
          </a:prstGeom>
          <a:solidFill>
            <a:srgbClr val="7FBA00"/>
          </a:solidFill>
          <a:ln w="12700">
            <a:miter lim="400000"/>
          </a:ln>
        </p:spPr>
        <p:txBody>
          <a:bodyPr lIns="45719" rIns="45719" anchor="ctr"/>
          <a:lstStyle/>
          <a:p>
            <a:pPr algn="ctr">
              <a:defRPr>
                <a:solidFill>
                  <a:srgbClr val="FFFFFF"/>
                </a:solidFill>
              </a:defRPr>
            </a:pPr>
          </a:p>
        </p:txBody>
      </p:sp>
      <p:pic>
        <p:nvPicPr>
          <p:cNvPr id="26" name="Picture 30" descr="Picture 30"/>
          <p:cNvPicPr>
            <a:picLocks noChangeAspect="1"/>
          </p:cNvPicPr>
          <p:nvPr/>
        </p:nvPicPr>
        <p:blipFill>
          <a:blip r:embed="rId3">
            <a:extLst/>
          </a:blip>
          <a:srcRect l="0" t="24724" r="1619" b="63695"/>
          <a:stretch>
            <a:fillRect/>
          </a:stretch>
        </p:blipFill>
        <p:spPr>
          <a:xfrm>
            <a:off x="-1" y="-1"/>
            <a:ext cx="9839326" cy="723902"/>
          </a:xfrm>
          <a:prstGeom prst="rect">
            <a:avLst/>
          </a:prstGeom>
          <a:ln w="12700">
            <a:miter lim="400000"/>
          </a:ln>
        </p:spPr>
      </p:pic>
      <p:sp>
        <p:nvSpPr>
          <p:cNvPr id="27" name="Rectangle 1"/>
          <p:cNvSpPr/>
          <p:nvPr/>
        </p:nvSpPr>
        <p:spPr>
          <a:xfrm>
            <a:off x="11925300" y="-419"/>
            <a:ext cx="266700" cy="732357"/>
          </a:xfrm>
          <a:prstGeom prst="rect">
            <a:avLst/>
          </a:prstGeom>
          <a:solidFill>
            <a:srgbClr val="FED500"/>
          </a:solidFill>
          <a:ln w="12700">
            <a:miter lim="400000"/>
          </a:ln>
        </p:spPr>
        <p:txBody>
          <a:bodyPr lIns="45719" rIns="45719" anchor="ctr"/>
          <a:lstStyle/>
          <a:p>
            <a:pPr algn="ctr">
              <a:defRPr>
                <a:solidFill>
                  <a:srgbClr val="FFFFFF"/>
                </a:solidFill>
              </a:defRPr>
            </a:pP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body">
    <p:spTree>
      <p:nvGrpSpPr>
        <p:cNvPr id="1" name=""/>
        <p:cNvGrpSpPr/>
        <p:nvPr/>
      </p:nvGrpSpPr>
      <p:grpSpPr>
        <a:xfrm>
          <a:off x="0" y="0"/>
          <a:ext cx="0" cy="0"/>
          <a:chOff x="0" y="0"/>
          <a:chExt cx="0" cy="0"/>
        </a:xfrm>
      </p:grpSpPr>
      <p:pic>
        <p:nvPicPr>
          <p:cNvPr id="35" name="Google Shape;110;p4" descr="Google Shape;110;p4"/>
          <p:cNvPicPr>
            <a:picLocks noChangeAspect="1"/>
          </p:cNvPicPr>
          <p:nvPr/>
        </p:nvPicPr>
        <p:blipFill>
          <a:blip r:embed="rId2">
            <a:extLst/>
          </a:blip>
          <a:stretch>
            <a:fillRect/>
          </a:stretch>
        </p:blipFill>
        <p:spPr>
          <a:xfrm>
            <a:off x="10072688" y="78001"/>
            <a:ext cx="1800226" cy="575515"/>
          </a:xfrm>
          <a:prstGeom prst="rect">
            <a:avLst/>
          </a:prstGeom>
          <a:ln w="12700">
            <a:miter lim="400000"/>
          </a:ln>
        </p:spPr>
      </p:pic>
      <p:sp>
        <p:nvSpPr>
          <p:cNvPr id="36" name="Rectangle 14"/>
          <p:cNvSpPr/>
          <p:nvPr/>
        </p:nvSpPr>
        <p:spPr>
          <a:xfrm>
            <a:off x="1" y="-1"/>
            <a:ext cx="9829801" cy="717632"/>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37" name="Rectangle 18"/>
          <p:cNvSpPr/>
          <p:nvPr/>
        </p:nvSpPr>
        <p:spPr>
          <a:xfrm>
            <a:off x="9888966" y="-419"/>
            <a:ext cx="112284" cy="732357"/>
          </a:xfrm>
          <a:prstGeom prst="rect">
            <a:avLst/>
          </a:prstGeom>
          <a:solidFill>
            <a:srgbClr val="7FBA00"/>
          </a:solidFill>
          <a:ln w="12700">
            <a:miter lim="400000"/>
          </a:ln>
        </p:spPr>
        <p:txBody>
          <a:bodyPr lIns="45719" rIns="45719" anchor="ctr"/>
          <a:lstStyle/>
          <a:p>
            <a:pPr algn="ctr">
              <a:defRPr>
                <a:solidFill>
                  <a:srgbClr val="FFFFFF"/>
                </a:solidFill>
              </a:defRPr>
            </a:pPr>
          </a:p>
        </p:txBody>
      </p:sp>
      <p:pic>
        <p:nvPicPr>
          <p:cNvPr id="38" name="Picture 30" descr="Picture 30"/>
          <p:cNvPicPr>
            <a:picLocks noChangeAspect="1"/>
          </p:cNvPicPr>
          <p:nvPr/>
        </p:nvPicPr>
        <p:blipFill>
          <a:blip r:embed="rId3">
            <a:extLst/>
          </a:blip>
          <a:srcRect l="0" t="24724" r="1619" b="63695"/>
          <a:stretch>
            <a:fillRect/>
          </a:stretch>
        </p:blipFill>
        <p:spPr>
          <a:xfrm>
            <a:off x="-1" y="-1"/>
            <a:ext cx="9839326" cy="723902"/>
          </a:xfrm>
          <a:prstGeom prst="rect">
            <a:avLst/>
          </a:prstGeom>
          <a:ln w="12700">
            <a:miter lim="400000"/>
          </a:ln>
        </p:spPr>
      </p:pic>
      <p:sp>
        <p:nvSpPr>
          <p:cNvPr id="39" name="Rectangle 1"/>
          <p:cNvSpPr/>
          <p:nvPr/>
        </p:nvSpPr>
        <p:spPr>
          <a:xfrm>
            <a:off x="11925300" y="-419"/>
            <a:ext cx="266700" cy="732357"/>
          </a:xfrm>
          <a:prstGeom prst="rect">
            <a:avLst/>
          </a:prstGeom>
          <a:solidFill>
            <a:srgbClr val="FED500"/>
          </a:solidFill>
          <a:ln w="12700">
            <a:miter lim="400000"/>
          </a:ln>
        </p:spPr>
        <p:txBody>
          <a:bodyPr lIns="45719" rIns="45719" anchor="ctr"/>
          <a:lstStyle/>
          <a:p>
            <a:pPr algn="ctr">
              <a:defRPr>
                <a:solidFill>
                  <a:srgbClr val="FFFFFF"/>
                </a:solidFill>
              </a:defRPr>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_Title Slide">
    <p:spTree>
      <p:nvGrpSpPr>
        <p:cNvPr id="1" name=""/>
        <p:cNvGrpSpPr/>
        <p:nvPr/>
      </p:nvGrpSpPr>
      <p:grpSpPr>
        <a:xfrm>
          <a:off x="0" y="0"/>
          <a:ext cx="0" cy="0"/>
          <a:chOff x="0" y="0"/>
          <a:chExt cx="0" cy="0"/>
        </a:xfrm>
      </p:grpSpPr>
      <p:pic>
        <p:nvPicPr>
          <p:cNvPr id="47" name="Google Shape;110;p4" descr="Google Shape;110;p4"/>
          <p:cNvPicPr>
            <a:picLocks noChangeAspect="1"/>
          </p:cNvPicPr>
          <p:nvPr/>
        </p:nvPicPr>
        <p:blipFill>
          <a:blip r:embed="rId2">
            <a:extLst/>
          </a:blip>
          <a:stretch>
            <a:fillRect/>
          </a:stretch>
        </p:blipFill>
        <p:spPr>
          <a:xfrm>
            <a:off x="10072688" y="78001"/>
            <a:ext cx="1800226" cy="575515"/>
          </a:xfrm>
          <a:prstGeom prst="rect">
            <a:avLst/>
          </a:prstGeom>
          <a:ln w="12700">
            <a:miter lim="400000"/>
          </a:ln>
        </p:spPr>
      </p:pic>
      <p:sp>
        <p:nvSpPr>
          <p:cNvPr id="48" name="Rectangle 14"/>
          <p:cNvSpPr/>
          <p:nvPr/>
        </p:nvSpPr>
        <p:spPr>
          <a:xfrm>
            <a:off x="1" y="-1"/>
            <a:ext cx="9829801" cy="717632"/>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49" name="Rectangle 18"/>
          <p:cNvSpPr/>
          <p:nvPr/>
        </p:nvSpPr>
        <p:spPr>
          <a:xfrm>
            <a:off x="9888966" y="-419"/>
            <a:ext cx="112284" cy="732357"/>
          </a:xfrm>
          <a:prstGeom prst="rect">
            <a:avLst/>
          </a:prstGeom>
          <a:solidFill>
            <a:srgbClr val="7FBA00"/>
          </a:solidFill>
          <a:ln w="12700">
            <a:miter lim="400000"/>
          </a:ln>
        </p:spPr>
        <p:txBody>
          <a:bodyPr lIns="45719" rIns="45719" anchor="ctr"/>
          <a:lstStyle/>
          <a:p>
            <a:pPr algn="ctr">
              <a:defRPr>
                <a:solidFill>
                  <a:srgbClr val="FFFFFF"/>
                </a:solidFill>
              </a:defRPr>
            </a:pPr>
          </a:p>
        </p:txBody>
      </p:sp>
      <p:pic>
        <p:nvPicPr>
          <p:cNvPr id="50" name="Picture 30" descr="Picture 30"/>
          <p:cNvPicPr>
            <a:picLocks noChangeAspect="1"/>
          </p:cNvPicPr>
          <p:nvPr/>
        </p:nvPicPr>
        <p:blipFill>
          <a:blip r:embed="rId3">
            <a:extLst/>
          </a:blip>
          <a:srcRect l="0" t="24724" r="1619" b="63695"/>
          <a:stretch>
            <a:fillRect/>
          </a:stretch>
        </p:blipFill>
        <p:spPr>
          <a:xfrm>
            <a:off x="-1" y="-1"/>
            <a:ext cx="9839326" cy="723902"/>
          </a:xfrm>
          <a:prstGeom prst="rect">
            <a:avLst/>
          </a:prstGeom>
          <a:ln w="12700">
            <a:miter lim="400000"/>
          </a:ln>
        </p:spPr>
      </p:pic>
      <p:sp>
        <p:nvSpPr>
          <p:cNvPr id="51" name="Rectangle 1"/>
          <p:cNvSpPr/>
          <p:nvPr/>
        </p:nvSpPr>
        <p:spPr>
          <a:xfrm>
            <a:off x="11925300" y="-419"/>
            <a:ext cx="266700" cy="732357"/>
          </a:xfrm>
          <a:prstGeom prst="rect">
            <a:avLst/>
          </a:prstGeom>
          <a:solidFill>
            <a:srgbClr val="FED500"/>
          </a:solidFill>
          <a:ln w="12700">
            <a:miter lim="400000"/>
          </a:ln>
        </p:spPr>
        <p:txBody>
          <a:bodyPr lIns="45719" rIns="45719" anchor="ctr"/>
          <a:lstStyle/>
          <a:p>
            <a:pPr algn="ctr">
              <a:defRPr>
                <a:solidFill>
                  <a:srgbClr val="FFFFFF"/>
                </a:solidFill>
              </a:defRPr>
            </a:pP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110;p4" descr="Google Shape;110;p4"/>
          <p:cNvPicPr>
            <a:picLocks noChangeAspect="1"/>
          </p:cNvPicPr>
          <p:nvPr/>
        </p:nvPicPr>
        <p:blipFill>
          <a:blip r:embed="rId2">
            <a:extLst/>
          </a:blip>
          <a:stretch>
            <a:fillRect/>
          </a:stretch>
        </p:blipFill>
        <p:spPr>
          <a:xfrm>
            <a:off x="10072688" y="78001"/>
            <a:ext cx="1800226" cy="575515"/>
          </a:xfrm>
          <a:prstGeom prst="rect">
            <a:avLst/>
          </a:prstGeom>
          <a:ln w="12700">
            <a:miter lim="400000"/>
          </a:ln>
        </p:spPr>
      </p:pic>
      <p:sp>
        <p:nvSpPr>
          <p:cNvPr id="3" name="Rectangle 14"/>
          <p:cNvSpPr/>
          <p:nvPr/>
        </p:nvSpPr>
        <p:spPr>
          <a:xfrm>
            <a:off x="1" y="-1"/>
            <a:ext cx="9829801" cy="717632"/>
          </a:xfrm>
          <a:prstGeom prst="rect">
            <a:avLst/>
          </a:prstGeom>
          <a:solidFill>
            <a:srgbClr val="213264"/>
          </a:solidFill>
          <a:ln w="25400">
            <a:solidFill>
              <a:srgbClr val="213264"/>
            </a:solidFill>
          </a:ln>
        </p:spPr>
        <p:txBody>
          <a:bodyPr lIns="45719" rIns="45719" anchor="ctr"/>
          <a:lstStyle/>
          <a:p>
            <a:pPr algn="ctr">
              <a:defRPr>
                <a:solidFill>
                  <a:srgbClr val="FFFFFF"/>
                </a:solidFill>
              </a:defRPr>
            </a:pPr>
          </a:p>
        </p:txBody>
      </p:sp>
      <p:sp>
        <p:nvSpPr>
          <p:cNvPr id="4" name="Rectangle 18"/>
          <p:cNvSpPr/>
          <p:nvPr/>
        </p:nvSpPr>
        <p:spPr>
          <a:xfrm>
            <a:off x="9888966" y="-419"/>
            <a:ext cx="112284" cy="732357"/>
          </a:xfrm>
          <a:prstGeom prst="rect">
            <a:avLst/>
          </a:prstGeom>
          <a:solidFill>
            <a:srgbClr val="7FBA00"/>
          </a:solidFill>
          <a:ln w="12700">
            <a:miter lim="400000"/>
          </a:ln>
        </p:spPr>
        <p:txBody>
          <a:bodyPr lIns="45719" rIns="45719" anchor="ctr"/>
          <a:lstStyle/>
          <a:p>
            <a:pPr algn="ctr">
              <a:defRPr>
                <a:solidFill>
                  <a:srgbClr val="FFFFFF"/>
                </a:solidFill>
              </a:defRPr>
            </a:pPr>
          </a:p>
        </p:txBody>
      </p:sp>
      <p:pic>
        <p:nvPicPr>
          <p:cNvPr id="5" name="Picture 30" descr="Picture 30"/>
          <p:cNvPicPr>
            <a:picLocks noChangeAspect="1"/>
          </p:cNvPicPr>
          <p:nvPr/>
        </p:nvPicPr>
        <p:blipFill>
          <a:blip r:embed="rId3">
            <a:alphaModFix amt="16000"/>
            <a:extLst/>
          </a:blip>
          <a:srcRect l="0" t="24724" r="1619" b="63695"/>
          <a:stretch>
            <a:fillRect/>
          </a:stretch>
        </p:blipFill>
        <p:spPr>
          <a:xfrm>
            <a:off x="-1" y="-1"/>
            <a:ext cx="9839326" cy="723902"/>
          </a:xfrm>
          <a:prstGeom prst="rect">
            <a:avLst/>
          </a:prstGeom>
          <a:ln w="12700">
            <a:miter lim="400000"/>
          </a:ln>
        </p:spPr>
      </p:pic>
      <p:sp>
        <p:nvSpPr>
          <p:cNvPr id="6" name="Rectangle 1"/>
          <p:cNvSpPr/>
          <p:nvPr/>
        </p:nvSpPr>
        <p:spPr>
          <a:xfrm>
            <a:off x="11925300" y="-419"/>
            <a:ext cx="266700" cy="732357"/>
          </a:xfrm>
          <a:prstGeom prst="rect">
            <a:avLst/>
          </a:prstGeom>
          <a:solidFill>
            <a:srgbClr val="FED500"/>
          </a:solidFill>
          <a:ln w="12700">
            <a:miter lim="400000"/>
          </a:ln>
        </p:spPr>
        <p:txBody>
          <a:bodyPr lIns="45719" rIns="45719" anchor="ctr"/>
          <a:lstStyle/>
          <a:p>
            <a:pPr algn="ctr">
              <a:defRPr>
                <a:solidFill>
                  <a:srgbClr val="FFFFFF"/>
                </a:solidFill>
              </a:defRPr>
            </a:pPr>
          </a:p>
        </p:txBody>
      </p:sp>
      <p:sp>
        <p:nvSpPr>
          <p:cNvPr id="7"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8"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9pPr>
    </p:titleStyle>
    <p:bodyStyle>
      <a:lvl1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61" name="Picture 1" descr="Picture 1"/>
          <p:cNvPicPr>
            <a:picLocks noChangeAspect="1"/>
          </p:cNvPicPr>
          <p:nvPr/>
        </p:nvPicPr>
        <p:blipFill>
          <a:blip r:embed="rId2">
            <a:extLst/>
          </a:blip>
          <a:stretch>
            <a:fillRect/>
          </a:stretch>
        </p:blipFill>
        <p:spPr>
          <a:xfrm>
            <a:off x="0" y="0"/>
            <a:ext cx="12192000" cy="6858000"/>
          </a:xfrm>
          <a:prstGeom prst="rect">
            <a:avLst/>
          </a:prstGeom>
          <a:ln w="12700">
            <a:miter lim="400000"/>
          </a:ln>
        </p:spPr>
      </p:pic>
      <p:sp>
        <p:nvSpPr>
          <p:cNvPr id="62" name="Rectangle: Rounded Corners 3"/>
          <p:cNvSpPr/>
          <p:nvPr/>
        </p:nvSpPr>
        <p:spPr>
          <a:xfrm>
            <a:off x="5873750" y="584200"/>
            <a:ext cx="4673600" cy="977900"/>
          </a:xfrm>
          <a:prstGeom prst="roundRect">
            <a:avLst>
              <a:gd name="adj" fmla="val 16667"/>
            </a:avLst>
          </a:prstGeom>
          <a:solidFill>
            <a:srgbClr val="EBEEF9"/>
          </a:solidFill>
          <a:ln w="25400">
            <a:solidFill>
              <a:srgbClr val="D9D9D9"/>
            </a:solidFill>
          </a:ln>
        </p:spPr>
        <p:txBody>
          <a:bodyPr lIns="45719" rIns="45719" anchor="ctr"/>
          <a:lstStyle/>
          <a:p>
            <a:pPr algn="ctr">
              <a:defRPr>
                <a:solidFill>
                  <a:srgbClr val="FFFFFF"/>
                </a:solidFill>
              </a:defRPr>
            </a:pPr>
          </a:p>
        </p:txBody>
      </p:sp>
      <p:sp>
        <p:nvSpPr>
          <p:cNvPr id="63" name="TextBox 4"/>
          <p:cNvSpPr txBox="1"/>
          <p:nvPr/>
        </p:nvSpPr>
        <p:spPr>
          <a:xfrm>
            <a:off x="4552757" y="3511938"/>
            <a:ext cx="6779422" cy="54933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r">
              <a:defRPr b="1" sz="3600">
                <a:solidFill>
                  <a:srgbClr val="FFFFFF"/>
                </a:solidFill>
                <a:latin typeface="Calibri"/>
                <a:ea typeface="Calibri"/>
                <a:cs typeface="Calibri"/>
                <a:sym typeface="Calibri"/>
              </a:defRPr>
            </a:lvl1pPr>
          </a:lstStyle>
          <a:p>
            <a:pPr/>
            <a:r>
              <a:t>AI/ML</a:t>
            </a:r>
          </a:p>
        </p:txBody>
      </p:sp>
      <p:grpSp>
        <p:nvGrpSpPr>
          <p:cNvPr id="67" name="Group 5"/>
          <p:cNvGrpSpPr/>
          <p:nvPr/>
        </p:nvGrpSpPr>
        <p:grpSpPr>
          <a:xfrm>
            <a:off x="6095999" y="653632"/>
            <a:ext cx="4229101" cy="839037"/>
            <a:chOff x="0" y="0"/>
            <a:chExt cx="4229100" cy="839036"/>
          </a:xfrm>
        </p:grpSpPr>
        <p:pic>
          <p:nvPicPr>
            <p:cNvPr id="64" name="Picture 6" descr="Picture 6"/>
            <p:cNvPicPr>
              <a:picLocks noChangeAspect="1"/>
            </p:cNvPicPr>
            <p:nvPr/>
          </p:nvPicPr>
          <p:blipFill>
            <a:blip r:embed="rId3">
              <a:extLst/>
            </a:blip>
            <a:stretch>
              <a:fillRect/>
            </a:stretch>
          </p:blipFill>
          <p:spPr>
            <a:xfrm>
              <a:off x="2965942" y="214101"/>
              <a:ext cx="1263158" cy="410834"/>
            </a:xfrm>
            <a:prstGeom prst="rect">
              <a:avLst/>
            </a:prstGeom>
            <a:ln w="12700" cap="flat">
              <a:noFill/>
              <a:miter lim="400000"/>
            </a:ln>
            <a:effectLst/>
          </p:spPr>
        </p:pic>
        <p:pic>
          <p:nvPicPr>
            <p:cNvPr id="65" name="Picture 7" descr="Picture 7"/>
            <p:cNvPicPr>
              <a:picLocks noChangeAspect="1"/>
            </p:cNvPicPr>
            <p:nvPr/>
          </p:nvPicPr>
          <p:blipFill>
            <a:blip r:embed="rId4">
              <a:extLst/>
            </a:blip>
            <a:stretch>
              <a:fillRect/>
            </a:stretch>
          </p:blipFill>
          <p:spPr>
            <a:xfrm>
              <a:off x="1589046" y="87329"/>
              <a:ext cx="790160" cy="664379"/>
            </a:xfrm>
            <a:prstGeom prst="rect">
              <a:avLst/>
            </a:prstGeom>
            <a:ln w="12700" cap="flat">
              <a:noFill/>
              <a:miter lim="400000"/>
            </a:ln>
            <a:effectLst/>
          </p:spPr>
        </p:pic>
        <p:pic>
          <p:nvPicPr>
            <p:cNvPr id="66" name="Picture 8" descr="Picture 8"/>
            <p:cNvPicPr>
              <a:picLocks noChangeAspect="1"/>
            </p:cNvPicPr>
            <p:nvPr/>
          </p:nvPicPr>
          <p:blipFill>
            <a:blip r:embed="rId5">
              <a:extLst/>
            </a:blip>
            <a:srcRect l="7187" t="14341" r="7348" b="14114"/>
            <a:stretch>
              <a:fillRect/>
            </a:stretch>
          </p:blipFill>
          <p:spPr>
            <a:xfrm>
              <a:off x="-1" y="0"/>
              <a:ext cx="1002311" cy="83903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 name="TextBox 2"/>
          <p:cNvSpPr txBox="1"/>
          <p:nvPr/>
        </p:nvSpPr>
        <p:spPr>
          <a:xfrm>
            <a:off x="194807" y="988151"/>
            <a:ext cx="6011186" cy="3752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213163"/>
                </a:solidFill>
              </a:defRPr>
            </a:pPr>
            <a:r>
              <a:t>Conclusion:</a:t>
            </a:r>
            <a:r>
              <a:rPr sz="1800"/>
              <a:t>  </a:t>
            </a:r>
          </a:p>
        </p:txBody>
      </p:sp>
      <p:sp>
        <p:nvSpPr>
          <p:cNvPr id="100" name="TextBox 1"/>
          <p:cNvSpPr txBox="1"/>
          <p:nvPr/>
        </p:nvSpPr>
        <p:spPr>
          <a:xfrm>
            <a:off x="371739" y="1956122"/>
            <a:ext cx="11246423"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000">
                <a:latin typeface="Google Sans"/>
                <a:ea typeface="Google Sans"/>
                <a:cs typeface="Google Sans"/>
                <a:sym typeface="Google Sans"/>
              </a:defRPr>
            </a:pPr>
            <a:r>
              <a:t>The Crop and Fertilizer Recommendation System is a powerful Machine Learning solution that enhances agricultural decision-making. By analyzing soil composition, weather conditions, and nutrient levels, the system provides accurate recommendations, helping farmers increase productivity, optimize fertilizer use, and promote sustainable farming.</a:t>
            </a:r>
          </a:p>
          <a:p>
            <a:pPr>
              <a:defRPr sz="2000">
                <a:latin typeface="Google Sans"/>
                <a:ea typeface="Google Sans"/>
                <a:cs typeface="Google Sans"/>
                <a:sym typeface="Google Sans"/>
              </a:defRPr>
            </a:pPr>
          </a:p>
          <a:p>
            <a:pPr>
              <a:defRPr sz="2000">
                <a:latin typeface="Google Sans"/>
                <a:ea typeface="Google Sans"/>
                <a:cs typeface="Google Sans"/>
                <a:sym typeface="Google Sans"/>
              </a:defRPr>
            </a:pPr>
            <a:r>
              <a:t>This system can be applied in </a:t>
            </a:r>
            <a:r>
              <a:rPr b="1"/>
              <a:t>precision agriculture, smart farming, and large-scale crop management</a:t>
            </a:r>
            <a:r>
              <a:t>. Future improvements can include </a:t>
            </a:r>
            <a:r>
              <a:rPr b="1"/>
              <a:t>more advanced models, integration with IoT sensors, and real-time data updates</a:t>
            </a:r>
            <a:r>
              <a:t> to enhance accuracy and adaptability. Expanding the dataset and incorporating </a:t>
            </a:r>
            <a:r>
              <a:rPr b="1"/>
              <a:t>deep learning techniques</a:t>
            </a:r>
            <a:r>
              <a:t> can further refine recommendations, making agriculture more efficient and data-driven.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 name="TextBox 1"/>
          <p:cNvSpPr txBox="1"/>
          <p:nvPr/>
        </p:nvSpPr>
        <p:spPr>
          <a:xfrm>
            <a:off x="237630" y="972536"/>
            <a:ext cx="2561451"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13163"/>
                </a:solidFill>
              </a:defRPr>
            </a:lvl1pPr>
          </a:lstStyle>
          <a:p>
            <a:pPr/>
            <a:r>
              <a:t>Learning Objectives</a:t>
            </a:r>
          </a:p>
        </p:txBody>
      </p:sp>
      <p:sp>
        <p:nvSpPr>
          <p:cNvPr id="70" name="Straight Connector 4"/>
          <p:cNvSpPr/>
          <p:nvPr/>
        </p:nvSpPr>
        <p:spPr>
          <a:xfrm>
            <a:off x="0" y="6055359"/>
            <a:ext cx="12192000" cy="1"/>
          </a:xfrm>
          <a:prstGeom prst="line">
            <a:avLst/>
          </a:prstGeom>
          <a:ln w="12700">
            <a:solidFill>
              <a:srgbClr val="D9D9D9"/>
            </a:solidFill>
          </a:ln>
        </p:spPr>
        <p:txBody>
          <a:bodyPr lIns="45719" rIns="45719"/>
          <a:lstStyle/>
          <a:p>
            <a:pPr/>
          </a:p>
        </p:txBody>
      </p:sp>
      <p:pic>
        <p:nvPicPr>
          <p:cNvPr id="71" name="Picture 5" descr="Picture 5"/>
          <p:cNvPicPr>
            <a:picLocks noChangeAspect="1"/>
          </p:cNvPicPr>
          <p:nvPr/>
        </p:nvPicPr>
        <p:blipFill>
          <a:blip r:embed="rId2">
            <a:alphaModFix amt="85000"/>
            <a:extLst/>
          </a:blip>
          <a:srcRect l="13763" t="6135" r="13649" b="0"/>
          <a:stretch>
            <a:fillRect/>
          </a:stretch>
        </p:blipFill>
        <p:spPr>
          <a:xfrm>
            <a:off x="7345680" y="1442720"/>
            <a:ext cx="4500881" cy="4632960"/>
          </a:xfrm>
          <a:prstGeom prst="rect">
            <a:avLst/>
          </a:prstGeom>
          <a:ln w="12700">
            <a:miter lim="400000"/>
          </a:ln>
        </p:spPr>
      </p:pic>
      <p:sp>
        <p:nvSpPr>
          <p:cNvPr id="72" name="TextBox 6"/>
          <p:cNvSpPr txBox="1"/>
          <p:nvPr/>
        </p:nvSpPr>
        <p:spPr>
          <a:xfrm>
            <a:off x="8884919" y="3168608"/>
            <a:ext cx="1412242" cy="584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800"/>
              </a:spcBef>
              <a:defRPr b="1" sz="3500"/>
            </a:lvl1pPr>
          </a:lstStyle>
          <a:p>
            <a:pPr/>
            <a:r>
              <a:t>GOAL</a:t>
            </a:r>
          </a:p>
        </p:txBody>
      </p:sp>
      <p:sp>
        <p:nvSpPr>
          <p:cNvPr id="73" name="TextBox 7"/>
          <p:cNvSpPr txBox="1"/>
          <p:nvPr/>
        </p:nvSpPr>
        <p:spPr>
          <a:xfrm>
            <a:off x="921537" y="1985057"/>
            <a:ext cx="5400748"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a:latin typeface="Google Sans"/>
                <a:ea typeface="Google Sans"/>
                <a:cs typeface="Google Sans"/>
                <a:sym typeface="Google Sans"/>
              </a:defRPr>
            </a:lvl1pPr>
          </a:lstStyle>
          <a:p>
            <a:pPr/>
            <a:r>
              <a:t>The objective of this project is to develop a Crop and Fertilizer Recommendation System using Machine Learning to help farmers make data-driven decisions. By analyzing soil properties, weather conditions, and crop requirements, the system will suggest the most suitable crops and optimal fertilizer types to enhance yield and sustainability.</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 name="TextBox 2"/>
          <p:cNvSpPr txBox="1"/>
          <p:nvPr/>
        </p:nvSpPr>
        <p:spPr>
          <a:xfrm>
            <a:off x="181554" y="1067663"/>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213163"/>
                </a:solidFill>
              </a:defRPr>
            </a:pPr>
            <a:r>
              <a:t>T</a:t>
            </a:r>
            <a:r>
              <a:rPr sz="2000"/>
              <a:t>ools and Technology used </a:t>
            </a:r>
          </a:p>
        </p:txBody>
      </p:sp>
      <p:sp>
        <p:nvSpPr>
          <p:cNvPr id="76" name="TextBox 1"/>
          <p:cNvSpPr txBox="1"/>
          <p:nvPr/>
        </p:nvSpPr>
        <p:spPr>
          <a:xfrm>
            <a:off x="194234" y="1780228"/>
            <a:ext cx="9957056" cy="1767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latin typeface="Google Sans"/>
                <a:ea typeface="Google Sans"/>
                <a:cs typeface="Google Sans"/>
                <a:sym typeface="Google Sans"/>
              </a:defRPr>
            </a:pPr>
            <a:r>
              <a:t>This project utilizes </a:t>
            </a:r>
            <a:r>
              <a:rPr b="1"/>
              <a:t>Machine Learning</a:t>
            </a:r>
            <a:r>
              <a:t> techniques to develop a </a:t>
            </a:r>
            <a:r>
              <a:rPr b="1"/>
              <a:t>Crop and Fertilizer Recommendation System</a:t>
            </a:r>
            <a:r>
              <a:t>. The key tools used include </a:t>
            </a:r>
            <a:r>
              <a:rPr b="1"/>
              <a:t>Python</a:t>
            </a:r>
            <a:r>
              <a:t> and libraries such as </a:t>
            </a:r>
            <a:r>
              <a:rPr b="1"/>
              <a:t>NumPy, Pandas, Matplotlib, and Seaborn</a:t>
            </a:r>
            <a:r>
              <a:t> for data preprocessing, visualization, and analysis. </a:t>
            </a:r>
            <a:r>
              <a:rPr b="1"/>
              <a:t>Scikit-learn</a:t>
            </a:r>
            <a:r>
              <a:t> is leveraged for model building, including </a:t>
            </a:r>
            <a:r>
              <a:rPr b="1"/>
              <a:t>Decision Tree Classifier</a:t>
            </a:r>
            <a:r>
              <a:t> for fertilizer prediction and </a:t>
            </a:r>
            <a:r>
              <a:rPr b="1"/>
              <a:t>Random Forest Classifier</a:t>
            </a:r>
            <a:r>
              <a:t> for crop recommendation. The dataset is processed using </a:t>
            </a:r>
            <a:r>
              <a:rPr b="1"/>
              <a:t>Label Encoding</a:t>
            </a:r>
            <a:r>
              <a:t> and </a:t>
            </a:r>
            <a:r>
              <a:rPr b="1"/>
              <a:t>Standard Scaling</a:t>
            </a:r>
            <a:r>
              <a:t> to ensure consistency in numerical features.</a:t>
            </a:r>
          </a:p>
        </p:txBody>
      </p:sp>
      <p:sp>
        <p:nvSpPr>
          <p:cNvPr id="77" name="Additionally, the model is trained using train-test split to evaluate performance. The Decision Tree Classifier is used for fertilizer recommendation based on soil nutrients and environmental conditions, while the Random Forest Classifierpredicts the bes"/>
          <p:cNvSpPr txBox="1"/>
          <p:nvPr/>
        </p:nvSpPr>
        <p:spPr>
          <a:xfrm>
            <a:off x="193419" y="3885402"/>
            <a:ext cx="10266884" cy="1259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a:latin typeface="Times Roman"/>
                <a:ea typeface="Times Roman"/>
                <a:cs typeface="Times Roman"/>
                <a:sym typeface="Times Roman"/>
              </a:defRPr>
            </a:pPr>
            <a:r>
              <a:t>Additionally, the model is trained using </a:t>
            </a:r>
            <a:r>
              <a:rPr b="1"/>
              <a:t>train-test split</a:t>
            </a:r>
            <a:r>
              <a:t> to evaluate performance. The </a:t>
            </a:r>
            <a:r>
              <a:rPr b="1"/>
              <a:t>Decision Tree Classifier</a:t>
            </a:r>
            <a:r>
              <a:t> is used for fertilizer recommendation based on soil nutrients and environmental conditions, while the </a:t>
            </a:r>
            <a:r>
              <a:rPr b="1"/>
              <a:t>Random Forest Classifier</a:t>
            </a:r>
            <a:r>
              <a:t>predicts the best-suited crop. Performance is assessed using </a:t>
            </a:r>
            <a:r>
              <a:rPr b="1"/>
              <a:t>accuracy scores, classification reports, and confusion matrices</a:t>
            </a:r>
            <a:r>
              <a:t> to ensure reliable predictions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TextBox 2"/>
          <p:cNvSpPr txBox="1"/>
          <p:nvPr/>
        </p:nvSpPr>
        <p:spPr>
          <a:xfrm>
            <a:off x="314076" y="1014655"/>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213163"/>
                </a:solidFill>
              </a:defRPr>
            </a:pPr>
            <a:r>
              <a:t>Methodology</a:t>
            </a:r>
            <a:r>
              <a:rPr sz="1800"/>
              <a:t> </a:t>
            </a:r>
          </a:p>
        </p:txBody>
      </p:sp>
      <p:sp>
        <p:nvSpPr>
          <p:cNvPr id="80" name="TextBox 1"/>
          <p:cNvSpPr txBox="1"/>
          <p:nvPr/>
        </p:nvSpPr>
        <p:spPr>
          <a:xfrm>
            <a:off x="149892" y="1415969"/>
            <a:ext cx="10898721" cy="494385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spcBef>
                <a:spcPts val="1200"/>
              </a:spcBef>
              <a:defRPr sz="1600">
                <a:latin typeface="Times Roman"/>
                <a:ea typeface="Times Roman"/>
                <a:cs typeface="Times Roman"/>
                <a:sym typeface="Times Roman"/>
              </a:defRPr>
            </a:pPr>
            <a:r>
              <a:t>This </a:t>
            </a:r>
            <a:r>
              <a:rPr b="1"/>
              <a:t>Machine Learning-based system</a:t>
            </a:r>
            <a:r>
              <a:t> analyzes soil and environmental factors to recommend the best crop and fertilizer, ensuring optimal yield and sustainability.</a:t>
            </a:r>
          </a:p>
          <a:p>
            <a:pPr defTabSz="457200">
              <a:spcBef>
                <a:spcPts val="1400"/>
              </a:spcBef>
              <a:defRPr b="1" sz="1600">
                <a:latin typeface="Times Roman"/>
                <a:ea typeface="Times Roman"/>
                <a:cs typeface="Times Roman"/>
                <a:sym typeface="Times Roman"/>
              </a:defRPr>
            </a:pPr>
            <a:r>
              <a:t>Steps in the Methodology:</a:t>
            </a:r>
          </a:p>
          <a:p>
            <a:pPr marL="457200" indent="-317500" defTabSz="457200">
              <a:buSzPct val="100000"/>
              <a:buFont typeface="Times Roman"/>
              <a:buAutoNum type="arabicPeriod" startAt="1"/>
              <a:defRPr b="1" sz="1600">
                <a:latin typeface="Times Roman"/>
                <a:ea typeface="Times Roman"/>
                <a:cs typeface="Times Roman"/>
                <a:sym typeface="Times Roman"/>
              </a:defRPr>
            </a:pPr>
            <a:r>
              <a:t>Import Libraries:</a:t>
            </a:r>
            <a:r>
              <a:rPr b="0"/>
              <a:t> Use </a:t>
            </a:r>
            <a:r>
              <a:t>NumPy, Pandas, Matplotlib, Seaborn, and Scikit-learn</a:t>
            </a:r>
            <a:r>
              <a:rPr b="0"/>
              <a:t> for data processing and visualization.</a:t>
            </a:r>
            <a:endParaRPr b="0"/>
          </a:p>
          <a:p>
            <a:pPr marL="457200" indent="-317500" defTabSz="457200">
              <a:buSzPct val="100000"/>
              <a:buFont typeface="Times Roman"/>
              <a:buAutoNum type="arabicPeriod" startAt="1"/>
              <a:defRPr sz="1600">
                <a:latin typeface="Times Roman"/>
                <a:ea typeface="Times Roman"/>
                <a:cs typeface="Times Roman"/>
                <a:sym typeface="Times Roman"/>
              </a:defRPr>
            </a:pPr>
            <a:r>
              <a:rPr b="1"/>
              <a:t>Load &amp; Explore Data:</a:t>
            </a:r>
            <a:r>
              <a:t> Perform </a:t>
            </a:r>
            <a:r>
              <a:rPr b="1"/>
              <a:t>EDA</a:t>
            </a:r>
            <a:r>
              <a:t>, check for missing values, duplicates, and statistical summaries.</a:t>
            </a:r>
          </a:p>
          <a:p>
            <a:pPr marL="457200" indent="-317500" defTabSz="457200">
              <a:buSzPct val="100000"/>
              <a:buFont typeface="Times Roman"/>
              <a:buAutoNum type="arabicPeriod" startAt="1"/>
              <a:defRPr sz="1600">
                <a:latin typeface="Times Roman"/>
                <a:ea typeface="Times Roman"/>
                <a:cs typeface="Times Roman"/>
                <a:sym typeface="Times Roman"/>
              </a:defRPr>
            </a:pPr>
            <a:r>
              <a:rPr b="1"/>
              <a:t>Data Preprocessing:</a:t>
            </a:r>
            <a:r>
              <a:t> Encode categorical variables (</a:t>
            </a:r>
            <a:r>
              <a:rPr b="1"/>
              <a:t>Label Encoding</a:t>
            </a:r>
            <a:r>
              <a:t>) and normalize numerical data (</a:t>
            </a:r>
            <a:r>
              <a:rPr b="1"/>
              <a:t>StandardScaler</a:t>
            </a:r>
            <a:r>
              <a:t>).</a:t>
            </a:r>
          </a:p>
          <a:p>
            <a:pPr marL="457200" indent="-317500" defTabSz="457200">
              <a:buSzPct val="100000"/>
              <a:buFont typeface="Times Roman"/>
              <a:buAutoNum type="arabicPeriod" startAt="1"/>
              <a:defRPr sz="1600">
                <a:latin typeface="Times Roman"/>
                <a:ea typeface="Times Roman"/>
                <a:cs typeface="Times Roman"/>
                <a:sym typeface="Times Roman"/>
              </a:defRPr>
            </a:pPr>
            <a:r>
              <a:rPr b="1"/>
              <a:t>Feature Selection:</a:t>
            </a:r>
            <a:r>
              <a:t> Analyze correlations using </a:t>
            </a:r>
            <a:r>
              <a:rPr b="1"/>
              <a:t>heatmaps</a:t>
            </a:r>
            <a:r>
              <a:t> to identify key influencing factors.</a:t>
            </a:r>
          </a:p>
          <a:p>
            <a:pPr marL="457200" indent="-317500" defTabSz="457200">
              <a:buSzPct val="100000"/>
              <a:buFont typeface="Times Roman"/>
              <a:buAutoNum type="arabicPeriod" startAt="1"/>
              <a:defRPr b="1" sz="1600">
                <a:latin typeface="Times Roman"/>
                <a:ea typeface="Times Roman"/>
                <a:cs typeface="Times Roman"/>
                <a:sym typeface="Times Roman"/>
              </a:defRPr>
            </a:pPr>
            <a:r>
              <a:t>Model Training:</a:t>
            </a:r>
            <a:endParaRPr b="0"/>
          </a:p>
          <a:p>
            <a:pPr lvl="1" marL="914400" indent="-317500" defTabSz="457200">
              <a:buSzPct val="100000"/>
              <a:buFont typeface="Times Roman"/>
              <a:buChar char="◦"/>
              <a:defRPr sz="1600">
                <a:latin typeface="Times Roman"/>
                <a:ea typeface="Times Roman"/>
                <a:cs typeface="Times Roman"/>
                <a:sym typeface="Times Roman"/>
              </a:defRPr>
            </a:pPr>
            <a:r>
              <a:rPr b="1"/>
              <a:t>Decision Tree Classifier</a:t>
            </a:r>
            <a:r>
              <a:t> for fertilizer recommendation.</a:t>
            </a:r>
          </a:p>
          <a:p>
            <a:pPr lvl="1" marL="914400" indent="-317500" defTabSz="457200">
              <a:buSzPct val="100000"/>
              <a:buFont typeface="Times Roman"/>
              <a:buChar char="◦"/>
              <a:defRPr b="1" sz="1600">
                <a:latin typeface="Times Roman"/>
                <a:ea typeface="Times Roman"/>
                <a:cs typeface="Times Roman"/>
                <a:sym typeface="Times Roman"/>
              </a:defRPr>
            </a:pPr>
            <a:r>
              <a:t>Random Forest Classifier</a:t>
            </a:r>
            <a:r>
              <a:rPr b="0"/>
              <a:t> for crop recommendation.</a:t>
            </a:r>
            <a:endParaRPr b="0"/>
          </a:p>
          <a:p>
            <a:pPr marL="457200" indent="-317500" defTabSz="457200">
              <a:buSzPct val="100000"/>
              <a:buFont typeface="Times Roman"/>
              <a:buAutoNum type="arabicPeriod" startAt="6"/>
              <a:defRPr sz="1600">
                <a:latin typeface="Times Roman"/>
                <a:ea typeface="Times Roman"/>
                <a:cs typeface="Times Roman"/>
                <a:sym typeface="Times Roman"/>
              </a:defRPr>
            </a:pPr>
            <a:r>
              <a:rPr b="1"/>
              <a:t>Model Evaluation:</a:t>
            </a:r>
            <a:r>
              <a:t> Assess performance using </a:t>
            </a:r>
            <a:r>
              <a:rPr b="1"/>
              <a:t>accuracy scores</a:t>
            </a:r>
            <a:r>
              <a:t> and </a:t>
            </a:r>
            <a:r>
              <a:rPr b="1"/>
              <a:t>confusion matrices</a:t>
            </a:r>
            <a:r>
              <a:t>.</a:t>
            </a:r>
          </a:p>
          <a:p>
            <a:pPr marL="457200" indent="-317500" defTabSz="457200">
              <a:buSzPct val="100000"/>
              <a:buFont typeface="Times Roman"/>
              <a:buAutoNum type="arabicPeriod" startAt="6"/>
              <a:defRPr sz="1600">
                <a:latin typeface="Times Roman"/>
                <a:ea typeface="Times Roman"/>
                <a:cs typeface="Times Roman"/>
                <a:sym typeface="Times Roman"/>
              </a:defRPr>
            </a:pPr>
            <a:r>
              <a:rPr b="1"/>
              <a:t>Prediction Function:</a:t>
            </a:r>
            <a:r>
              <a:t> Accepts input conditions and provides the best </a:t>
            </a:r>
            <a:r>
              <a:rPr b="1"/>
              <a:t>fertilizer and crop recommendations</a:t>
            </a:r>
            <a:r>
              <a:t>.</a:t>
            </a:r>
          </a:p>
          <a:p>
            <a:pPr defTabSz="457200">
              <a:defRPr sz="1600">
                <a:latin typeface="Times Roman"/>
                <a:ea typeface="Times Roman"/>
                <a:cs typeface="Times Roman"/>
                <a:sym typeface="Times Roman"/>
              </a:defRPr>
            </a:pPr>
          </a:p>
          <a:p>
            <a:pPr defTabSz="457200">
              <a:spcBef>
                <a:spcPts val="1400"/>
              </a:spcBef>
              <a:defRPr b="1" sz="1600">
                <a:latin typeface="Times Roman"/>
                <a:ea typeface="Times Roman"/>
                <a:cs typeface="Times Roman"/>
                <a:sym typeface="Times Roman"/>
              </a:defRPr>
            </a:pPr>
            <a:r>
              <a:t>Advantages of the Model:</a:t>
            </a:r>
            <a:br/>
            <a:r>
              <a:t>Data-Driven Decisions</a:t>
            </a:r>
            <a:r>
              <a:t> – </a:t>
            </a:r>
            <a:r>
              <a:rPr b="0"/>
              <a:t>Enhances agricultural planning.</a:t>
            </a:r>
            <a:br>
              <a:rPr b="0"/>
            </a:br>
            <a:r>
              <a:t>Improved Accuracy</a:t>
            </a:r>
            <a:r>
              <a:t> – </a:t>
            </a:r>
            <a:r>
              <a:rPr b="0"/>
              <a:t>Machine learning ensures precise recommendations.</a:t>
            </a:r>
            <a:br>
              <a:rPr b="0"/>
            </a:br>
            <a:r>
              <a:t>Automation &amp; Efficiency</a:t>
            </a:r>
            <a:r>
              <a:t> – </a:t>
            </a:r>
            <a:r>
              <a:rPr b="0"/>
              <a:t>Saves time and boosts productivity.</a:t>
            </a:r>
            <a:endParaRPr b="0"/>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TextBox 2"/>
          <p:cNvSpPr txBox="1"/>
          <p:nvPr/>
        </p:nvSpPr>
        <p:spPr>
          <a:xfrm>
            <a:off x="431156" y="1184744"/>
            <a:ext cx="10501094" cy="1996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defTabSz="457200">
              <a:defRPr sz="2500">
                <a:latin typeface="Times Roman"/>
                <a:ea typeface="Times Roman"/>
                <a:cs typeface="Times Roman"/>
                <a:sym typeface="Times Roman"/>
              </a:defRPr>
            </a:pPr>
            <a:r>
              <a:t>Problem Statement for AI/ML -</a:t>
            </a:r>
          </a:p>
          <a:p>
            <a:pPr defTabSz="457200">
              <a:defRPr sz="2500">
                <a:latin typeface="Times Roman"/>
                <a:ea typeface="Times Roman"/>
                <a:cs typeface="Times Roman"/>
                <a:sym typeface="Times Roman"/>
              </a:defRPr>
            </a:pPr>
          </a:p>
          <a:p>
            <a:pPr defTabSz="457200">
              <a:defRPr sz="2500">
                <a:latin typeface="Times Roman"/>
                <a:ea typeface="Times Roman"/>
                <a:cs typeface="Times Roman"/>
                <a:sym typeface="Times Roman"/>
              </a:defRPr>
            </a:pPr>
            <a:r>
              <a:t>Develop a </a:t>
            </a:r>
            <a:r>
              <a:rPr b="1"/>
              <a:t>Machine Learning model</a:t>
            </a:r>
            <a:r>
              <a:t> to recommend the best </a:t>
            </a:r>
            <a:r>
              <a:rPr b="1"/>
              <a:t>crop and fertilizer</a:t>
            </a:r>
            <a:r>
              <a:t> based on </a:t>
            </a:r>
            <a:r>
              <a:rPr b="1"/>
              <a:t>soil, weather, and nutrient conditions</a:t>
            </a:r>
            <a:r>
              <a:t>, helping farmers optimize yield and resource use.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TextBox 2"/>
          <p:cNvSpPr txBox="1"/>
          <p:nvPr/>
        </p:nvSpPr>
        <p:spPr>
          <a:xfrm>
            <a:off x="300824" y="1054411"/>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13163"/>
                </a:solidFill>
              </a:defRPr>
            </a:lvl1pPr>
          </a:lstStyle>
          <a:p>
            <a:pPr/>
            <a:r>
              <a:t>Solution:  </a:t>
            </a:r>
          </a:p>
        </p:txBody>
      </p:sp>
      <p:sp>
        <p:nvSpPr>
          <p:cNvPr id="85" name="TextBox 1"/>
          <p:cNvSpPr txBox="1"/>
          <p:nvPr/>
        </p:nvSpPr>
        <p:spPr>
          <a:xfrm>
            <a:off x="304222" y="1714981"/>
            <a:ext cx="9027481" cy="148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oogle Sans"/>
                <a:ea typeface="Google Sans"/>
                <a:cs typeface="Google Sans"/>
                <a:sym typeface="Google Sans"/>
              </a:defRPr>
            </a:lvl1pPr>
          </a:lstStyle>
          <a:p>
            <a:pPr/>
            <a:r>
              <a:t>The Machine Learning-based Crop and Fertilizer Recommendation System processes soil, weather, and nutrient data to provide accurate recommendations. Decision Tree Classifier predicts fertilizers, while Random Forest Classifier recommends crops. Feature scaling, encoding, and correlation analysis improve model performance, ensuring efficient and data-driven agricultural decision-making.</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TextBox 2"/>
          <p:cNvSpPr txBox="1"/>
          <p:nvPr/>
        </p:nvSpPr>
        <p:spPr>
          <a:xfrm>
            <a:off x="300824" y="1054411"/>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13163"/>
                </a:solidFill>
              </a:defRPr>
            </a:lvl1pPr>
          </a:lstStyle>
          <a:p>
            <a:pPr/>
            <a:r>
              <a:t>Output Screenshots</a:t>
            </a:r>
          </a:p>
        </p:txBody>
      </p:sp>
      <p:sp>
        <p:nvSpPr>
          <p:cNvPr id="88" name="TextBox 1"/>
          <p:cNvSpPr txBox="1"/>
          <p:nvPr/>
        </p:nvSpPr>
        <p:spPr>
          <a:xfrm>
            <a:off x="304222" y="1714981"/>
            <a:ext cx="90274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oogle Sans"/>
                <a:ea typeface="Google Sans"/>
                <a:cs typeface="Google Sans"/>
                <a:sym typeface="Google Sans"/>
              </a:defRPr>
            </a:lvl1pPr>
          </a:lstStyle>
          <a:p>
            <a:pPr/>
            <a:r>
              <a:t>1</a:t>
            </a:r>
          </a:p>
        </p:txBody>
      </p:sp>
      <p:pic>
        <p:nvPicPr>
          <p:cNvPr id="89" name="1.png" descr="1.png"/>
          <p:cNvPicPr>
            <a:picLocks noChangeAspect="1"/>
          </p:cNvPicPr>
          <p:nvPr/>
        </p:nvPicPr>
        <p:blipFill>
          <a:blip r:embed="rId2">
            <a:extLst/>
          </a:blip>
          <a:stretch>
            <a:fillRect/>
          </a:stretch>
        </p:blipFill>
        <p:spPr>
          <a:xfrm>
            <a:off x="377229" y="2166249"/>
            <a:ext cx="10825289" cy="366135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 name="TextBox 2"/>
          <p:cNvSpPr txBox="1"/>
          <p:nvPr/>
        </p:nvSpPr>
        <p:spPr>
          <a:xfrm>
            <a:off x="300824" y="1054411"/>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13163"/>
                </a:solidFill>
              </a:defRPr>
            </a:lvl1pPr>
          </a:lstStyle>
          <a:p>
            <a:pPr/>
            <a:r>
              <a:t>Output Screenshots</a:t>
            </a:r>
          </a:p>
        </p:txBody>
      </p:sp>
      <p:sp>
        <p:nvSpPr>
          <p:cNvPr id="92" name="TextBox 1"/>
          <p:cNvSpPr txBox="1"/>
          <p:nvPr/>
        </p:nvSpPr>
        <p:spPr>
          <a:xfrm>
            <a:off x="304222" y="1714981"/>
            <a:ext cx="90274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oogle Sans"/>
                <a:ea typeface="Google Sans"/>
                <a:cs typeface="Google Sans"/>
                <a:sym typeface="Google Sans"/>
              </a:defRPr>
            </a:lvl1pPr>
          </a:lstStyle>
          <a:p>
            <a:pPr/>
            <a:r>
              <a:t>2</a:t>
            </a:r>
          </a:p>
        </p:txBody>
      </p:sp>
      <p:pic>
        <p:nvPicPr>
          <p:cNvPr id="93" name="2.png" descr="2.png"/>
          <p:cNvPicPr>
            <a:picLocks noChangeAspect="1"/>
          </p:cNvPicPr>
          <p:nvPr/>
        </p:nvPicPr>
        <p:blipFill>
          <a:blip r:embed="rId2">
            <a:extLst/>
          </a:blip>
          <a:stretch>
            <a:fillRect/>
          </a:stretch>
        </p:blipFill>
        <p:spPr>
          <a:xfrm>
            <a:off x="1280726" y="1988755"/>
            <a:ext cx="6176150" cy="51173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extBox 2"/>
          <p:cNvSpPr txBox="1"/>
          <p:nvPr/>
        </p:nvSpPr>
        <p:spPr>
          <a:xfrm>
            <a:off x="300824" y="1054411"/>
            <a:ext cx="6011186" cy="37523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solidFill>
                  <a:srgbClr val="213163"/>
                </a:solidFill>
              </a:defRPr>
            </a:lvl1pPr>
          </a:lstStyle>
          <a:p>
            <a:pPr/>
            <a:r>
              <a:t>Output Screenshots</a:t>
            </a:r>
          </a:p>
        </p:txBody>
      </p:sp>
      <p:sp>
        <p:nvSpPr>
          <p:cNvPr id="96" name="TextBox 1"/>
          <p:cNvSpPr txBox="1"/>
          <p:nvPr/>
        </p:nvSpPr>
        <p:spPr>
          <a:xfrm>
            <a:off x="304222" y="1714981"/>
            <a:ext cx="90274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Google Sans"/>
                <a:ea typeface="Google Sans"/>
                <a:cs typeface="Google Sans"/>
                <a:sym typeface="Google Sans"/>
              </a:defRPr>
            </a:lvl1pPr>
          </a:lstStyle>
          <a:p>
            <a:pPr/>
            <a:r>
              <a:t>3</a:t>
            </a:r>
          </a:p>
        </p:txBody>
      </p:sp>
      <p:pic>
        <p:nvPicPr>
          <p:cNvPr id="97" name="3.png" descr="3.png"/>
          <p:cNvPicPr>
            <a:picLocks noChangeAspect="1"/>
          </p:cNvPicPr>
          <p:nvPr/>
        </p:nvPicPr>
        <p:blipFill>
          <a:blip r:embed="rId2">
            <a:extLst/>
          </a:blip>
          <a:stretch>
            <a:fillRect/>
          </a:stretch>
        </p:blipFill>
        <p:spPr>
          <a:xfrm>
            <a:off x="2053778" y="1373633"/>
            <a:ext cx="7829190" cy="5394722"/>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ession 01 Design Thinking &amp; Critical Thinking">
  <a:themeElements>
    <a:clrScheme name="Session 01 Design Thinking &amp; Critical Thinking">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ession 01 Design Thinking &amp; Critical Thinking">
      <a:majorFont>
        <a:latin typeface="Helvetica"/>
        <a:ea typeface="Helvetica"/>
        <a:cs typeface="Helvetica"/>
      </a:majorFont>
      <a:minorFont>
        <a:latin typeface="Arial"/>
        <a:ea typeface="Arial"/>
        <a:cs typeface="Arial"/>
      </a:minorFont>
    </a:fontScheme>
    <a:fmtScheme name="Session 01 Design Thinking &amp; Critical Think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ssion 01 Design Thinking &amp; Critical Thinking">
  <a:themeElements>
    <a:clrScheme name="Session 01 Design Thinking &amp; Critical Thinking">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ession 01 Design Thinking &amp; Critical Thinking">
      <a:majorFont>
        <a:latin typeface="Helvetica"/>
        <a:ea typeface="Helvetica"/>
        <a:cs typeface="Helvetica"/>
      </a:majorFont>
      <a:minorFont>
        <a:latin typeface="Arial"/>
        <a:ea typeface="Arial"/>
        <a:cs typeface="Arial"/>
      </a:minorFont>
    </a:fontScheme>
    <a:fmtScheme name="Session 01 Design Thinking &amp; Critical Thinking">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