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6c24fb7acd87adf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6c24fb7acd87adf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784709cfa9495906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784709cfa9495906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784709cfa9495906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784709cfa9495906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784709cfa9495906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784709cfa9495906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784709cfa9495906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784709cfa9495906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3dbb6177bd18b6ea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3dbb6177bd18b6ea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3dbb6177bd18b6ea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3dbb6177bd18b6ea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4ab667cc8ca82565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4ab667cc8ca82565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4ab667cc8ca82565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ab667cc8ca82565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4ab667cc8ca82565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4ab667cc8ca82565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4ab667cc8ca82565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4ab667cc8ca82565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4ab667cc8ca82565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4ab667cc8ca82565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4ab667cc8ca82565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4ab667cc8ca82565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4ab667cc8ca82565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4ab667cc8ca82565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6c24fb7acd87adf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6c24fb7acd87adf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lnSpcReduction="10000"/>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nvSpPr>
        <p:spPr>
          <a:xfrm>
            <a:off x="204411" y="472515"/>
            <a:ext cx="6873300" cy="325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NAME:kanish K</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REGISTER NO:2426J0481</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NMID:7A1BB39D7BF7297AA374EB53C99EF73F</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DEPARTMENT: INFORMATION TECHNOLOGY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COLLEGE:Sri Krishna Adithya College of Arts and Science/Bharthiyar University </a:t>
            </a:r>
            <a:endParaRPr b="1" sz="1800"/>
          </a:p>
          <a:p>
            <a:pPr indent="0" lvl="0" marL="0" rtl="0" algn="l">
              <a:spcBef>
                <a:spcPts val="0"/>
              </a:spcBef>
              <a:spcAft>
                <a:spcPts val="0"/>
              </a:spcAft>
              <a:buNone/>
            </a:pPr>
            <a:r>
              <a:t/>
            </a:r>
            <a:endParaRPr b="1"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id="332" name="Google Shape;332;p22"/>
          <p:cNvPicPr preferRelativeResize="0"/>
          <p:nvPr/>
        </p:nvPicPr>
        <p:blipFill>
          <a:blip r:embed="rId3">
            <a:alphaModFix/>
          </a:blip>
          <a:stretch>
            <a:fillRect/>
          </a:stretch>
        </p:blipFill>
        <p:spPr>
          <a:xfrm>
            <a:off x="1630751" y="722250"/>
            <a:ext cx="2941250" cy="3529500"/>
          </a:xfrm>
          <a:prstGeom prst="rect">
            <a:avLst/>
          </a:prstGeom>
          <a:noFill/>
          <a:ln>
            <a:noFill/>
          </a:ln>
        </p:spPr>
      </p:pic>
      <p:sp>
        <p:nvSpPr>
          <p:cNvPr id="333" name="Google Shape;333;p22"/>
          <p:cNvSpPr txBox="1"/>
          <p:nvPr/>
        </p:nvSpPr>
        <p:spPr>
          <a:xfrm>
            <a:off x="2425389" y="4440609"/>
            <a:ext cx="9144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This is my result </a:t>
            </a:r>
            <a:endParaRPr b="1" sz="1800"/>
          </a:p>
        </p:txBody>
      </p:sp>
      <p:sp>
        <p:nvSpPr>
          <p:cNvPr id="334" name="Google Shape;334;p22"/>
          <p:cNvSpPr txBox="1"/>
          <p:nvPr/>
        </p:nvSpPr>
        <p:spPr>
          <a:xfrm>
            <a:off x="6814" y="2042183"/>
            <a:ext cx="9144000" cy="38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23"/>
          <p:cNvPicPr preferRelativeResize="0"/>
          <p:nvPr/>
        </p:nvPicPr>
        <p:blipFill>
          <a:blip r:embed="rId3">
            <a:alphaModFix/>
          </a:blip>
          <a:stretch>
            <a:fillRect/>
          </a:stretch>
        </p:blipFill>
        <p:spPr>
          <a:xfrm>
            <a:off x="1485900" y="2223768"/>
            <a:ext cx="6172200" cy="1066800"/>
          </a:xfrm>
          <a:prstGeom prst="rect">
            <a:avLst/>
          </a:prstGeom>
          <a:noFill/>
          <a:ln>
            <a:noFill/>
          </a:ln>
        </p:spPr>
      </p:pic>
      <p:sp>
        <p:nvSpPr>
          <p:cNvPr id="340" name="Google Shape;340;p23"/>
          <p:cNvSpPr txBox="1"/>
          <p:nvPr/>
        </p:nvSpPr>
        <p:spPr>
          <a:xfrm>
            <a:off x="265746" y="1111670"/>
            <a:ext cx="9144000" cy="38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Nunito"/>
                <a:ea typeface="Nunito"/>
                <a:cs typeface="Nunito"/>
                <a:sym typeface="Nunito"/>
              </a:rPr>
              <a:t>E-MAIL :</a:t>
            </a:r>
            <a:endParaRPr b="1" sz="1300">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pic>
        <p:nvPicPr>
          <p:cNvPr id="345" name="Google Shape;345;p24"/>
          <p:cNvPicPr preferRelativeResize="0"/>
          <p:nvPr/>
        </p:nvPicPr>
        <p:blipFill>
          <a:blip r:embed="rId3">
            <a:alphaModFix/>
          </a:blip>
          <a:stretch>
            <a:fillRect/>
          </a:stretch>
        </p:blipFill>
        <p:spPr>
          <a:xfrm>
            <a:off x="1504950" y="2346415"/>
            <a:ext cx="6134100" cy="1028700"/>
          </a:xfrm>
          <a:prstGeom prst="rect">
            <a:avLst/>
          </a:prstGeom>
          <a:noFill/>
          <a:ln cap="flat" cmpd="sng" w="9525">
            <a:solidFill>
              <a:srgbClr val="000000"/>
            </a:solidFill>
            <a:prstDash val="solid"/>
            <a:round/>
            <a:headEnd len="sm" w="sm" type="none"/>
            <a:tailEnd len="sm" w="sm" type="none"/>
          </a:ln>
        </p:spPr>
      </p:pic>
      <p:sp>
        <p:nvSpPr>
          <p:cNvPr id="346" name="Google Shape;346;p24"/>
          <p:cNvSpPr txBox="1"/>
          <p:nvPr/>
        </p:nvSpPr>
        <p:spPr>
          <a:xfrm>
            <a:off x="497399" y="1032222"/>
            <a:ext cx="9144000" cy="38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Nunito"/>
                <a:ea typeface="Nunito"/>
                <a:cs typeface="Nunito"/>
                <a:sym typeface="Nunito"/>
              </a:rPr>
              <a:t>PHONE NUMBER :</a:t>
            </a:r>
            <a:endParaRPr b="1" sz="1300">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pic>
        <p:nvPicPr>
          <p:cNvPr id="351" name="Google Shape;351;p25"/>
          <p:cNvPicPr preferRelativeResize="0"/>
          <p:nvPr/>
        </p:nvPicPr>
        <p:blipFill>
          <a:blip r:embed="rId3">
            <a:alphaModFix/>
          </a:blip>
          <a:stretch>
            <a:fillRect/>
          </a:stretch>
        </p:blipFill>
        <p:spPr>
          <a:xfrm>
            <a:off x="1485900" y="2351778"/>
            <a:ext cx="6172200" cy="1066800"/>
          </a:xfrm>
          <a:prstGeom prst="rect">
            <a:avLst/>
          </a:prstGeom>
          <a:noFill/>
          <a:ln>
            <a:noFill/>
          </a:ln>
        </p:spPr>
      </p:pic>
      <p:sp>
        <p:nvSpPr>
          <p:cNvPr id="352" name="Google Shape;352;p25"/>
          <p:cNvSpPr txBox="1"/>
          <p:nvPr/>
        </p:nvSpPr>
        <p:spPr>
          <a:xfrm>
            <a:off x="756069" y="999685"/>
            <a:ext cx="9144000" cy="38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Nunito"/>
                <a:ea typeface="Nunito"/>
                <a:cs typeface="Nunito"/>
                <a:sym typeface="Nunito"/>
              </a:rPr>
              <a:t>SELECT COURSE :</a:t>
            </a:r>
            <a:endParaRPr b="1" sz="1300">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6"/>
          <p:cNvSpPr txBox="1"/>
          <p:nvPr/>
        </p:nvSpPr>
        <p:spPr>
          <a:xfrm>
            <a:off x="1107288" y="1103699"/>
            <a:ext cx="6929400" cy="293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College Admission Form project successfully demonstrates how a digital solution can replace traditional paper-based admission processes. It simplifies student data collection, reduces errors, and improves efficiency.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future, this project can be enhanced by: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Storing data in a database (MySQL, Firebase, MongoDB).</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Adding an admin dashboard for managing applications.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Sending email confirmations after successful submission.</a:t>
            </a:r>
            <a:endParaRPr/>
          </a:p>
        </p:txBody>
      </p:sp>
      <p:sp>
        <p:nvSpPr>
          <p:cNvPr id="358" name="Google Shape;358;p26"/>
          <p:cNvSpPr txBox="1"/>
          <p:nvPr/>
        </p:nvSpPr>
        <p:spPr>
          <a:xfrm>
            <a:off x="-11" y="1057808"/>
            <a:ext cx="9144000" cy="38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Nunito"/>
                <a:ea typeface="Nunito"/>
                <a:cs typeface="Nunito"/>
                <a:sym typeface="Nunito"/>
              </a:rPr>
              <a:t>CONCLUSION:</a:t>
            </a:r>
            <a:endParaRPr b="1" sz="1300">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7"/>
          <p:cNvSpPr txBox="1"/>
          <p:nvPr/>
        </p:nvSpPr>
        <p:spPr>
          <a:xfrm>
            <a:off x="-11" y="1476392"/>
            <a:ext cx="9144000" cy="38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GITHUB LINK :</a:t>
            </a:r>
            <a:endParaRPr b="1" sz="1300"/>
          </a:p>
        </p:txBody>
      </p:sp>
      <p:sp>
        <p:nvSpPr>
          <p:cNvPr id="364" name="Google Shape;364;p27"/>
          <p:cNvSpPr txBox="1"/>
          <p:nvPr/>
        </p:nvSpPr>
        <p:spPr>
          <a:xfrm flipH="1">
            <a:off x="684924" y="2175462"/>
            <a:ext cx="72018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https://github.com/kanishk007-leo/TNSDC_FWD-DIGITAL_PORTFOLIO.git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8"/>
          <p:cNvSpPr txBox="1"/>
          <p:nvPr/>
        </p:nvSpPr>
        <p:spPr>
          <a:xfrm>
            <a:off x="3143463" y="1925258"/>
            <a:ext cx="91440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3000">
                <a:latin typeface="Nunito"/>
                <a:ea typeface="Nunito"/>
                <a:cs typeface="Nunito"/>
                <a:sym typeface="Nunito"/>
              </a:rPr>
              <a:t>THANK YOU</a:t>
            </a:r>
            <a:endParaRPr b="1" sz="3000">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nvSpPr>
        <p:spPr>
          <a:xfrm>
            <a:off x="-6814" y="2042183"/>
            <a:ext cx="9144000" cy="38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300">
              <a:solidFill>
                <a:schemeClr val="dk2"/>
              </a:solidFill>
              <a:latin typeface="Roboto"/>
              <a:ea typeface="Roboto"/>
              <a:cs typeface="Roboto"/>
              <a:sym typeface="Roboto"/>
            </a:endParaRPr>
          </a:p>
        </p:txBody>
      </p:sp>
      <p:sp>
        <p:nvSpPr>
          <p:cNvPr id="283" name="Google Shape;283;p14"/>
          <p:cNvSpPr txBox="1"/>
          <p:nvPr/>
        </p:nvSpPr>
        <p:spPr>
          <a:xfrm>
            <a:off x="0" y="442904"/>
            <a:ext cx="9144000" cy="38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2"/>
                </a:solidFill>
                <a:latin typeface="Roboto"/>
                <a:ea typeface="Roboto"/>
                <a:cs typeface="Roboto"/>
                <a:sym typeface="Roboto"/>
              </a:rPr>
              <a:t>PROJECT TITLE:</a:t>
            </a:r>
            <a:endParaRPr b="1" sz="1300">
              <a:solidFill>
                <a:schemeClr val="dk2"/>
              </a:solidFill>
              <a:latin typeface="Roboto"/>
              <a:ea typeface="Roboto"/>
              <a:cs typeface="Roboto"/>
              <a:sym typeface="Roboto"/>
            </a:endParaRPr>
          </a:p>
        </p:txBody>
      </p:sp>
      <p:sp>
        <p:nvSpPr>
          <p:cNvPr id="284" name="Google Shape;284;p14"/>
          <p:cNvSpPr txBox="1"/>
          <p:nvPr/>
        </p:nvSpPr>
        <p:spPr>
          <a:xfrm flipH="1">
            <a:off x="2" y="1141583"/>
            <a:ext cx="9144000" cy="58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                                 WEB-BASED </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                         COLLEGE REGISTRATION FORM </a:t>
            </a:r>
            <a:endParaRPr sz="1300">
              <a:solidFill>
                <a:schemeClr val="dk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nvSpPr>
        <p:spPr>
          <a:xfrm flipH="1">
            <a:off x="0" y="515465"/>
            <a:ext cx="9144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latin typeface="Merriweather"/>
                <a:ea typeface="Merriweather"/>
                <a:cs typeface="Merriweather"/>
                <a:sym typeface="Merriweather"/>
              </a:rPr>
              <a:t>AGENDA</a:t>
            </a:r>
            <a:endParaRPr b="1" sz="1800">
              <a:solidFill>
                <a:schemeClr val="dk2"/>
              </a:solidFill>
              <a:latin typeface="Merriweather"/>
              <a:ea typeface="Merriweather"/>
              <a:cs typeface="Merriweather"/>
              <a:sym typeface="Merriweather"/>
            </a:endParaRPr>
          </a:p>
        </p:txBody>
      </p:sp>
      <p:sp>
        <p:nvSpPr>
          <p:cNvPr id="290" name="Google Shape;290;p15"/>
          <p:cNvSpPr txBox="1"/>
          <p:nvPr/>
        </p:nvSpPr>
        <p:spPr>
          <a:xfrm>
            <a:off x="1083114" y="979275"/>
            <a:ext cx="30000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Problem Statement</a:t>
            </a:r>
            <a:endParaRPr/>
          </a:p>
          <a:p>
            <a:pPr indent="0" lvl="0" marL="0" rtl="0" algn="l">
              <a:spcBef>
                <a:spcPts val="0"/>
              </a:spcBef>
              <a:spcAft>
                <a:spcPts val="0"/>
              </a:spcAft>
              <a:buNone/>
            </a:pPr>
            <a:r>
              <a:rPr lang="en"/>
              <a:t>2.Project Overview</a:t>
            </a:r>
            <a:endParaRPr/>
          </a:p>
          <a:p>
            <a:pPr indent="0" lvl="0" marL="0" rtl="0" algn="l">
              <a:spcBef>
                <a:spcPts val="0"/>
              </a:spcBef>
              <a:spcAft>
                <a:spcPts val="0"/>
              </a:spcAft>
              <a:buNone/>
            </a:pPr>
            <a:r>
              <a:rPr lang="en"/>
              <a:t>3.End Users</a:t>
            </a:r>
            <a:endParaRPr/>
          </a:p>
          <a:p>
            <a:pPr indent="0" lvl="0" marL="0" rtl="0" algn="l">
              <a:spcBef>
                <a:spcPts val="0"/>
              </a:spcBef>
              <a:spcAft>
                <a:spcPts val="0"/>
              </a:spcAft>
              <a:buNone/>
            </a:pPr>
            <a:r>
              <a:rPr lang="en"/>
              <a:t>4.Tools and Technologies</a:t>
            </a:r>
            <a:endParaRPr/>
          </a:p>
          <a:p>
            <a:pPr indent="0" lvl="0" marL="0" rtl="0" algn="l">
              <a:spcBef>
                <a:spcPts val="0"/>
              </a:spcBef>
              <a:spcAft>
                <a:spcPts val="0"/>
              </a:spcAft>
              <a:buNone/>
            </a:pPr>
            <a:r>
              <a:rPr lang="en"/>
              <a:t>5.Portfolio design and Layout</a:t>
            </a:r>
            <a:endParaRPr/>
          </a:p>
          <a:p>
            <a:pPr indent="0" lvl="0" marL="0" rtl="0" algn="l">
              <a:spcBef>
                <a:spcPts val="0"/>
              </a:spcBef>
              <a:spcAft>
                <a:spcPts val="0"/>
              </a:spcAft>
              <a:buNone/>
            </a:pPr>
            <a:r>
              <a:rPr lang="en"/>
              <a:t>6.Features and Functionality</a:t>
            </a:r>
            <a:endParaRPr/>
          </a:p>
          <a:p>
            <a:pPr indent="0" lvl="0" marL="0" rtl="0" algn="l">
              <a:spcBef>
                <a:spcPts val="0"/>
              </a:spcBef>
              <a:spcAft>
                <a:spcPts val="0"/>
              </a:spcAft>
              <a:buNone/>
            </a:pPr>
            <a:r>
              <a:rPr lang="en"/>
              <a:t>7.Results and Screenshots</a:t>
            </a:r>
            <a:endParaRPr/>
          </a:p>
          <a:p>
            <a:pPr indent="0" lvl="0" marL="0" rtl="0" algn="l">
              <a:spcBef>
                <a:spcPts val="0"/>
              </a:spcBef>
              <a:spcAft>
                <a:spcPts val="0"/>
              </a:spcAft>
              <a:buNone/>
            </a:pPr>
            <a:r>
              <a:rPr lang="en"/>
              <a:t>8.Conclusion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nvSpPr>
        <p:spPr>
          <a:xfrm flipH="1">
            <a:off x="0" y="311055"/>
            <a:ext cx="9144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rPr>
              <a:t>PROBLEM STATEMENT </a:t>
            </a:r>
            <a:endParaRPr b="1" sz="1800">
              <a:solidFill>
                <a:schemeClr val="dk2"/>
              </a:solidFill>
            </a:endParaRPr>
          </a:p>
        </p:txBody>
      </p:sp>
      <p:sp>
        <p:nvSpPr>
          <p:cNvPr id="296" name="Google Shape;296;p16"/>
          <p:cNvSpPr txBox="1"/>
          <p:nvPr/>
        </p:nvSpPr>
        <p:spPr>
          <a:xfrm>
            <a:off x="885791" y="774850"/>
            <a:ext cx="6691200" cy="378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The admission process in most colleges is often manual and time-consuming, requiring students to fill in paper-based forms and administrators to handle large volumes of physical data. This results in:</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Errors in data entry</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Duplication of work</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Increased processing time</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Difficulty in record management</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To address these challenges, a web-based admission form is developed that enables students to fill in their details online and ensures faster, more accurate, and secure data collection.</a:t>
            </a:r>
            <a:endParaRPr b="1"/>
          </a:p>
          <a:p>
            <a:pPr indent="0" lvl="0" marL="0" rtl="0" algn="l">
              <a:spcBef>
                <a:spcPts val="0"/>
              </a:spcBef>
              <a:spcAft>
                <a:spcPts val="0"/>
              </a:spcAft>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nvSpPr>
        <p:spPr>
          <a:xfrm>
            <a:off x="11" y="624931"/>
            <a:ext cx="9144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PROJECT OVERVIEW:</a:t>
            </a:r>
            <a:endParaRPr sz="1800">
              <a:solidFill>
                <a:schemeClr val="dk2"/>
              </a:solidFill>
              <a:latin typeface="Lato"/>
              <a:ea typeface="Lato"/>
              <a:cs typeface="Lato"/>
              <a:sym typeface="Lato"/>
            </a:endParaRPr>
          </a:p>
        </p:txBody>
      </p:sp>
      <p:sp>
        <p:nvSpPr>
          <p:cNvPr id="302" name="Google Shape;302;p17"/>
          <p:cNvSpPr txBox="1"/>
          <p:nvPr/>
        </p:nvSpPr>
        <p:spPr>
          <a:xfrm>
            <a:off x="1049300" y="1429425"/>
            <a:ext cx="7202100" cy="166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This project is a College Admission Form Web Application designed using HTML, CSS, and JavaScript. It allows students to apply online by entering their personal, academic, and contact details. The system validates user input to prevent errors and ensures smooth data submission.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main goal of this project is to digitize the admission process for colleges and provide a user-friendly, secure, and efficient solution.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nvSpPr>
        <p:spPr>
          <a:xfrm>
            <a:off x="0" y="1049300"/>
            <a:ext cx="9144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WHO ARE THE END USERS?</a:t>
            </a:r>
            <a:endParaRPr sz="1800">
              <a:solidFill>
                <a:schemeClr val="dk2"/>
              </a:solidFill>
              <a:latin typeface="Lato"/>
              <a:ea typeface="Lato"/>
              <a:cs typeface="Lato"/>
              <a:sym typeface="Lato"/>
            </a:endParaRPr>
          </a:p>
        </p:txBody>
      </p:sp>
      <p:sp>
        <p:nvSpPr>
          <p:cNvPr id="308" name="Google Shape;308;p18"/>
          <p:cNvSpPr txBox="1"/>
          <p:nvPr/>
        </p:nvSpPr>
        <p:spPr>
          <a:xfrm>
            <a:off x="1543404" y="1233494"/>
            <a:ext cx="6547800" cy="166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Students: To apply for admission online without paperwork.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College Administration: To collect and manage applicant data efficiently.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Parents/Guardians: To easily help students apply for admission.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nvSpPr>
        <p:spPr>
          <a:xfrm>
            <a:off x="6825" y="715165"/>
            <a:ext cx="9144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latin typeface="Lato"/>
                <a:ea typeface="Lato"/>
                <a:cs typeface="Lato"/>
                <a:sym typeface="Lato"/>
              </a:rPr>
              <a:t>TOOLS AND TECHNIQUES:</a:t>
            </a:r>
            <a:endParaRPr b="1" sz="1800">
              <a:solidFill>
                <a:schemeClr val="dk2"/>
              </a:solidFill>
              <a:latin typeface="Lato"/>
              <a:ea typeface="Lato"/>
              <a:cs typeface="Lato"/>
              <a:sym typeface="Lato"/>
            </a:endParaRPr>
          </a:p>
        </p:txBody>
      </p:sp>
      <p:sp>
        <p:nvSpPr>
          <p:cNvPr id="314" name="Google Shape;314;p19"/>
          <p:cNvSpPr txBox="1"/>
          <p:nvPr/>
        </p:nvSpPr>
        <p:spPr>
          <a:xfrm>
            <a:off x="2030479" y="1178976"/>
            <a:ext cx="62886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HTML5 → Structure of the form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CSS3 → Styling and layout design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JavaScript → Form validation and interactivity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Browser: Any modern browser (Chrome, Edge, Firefox, etc.)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nvSpPr>
        <p:spPr>
          <a:xfrm>
            <a:off x="-6825" y="1785195"/>
            <a:ext cx="9144000" cy="38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
        <p:nvSpPr>
          <p:cNvPr id="320" name="Google Shape;320;p20"/>
          <p:cNvSpPr txBox="1"/>
          <p:nvPr/>
        </p:nvSpPr>
        <p:spPr>
          <a:xfrm>
            <a:off x="1365098" y="1284183"/>
            <a:ext cx="9144000" cy="200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Nunito"/>
                <a:ea typeface="Nunito"/>
                <a:cs typeface="Nunito"/>
                <a:sym typeface="Nunito"/>
              </a:rPr>
              <a:t>The admission form is designed with a clean, modern UI to ensure usability:</a:t>
            </a:r>
            <a:endParaRPr sz="1300">
              <a:latin typeface="Nunito"/>
              <a:ea typeface="Nunito"/>
              <a:cs typeface="Nunito"/>
              <a:sym typeface="Nunito"/>
            </a:endParaRPr>
          </a:p>
          <a:p>
            <a:pPr indent="0" lvl="0" marL="0" rtl="0" algn="l">
              <a:spcBef>
                <a:spcPts val="0"/>
              </a:spcBef>
              <a:spcAft>
                <a:spcPts val="0"/>
              </a:spcAft>
              <a:buNone/>
            </a:pPr>
            <a:r>
              <a:t/>
            </a:r>
            <a:endParaRPr sz="1300">
              <a:latin typeface="Nunito"/>
              <a:ea typeface="Nunito"/>
              <a:cs typeface="Nunito"/>
              <a:sym typeface="Nunito"/>
            </a:endParaRPr>
          </a:p>
          <a:p>
            <a:pPr indent="0" lvl="0" marL="0" rtl="0" algn="l">
              <a:spcBef>
                <a:spcPts val="0"/>
              </a:spcBef>
              <a:spcAft>
                <a:spcPts val="0"/>
              </a:spcAft>
              <a:buNone/>
            </a:pPr>
            <a:r>
              <a:rPr lang="en" sz="1300">
                <a:latin typeface="Nunito"/>
                <a:ea typeface="Nunito"/>
                <a:cs typeface="Nunito"/>
                <a:sym typeface="Nunito"/>
              </a:rPr>
              <a:t>Responsive Design → Works on desktop, tablet, and mobile.</a:t>
            </a:r>
            <a:endParaRPr sz="1300">
              <a:latin typeface="Nunito"/>
              <a:ea typeface="Nunito"/>
              <a:cs typeface="Nunito"/>
              <a:sym typeface="Nunito"/>
            </a:endParaRPr>
          </a:p>
          <a:p>
            <a:pPr indent="0" lvl="0" marL="0" rtl="0" algn="l">
              <a:spcBef>
                <a:spcPts val="0"/>
              </a:spcBef>
              <a:spcAft>
                <a:spcPts val="0"/>
              </a:spcAft>
              <a:buNone/>
            </a:pPr>
            <a:r>
              <a:t/>
            </a:r>
            <a:endParaRPr sz="1300">
              <a:latin typeface="Nunito"/>
              <a:ea typeface="Nunito"/>
              <a:cs typeface="Nunito"/>
              <a:sym typeface="Nunito"/>
            </a:endParaRPr>
          </a:p>
          <a:p>
            <a:pPr indent="0" lvl="0" marL="0" rtl="0" algn="l">
              <a:spcBef>
                <a:spcPts val="0"/>
              </a:spcBef>
              <a:spcAft>
                <a:spcPts val="0"/>
              </a:spcAft>
              <a:buNone/>
            </a:pPr>
            <a:r>
              <a:rPr lang="en" sz="1300">
                <a:latin typeface="Nunito"/>
                <a:ea typeface="Nunito"/>
                <a:cs typeface="Nunito"/>
                <a:sym typeface="Nunito"/>
              </a:rPr>
              <a:t>Form Layout → Divided into labeled input fields (Name, Email, Phone, Course, Address).</a:t>
            </a:r>
            <a:endParaRPr sz="1300">
              <a:latin typeface="Nunito"/>
              <a:ea typeface="Nunito"/>
              <a:cs typeface="Nunito"/>
              <a:sym typeface="Nunito"/>
            </a:endParaRPr>
          </a:p>
          <a:p>
            <a:pPr indent="0" lvl="0" marL="0" rtl="0" algn="l">
              <a:spcBef>
                <a:spcPts val="0"/>
              </a:spcBef>
              <a:spcAft>
                <a:spcPts val="0"/>
              </a:spcAft>
              <a:buNone/>
            </a:pPr>
            <a:r>
              <a:t/>
            </a:r>
            <a:endParaRPr sz="1300">
              <a:latin typeface="Nunito"/>
              <a:ea typeface="Nunito"/>
              <a:cs typeface="Nunito"/>
              <a:sym typeface="Nunito"/>
            </a:endParaRPr>
          </a:p>
          <a:p>
            <a:pPr indent="0" lvl="0" marL="0" rtl="0" algn="l">
              <a:spcBef>
                <a:spcPts val="0"/>
              </a:spcBef>
              <a:spcAft>
                <a:spcPts val="0"/>
              </a:spcAft>
              <a:buNone/>
            </a:pPr>
            <a:r>
              <a:rPr lang="en" sz="1300">
                <a:latin typeface="Nunito"/>
                <a:ea typeface="Nunito"/>
                <a:cs typeface="Nunito"/>
                <a:sym typeface="Nunito"/>
              </a:rPr>
              <a:t>Validation Feedback → Error messages shown below each field.</a:t>
            </a:r>
            <a:endParaRPr sz="1300">
              <a:latin typeface="Nunito"/>
              <a:ea typeface="Nunito"/>
              <a:cs typeface="Nunito"/>
              <a:sym typeface="Nunito"/>
            </a:endParaRPr>
          </a:p>
          <a:p>
            <a:pPr indent="0" lvl="0" marL="0" rtl="0" algn="l">
              <a:spcBef>
                <a:spcPts val="0"/>
              </a:spcBef>
              <a:spcAft>
                <a:spcPts val="0"/>
              </a:spcAft>
              <a:buNone/>
            </a:pPr>
            <a:r>
              <a:t/>
            </a:r>
            <a:endParaRPr sz="1300">
              <a:latin typeface="Nunito"/>
              <a:ea typeface="Nunito"/>
              <a:cs typeface="Nunito"/>
              <a:sym typeface="Nunito"/>
            </a:endParaRPr>
          </a:p>
          <a:p>
            <a:pPr indent="0" lvl="0" marL="0" rtl="0" algn="l">
              <a:spcBef>
                <a:spcPts val="0"/>
              </a:spcBef>
              <a:spcAft>
                <a:spcPts val="0"/>
              </a:spcAft>
              <a:buNone/>
            </a:pPr>
            <a:r>
              <a:rPr lang="en" sz="1300">
                <a:latin typeface="Nunito"/>
                <a:ea typeface="Nunito"/>
                <a:cs typeface="Nunito"/>
                <a:sym typeface="Nunito"/>
              </a:rPr>
              <a:t>Submit Confirmation → A success popup confirms submission.</a:t>
            </a:r>
            <a:endParaRPr sz="1300">
              <a:latin typeface="Nunito"/>
              <a:ea typeface="Nunito"/>
              <a:cs typeface="Nunito"/>
              <a:sym typeface="Nunito"/>
            </a:endParaRPr>
          </a:p>
        </p:txBody>
      </p:sp>
      <p:sp>
        <p:nvSpPr>
          <p:cNvPr id="321" name="Google Shape;321;p20"/>
          <p:cNvSpPr txBox="1"/>
          <p:nvPr/>
        </p:nvSpPr>
        <p:spPr>
          <a:xfrm>
            <a:off x="-6814" y="897479"/>
            <a:ext cx="9144000" cy="38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Nunito"/>
                <a:ea typeface="Nunito"/>
                <a:cs typeface="Nunito"/>
                <a:sym typeface="Nunito"/>
              </a:rPr>
              <a:t>FORM DESIGN AND LAYOUT </a:t>
            </a:r>
            <a:endParaRPr b="1" sz="1300">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1"/>
          <p:cNvSpPr txBox="1"/>
          <p:nvPr/>
        </p:nvSpPr>
        <p:spPr>
          <a:xfrm flipH="1">
            <a:off x="6825" y="594470"/>
            <a:ext cx="9144000" cy="38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Nunito"/>
                <a:ea typeface="Nunito"/>
                <a:cs typeface="Nunito"/>
                <a:sym typeface="Nunito"/>
              </a:rPr>
              <a:t>FEATURES AND FUNCTIONALITY </a:t>
            </a:r>
            <a:endParaRPr b="1" sz="1300">
              <a:latin typeface="Nunito"/>
              <a:ea typeface="Nunito"/>
              <a:cs typeface="Nunito"/>
              <a:sym typeface="Nunito"/>
            </a:endParaRPr>
          </a:p>
        </p:txBody>
      </p:sp>
      <p:sp>
        <p:nvSpPr>
          <p:cNvPr id="327" name="Google Shape;327;p21"/>
          <p:cNvSpPr txBox="1"/>
          <p:nvPr/>
        </p:nvSpPr>
        <p:spPr>
          <a:xfrm>
            <a:off x="1921504" y="1195380"/>
            <a:ext cx="64254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User-friendly online admission form</a:t>
            </a:r>
            <a:endParaRPr/>
          </a:p>
          <a:p>
            <a:pPr indent="0" lvl="0" marL="0" rtl="0" algn="l">
              <a:spcBef>
                <a:spcPts val="0"/>
              </a:spcBef>
              <a:spcAft>
                <a:spcPts val="0"/>
              </a:spcAft>
              <a:buNone/>
            </a:pPr>
            <a:r>
              <a:rPr lang="en"/>
              <a:t>✅ Input validation for Name, Email, Phone, Course, and Address</a:t>
            </a:r>
            <a:endParaRPr/>
          </a:p>
          <a:p>
            <a:pPr indent="0" lvl="0" marL="0" rtl="0" algn="l">
              <a:spcBef>
                <a:spcPts val="0"/>
              </a:spcBef>
              <a:spcAft>
                <a:spcPts val="0"/>
              </a:spcAft>
              <a:buNone/>
            </a:pPr>
            <a:r>
              <a:rPr lang="en"/>
              <a:t>✅ Dropdown menu for course selection</a:t>
            </a:r>
            <a:endParaRPr/>
          </a:p>
          <a:p>
            <a:pPr indent="0" lvl="0" marL="0" rtl="0" algn="l">
              <a:spcBef>
                <a:spcPts val="0"/>
              </a:spcBef>
              <a:spcAft>
                <a:spcPts val="0"/>
              </a:spcAft>
              <a:buNone/>
            </a:pPr>
            <a:r>
              <a:rPr lang="en"/>
              <a:t>✅ Real-time error display (red warning text)</a:t>
            </a:r>
            <a:endParaRPr/>
          </a:p>
          <a:p>
            <a:pPr indent="0" lvl="0" marL="0" rtl="0" algn="l">
              <a:spcBef>
                <a:spcPts val="0"/>
              </a:spcBef>
              <a:spcAft>
                <a:spcPts val="0"/>
              </a:spcAft>
              <a:buNone/>
            </a:pPr>
            <a:r>
              <a:rPr lang="en"/>
              <a:t>✅ Reset form after successful submission</a:t>
            </a:r>
            <a:endParaRPr/>
          </a:p>
          <a:p>
            <a:pPr indent="0" lvl="0" marL="0" rtl="0" algn="l">
              <a:spcBef>
                <a:spcPts val="0"/>
              </a:spcBef>
              <a:spcAft>
                <a:spcPts val="0"/>
              </a:spcAft>
              <a:buNone/>
            </a:pPr>
            <a:r>
              <a:rPr lang="en"/>
              <a:t>✅ Secure data entry (basic client-side validation)</a:t>
            </a:r>
            <a:endParaRPr/>
          </a:p>
          <a:p>
            <a:pPr indent="0" lvl="0" marL="0" rtl="0" algn="l">
              <a:spcBef>
                <a:spcPts val="0"/>
              </a:spcBef>
              <a:spcAft>
                <a:spcPts val="0"/>
              </a:spcAft>
              <a:buNone/>
            </a:pPr>
            <a:r>
              <a:rPr lang="en"/>
              <a:t>✅ Attractive, professional UI design</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