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2f1ae101c7_1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g22f1ae101c7_1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2f1ae101c7_2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g22f1ae101c7_2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2f1ae101c7_2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g22f1ae101c7_2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2f1ae101c7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g22f1ae101c7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2f1ae101c7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22f1ae101c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2f1ae101c7_1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g22f1ae101c7_1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6"/>
        <p:cNvGrpSpPr/>
        <p:nvPr/>
      </p:nvGrpSpPr>
      <p:grpSpPr>
        <a:xfrm>
          <a:off x="0" y="0"/>
          <a:ext cx="0" cy="0"/>
          <a:chOff x="0" y="0"/>
          <a:chExt cx="0" cy="0"/>
        </a:xfrm>
      </p:grpSpPr>
      <p:sp>
        <p:nvSpPr>
          <p:cNvPr id="17" name="Google Shape;17;p18"/>
          <p:cNvSpPr/>
          <p:nvPr/>
        </p:nvSpPr>
        <p:spPr>
          <a:xfrm>
            <a:off x="0" y="4035485"/>
            <a:ext cx="12192000" cy="2822515"/>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18" name="Google Shape;18;p18" descr="C:\Users\Admin\Desktop\New folder (3)\PPT\AcroLogoTransparant.png"/>
          <p:cNvPicPr preferRelativeResize="0"/>
          <p:nvPr/>
        </p:nvPicPr>
        <p:blipFill rotWithShape="1">
          <a:blip r:embed="rId2">
            <a:alphaModFix/>
          </a:blip>
          <a:srcRect/>
          <a:stretch/>
        </p:blipFill>
        <p:spPr>
          <a:xfrm>
            <a:off x="2353479" y="1317808"/>
            <a:ext cx="7485043" cy="1516818"/>
          </a:xfrm>
          <a:prstGeom prst="rect">
            <a:avLst/>
          </a:prstGeom>
          <a:noFill/>
          <a:ln>
            <a:noFill/>
          </a:ln>
        </p:spPr>
      </p:pic>
      <p:sp>
        <p:nvSpPr>
          <p:cNvPr id="19" name="Google Shape;19;p18"/>
          <p:cNvSpPr/>
          <p:nvPr/>
        </p:nvSpPr>
        <p:spPr>
          <a:xfrm>
            <a:off x="246762" y="4621311"/>
            <a:ext cx="11698476" cy="150810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600" b="1" i="0" u="none" strike="noStrike" cap="none">
                <a:solidFill>
                  <a:schemeClr val="lt1"/>
                </a:solidFill>
                <a:latin typeface="Arial Black"/>
                <a:ea typeface="Arial Black"/>
                <a:cs typeface="Arial Black"/>
                <a:sym typeface="Arial Black"/>
              </a:rPr>
              <a:t>Acropolis Institute of Technology &amp; Research, Indore</a:t>
            </a:r>
            <a:endParaRPr/>
          </a:p>
        </p:txBody>
      </p:sp>
      <p:sp>
        <p:nvSpPr>
          <p:cNvPr id="20" name="Google Shape;20;p18"/>
          <p:cNvSpPr txBox="1"/>
          <p:nvPr/>
        </p:nvSpPr>
        <p:spPr>
          <a:xfrm>
            <a:off x="8498541" y="6454562"/>
            <a:ext cx="3680012"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1" i="0" u="none" strike="noStrike" cap="none">
                <a:solidFill>
                  <a:schemeClr val="dk1"/>
                </a:solidFill>
                <a:latin typeface="Quattrocento Sans"/>
                <a:ea typeface="Quattrocento Sans"/>
                <a:cs typeface="Quattrocento Sans"/>
                <a:sym typeface="Quattrocento Sans"/>
              </a:rPr>
              <a:t>www.acropolis.in</a:t>
            </a:r>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8"/>
        <p:cNvGrpSpPr/>
        <p:nvPr/>
      </p:nvGrpSpPr>
      <p:grpSpPr>
        <a:xfrm>
          <a:off x="0" y="0"/>
          <a:ext cx="0" cy="0"/>
          <a:chOff x="0" y="0"/>
          <a:chExt cx="0" cy="0"/>
        </a:xfrm>
      </p:grpSpPr>
      <p:sp>
        <p:nvSpPr>
          <p:cNvPr id="79" name="Google Shape;79;p27"/>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80" name="Google Shape;80;p27"/>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7"/>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7"/>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3" name="Google Shape;83;p27"/>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84"/>
        <p:cNvGrpSpPr/>
        <p:nvPr/>
      </p:nvGrpSpPr>
      <p:grpSpPr>
        <a:xfrm>
          <a:off x="0" y="0"/>
          <a:ext cx="0" cy="0"/>
          <a:chOff x="0" y="0"/>
          <a:chExt cx="0" cy="0"/>
        </a:xfrm>
      </p:grpSpPr>
      <p:sp>
        <p:nvSpPr>
          <p:cNvPr id="85" name="Google Shape;85;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04559"/>
              </a:buClr>
              <a:buSzPts val="3200"/>
              <a:buFont typeface="Calibri"/>
              <a:buNone/>
              <a:defRPr sz="3200" b="1">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28"/>
          <p:cNvSpPr txBox="1">
            <a:spLocks noGrp="1"/>
          </p:cNvSpPr>
          <p:nvPr>
            <p:ph type="body" idx="1"/>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just">
              <a:lnSpc>
                <a:spcPct val="90000"/>
              </a:lnSpc>
              <a:spcBef>
                <a:spcPts val="720"/>
              </a:spcBef>
              <a:spcAft>
                <a:spcPts val="0"/>
              </a:spcAft>
              <a:buSzPts val="2400"/>
              <a:buNone/>
              <a:defRPr sz="2400"/>
            </a:lvl1pPr>
            <a:lvl2pPr marL="914400" lvl="1" indent="-228600" algn="just">
              <a:lnSpc>
                <a:spcPct val="90000"/>
              </a:lnSpc>
              <a:spcBef>
                <a:spcPts val="420"/>
              </a:spcBef>
              <a:spcAft>
                <a:spcPts val="0"/>
              </a:spcAft>
              <a:buSzPts val="1400"/>
              <a:buNone/>
              <a:defRPr sz="1400"/>
            </a:lvl2pPr>
            <a:lvl3pPr marL="1371600" lvl="2" indent="-228600" algn="just">
              <a:lnSpc>
                <a:spcPct val="90000"/>
              </a:lnSpc>
              <a:spcBef>
                <a:spcPts val="360"/>
              </a:spcBef>
              <a:spcAft>
                <a:spcPts val="0"/>
              </a:spcAft>
              <a:buSzPts val="1200"/>
              <a:buNone/>
              <a:defRPr sz="1200"/>
            </a:lvl3pPr>
            <a:lvl4pPr marL="1828800" lvl="3" indent="-228600" algn="just">
              <a:lnSpc>
                <a:spcPct val="90000"/>
              </a:lnSpc>
              <a:spcBef>
                <a:spcPts val="300"/>
              </a:spcBef>
              <a:spcAft>
                <a:spcPts val="0"/>
              </a:spcAft>
              <a:buSzPts val="1000"/>
              <a:buNone/>
              <a:defRPr sz="1000"/>
            </a:lvl4pPr>
            <a:lvl5pPr marL="2286000" lvl="4" indent="-228600" algn="just">
              <a:lnSpc>
                <a:spcPct val="90000"/>
              </a:lnSpc>
              <a:spcBef>
                <a:spcPts val="300"/>
              </a:spcBef>
              <a:spcAft>
                <a:spcPts val="0"/>
              </a:spcAft>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87" name="Google Shape;87;p28"/>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8"/>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8"/>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0" name="Google Shape;90;p28"/>
          <p:cNvSpPr txBox="1">
            <a:spLocks noGrp="1"/>
          </p:cNvSpPr>
          <p:nvPr>
            <p:ph type="body" idx="2"/>
          </p:nvPr>
        </p:nvSpPr>
        <p:spPr>
          <a:xfrm>
            <a:off x="5378824" y="987298"/>
            <a:ext cx="6172200" cy="4873752"/>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1"/>
        <p:cNvGrpSpPr/>
        <p:nvPr/>
      </p:nvGrpSpPr>
      <p:grpSpPr>
        <a:xfrm>
          <a:off x="0" y="0"/>
          <a:ext cx="0" cy="0"/>
          <a:chOff x="0" y="0"/>
          <a:chExt cx="0" cy="0"/>
        </a:xfrm>
      </p:grpSpPr>
      <p:sp>
        <p:nvSpPr>
          <p:cNvPr id="92" name="Google Shape;92;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04559"/>
              </a:buClr>
              <a:buSzPts val="3200"/>
              <a:buFont typeface="Calibri"/>
              <a:buNone/>
              <a:defRPr sz="3200" b="1">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29"/>
          <p:cNvSpPr>
            <a:spLocks noGrp="1"/>
          </p:cNvSpPr>
          <p:nvPr>
            <p:ph type="pic" idx="2"/>
          </p:nvPr>
        </p:nvSpPr>
        <p:spPr>
          <a:xfrm>
            <a:off x="5384893" y="987427"/>
            <a:ext cx="6172200" cy="4873625"/>
          </a:xfrm>
          <a:prstGeom prst="rect">
            <a:avLst/>
          </a:prstGeom>
          <a:noFill/>
          <a:ln>
            <a:noFill/>
          </a:ln>
        </p:spPr>
      </p:sp>
      <p:sp>
        <p:nvSpPr>
          <p:cNvPr id="94" name="Google Shape;94;p29"/>
          <p:cNvSpPr txBox="1">
            <a:spLocks noGrp="1"/>
          </p:cNvSpPr>
          <p:nvPr>
            <p:ph type="body" idx="1"/>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just">
              <a:lnSpc>
                <a:spcPct val="90000"/>
              </a:lnSpc>
              <a:spcBef>
                <a:spcPts val="720"/>
              </a:spcBef>
              <a:spcAft>
                <a:spcPts val="0"/>
              </a:spcAft>
              <a:buSzPts val="2400"/>
              <a:buNone/>
              <a:defRPr sz="2400"/>
            </a:lvl1pPr>
            <a:lvl2pPr marL="914400" lvl="1" indent="-228600" algn="just">
              <a:lnSpc>
                <a:spcPct val="90000"/>
              </a:lnSpc>
              <a:spcBef>
                <a:spcPts val="420"/>
              </a:spcBef>
              <a:spcAft>
                <a:spcPts val="0"/>
              </a:spcAft>
              <a:buSzPts val="1400"/>
              <a:buNone/>
              <a:defRPr sz="1400"/>
            </a:lvl2pPr>
            <a:lvl3pPr marL="1371600" lvl="2" indent="-228600" algn="just">
              <a:lnSpc>
                <a:spcPct val="90000"/>
              </a:lnSpc>
              <a:spcBef>
                <a:spcPts val="360"/>
              </a:spcBef>
              <a:spcAft>
                <a:spcPts val="0"/>
              </a:spcAft>
              <a:buSzPts val="1200"/>
              <a:buNone/>
              <a:defRPr sz="1200"/>
            </a:lvl3pPr>
            <a:lvl4pPr marL="1828800" lvl="3" indent="-228600" algn="just">
              <a:lnSpc>
                <a:spcPct val="90000"/>
              </a:lnSpc>
              <a:spcBef>
                <a:spcPts val="300"/>
              </a:spcBef>
              <a:spcAft>
                <a:spcPts val="0"/>
              </a:spcAft>
              <a:buSzPts val="1000"/>
              <a:buNone/>
              <a:defRPr sz="1000"/>
            </a:lvl4pPr>
            <a:lvl5pPr marL="2286000" lvl="4" indent="-228600" algn="just">
              <a:lnSpc>
                <a:spcPct val="90000"/>
              </a:lnSpc>
              <a:spcBef>
                <a:spcPts val="300"/>
              </a:spcBef>
              <a:spcAft>
                <a:spcPts val="0"/>
              </a:spcAft>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95" name="Google Shape;95;p29"/>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9"/>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9"/>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98"/>
        <p:cNvGrpSpPr/>
        <p:nvPr/>
      </p:nvGrpSpPr>
      <p:grpSpPr>
        <a:xfrm>
          <a:off x="0" y="0"/>
          <a:ext cx="0" cy="0"/>
          <a:chOff x="0" y="0"/>
          <a:chExt cx="0" cy="0"/>
        </a:xfrm>
      </p:grpSpPr>
      <p:sp>
        <p:nvSpPr>
          <p:cNvPr id="99" name="Google Shape;99;p30"/>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00" name="Google Shape;100;p30"/>
          <p:cNvSpPr txBox="1">
            <a:spLocks noGrp="1"/>
          </p:cNvSpPr>
          <p:nvPr>
            <p:ph type="body" idx="1"/>
          </p:nvPr>
        </p:nvSpPr>
        <p:spPr>
          <a:xfrm rot="5400000">
            <a:off x="3639323" y="-1885713"/>
            <a:ext cx="4904767" cy="1182280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01" name="Google Shape;101;p30"/>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0"/>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30"/>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4" name="Google Shape;104;p30"/>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5"/>
        <p:cNvGrpSpPr/>
        <p:nvPr/>
      </p:nvGrpSpPr>
      <p:grpSpPr>
        <a:xfrm>
          <a:off x="0" y="0"/>
          <a:ext cx="0" cy="0"/>
          <a:chOff x="0" y="0"/>
          <a:chExt cx="0" cy="0"/>
        </a:xfrm>
      </p:grpSpPr>
      <p:sp>
        <p:nvSpPr>
          <p:cNvPr id="106" name="Google Shape;106;p31"/>
          <p:cNvSpPr/>
          <p:nvPr/>
        </p:nvSpPr>
        <p:spPr>
          <a:xfrm>
            <a:off x="10095346" y="0"/>
            <a:ext cx="2096655" cy="68580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07" name="Google Shape;107;p31"/>
          <p:cNvSpPr txBox="1">
            <a:spLocks noGrp="1"/>
          </p:cNvSpPr>
          <p:nvPr>
            <p:ph type="title"/>
          </p:nvPr>
        </p:nvSpPr>
        <p:spPr>
          <a:xfrm rot="5400000">
            <a:off x="8219282" y="2361262"/>
            <a:ext cx="5811838" cy="181956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alibri"/>
              <a:buNone/>
              <a:defRPr sz="36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31"/>
          <p:cNvSpPr txBox="1">
            <a:spLocks noGrp="1"/>
          </p:cNvSpPr>
          <p:nvPr>
            <p:ph type="body" idx="1"/>
          </p:nvPr>
        </p:nvSpPr>
        <p:spPr>
          <a:xfrm rot="5400000">
            <a:off x="2387740" y="-1184414"/>
            <a:ext cx="5811838" cy="8910917"/>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09" name="Google Shape;109;p31"/>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31"/>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3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9"/>
          <p:cNvSpPr/>
          <p:nvPr/>
        </p:nvSpPr>
        <p:spPr>
          <a:xfrm>
            <a:off x="0" y="0"/>
            <a:ext cx="12192000" cy="4866468"/>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23" name="Google Shape;23;p19"/>
          <p:cNvSpPr txBox="1">
            <a:spLocks noGrp="1"/>
          </p:cNvSpPr>
          <p:nvPr>
            <p:ph type="ctrTitle"/>
          </p:nvPr>
        </p:nvSpPr>
        <p:spPr>
          <a:xfrm>
            <a:off x="838200" y="2061006"/>
            <a:ext cx="10515600" cy="2387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7200"/>
              <a:buFont typeface="Calibri"/>
              <a:buNone/>
              <a:defRPr sz="72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9"/>
          <p:cNvSpPr txBox="1">
            <a:spLocks noGrp="1"/>
          </p:cNvSpPr>
          <p:nvPr>
            <p:ph type="subTitle" idx="1"/>
          </p:nvPr>
        </p:nvSpPr>
        <p:spPr>
          <a:xfrm>
            <a:off x="76704" y="5110609"/>
            <a:ext cx="12037454" cy="1137793"/>
          </a:xfrm>
          <a:prstGeom prst="rect">
            <a:avLst/>
          </a:prstGeom>
          <a:noFill/>
          <a:ln>
            <a:noFill/>
          </a:ln>
        </p:spPr>
        <p:txBody>
          <a:bodyPr spcFirstLastPara="1" wrap="square" lIns="91425" tIns="45700" rIns="91425" bIns="45700" anchor="t" anchorCtr="0">
            <a:normAutofit/>
          </a:bodyPr>
          <a:lstStyle>
            <a:lvl1pPr lvl="0" algn="r">
              <a:lnSpc>
                <a:spcPct val="150000"/>
              </a:lnSpc>
              <a:spcBef>
                <a:spcPts val="600"/>
              </a:spcBef>
              <a:spcAft>
                <a:spcPts val="0"/>
              </a:spcAft>
              <a:buSzPts val="4000"/>
              <a:buNone/>
              <a:defRPr sz="4000" b="1">
                <a:solidFill>
                  <a:schemeClr val="dk1"/>
                </a:solidFill>
                <a:latin typeface="Droid Sans Mono"/>
                <a:ea typeface="Droid Sans Mono"/>
                <a:cs typeface="Droid Sans Mono"/>
                <a:sym typeface="Droid Sans Mono"/>
              </a:defRPr>
            </a:lvl1pPr>
            <a:lvl2pPr lvl="1" algn="ctr">
              <a:lnSpc>
                <a:spcPct val="90000"/>
              </a:lnSpc>
              <a:spcBef>
                <a:spcPts val="600"/>
              </a:spcBef>
              <a:spcAft>
                <a:spcPts val="0"/>
              </a:spcAft>
              <a:buSzPts val="2000"/>
              <a:buNone/>
              <a:defRPr sz="2000"/>
            </a:lvl2pPr>
            <a:lvl3pPr lvl="2" algn="ctr">
              <a:lnSpc>
                <a:spcPct val="90000"/>
              </a:lnSpc>
              <a:spcBef>
                <a:spcPts val="540"/>
              </a:spcBef>
              <a:spcAft>
                <a:spcPts val="0"/>
              </a:spcAft>
              <a:buSzPts val="1800"/>
              <a:buNone/>
              <a:defRPr sz="1800"/>
            </a:lvl3pPr>
            <a:lvl4pPr lvl="3" algn="ctr">
              <a:lnSpc>
                <a:spcPct val="90000"/>
              </a:lnSpc>
              <a:spcBef>
                <a:spcPts val="480"/>
              </a:spcBef>
              <a:spcAft>
                <a:spcPts val="0"/>
              </a:spcAft>
              <a:buSzPts val="1600"/>
              <a:buNone/>
              <a:defRPr sz="1600"/>
            </a:lvl4pPr>
            <a:lvl5pPr lvl="4" algn="ctr">
              <a:lnSpc>
                <a:spcPct val="90000"/>
              </a:lnSpc>
              <a:spcBef>
                <a:spcPts val="480"/>
              </a:spcBef>
              <a:spcAft>
                <a:spcPts val="0"/>
              </a:spcAft>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a:endParaRPr/>
          </a:p>
        </p:txBody>
      </p:sp>
      <p:sp>
        <p:nvSpPr>
          <p:cNvPr id="25" name="Google Shape;25;p19"/>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9"/>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i="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9"/>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20"/>
          <p:cNvSpPr/>
          <p:nvPr/>
        </p:nvSpPr>
        <p:spPr>
          <a:xfrm>
            <a:off x="5656882" y="1709738"/>
            <a:ext cx="6535119" cy="357518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30" name="Google Shape;30;p20"/>
          <p:cNvSpPr txBox="1">
            <a:spLocks noGrp="1"/>
          </p:cNvSpPr>
          <p:nvPr>
            <p:ph type="title"/>
          </p:nvPr>
        </p:nvSpPr>
        <p:spPr>
          <a:xfrm>
            <a:off x="838201" y="2402238"/>
            <a:ext cx="4508715" cy="218722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4400"/>
              <a:buFont typeface="Droid Sans Mono"/>
              <a:buNone/>
              <a:defRPr sz="4400" b="1">
                <a:solidFill>
                  <a:schemeClr val="dk1"/>
                </a:solidFill>
                <a:latin typeface="Droid Sans Mono"/>
                <a:ea typeface="Droid Sans Mono"/>
                <a:cs typeface="Droid Sans Mono"/>
                <a:sym typeface="Droid Sans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0"/>
          <p:cNvSpPr txBox="1">
            <a:spLocks noGrp="1"/>
          </p:cNvSpPr>
          <p:nvPr>
            <p:ph type="body" idx="1"/>
          </p:nvPr>
        </p:nvSpPr>
        <p:spPr>
          <a:xfrm>
            <a:off x="6323308" y="2402237"/>
            <a:ext cx="5269424" cy="2187226"/>
          </a:xfrm>
          <a:prstGeom prst="rect">
            <a:avLst/>
          </a:prstGeom>
          <a:noFill/>
          <a:ln>
            <a:noFill/>
          </a:ln>
        </p:spPr>
        <p:txBody>
          <a:bodyPr spcFirstLastPara="1" wrap="square" lIns="91425" tIns="45700" rIns="91425" bIns="45700" anchor="ctr" anchorCtr="0">
            <a:normAutofit/>
          </a:bodyPr>
          <a:lstStyle>
            <a:lvl1pPr marL="457200" lvl="0" indent="-228600" algn="l">
              <a:lnSpc>
                <a:spcPct val="150000"/>
              </a:lnSpc>
              <a:spcBef>
                <a:spcPts val="1320"/>
              </a:spcBef>
              <a:spcAft>
                <a:spcPts val="0"/>
              </a:spcAft>
              <a:buSzPts val="4400"/>
              <a:buNone/>
              <a:defRPr sz="4400" b="1">
                <a:solidFill>
                  <a:schemeClr val="lt1"/>
                </a:solidFill>
                <a:latin typeface="Calibri"/>
                <a:ea typeface="Calibri"/>
                <a:cs typeface="Calibri"/>
                <a:sym typeface="Calibri"/>
              </a:defRPr>
            </a:lvl1pPr>
            <a:lvl2pPr marL="914400" lvl="1" indent="-228600" algn="just">
              <a:lnSpc>
                <a:spcPct val="90000"/>
              </a:lnSpc>
              <a:spcBef>
                <a:spcPts val="600"/>
              </a:spcBef>
              <a:spcAft>
                <a:spcPts val="0"/>
              </a:spcAft>
              <a:buSzPts val="2000"/>
              <a:buNone/>
              <a:defRPr sz="2000"/>
            </a:lvl2pPr>
            <a:lvl3pPr marL="1371600" lvl="2" indent="-228600" algn="just">
              <a:lnSpc>
                <a:spcPct val="90000"/>
              </a:lnSpc>
              <a:spcBef>
                <a:spcPts val="540"/>
              </a:spcBef>
              <a:spcAft>
                <a:spcPts val="0"/>
              </a:spcAft>
              <a:buSzPts val="1800"/>
              <a:buNone/>
              <a:defRPr sz="1800"/>
            </a:lvl3pPr>
            <a:lvl4pPr marL="1828800" lvl="3" indent="-228600" algn="just">
              <a:lnSpc>
                <a:spcPct val="90000"/>
              </a:lnSpc>
              <a:spcBef>
                <a:spcPts val="480"/>
              </a:spcBef>
              <a:spcAft>
                <a:spcPts val="0"/>
              </a:spcAft>
              <a:buSzPts val="1600"/>
              <a:buNone/>
              <a:defRPr sz="1600"/>
            </a:lvl4pPr>
            <a:lvl5pPr marL="2286000" lvl="4" indent="-228600" algn="just">
              <a:lnSpc>
                <a:spcPct val="90000"/>
              </a:lnSpc>
              <a:spcBef>
                <a:spcPts val="480"/>
              </a:spcBef>
              <a:spcAft>
                <a:spcPts val="0"/>
              </a:spcAft>
              <a:buSzPts val="1600"/>
              <a:buNone/>
              <a:defRPr sz="1600"/>
            </a:lvl5pPr>
            <a:lvl6pPr marL="2743200" lvl="5" indent="-228600" algn="l">
              <a:lnSpc>
                <a:spcPct val="90000"/>
              </a:lnSpc>
              <a:spcBef>
                <a:spcPts val="480"/>
              </a:spcBef>
              <a:spcAft>
                <a:spcPts val="0"/>
              </a:spcAft>
              <a:buClr>
                <a:schemeClr val="dk1"/>
              </a:buClr>
              <a:buSzPts val="1600"/>
              <a:buNone/>
              <a:defRPr sz="1600"/>
            </a:lvl6pPr>
            <a:lvl7pPr marL="3200400" lvl="6" indent="-228600" algn="l">
              <a:lnSpc>
                <a:spcPct val="90000"/>
              </a:lnSpc>
              <a:spcBef>
                <a:spcPts val="480"/>
              </a:spcBef>
              <a:spcAft>
                <a:spcPts val="0"/>
              </a:spcAft>
              <a:buClr>
                <a:schemeClr val="dk1"/>
              </a:buClr>
              <a:buSzPts val="1600"/>
              <a:buNone/>
              <a:defRPr sz="1600"/>
            </a:lvl7pPr>
            <a:lvl8pPr marL="3657600" lvl="7" indent="-228600" algn="l">
              <a:lnSpc>
                <a:spcPct val="90000"/>
              </a:lnSpc>
              <a:spcBef>
                <a:spcPts val="480"/>
              </a:spcBef>
              <a:spcAft>
                <a:spcPts val="0"/>
              </a:spcAft>
              <a:buClr>
                <a:schemeClr val="dk1"/>
              </a:buClr>
              <a:buSzPts val="1600"/>
              <a:buNone/>
              <a:defRPr sz="1600"/>
            </a:lvl8pPr>
            <a:lvl9pPr marL="4114800" lvl="8" indent="-228600" algn="l">
              <a:lnSpc>
                <a:spcPct val="90000"/>
              </a:lnSpc>
              <a:spcBef>
                <a:spcPts val="480"/>
              </a:spcBef>
              <a:spcAft>
                <a:spcPts val="0"/>
              </a:spcAft>
              <a:buClr>
                <a:schemeClr val="dk1"/>
              </a:buClr>
              <a:buSzPts val="1600"/>
              <a:buNone/>
              <a:defRPr sz="1600"/>
            </a:lvl9pPr>
          </a:lstStyle>
          <a:p>
            <a:endParaRPr/>
          </a:p>
        </p:txBody>
      </p:sp>
      <p:sp>
        <p:nvSpPr>
          <p:cNvPr id="32" name="Google Shape;32;p20"/>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0"/>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0"/>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5"/>
        <p:cNvGrpSpPr/>
        <p:nvPr/>
      </p:nvGrpSpPr>
      <p:grpSpPr>
        <a:xfrm>
          <a:off x="0" y="0"/>
          <a:ext cx="0" cy="0"/>
          <a:chOff x="0" y="0"/>
          <a:chExt cx="0" cy="0"/>
        </a:xfrm>
      </p:grpSpPr>
      <p:sp>
        <p:nvSpPr>
          <p:cNvPr id="36" name="Google Shape;36;p21"/>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37" name="Google Shape;37;p21"/>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1"/>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1"/>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lvl="1" indent="0" algn="r">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lvl="2" indent="0" algn="r">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lvl="3" indent="0" algn="r">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lvl="4" indent="0" algn="r">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lvl="5" indent="0" algn="r">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lvl="6" indent="0" algn="r">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lvl="7" indent="0" algn="r">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lvl="8" indent="0" algn="r">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41" name="Google Shape;41;p21"/>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2"/>
        <p:cNvGrpSpPr/>
        <p:nvPr/>
      </p:nvGrpSpPr>
      <p:grpSpPr>
        <a:xfrm>
          <a:off x="0" y="0"/>
          <a:ext cx="0" cy="0"/>
          <a:chOff x="0" y="0"/>
          <a:chExt cx="0" cy="0"/>
        </a:xfrm>
      </p:grpSpPr>
      <p:sp>
        <p:nvSpPr>
          <p:cNvPr id="43" name="Google Shape;43;p22"/>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2"/>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2"/>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 With Animation">
  <p:cSld name="Title and Content - With Animation">
    <p:spTree>
      <p:nvGrpSpPr>
        <p:cNvPr id="1" name="Shape 46"/>
        <p:cNvGrpSpPr/>
        <p:nvPr/>
      </p:nvGrpSpPr>
      <p:grpSpPr>
        <a:xfrm>
          <a:off x="0" y="0"/>
          <a:ext cx="0" cy="0"/>
          <a:chOff x="0" y="0"/>
          <a:chExt cx="0" cy="0"/>
        </a:xfrm>
      </p:grpSpPr>
      <p:sp>
        <p:nvSpPr>
          <p:cNvPr id="47" name="Google Shape;47;p23"/>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48" name="Google Shape;48;p23"/>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3"/>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3"/>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lvl="1" indent="0" algn="r">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lvl="2" indent="0" algn="r">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lvl="3" indent="0" algn="r">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lvl="4" indent="0" algn="r">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lvl="5" indent="0" algn="r">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lvl="6" indent="0" algn="r">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lvl="7" indent="0" algn="r">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lvl="8" indent="0" algn="r">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52" name="Google Shape;52;p23"/>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fade">
                                      <p:cBhvr>
                                        <p:cTn id="7" dur="500"/>
                                        <p:tgtEl>
                                          <p:spTgt spid="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
                                            <p:txEl>
                                              <p:pRg st="1" end="1"/>
                                            </p:txEl>
                                          </p:spTgt>
                                        </p:tgtEl>
                                        <p:attrNameLst>
                                          <p:attrName>style.visibility</p:attrName>
                                        </p:attrNameLst>
                                      </p:cBhvr>
                                      <p:to>
                                        <p:strVal val="visible"/>
                                      </p:to>
                                    </p:set>
                                    <p:animEffect transition="in" filter="fade">
                                      <p:cBhvr>
                                        <p:cTn id="12" dur="500"/>
                                        <p:tgtEl>
                                          <p:spTgt spid="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
                                            <p:txEl>
                                              <p:pRg st="2" end="2"/>
                                            </p:txEl>
                                          </p:spTgt>
                                        </p:tgtEl>
                                        <p:attrNameLst>
                                          <p:attrName>style.visibility</p:attrName>
                                        </p:attrNameLst>
                                      </p:cBhvr>
                                      <p:to>
                                        <p:strVal val="visible"/>
                                      </p:to>
                                    </p:set>
                                    <p:animEffect transition="in" filter="fade">
                                      <p:cBhvr>
                                        <p:cTn id="17" dur="500"/>
                                        <p:tgtEl>
                                          <p:spTgt spid="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
                                            <p:txEl>
                                              <p:pRg st="3" end="3"/>
                                            </p:txEl>
                                          </p:spTgt>
                                        </p:tgtEl>
                                        <p:attrNameLst>
                                          <p:attrName>style.visibility</p:attrName>
                                        </p:attrNameLst>
                                      </p:cBhvr>
                                      <p:to>
                                        <p:strVal val="visible"/>
                                      </p:to>
                                    </p:set>
                                    <p:animEffect transition="in" filter="fade">
                                      <p:cBhvr>
                                        <p:cTn id="22" dur="500"/>
                                        <p:tgtEl>
                                          <p:spTgt spid="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
                                            <p:txEl>
                                              <p:pRg st="4" end="4"/>
                                            </p:txEl>
                                          </p:spTgt>
                                        </p:tgtEl>
                                        <p:attrNameLst>
                                          <p:attrName>style.visibility</p:attrName>
                                        </p:attrNameLst>
                                      </p:cBhvr>
                                      <p:to>
                                        <p:strVal val="visible"/>
                                      </p:to>
                                    </p:set>
                                    <p:animEffect transition="in" filter="fade">
                                      <p:cBhvr>
                                        <p:cTn id="27" dur="500"/>
                                        <p:tgtEl>
                                          <p:spTgt spid="5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
                                            <p:txEl>
                                              <p:pRg st="5" end="5"/>
                                            </p:txEl>
                                          </p:spTgt>
                                        </p:tgtEl>
                                        <p:attrNameLst>
                                          <p:attrName>style.visibility</p:attrName>
                                        </p:attrNameLst>
                                      </p:cBhvr>
                                      <p:to>
                                        <p:strVal val="visible"/>
                                      </p:to>
                                    </p:set>
                                    <p:animEffect transition="in" filter="fade">
                                      <p:cBhvr>
                                        <p:cTn id="32" dur="500"/>
                                        <p:tgtEl>
                                          <p:spTgt spid="5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2">
                                            <p:txEl>
                                              <p:pRg st="6" end="6"/>
                                            </p:txEl>
                                          </p:spTgt>
                                        </p:tgtEl>
                                        <p:attrNameLst>
                                          <p:attrName>style.visibility</p:attrName>
                                        </p:attrNameLst>
                                      </p:cBhvr>
                                      <p:to>
                                        <p:strVal val="visible"/>
                                      </p:to>
                                    </p:set>
                                    <p:animEffect transition="in" filter="fade">
                                      <p:cBhvr>
                                        <p:cTn id="37" dur="500"/>
                                        <p:tgtEl>
                                          <p:spTgt spid="5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2">
                                            <p:txEl>
                                              <p:pRg st="7" end="7"/>
                                            </p:txEl>
                                          </p:spTgt>
                                        </p:tgtEl>
                                        <p:attrNameLst>
                                          <p:attrName>style.visibility</p:attrName>
                                        </p:attrNameLst>
                                      </p:cBhvr>
                                      <p:to>
                                        <p:strVal val="visible"/>
                                      </p:to>
                                    </p:set>
                                    <p:animEffect transition="in" filter="fade">
                                      <p:cBhvr>
                                        <p:cTn id="42" dur="500"/>
                                        <p:tgtEl>
                                          <p:spTgt spid="5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2">
                                            <p:txEl>
                                              <p:pRg st="8" end="8"/>
                                            </p:txEl>
                                          </p:spTgt>
                                        </p:tgtEl>
                                        <p:attrNameLst>
                                          <p:attrName>style.visibility</p:attrName>
                                        </p:attrNameLst>
                                      </p:cBhvr>
                                      <p:to>
                                        <p:strVal val="visible"/>
                                      </p:to>
                                    </p:set>
                                    <p:animEffect transition="in" filter="fade">
                                      <p:cBhvr>
                                        <p:cTn id="47" dur="500"/>
                                        <p:tgtEl>
                                          <p:spTgt spid="5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 2 Columns">
  <p:cSld name="Title and Content - 2 Columns">
    <p:spTree>
      <p:nvGrpSpPr>
        <p:cNvPr id="1" name="Shape 53"/>
        <p:cNvGrpSpPr/>
        <p:nvPr/>
      </p:nvGrpSpPr>
      <p:grpSpPr>
        <a:xfrm>
          <a:off x="0" y="0"/>
          <a:ext cx="0" cy="0"/>
          <a:chOff x="0" y="0"/>
          <a:chExt cx="0" cy="0"/>
        </a:xfrm>
      </p:grpSpPr>
      <p:sp>
        <p:nvSpPr>
          <p:cNvPr id="54" name="Google Shape;54;p24"/>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55" name="Google Shape;55;p24"/>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4"/>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4"/>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4"/>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lvl="1" indent="0" algn="r">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lvl="2" indent="0" algn="r">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lvl="3" indent="0" algn="r">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lvl="4" indent="0" algn="r">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lvl="5" indent="0" algn="r">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lvl="6" indent="0" algn="r">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lvl="7" indent="0" algn="r">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lvl="8" indent="0" algn="r">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59" name="Google Shape;59;p24"/>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0"/>
        <p:cNvGrpSpPr/>
        <p:nvPr/>
      </p:nvGrpSpPr>
      <p:grpSpPr>
        <a:xfrm>
          <a:off x="0" y="0"/>
          <a:ext cx="0" cy="0"/>
          <a:chOff x="0" y="0"/>
          <a:chExt cx="0" cy="0"/>
        </a:xfrm>
      </p:grpSpPr>
      <p:sp>
        <p:nvSpPr>
          <p:cNvPr id="61" name="Google Shape;61;p25"/>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62" name="Google Shape;62;p25"/>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5"/>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5" name="Google Shape;65;p25"/>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25"/>
          <p:cNvSpPr txBox="1">
            <a:spLocks noGrp="1"/>
          </p:cNvSpPr>
          <p:nvPr>
            <p:ph type="body" idx="1"/>
          </p:nvPr>
        </p:nvSpPr>
        <p:spPr>
          <a:xfrm>
            <a:off x="255307" y="1546225"/>
            <a:ext cx="5675313" cy="49355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67" name="Google Shape;67;p25"/>
          <p:cNvSpPr txBox="1">
            <a:spLocks noGrp="1"/>
          </p:cNvSpPr>
          <p:nvPr>
            <p:ph type="body" idx="2"/>
          </p:nvPr>
        </p:nvSpPr>
        <p:spPr>
          <a:xfrm>
            <a:off x="6257152" y="1550708"/>
            <a:ext cx="5675313" cy="49355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8"/>
        <p:cNvGrpSpPr/>
        <p:nvPr/>
      </p:nvGrpSpPr>
      <p:grpSpPr>
        <a:xfrm>
          <a:off x="0" y="0"/>
          <a:ext cx="0" cy="0"/>
          <a:chOff x="0" y="0"/>
          <a:chExt cx="0" cy="0"/>
        </a:xfrm>
      </p:grpSpPr>
      <p:sp>
        <p:nvSpPr>
          <p:cNvPr id="69" name="Google Shape;69;p26"/>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70" name="Google Shape;70;p26"/>
          <p:cNvSpPr txBox="1">
            <a:spLocks noGrp="1"/>
          </p:cNvSpPr>
          <p:nvPr>
            <p:ph type="body" idx="1"/>
          </p:nvPr>
        </p:nvSpPr>
        <p:spPr>
          <a:xfrm>
            <a:off x="268942" y="1489075"/>
            <a:ext cx="5661212" cy="641350"/>
          </a:xfrm>
          <a:prstGeom prst="rect">
            <a:avLst/>
          </a:prstGeom>
          <a:noFill/>
          <a:ln>
            <a:noFill/>
          </a:ln>
        </p:spPr>
        <p:txBody>
          <a:bodyPr spcFirstLastPara="1" wrap="square" lIns="91425" tIns="45700" rIns="91425" bIns="45700" anchor="b" anchorCtr="0">
            <a:normAutofit/>
          </a:bodyPr>
          <a:lstStyle>
            <a:lvl1pPr marL="457200" lvl="0" indent="-228600" algn="just">
              <a:lnSpc>
                <a:spcPct val="90000"/>
              </a:lnSpc>
              <a:spcBef>
                <a:spcPts val="960"/>
              </a:spcBef>
              <a:spcAft>
                <a:spcPts val="0"/>
              </a:spcAft>
              <a:buSzPts val="3200"/>
              <a:buNone/>
              <a:defRPr sz="3200" b="1"/>
            </a:lvl1pPr>
            <a:lvl2pPr marL="914400" lvl="1" indent="-228600" algn="just">
              <a:lnSpc>
                <a:spcPct val="90000"/>
              </a:lnSpc>
              <a:spcBef>
                <a:spcPts val="600"/>
              </a:spcBef>
              <a:spcAft>
                <a:spcPts val="0"/>
              </a:spcAft>
              <a:buSzPts val="2000"/>
              <a:buNone/>
              <a:defRPr sz="2000" b="1"/>
            </a:lvl2pPr>
            <a:lvl3pPr marL="1371600" lvl="2" indent="-228600" algn="just">
              <a:lnSpc>
                <a:spcPct val="90000"/>
              </a:lnSpc>
              <a:spcBef>
                <a:spcPts val="540"/>
              </a:spcBef>
              <a:spcAft>
                <a:spcPts val="0"/>
              </a:spcAft>
              <a:buSzPts val="1800"/>
              <a:buNone/>
              <a:defRPr sz="1800" b="1"/>
            </a:lvl3pPr>
            <a:lvl4pPr marL="1828800" lvl="3" indent="-228600" algn="just">
              <a:lnSpc>
                <a:spcPct val="90000"/>
              </a:lnSpc>
              <a:spcBef>
                <a:spcPts val="480"/>
              </a:spcBef>
              <a:spcAft>
                <a:spcPts val="0"/>
              </a:spcAft>
              <a:buSzPts val="1600"/>
              <a:buNone/>
              <a:defRPr sz="1600" b="1"/>
            </a:lvl4pPr>
            <a:lvl5pPr marL="2286000" lvl="4" indent="-228600" algn="just">
              <a:lnSpc>
                <a:spcPct val="90000"/>
              </a:lnSpc>
              <a:spcBef>
                <a:spcPts val="480"/>
              </a:spcBef>
              <a:spcAft>
                <a:spcPts val="0"/>
              </a:spcAft>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71" name="Google Shape;71;p26"/>
          <p:cNvSpPr txBox="1">
            <a:spLocks noGrp="1"/>
          </p:cNvSpPr>
          <p:nvPr>
            <p:ph type="body" idx="2"/>
          </p:nvPr>
        </p:nvSpPr>
        <p:spPr>
          <a:xfrm>
            <a:off x="6243452" y="1489075"/>
            <a:ext cx="5670642" cy="641350"/>
          </a:xfrm>
          <a:prstGeom prst="rect">
            <a:avLst/>
          </a:prstGeom>
          <a:noFill/>
          <a:ln>
            <a:noFill/>
          </a:ln>
        </p:spPr>
        <p:txBody>
          <a:bodyPr spcFirstLastPara="1" wrap="square" lIns="91425" tIns="45700" rIns="91425" bIns="45700" anchor="b" anchorCtr="0">
            <a:normAutofit/>
          </a:bodyPr>
          <a:lstStyle>
            <a:lvl1pPr marL="457200" lvl="0" indent="-228600" algn="just">
              <a:lnSpc>
                <a:spcPct val="90000"/>
              </a:lnSpc>
              <a:spcBef>
                <a:spcPts val="960"/>
              </a:spcBef>
              <a:spcAft>
                <a:spcPts val="0"/>
              </a:spcAft>
              <a:buSzPts val="3200"/>
              <a:buNone/>
              <a:defRPr sz="3200" b="1"/>
            </a:lvl1pPr>
            <a:lvl2pPr marL="914400" lvl="1" indent="-228600" algn="just">
              <a:lnSpc>
                <a:spcPct val="90000"/>
              </a:lnSpc>
              <a:spcBef>
                <a:spcPts val="600"/>
              </a:spcBef>
              <a:spcAft>
                <a:spcPts val="0"/>
              </a:spcAft>
              <a:buSzPts val="2000"/>
              <a:buNone/>
              <a:defRPr sz="2000" b="1"/>
            </a:lvl2pPr>
            <a:lvl3pPr marL="1371600" lvl="2" indent="-228600" algn="just">
              <a:lnSpc>
                <a:spcPct val="90000"/>
              </a:lnSpc>
              <a:spcBef>
                <a:spcPts val="540"/>
              </a:spcBef>
              <a:spcAft>
                <a:spcPts val="0"/>
              </a:spcAft>
              <a:buSzPts val="1800"/>
              <a:buNone/>
              <a:defRPr sz="1800" b="1"/>
            </a:lvl3pPr>
            <a:lvl4pPr marL="1828800" lvl="3" indent="-228600" algn="just">
              <a:lnSpc>
                <a:spcPct val="90000"/>
              </a:lnSpc>
              <a:spcBef>
                <a:spcPts val="480"/>
              </a:spcBef>
              <a:spcAft>
                <a:spcPts val="0"/>
              </a:spcAft>
              <a:buSzPts val="1600"/>
              <a:buNone/>
              <a:defRPr sz="1600" b="1"/>
            </a:lvl4pPr>
            <a:lvl5pPr marL="2286000" lvl="4" indent="-228600" algn="just">
              <a:lnSpc>
                <a:spcPct val="90000"/>
              </a:lnSpc>
              <a:spcBef>
                <a:spcPts val="480"/>
              </a:spcBef>
              <a:spcAft>
                <a:spcPts val="0"/>
              </a:spcAft>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72" name="Google Shape;72;p26"/>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6"/>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6"/>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5" name="Google Shape;75;p26"/>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6"/>
          <p:cNvSpPr txBox="1">
            <a:spLocks noGrp="1"/>
          </p:cNvSpPr>
          <p:nvPr>
            <p:ph type="body" idx="3"/>
          </p:nvPr>
        </p:nvSpPr>
        <p:spPr>
          <a:xfrm>
            <a:off x="255307" y="2218765"/>
            <a:ext cx="5675313" cy="426299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77" name="Google Shape;77;p26"/>
          <p:cNvSpPr txBox="1">
            <a:spLocks noGrp="1"/>
          </p:cNvSpPr>
          <p:nvPr>
            <p:ph type="body" idx="4"/>
          </p:nvPr>
        </p:nvSpPr>
        <p:spPr>
          <a:xfrm>
            <a:off x="6257152" y="2223248"/>
            <a:ext cx="5675313" cy="426299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154545" y="154547"/>
            <a:ext cx="11835685" cy="1536144"/>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rgbClr val="306786"/>
              </a:buClr>
              <a:buSzPts val="4400"/>
              <a:buFont typeface="Calibri"/>
              <a:buNone/>
              <a:defRPr sz="4400" b="1" i="0" u="none" strike="noStrike" cap="none">
                <a:solidFill>
                  <a:srgbClr val="30678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180304" y="1825625"/>
            <a:ext cx="11822806" cy="4652448"/>
          </a:xfrm>
          <a:prstGeom prst="rect">
            <a:avLst/>
          </a:prstGeom>
          <a:noFill/>
          <a:ln>
            <a:noFill/>
          </a:ln>
        </p:spPr>
        <p:txBody>
          <a:bodyPr spcFirstLastPara="1" wrap="square" lIns="91425" tIns="45700" rIns="91425" bIns="45700" anchor="t" anchorCtr="0">
            <a:normAutofit/>
          </a:bodyPr>
          <a:lstStyle>
            <a:lvl1pPr marL="457200" marR="0" lvl="0" indent="-431800" algn="just" rtl="0">
              <a:lnSpc>
                <a:spcPct val="90000"/>
              </a:lnSpc>
              <a:spcBef>
                <a:spcPts val="960"/>
              </a:spcBef>
              <a:spcAft>
                <a:spcPts val="0"/>
              </a:spcAft>
              <a:buClr>
                <a:srgbClr val="0070C0"/>
              </a:buClr>
              <a:buSzPts val="3200"/>
              <a:buFont typeface="Noto Sans Symbols"/>
              <a:buChar char="❖"/>
              <a:defRPr sz="3200" b="0" i="0" u="none" strike="noStrike" cap="none">
                <a:solidFill>
                  <a:schemeClr val="dk1"/>
                </a:solidFill>
                <a:latin typeface="Calibri"/>
                <a:ea typeface="Calibri"/>
                <a:cs typeface="Calibri"/>
                <a:sym typeface="Calibri"/>
              </a:defRPr>
            </a:lvl1pPr>
            <a:lvl2pPr marL="914400" marR="0" lvl="1" indent="-406400" algn="just" rtl="0">
              <a:lnSpc>
                <a:spcPct val="90000"/>
              </a:lnSpc>
              <a:spcBef>
                <a:spcPts val="840"/>
              </a:spcBef>
              <a:spcAft>
                <a:spcPts val="0"/>
              </a:spcAft>
              <a:buClr>
                <a:srgbClr val="0070C0"/>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just" rtl="0">
              <a:lnSpc>
                <a:spcPct val="90000"/>
              </a:lnSpc>
              <a:spcBef>
                <a:spcPts val="720"/>
              </a:spcBef>
              <a:spcAft>
                <a:spcPts val="0"/>
              </a:spcAft>
              <a:buClr>
                <a:srgbClr val="0070C0"/>
              </a:buClr>
              <a:buSzPts val="2400"/>
              <a:buFont typeface="Noto Sans Symbols"/>
              <a:buChar char="▪"/>
              <a:defRPr sz="2400" b="0" i="0" u="none" strike="noStrike" cap="none">
                <a:solidFill>
                  <a:schemeClr val="dk1"/>
                </a:solidFill>
                <a:latin typeface="Calibri"/>
                <a:ea typeface="Calibri"/>
                <a:cs typeface="Calibri"/>
                <a:sym typeface="Calibri"/>
              </a:defRPr>
            </a:lvl3pPr>
            <a:lvl4pPr marL="1828800" marR="0" lvl="3" indent="-355600" algn="just" rtl="0">
              <a:lnSpc>
                <a:spcPct val="90000"/>
              </a:lnSpc>
              <a:spcBef>
                <a:spcPts val="600"/>
              </a:spcBef>
              <a:spcAft>
                <a:spcPts val="0"/>
              </a:spcAft>
              <a:buClr>
                <a:srgbClr val="0070C0"/>
              </a:buClr>
              <a:buSzPts val="2000"/>
              <a:buFont typeface="Courier New"/>
              <a:buChar char="o"/>
              <a:defRPr sz="2000" b="0" i="0" u="none" strike="noStrike" cap="none">
                <a:solidFill>
                  <a:schemeClr val="dk1"/>
                </a:solidFill>
                <a:latin typeface="Calibri"/>
                <a:ea typeface="Calibri"/>
                <a:cs typeface="Calibri"/>
                <a:sym typeface="Calibri"/>
              </a:defRPr>
            </a:lvl4pPr>
            <a:lvl5pPr marL="2286000" marR="0" lvl="4" indent="-355600" algn="just" rtl="0">
              <a:lnSpc>
                <a:spcPct val="90000"/>
              </a:lnSpc>
              <a:spcBef>
                <a:spcPts val="600"/>
              </a:spcBef>
              <a:spcAft>
                <a:spcPts val="0"/>
              </a:spcAft>
              <a:buClr>
                <a:srgbClr val="0070C0"/>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7"/>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1" u="none" strike="noStrike" cap="none">
                <a:solidFill>
                  <a:srgbClr val="0C0C0C"/>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7"/>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1" u="none" strike="noStrike" cap="none">
                <a:solidFill>
                  <a:srgbClr val="0C0C0C"/>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7"/>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17" descr="C:\Users\Admin\Desktop\New folder (3)\PPT\AcroLogoTransparant.png"/>
          <p:cNvPicPr preferRelativeResize="0"/>
          <p:nvPr/>
        </p:nvPicPr>
        <p:blipFill rotWithShape="1">
          <a:blip r:embed="rId16">
            <a:alphaModFix/>
          </a:blip>
          <a:srcRect/>
          <a:stretch/>
        </p:blipFill>
        <p:spPr>
          <a:xfrm>
            <a:off x="10167750" y="6460506"/>
            <a:ext cx="1828800" cy="370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22f1ae101c7_1_28"/>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Survey of Existing Systems</a:t>
            </a:r>
            <a:endParaRPr/>
          </a:p>
        </p:txBody>
      </p:sp>
      <p:sp>
        <p:nvSpPr>
          <p:cNvPr id="200" name="Google Shape;200;g22f1ae101c7_1_28"/>
          <p:cNvSpPr txBox="1">
            <a:spLocks noGrp="1"/>
          </p:cNvSpPr>
          <p:nvPr>
            <p:ph type="body" idx="1"/>
          </p:nvPr>
        </p:nvSpPr>
        <p:spPr>
          <a:xfrm>
            <a:off x="70225" y="1375150"/>
            <a:ext cx="6187200" cy="5112900"/>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None/>
            </a:pPr>
            <a:r>
              <a:rPr lang="en-US" sz="1500" b="1">
                <a:latin typeface="Times New Roman"/>
                <a:ea typeface="Times New Roman"/>
                <a:cs typeface="Times New Roman"/>
                <a:sym typeface="Times New Roman"/>
              </a:rPr>
              <a:t>5 Molecular-Based Plant Disease Detection Systems:</a:t>
            </a:r>
            <a:endParaRPr sz="1500" b="1">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1200">
              <a:latin typeface="Times New Roman"/>
              <a:ea typeface="Times New Roman"/>
              <a:cs typeface="Times New Roman"/>
              <a:sym typeface="Times New Roman"/>
            </a:endParaRPr>
          </a:p>
          <a:p>
            <a:pPr marL="457200" lvl="0" indent="-311150" algn="just" rtl="0">
              <a:lnSpc>
                <a:spcPct val="100000"/>
              </a:lnSpc>
              <a:spcBef>
                <a:spcPts val="0"/>
              </a:spcBef>
              <a:spcAft>
                <a:spcPts val="0"/>
              </a:spcAft>
              <a:buClr>
                <a:schemeClr val="dk1"/>
              </a:buClr>
              <a:buSzPts val="1300"/>
              <a:buFont typeface="Times New Roman"/>
              <a:buChar char="●"/>
            </a:pPr>
            <a:r>
              <a:rPr lang="en-US" sz="1300" b="1">
                <a:latin typeface="Times New Roman"/>
                <a:ea typeface="Times New Roman"/>
                <a:cs typeface="Times New Roman"/>
                <a:sym typeface="Times New Roman"/>
              </a:rPr>
              <a:t>Advantages:</a:t>
            </a:r>
            <a:endParaRPr sz="1300" b="1">
              <a:latin typeface="Times New Roman"/>
              <a:ea typeface="Times New Roman"/>
              <a:cs typeface="Times New Roman"/>
              <a:sym typeface="Times New Roman"/>
            </a:endParaRPr>
          </a:p>
          <a:p>
            <a:pPr marL="914400" lvl="0" indent="-311150" algn="just" rtl="0">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High sensitivity and specificity for precise identification of pathogens.</a:t>
            </a:r>
            <a:endParaRPr sz="1300">
              <a:latin typeface="Times New Roman"/>
              <a:ea typeface="Times New Roman"/>
              <a:cs typeface="Times New Roman"/>
              <a:sym typeface="Times New Roman"/>
            </a:endParaRPr>
          </a:p>
          <a:p>
            <a:pPr marL="914400" lvl="0" indent="-311150" algn="just" rtl="0">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Early detection enables early intervention and prevention of disease spread.</a:t>
            </a:r>
            <a:endParaRPr sz="1300">
              <a:latin typeface="Times New Roman"/>
              <a:ea typeface="Times New Roman"/>
              <a:cs typeface="Times New Roman"/>
              <a:sym typeface="Times New Roman"/>
            </a:endParaRPr>
          </a:p>
          <a:p>
            <a:pPr marL="914400" lvl="0" indent="-311150" algn="just" rtl="0">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Wide range of disease detection like spectrum of pathogens, bacteria, viruses.</a:t>
            </a:r>
            <a:endParaRPr sz="1300">
              <a:latin typeface="Times New Roman"/>
              <a:ea typeface="Times New Roman"/>
              <a:cs typeface="Times New Roman"/>
              <a:sym typeface="Times New Roman"/>
            </a:endParaRPr>
          </a:p>
          <a:p>
            <a:pPr marL="914400" lvl="0" indent="0" algn="just" rtl="0">
              <a:lnSpc>
                <a:spcPct val="100000"/>
              </a:lnSpc>
              <a:spcBef>
                <a:spcPts val="0"/>
              </a:spcBef>
              <a:spcAft>
                <a:spcPts val="0"/>
              </a:spcAft>
              <a:buNone/>
            </a:pPr>
            <a:endParaRPr sz="1200">
              <a:latin typeface="Times New Roman"/>
              <a:ea typeface="Times New Roman"/>
              <a:cs typeface="Times New Roman"/>
              <a:sym typeface="Times New Roman"/>
            </a:endParaRPr>
          </a:p>
          <a:p>
            <a:pPr marL="457200" lvl="0" indent="-311150" algn="just" rtl="0">
              <a:lnSpc>
                <a:spcPct val="100000"/>
              </a:lnSpc>
              <a:spcBef>
                <a:spcPts val="0"/>
              </a:spcBef>
              <a:spcAft>
                <a:spcPts val="0"/>
              </a:spcAft>
              <a:buClr>
                <a:schemeClr val="dk1"/>
              </a:buClr>
              <a:buSzPts val="1300"/>
              <a:buFont typeface="Times New Roman"/>
              <a:buChar char="●"/>
            </a:pPr>
            <a:r>
              <a:rPr lang="en-US" sz="1300" b="1">
                <a:latin typeface="Times New Roman"/>
                <a:ea typeface="Times New Roman"/>
                <a:cs typeface="Times New Roman"/>
                <a:sym typeface="Times New Roman"/>
              </a:rPr>
              <a:t>Disadvantages:</a:t>
            </a:r>
            <a:endParaRPr sz="1300" b="1">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1200">
              <a:latin typeface="Times New Roman"/>
              <a:ea typeface="Times New Roman"/>
              <a:cs typeface="Times New Roman"/>
              <a:sym typeface="Times New Roman"/>
            </a:endParaRPr>
          </a:p>
          <a:p>
            <a:pPr marL="914400" lvl="0" indent="-304800" algn="just" rtl="0">
              <a:lnSpc>
                <a:spcPct val="100000"/>
              </a:lnSpc>
              <a:spcBef>
                <a:spcPts val="0"/>
              </a:spcBef>
              <a:spcAft>
                <a:spcPts val="0"/>
              </a:spcAft>
              <a:buClr>
                <a:schemeClr val="dk1"/>
              </a:buClr>
              <a:buSzPts val="1200"/>
              <a:buFont typeface="Times New Roman"/>
              <a:buAutoNum type="arabicPeriod"/>
            </a:pPr>
            <a:r>
              <a:rPr lang="en-US" sz="1300">
                <a:latin typeface="Times New Roman"/>
                <a:ea typeface="Times New Roman"/>
                <a:cs typeface="Times New Roman"/>
                <a:sym typeface="Times New Roman"/>
              </a:rPr>
              <a:t>Infrastructure and expertise requirement for sample collection, DNA/RNA extraction, and analysis.</a:t>
            </a:r>
            <a:endParaRPr sz="1300">
              <a:latin typeface="Times New Roman"/>
              <a:ea typeface="Times New Roman"/>
              <a:cs typeface="Times New Roman"/>
              <a:sym typeface="Times New Roman"/>
            </a:endParaRPr>
          </a:p>
          <a:p>
            <a:pPr marL="914400" lvl="0" indent="-311150" algn="just" rtl="0">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Time-consuming,results in hindering rapid decision-making for disease management.</a:t>
            </a:r>
            <a:endParaRPr sz="1300">
              <a:latin typeface="Times New Roman"/>
              <a:ea typeface="Times New Roman"/>
              <a:cs typeface="Times New Roman"/>
              <a:sym typeface="Times New Roman"/>
            </a:endParaRPr>
          </a:p>
          <a:p>
            <a:pPr marL="914400" lvl="0" indent="-311150" algn="just" rtl="0">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The equipment, expertise needed are costly, making them less accessible to resource-limited farmers.</a:t>
            </a:r>
            <a:endParaRPr sz="1300">
              <a:latin typeface="Times New Roman"/>
              <a:ea typeface="Times New Roman"/>
              <a:cs typeface="Times New Roman"/>
              <a:sym typeface="Times New Roman"/>
            </a:endParaRPr>
          </a:p>
          <a:p>
            <a:pPr marL="914400" lvl="0" indent="0" algn="just" rtl="0">
              <a:lnSpc>
                <a:spcPct val="100000"/>
              </a:lnSpc>
              <a:spcBef>
                <a:spcPts val="0"/>
              </a:spcBef>
              <a:spcAft>
                <a:spcPts val="0"/>
              </a:spcAft>
              <a:buNone/>
            </a:pPr>
            <a:endParaRPr sz="1200">
              <a:latin typeface="Times New Roman"/>
              <a:ea typeface="Times New Roman"/>
              <a:cs typeface="Times New Roman"/>
              <a:sym typeface="Times New Roman"/>
            </a:endParaRPr>
          </a:p>
          <a:p>
            <a:pPr marL="457200" lvl="0" indent="-311150" algn="just" rtl="0">
              <a:lnSpc>
                <a:spcPct val="100000"/>
              </a:lnSpc>
              <a:spcBef>
                <a:spcPts val="0"/>
              </a:spcBef>
              <a:spcAft>
                <a:spcPts val="0"/>
              </a:spcAft>
              <a:buClr>
                <a:schemeClr val="dk1"/>
              </a:buClr>
              <a:buSzPts val="1300"/>
              <a:buFont typeface="Times New Roman"/>
              <a:buChar char="●"/>
            </a:pPr>
            <a:r>
              <a:rPr lang="en-US" sz="1300" b="1">
                <a:latin typeface="Times New Roman"/>
                <a:ea typeface="Times New Roman"/>
                <a:cs typeface="Times New Roman"/>
                <a:sym typeface="Times New Roman"/>
              </a:rPr>
              <a:t>Gaps Identified:</a:t>
            </a:r>
            <a:endParaRPr sz="1300" b="1">
              <a:latin typeface="Times New Roman"/>
              <a:ea typeface="Times New Roman"/>
              <a:cs typeface="Times New Roman"/>
              <a:sym typeface="Times New Roman"/>
            </a:endParaRPr>
          </a:p>
          <a:p>
            <a:pPr marL="914400" lvl="0" indent="-311150" algn="just" rtl="0">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Point-of-care devices can be used directly in the field without extensive laboratory infrastructure.</a:t>
            </a:r>
            <a:endParaRPr sz="1300">
              <a:latin typeface="Times New Roman"/>
              <a:ea typeface="Times New Roman"/>
              <a:cs typeface="Times New Roman"/>
              <a:sym typeface="Times New Roman"/>
            </a:endParaRPr>
          </a:p>
          <a:p>
            <a:pPr marL="914400" lvl="0" indent="-311150" algn="just" rtl="0">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Enhancing the range of pathogens that can be detected by molecular techniques, including emerging or less-studied pathogens.</a:t>
            </a:r>
            <a:endParaRPr sz="1300">
              <a:latin typeface="Times New Roman"/>
              <a:ea typeface="Times New Roman"/>
              <a:cs typeface="Times New Roman"/>
              <a:sym typeface="Times New Roman"/>
            </a:endParaRPr>
          </a:p>
          <a:p>
            <a:pPr marL="914400" lvl="0" indent="-311150" algn="just" rtl="0">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Reducing the time required for sample processing and analysis through improved protocols and automation.</a:t>
            </a:r>
            <a:endParaRPr sz="1600" b="1">
              <a:latin typeface="Times New Roman"/>
              <a:ea typeface="Times New Roman"/>
              <a:cs typeface="Times New Roman"/>
              <a:sym typeface="Times New Roman"/>
            </a:endParaRPr>
          </a:p>
        </p:txBody>
      </p:sp>
      <p:sp>
        <p:nvSpPr>
          <p:cNvPr id="201" name="Google Shape;201;g22f1ae101c7_1_28"/>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202" name="Google Shape;202;g22f1ae101c7_1_28"/>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03" name="Google Shape;203;g22f1ae101c7_1_28"/>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pic>
        <p:nvPicPr>
          <p:cNvPr id="204" name="Google Shape;204;g22f1ae101c7_1_28"/>
          <p:cNvPicPr preferRelativeResize="0"/>
          <p:nvPr/>
        </p:nvPicPr>
        <p:blipFill>
          <a:blip r:embed="rId3">
            <a:alphaModFix/>
          </a:blip>
          <a:stretch>
            <a:fillRect/>
          </a:stretch>
        </p:blipFill>
        <p:spPr>
          <a:xfrm>
            <a:off x="10494175" y="41225"/>
            <a:ext cx="1618200" cy="1218325"/>
          </a:xfrm>
          <a:prstGeom prst="rect">
            <a:avLst/>
          </a:prstGeom>
          <a:noFill/>
          <a:ln>
            <a:noFill/>
          </a:ln>
          <a:effectLst>
            <a:outerShdw dist="180975" dir="5580000" algn="bl" rotWithShape="0">
              <a:srgbClr val="000000">
                <a:alpha val="36000"/>
              </a:srgbClr>
            </a:outerShdw>
          </a:effectLst>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9"/>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Objectives</a:t>
            </a:r>
            <a:endParaRPr/>
          </a:p>
        </p:txBody>
      </p:sp>
      <p:sp>
        <p:nvSpPr>
          <p:cNvPr id="210" name="Google Shape;210;p9"/>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fontScale="85000" lnSpcReduction="10000"/>
          </a:bodyPr>
          <a:lstStyle/>
          <a:p>
            <a:pPr marL="228600" lvl="0" indent="-198120" algn="just" rtl="0">
              <a:lnSpc>
                <a:spcPct val="90000"/>
              </a:lnSpc>
              <a:spcBef>
                <a:spcPts val="0"/>
              </a:spcBef>
              <a:spcAft>
                <a:spcPts val="0"/>
              </a:spcAft>
              <a:buSzPct val="100000"/>
              <a:buChar char="❖"/>
            </a:pPr>
            <a:r>
              <a:rPr lang="en-US"/>
              <a:t>The identification of plant diseases is a key concern in today’s world with new pathogens growing up everywhere. It is to be done via technique that takes plant photos and determines if they contain diseases using machine vision equipment. These detection tools have partially replaced the old fashioned naked eye identification techniques. </a:t>
            </a:r>
            <a:endParaRPr/>
          </a:p>
          <a:p>
            <a:pPr marL="0" lvl="0" indent="0" algn="just" rtl="0">
              <a:lnSpc>
                <a:spcPct val="90000"/>
              </a:lnSpc>
              <a:spcBef>
                <a:spcPts val="0"/>
              </a:spcBef>
              <a:spcAft>
                <a:spcPts val="0"/>
              </a:spcAft>
              <a:buNone/>
            </a:pPr>
            <a:endParaRPr/>
          </a:p>
          <a:p>
            <a:pPr marL="228600" lvl="0" indent="-198120" algn="just" rtl="0">
              <a:lnSpc>
                <a:spcPct val="90000"/>
              </a:lnSpc>
              <a:spcBef>
                <a:spcPts val="0"/>
              </a:spcBef>
              <a:spcAft>
                <a:spcPts val="0"/>
              </a:spcAft>
              <a:buSzPct val="100000"/>
              <a:buChar char="❖"/>
            </a:pPr>
            <a:r>
              <a:rPr lang="en-US"/>
              <a:t>In this project people can easily detect the disease that is affecting the life of plant in some simple steps .It identifies the plant diseases using image processing ,after identification of the disease, suggests the name of pesticide to be used. It also identifies the insects and pests responsible for the epidemic. </a:t>
            </a:r>
            <a:endParaRPr/>
          </a:p>
          <a:p>
            <a:pPr marL="0" lvl="0" indent="0" algn="just" rtl="0">
              <a:lnSpc>
                <a:spcPct val="90000"/>
              </a:lnSpc>
              <a:spcBef>
                <a:spcPts val="0"/>
              </a:spcBef>
              <a:spcAft>
                <a:spcPts val="0"/>
              </a:spcAft>
              <a:buNone/>
            </a:pPr>
            <a:endParaRPr/>
          </a:p>
          <a:p>
            <a:pPr marL="228600" lvl="0" indent="-198120" algn="just" rtl="0">
              <a:lnSpc>
                <a:spcPct val="90000"/>
              </a:lnSpc>
              <a:spcBef>
                <a:spcPts val="0"/>
              </a:spcBef>
              <a:spcAft>
                <a:spcPts val="0"/>
              </a:spcAft>
              <a:buSzPct val="100000"/>
              <a:buChar char="❖"/>
            </a:pPr>
            <a:r>
              <a:rPr lang="en-US"/>
              <a:t>Along with the disease detection, users can get the suggestion of preventive measures to treat the disease . Additionally , disease prevention ideas and care tips will be provided for the different plants and crops . </a:t>
            </a:r>
            <a:endParaRPr/>
          </a:p>
        </p:txBody>
      </p:sp>
      <p:sp>
        <p:nvSpPr>
          <p:cNvPr id="211" name="Google Shape;211;p9"/>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212" name="Google Shape;212;p9"/>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13" name="Google Shape;213;p9"/>
          <p:cNvSpPr txBox="1">
            <a:spLocks noGrp="1"/>
          </p:cNvSpPr>
          <p:nvPr>
            <p:ph type="ftr" idx="11"/>
          </p:nvPr>
        </p:nvSpPr>
        <p:spPr>
          <a:xfrm>
            <a:off x="4301465" y="6408891"/>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pic>
        <p:nvPicPr>
          <p:cNvPr id="214" name="Google Shape;214;p9"/>
          <p:cNvPicPr preferRelativeResize="0"/>
          <p:nvPr/>
        </p:nvPicPr>
        <p:blipFill>
          <a:blip r:embed="rId3">
            <a:alphaModFix/>
          </a:blip>
          <a:stretch>
            <a:fillRect/>
          </a:stretch>
        </p:blipFill>
        <p:spPr>
          <a:xfrm>
            <a:off x="10494175" y="41225"/>
            <a:ext cx="1618200" cy="1218325"/>
          </a:xfrm>
          <a:prstGeom prst="rect">
            <a:avLst/>
          </a:prstGeom>
          <a:noFill/>
          <a:ln>
            <a:noFill/>
          </a:ln>
          <a:effectLst>
            <a:outerShdw dist="180975" dir="5580000" algn="bl" rotWithShape="0">
              <a:srgbClr val="000000">
                <a:alpha val="36000"/>
              </a:srgbClr>
            </a:outerShdw>
          </a:effectLst>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0"/>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Requirement Analysis</a:t>
            </a:r>
            <a:endParaRPr/>
          </a:p>
        </p:txBody>
      </p:sp>
      <p:sp>
        <p:nvSpPr>
          <p:cNvPr id="220" name="Google Shape;220;p10"/>
          <p:cNvSpPr txBox="1">
            <a:spLocks noGrp="1"/>
          </p:cNvSpPr>
          <p:nvPr>
            <p:ph type="body" idx="1"/>
          </p:nvPr>
        </p:nvSpPr>
        <p:spPr>
          <a:xfrm>
            <a:off x="295300" y="1751075"/>
            <a:ext cx="8757600" cy="4098900"/>
          </a:xfrm>
          <a:prstGeom prst="rect">
            <a:avLst/>
          </a:prstGeom>
          <a:noFill/>
          <a:ln>
            <a:noFill/>
          </a:ln>
        </p:spPr>
        <p:txBody>
          <a:bodyPr spcFirstLastPara="1" wrap="square" lIns="91425" tIns="45700" rIns="91425" bIns="45700" anchor="t" anchorCtr="0">
            <a:normAutofit/>
          </a:bodyPr>
          <a:lstStyle/>
          <a:p>
            <a:pPr marL="228600" lvl="0" indent="-215900" algn="l" rtl="0">
              <a:lnSpc>
                <a:spcPct val="90000"/>
              </a:lnSpc>
              <a:spcBef>
                <a:spcPts val="0"/>
              </a:spcBef>
              <a:spcAft>
                <a:spcPts val="0"/>
              </a:spcAft>
              <a:buSzPts val="3000"/>
              <a:buChar char="❖"/>
            </a:pPr>
            <a:r>
              <a:rPr lang="en-US" sz="3000"/>
              <a:t>Plants are subject to a variety of problems that </a:t>
            </a:r>
            <a:endParaRPr sz="3000"/>
          </a:p>
          <a:p>
            <a:pPr marL="228600" lvl="0" indent="0" algn="l" rtl="0">
              <a:lnSpc>
                <a:spcPct val="90000"/>
              </a:lnSpc>
              <a:spcBef>
                <a:spcPts val="0"/>
              </a:spcBef>
              <a:spcAft>
                <a:spcPts val="0"/>
              </a:spcAft>
              <a:buNone/>
            </a:pPr>
            <a:r>
              <a:rPr lang="en-US" sz="3000"/>
              <a:t>threaten their health affecting not only </a:t>
            </a:r>
            <a:endParaRPr sz="3000"/>
          </a:p>
          <a:p>
            <a:pPr marL="228600" lvl="0" indent="0" algn="l" rtl="0">
              <a:lnSpc>
                <a:spcPct val="90000"/>
              </a:lnSpc>
              <a:spcBef>
                <a:spcPts val="0"/>
              </a:spcBef>
              <a:spcAft>
                <a:spcPts val="0"/>
              </a:spcAft>
              <a:buNone/>
            </a:pPr>
            <a:r>
              <a:rPr lang="en-US" sz="3000"/>
              <a:t>aesthetics but posing more serious </a:t>
            </a:r>
            <a:endParaRPr sz="3000"/>
          </a:p>
          <a:p>
            <a:pPr marL="228600" lvl="0" indent="0" algn="l" rtl="0">
              <a:lnSpc>
                <a:spcPct val="90000"/>
              </a:lnSpc>
              <a:spcBef>
                <a:spcPts val="0"/>
              </a:spcBef>
              <a:spcAft>
                <a:spcPts val="0"/>
              </a:spcAft>
              <a:buNone/>
            </a:pPr>
            <a:r>
              <a:rPr lang="en-US" sz="3000"/>
              <a:t>consequences like plant death.</a:t>
            </a:r>
            <a:endParaRPr sz="3000"/>
          </a:p>
          <a:p>
            <a:pPr marL="0" lvl="0" indent="0" algn="l" rtl="0">
              <a:lnSpc>
                <a:spcPct val="90000"/>
              </a:lnSpc>
              <a:spcBef>
                <a:spcPts val="0"/>
              </a:spcBef>
              <a:spcAft>
                <a:spcPts val="0"/>
              </a:spcAft>
              <a:buNone/>
            </a:pPr>
            <a:endParaRPr sz="3000"/>
          </a:p>
          <a:p>
            <a:pPr marL="228600" lvl="0" indent="-215900" algn="l" rtl="0">
              <a:lnSpc>
                <a:spcPct val="90000"/>
              </a:lnSpc>
              <a:spcBef>
                <a:spcPts val="0"/>
              </a:spcBef>
              <a:spcAft>
                <a:spcPts val="0"/>
              </a:spcAft>
              <a:buSzPts val="3000"/>
              <a:buChar char="❖"/>
            </a:pPr>
            <a:r>
              <a:rPr lang="en-US" sz="3000"/>
              <a:t>Regardless of the plant host or particular </a:t>
            </a:r>
            <a:endParaRPr sz="3000"/>
          </a:p>
          <a:p>
            <a:pPr marL="228600" lvl="0" indent="0" algn="l" rtl="0">
              <a:lnSpc>
                <a:spcPct val="90000"/>
              </a:lnSpc>
              <a:spcBef>
                <a:spcPts val="0"/>
              </a:spcBef>
              <a:spcAft>
                <a:spcPts val="0"/>
              </a:spcAft>
              <a:buNone/>
            </a:pPr>
            <a:r>
              <a:rPr lang="en-US" sz="3000"/>
              <a:t>type of disease that is encountered, the </a:t>
            </a:r>
            <a:endParaRPr sz="3000"/>
          </a:p>
          <a:p>
            <a:pPr marL="228600" lvl="0" indent="0" algn="l" rtl="0">
              <a:lnSpc>
                <a:spcPct val="90000"/>
              </a:lnSpc>
              <a:spcBef>
                <a:spcPts val="0"/>
              </a:spcBef>
              <a:spcAft>
                <a:spcPts val="0"/>
              </a:spcAft>
              <a:buNone/>
            </a:pPr>
            <a:r>
              <a:rPr lang="en-US" sz="3000"/>
              <a:t>concepts of disease prevention and </a:t>
            </a:r>
            <a:endParaRPr sz="3000"/>
          </a:p>
          <a:p>
            <a:pPr marL="228600" lvl="0" indent="0" algn="l" rtl="0">
              <a:lnSpc>
                <a:spcPct val="90000"/>
              </a:lnSpc>
              <a:spcBef>
                <a:spcPts val="0"/>
              </a:spcBef>
              <a:spcAft>
                <a:spcPts val="0"/>
              </a:spcAft>
              <a:buNone/>
            </a:pPr>
            <a:r>
              <a:rPr lang="en-US" sz="3000"/>
              <a:t>management are fundamentally the same. </a:t>
            </a:r>
            <a:endParaRPr sz="1000" b="1">
              <a:solidFill>
                <a:srgbClr val="0A0A0A"/>
              </a:solidFill>
              <a:highlight>
                <a:srgbClr val="FEFEFE"/>
              </a:highlight>
              <a:latin typeface="Roboto"/>
              <a:ea typeface="Roboto"/>
              <a:cs typeface="Roboto"/>
              <a:sym typeface="Roboto"/>
            </a:endParaRPr>
          </a:p>
        </p:txBody>
      </p:sp>
      <p:sp>
        <p:nvSpPr>
          <p:cNvPr id="221" name="Google Shape;221;p10"/>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222" name="Google Shape;222;p10"/>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23" name="Google Shape;223;p10"/>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pic>
        <p:nvPicPr>
          <p:cNvPr id="224" name="Google Shape;224;p10"/>
          <p:cNvPicPr preferRelativeResize="0"/>
          <p:nvPr/>
        </p:nvPicPr>
        <p:blipFill>
          <a:blip r:embed="rId3">
            <a:alphaModFix/>
          </a:blip>
          <a:stretch>
            <a:fillRect/>
          </a:stretch>
        </p:blipFill>
        <p:spPr>
          <a:xfrm>
            <a:off x="10494175" y="41225"/>
            <a:ext cx="1618200" cy="1218325"/>
          </a:xfrm>
          <a:prstGeom prst="rect">
            <a:avLst/>
          </a:prstGeom>
          <a:noFill/>
          <a:ln>
            <a:noFill/>
          </a:ln>
          <a:effectLst>
            <a:outerShdw dist="180975" dir="5580000" algn="bl" rotWithShape="0">
              <a:srgbClr val="000000">
                <a:alpha val="36000"/>
              </a:srgbClr>
            </a:outerShdw>
          </a:effectLst>
        </p:spPr>
      </p:pic>
      <p:pic>
        <p:nvPicPr>
          <p:cNvPr id="225" name="Google Shape;225;p10"/>
          <p:cNvPicPr preferRelativeResize="0"/>
          <p:nvPr/>
        </p:nvPicPr>
        <p:blipFill rotWithShape="1">
          <a:blip r:embed="rId4">
            <a:alphaModFix/>
          </a:blip>
          <a:srcRect l="15228" t="1513" r="10266" b="7874"/>
          <a:stretch/>
        </p:blipFill>
        <p:spPr>
          <a:xfrm>
            <a:off x="8497150" y="2051425"/>
            <a:ext cx="3275476" cy="3056526"/>
          </a:xfrm>
          <a:prstGeom prst="rect">
            <a:avLst/>
          </a:prstGeom>
          <a:noFill/>
          <a:ln>
            <a:noFill/>
          </a:ln>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22f1ae101c7_2_6"/>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Requirement Analysis</a:t>
            </a:r>
            <a:endParaRPr/>
          </a:p>
        </p:txBody>
      </p:sp>
      <p:sp>
        <p:nvSpPr>
          <p:cNvPr id="231" name="Google Shape;231;g22f1ae101c7_2_6"/>
          <p:cNvSpPr txBox="1">
            <a:spLocks noGrp="1"/>
          </p:cNvSpPr>
          <p:nvPr>
            <p:ph type="body" idx="1"/>
          </p:nvPr>
        </p:nvSpPr>
        <p:spPr>
          <a:xfrm>
            <a:off x="154550" y="1789500"/>
            <a:ext cx="7165500" cy="4060500"/>
          </a:xfrm>
          <a:prstGeom prst="rect">
            <a:avLst/>
          </a:prstGeom>
          <a:noFill/>
          <a:ln>
            <a:noFill/>
          </a:ln>
        </p:spPr>
        <p:txBody>
          <a:bodyPr spcFirstLastPara="1" wrap="square" lIns="91425" tIns="45700" rIns="91425" bIns="45700" anchor="t" anchorCtr="0">
            <a:normAutofit/>
          </a:bodyPr>
          <a:lstStyle/>
          <a:p>
            <a:pPr marL="228600" lvl="0" indent="-196850" algn="just" rtl="0">
              <a:lnSpc>
                <a:spcPct val="80000"/>
              </a:lnSpc>
              <a:spcBef>
                <a:spcPts val="0"/>
              </a:spcBef>
              <a:spcAft>
                <a:spcPts val="0"/>
              </a:spcAft>
              <a:buSzPts val="2700"/>
              <a:buChar char="❖"/>
            </a:pPr>
            <a:r>
              <a:rPr lang="en-US" sz="2700"/>
              <a:t>Management of plant diseases involves a two-step process : </a:t>
            </a:r>
            <a:endParaRPr sz="2700"/>
          </a:p>
          <a:p>
            <a:pPr marL="228600" lvl="0" indent="0" algn="just" rtl="0">
              <a:lnSpc>
                <a:spcPct val="80000"/>
              </a:lnSpc>
              <a:spcBef>
                <a:spcPts val="0"/>
              </a:spcBef>
              <a:spcAft>
                <a:spcPts val="0"/>
              </a:spcAft>
              <a:buNone/>
            </a:pPr>
            <a:endParaRPr sz="2700"/>
          </a:p>
          <a:p>
            <a:pPr marL="228600" lvl="0" indent="0" algn="just" rtl="0">
              <a:lnSpc>
                <a:spcPct val="80000"/>
              </a:lnSpc>
              <a:spcBef>
                <a:spcPts val="0"/>
              </a:spcBef>
              <a:spcAft>
                <a:spcPts val="0"/>
              </a:spcAft>
              <a:buNone/>
            </a:pPr>
            <a:r>
              <a:rPr lang="en-US" sz="2700" b="1"/>
              <a:t>1. Disease Diagnosis :</a:t>
            </a:r>
            <a:r>
              <a:rPr lang="en-US" sz="2700"/>
              <a:t> Leaf spot, Blight, Chlorosis, Necrosis, Wilt, Distortion etc are symptoms shown by leaves which needs to be analysed in detail as they have least differentiating parameter.</a:t>
            </a:r>
            <a:endParaRPr sz="2700"/>
          </a:p>
          <a:p>
            <a:pPr marL="228600" lvl="0" indent="0" algn="just" rtl="0">
              <a:lnSpc>
                <a:spcPct val="80000"/>
              </a:lnSpc>
              <a:spcBef>
                <a:spcPts val="0"/>
              </a:spcBef>
              <a:spcAft>
                <a:spcPts val="0"/>
              </a:spcAft>
              <a:buNone/>
            </a:pPr>
            <a:endParaRPr sz="2700"/>
          </a:p>
          <a:p>
            <a:pPr marL="228600" lvl="0" indent="0" algn="just" rtl="0">
              <a:lnSpc>
                <a:spcPct val="80000"/>
              </a:lnSpc>
              <a:spcBef>
                <a:spcPts val="0"/>
              </a:spcBef>
              <a:spcAft>
                <a:spcPts val="0"/>
              </a:spcAft>
              <a:buNone/>
            </a:pPr>
            <a:r>
              <a:rPr lang="en-US" sz="2700" b="1"/>
              <a:t>2. Management Options :</a:t>
            </a:r>
            <a:r>
              <a:rPr lang="en-US" sz="2700"/>
              <a:t> Implementing strategies to minimize the impact of the disease.</a:t>
            </a:r>
            <a:endParaRPr sz="2700"/>
          </a:p>
        </p:txBody>
      </p:sp>
      <p:sp>
        <p:nvSpPr>
          <p:cNvPr id="232" name="Google Shape;232;g22f1ae101c7_2_6"/>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233" name="Google Shape;233;g22f1ae101c7_2_6"/>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34" name="Google Shape;234;g22f1ae101c7_2_6"/>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pic>
        <p:nvPicPr>
          <p:cNvPr id="235" name="Google Shape;235;g22f1ae101c7_2_6"/>
          <p:cNvPicPr preferRelativeResize="0"/>
          <p:nvPr/>
        </p:nvPicPr>
        <p:blipFill>
          <a:blip r:embed="rId3">
            <a:alphaModFix/>
          </a:blip>
          <a:stretch>
            <a:fillRect/>
          </a:stretch>
        </p:blipFill>
        <p:spPr>
          <a:xfrm>
            <a:off x="10494175" y="41225"/>
            <a:ext cx="1618200" cy="1218325"/>
          </a:xfrm>
          <a:prstGeom prst="rect">
            <a:avLst/>
          </a:prstGeom>
          <a:noFill/>
          <a:ln>
            <a:noFill/>
          </a:ln>
          <a:effectLst>
            <a:outerShdw dist="180975" dir="5580000" algn="bl" rotWithShape="0">
              <a:srgbClr val="000000">
                <a:alpha val="36000"/>
              </a:srgbClr>
            </a:outerShdw>
          </a:effectLst>
        </p:spPr>
      </p:pic>
      <p:pic>
        <p:nvPicPr>
          <p:cNvPr id="236" name="Google Shape;236;g22f1ae101c7_2_6"/>
          <p:cNvPicPr preferRelativeResize="0"/>
          <p:nvPr/>
        </p:nvPicPr>
        <p:blipFill>
          <a:blip r:embed="rId4">
            <a:alphaModFix/>
          </a:blip>
          <a:stretch>
            <a:fillRect/>
          </a:stretch>
        </p:blipFill>
        <p:spPr>
          <a:xfrm>
            <a:off x="7320050" y="1453200"/>
            <a:ext cx="4871949" cy="4956825"/>
          </a:xfrm>
          <a:prstGeom prst="rect">
            <a:avLst/>
          </a:prstGeom>
          <a:noFill/>
          <a:ln>
            <a:noFill/>
          </a:ln>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22f1ae101c7_2_17"/>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Requirement Analysis</a:t>
            </a:r>
            <a:endParaRPr/>
          </a:p>
        </p:txBody>
      </p:sp>
      <p:sp>
        <p:nvSpPr>
          <p:cNvPr id="242" name="Google Shape;242;g22f1ae101c7_2_17"/>
          <p:cNvSpPr txBox="1">
            <a:spLocks noGrp="1"/>
          </p:cNvSpPr>
          <p:nvPr>
            <p:ph type="body" idx="1"/>
          </p:nvPr>
        </p:nvSpPr>
        <p:spPr>
          <a:xfrm>
            <a:off x="154550" y="1418450"/>
            <a:ext cx="5751900" cy="5112900"/>
          </a:xfrm>
          <a:prstGeom prst="rect">
            <a:avLst/>
          </a:prstGeom>
          <a:noFill/>
          <a:ln>
            <a:noFill/>
          </a:ln>
        </p:spPr>
        <p:txBody>
          <a:bodyPr spcFirstLastPara="1" wrap="square" lIns="91425" tIns="45700" rIns="91425" bIns="45700" anchor="t" anchorCtr="0">
            <a:normAutofit/>
          </a:bodyPr>
          <a:lstStyle/>
          <a:p>
            <a:pPr marL="228600" lvl="0" indent="0" algn="just" rtl="0">
              <a:spcBef>
                <a:spcPts val="0"/>
              </a:spcBef>
              <a:spcAft>
                <a:spcPts val="0"/>
              </a:spcAft>
              <a:buNone/>
            </a:pPr>
            <a:r>
              <a:rPr lang="en-US" sz="3100" b="1"/>
              <a:t>FUNCTIONAL REQUIREMENTS</a:t>
            </a:r>
            <a:endParaRPr sz="3100" b="1"/>
          </a:p>
          <a:p>
            <a:pPr marL="228600" lvl="0" indent="0" algn="just" rtl="0">
              <a:spcBef>
                <a:spcPts val="0"/>
              </a:spcBef>
              <a:spcAft>
                <a:spcPts val="0"/>
              </a:spcAft>
              <a:buNone/>
            </a:pPr>
            <a:endParaRPr sz="3100" b="1"/>
          </a:p>
          <a:p>
            <a:pPr marL="228600" lvl="0" indent="-196850" algn="just" rtl="0">
              <a:spcBef>
                <a:spcPts val="0"/>
              </a:spcBef>
              <a:spcAft>
                <a:spcPts val="0"/>
              </a:spcAft>
              <a:buSzPts val="2700"/>
              <a:buChar char="❖"/>
            </a:pPr>
            <a:r>
              <a:rPr lang="en-US" sz="2700"/>
              <a:t>User Interface</a:t>
            </a:r>
            <a:endParaRPr sz="2700"/>
          </a:p>
          <a:p>
            <a:pPr marL="228600" lvl="0" indent="-196850" algn="just" rtl="0">
              <a:spcBef>
                <a:spcPts val="0"/>
              </a:spcBef>
              <a:spcAft>
                <a:spcPts val="0"/>
              </a:spcAft>
              <a:buSzPts val="2700"/>
              <a:buChar char="❖"/>
            </a:pPr>
            <a:r>
              <a:rPr lang="en-US" sz="2700"/>
              <a:t>Disease Detection &amp; Classification</a:t>
            </a:r>
            <a:endParaRPr sz="2700"/>
          </a:p>
          <a:p>
            <a:pPr marL="228600" lvl="0" indent="-196850" algn="just" rtl="0">
              <a:spcBef>
                <a:spcPts val="0"/>
              </a:spcBef>
              <a:spcAft>
                <a:spcPts val="0"/>
              </a:spcAft>
              <a:buSzPts val="2700"/>
              <a:buChar char="❖"/>
            </a:pPr>
            <a:r>
              <a:rPr lang="en-US" sz="2700"/>
              <a:t>Preventive Measures</a:t>
            </a:r>
            <a:endParaRPr sz="2700"/>
          </a:p>
          <a:p>
            <a:pPr marL="228600" lvl="0" indent="-196850" algn="just" rtl="0">
              <a:spcBef>
                <a:spcPts val="0"/>
              </a:spcBef>
              <a:spcAft>
                <a:spcPts val="0"/>
              </a:spcAft>
              <a:buSzPts val="2700"/>
              <a:buChar char="❖"/>
            </a:pPr>
            <a:r>
              <a:rPr lang="en-US" sz="2700"/>
              <a:t>Predictive Causes</a:t>
            </a:r>
            <a:endParaRPr sz="2700"/>
          </a:p>
          <a:p>
            <a:pPr marL="228600" lvl="0" indent="-196850" algn="just" rtl="0">
              <a:spcBef>
                <a:spcPts val="0"/>
              </a:spcBef>
              <a:spcAft>
                <a:spcPts val="0"/>
              </a:spcAft>
              <a:buSzPts val="2700"/>
              <a:buChar char="❖"/>
            </a:pPr>
            <a:r>
              <a:rPr lang="en-US" sz="2700"/>
              <a:t>Suggestive Tips</a:t>
            </a:r>
            <a:endParaRPr sz="2700"/>
          </a:p>
          <a:p>
            <a:pPr marL="228600" lvl="0" indent="-196850" algn="just" rtl="0">
              <a:spcBef>
                <a:spcPts val="0"/>
              </a:spcBef>
              <a:spcAft>
                <a:spcPts val="0"/>
              </a:spcAft>
              <a:buSzPts val="2700"/>
              <a:buChar char="❖"/>
            </a:pPr>
            <a:r>
              <a:rPr lang="en-US" sz="2700"/>
              <a:t>Notification</a:t>
            </a:r>
            <a:endParaRPr sz="2700"/>
          </a:p>
          <a:p>
            <a:pPr marL="228600" lvl="0" indent="-196850" algn="just" rtl="0">
              <a:spcBef>
                <a:spcPts val="0"/>
              </a:spcBef>
              <a:spcAft>
                <a:spcPts val="0"/>
              </a:spcAft>
              <a:buSzPts val="2700"/>
              <a:buChar char="❖"/>
            </a:pPr>
            <a:r>
              <a:rPr lang="en-US" sz="2700"/>
              <a:t>Image Acquisition &amp; Preprocessing</a:t>
            </a:r>
            <a:endParaRPr sz="2700"/>
          </a:p>
          <a:p>
            <a:pPr marL="228600" lvl="0" indent="-196850" algn="just" rtl="0">
              <a:spcBef>
                <a:spcPts val="0"/>
              </a:spcBef>
              <a:spcAft>
                <a:spcPts val="0"/>
              </a:spcAft>
              <a:buSzPts val="2700"/>
              <a:buChar char="❖"/>
            </a:pPr>
            <a:r>
              <a:rPr lang="en-US" sz="2700"/>
              <a:t>Dataset Maintenance</a:t>
            </a:r>
            <a:endParaRPr sz="2700"/>
          </a:p>
        </p:txBody>
      </p:sp>
      <p:sp>
        <p:nvSpPr>
          <p:cNvPr id="243" name="Google Shape;243;g22f1ae101c7_2_17"/>
          <p:cNvSpPr txBox="1">
            <a:spLocks noGrp="1"/>
          </p:cNvSpPr>
          <p:nvPr>
            <p:ph type="dt" idx="10"/>
          </p:nvPr>
        </p:nvSpPr>
        <p:spPr>
          <a:xfrm>
            <a:off x="788857" y="6531350"/>
            <a:ext cx="3200400" cy="27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244" name="Google Shape;244;g22f1ae101c7_2_17"/>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45" name="Google Shape;245;g22f1ae101c7_2_17"/>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pic>
        <p:nvPicPr>
          <p:cNvPr id="246" name="Google Shape;246;g22f1ae101c7_2_17"/>
          <p:cNvPicPr preferRelativeResize="0"/>
          <p:nvPr/>
        </p:nvPicPr>
        <p:blipFill>
          <a:blip r:embed="rId3">
            <a:alphaModFix/>
          </a:blip>
          <a:stretch>
            <a:fillRect/>
          </a:stretch>
        </p:blipFill>
        <p:spPr>
          <a:xfrm>
            <a:off x="10494175" y="41225"/>
            <a:ext cx="1618200" cy="1218325"/>
          </a:xfrm>
          <a:prstGeom prst="rect">
            <a:avLst/>
          </a:prstGeom>
          <a:noFill/>
          <a:ln>
            <a:noFill/>
          </a:ln>
          <a:effectLst>
            <a:outerShdw dist="180975" dir="5580000" algn="bl" rotWithShape="0">
              <a:srgbClr val="000000">
                <a:alpha val="36000"/>
              </a:srgbClr>
            </a:outerShdw>
          </a:effectLst>
        </p:spPr>
      </p:pic>
      <p:sp>
        <p:nvSpPr>
          <p:cNvPr id="247" name="Google Shape;247;g22f1ae101c7_2_17"/>
          <p:cNvSpPr txBox="1">
            <a:spLocks noGrp="1"/>
          </p:cNvSpPr>
          <p:nvPr>
            <p:ph type="body" idx="1"/>
          </p:nvPr>
        </p:nvSpPr>
        <p:spPr>
          <a:xfrm>
            <a:off x="5906450" y="1418450"/>
            <a:ext cx="6122400" cy="522450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None/>
            </a:pPr>
            <a:r>
              <a:rPr lang="en-US" sz="3000" b="1"/>
              <a:t>NON-FUNCTIONAL REQUIREMENTS</a:t>
            </a:r>
            <a:endParaRPr sz="3000" b="1"/>
          </a:p>
          <a:p>
            <a:pPr marL="0" lvl="0" indent="0" algn="just" rtl="0">
              <a:spcBef>
                <a:spcPts val="0"/>
              </a:spcBef>
              <a:spcAft>
                <a:spcPts val="0"/>
              </a:spcAft>
              <a:buNone/>
            </a:pPr>
            <a:endParaRPr sz="3000" b="1"/>
          </a:p>
          <a:p>
            <a:pPr marL="228600" lvl="0" indent="-285750" algn="just" rtl="0">
              <a:spcBef>
                <a:spcPts val="0"/>
              </a:spcBef>
              <a:spcAft>
                <a:spcPts val="0"/>
              </a:spcAft>
              <a:buSzPts val="2700"/>
              <a:buChar char="❖"/>
            </a:pPr>
            <a:r>
              <a:rPr lang="en-US" sz="2700"/>
              <a:t>Accuracy(at Least 80% ) &amp; Performance</a:t>
            </a:r>
            <a:endParaRPr sz="2700"/>
          </a:p>
          <a:p>
            <a:pPr marL="228600" lvl="0" indent="-285750" algn="just" rtl="0">
              <a:spcBef>
                <a:spcPts val="0"/>
              </a:spcBef>
              <a:spcAft>
                <a:spcPts val="0"/>
              </a:spcAft>
              <a:buSzPts val="2700"/>
              <a:buChar char="❖"/>
            </a:pPr>
            <a:r>
              <a:rPr lang="en-US" sz="2700"/>
              <a:t>Security &amp; Privacy</a:t>
            </a:r>
            <a:endParaRPr sz="2700"/>
          </a:p>
          <a:p>
            <a:pPr marL="228600" lvl="0" indent="-285750" algn="just" rtl="0">
              <a:spcBef>
                <a:spcPts val="0"/>
              </a:spcBef>
              <a:spcAft>
                <a:spcPts val="0"/>
              </a:spcAft>
              <a:buSzPts val="2700"/>
              <a:buChar char="❖"/>
            </a:pPr>
            <a:r>
              <a:rPr lang="en-US" sz="2700"/>
              <a:t>Speed</a:t>
            </a:r>
            <a:endParaRPr sz="2700"/>
          </a:p>
          <a:p>
            <a:pPr marL="228600" lvl="0" indent="-285750" algn="just" rtl="0">
              <a:spcBef>
                <a:spcPts val="0"/>
              </a:spcBef>
              <a:spcAft>
                <a:spcPts val="0"/>
              </a:spcAft>
              <a:buSzPts val="2700"/>
              <a:buChar char="❖"/>
            </a:pPr>
            <a:r>
              <a:rPr lang="en-US" sz="2700"/>
              <a:t>Reliability</a:t>
            </a:r>
            <a:endParaRPr sz="2700"/>
          </a:p>
          <a:p>
            <a:pPr marL="228600" lvl="0" indent="-285750" algn="just" rtl="0">
              <a:spcBef>
                <a:spcPts val="0"/>
              </a:spcBef>
              <a:spcAft>
                <a:spcPts val="0"/>
              </a:spcAft>
              <a:buSzPts val="2700"/>
              <a:buChar char="❖"/>
            </a:pPr>
            <a:r>
              <a:rPr lang="en-US" sz="2700"/>
              <a:t>Transparency</a:t>
            </a:r>
            <a:endParaRPr sz="2700"/>
          </a:p>
          <a:p>
            <a:pPr marL="228600" lvl="0" indent="-285750" algn="just" rtl="0">
              <a:spcBef>
                <a:spcPts val="0"/>
              </a:spcBef>
              <a:spcAft>
                <a:spcPts val="0"/>
              </a:spcAft>
              <a:buSzPts val="2700"/>
              <a:buChar char="❖"/>
            </a:pPr>
            <a:r>
              <a:rPr lang="en-US" sz="2700"/>
              <a:t>Portability</a:t>
            </a:r>
            <a:endParaRPr sz="2700"/>
          </a:p>
          <a:p>
            <a:pPr marL="228600" lvl="0" indent="-285750" algn="just" rtl="0">
              <a:spcBef>
                <a:spcPts val="0"/>
              </a:spcBef>
              <a:spcAft>
                <a:spcPts val="0"/>
              </a:spcAft>
              <a:buSzPts val="2700"/>
              <a:buChar char="❖"/>
            </a:pPr>
            <a:r>
              <a:rPr lang="en-US" sz="2700"/>
              <a:t>Fault Tolerance</a:t>
            </a:r>
            <a:endParaRPr sz="2700"/>
          </a:p>
          <a:p>
            <a:pPr marL="228600" lvl="0" indent="-285750" algn="just" rtl="0">
              <a:spcBef>
                <a:spcPts val="0"/>
              </a:spcBef>
              <a:spcAft>
                <a:spcPts val="0"/>
              </a:spcAft>
              <a:buSzPts val="2700"/>
              <a:buChar char="❖"/>
            </a:pPr>
            <a:r>
              <a:rPr lang="en-US" sz="2700"/>
              <a:t>Scalability</a:t>
            </a:r>
            <a:endParaRPr sz="2700"/>
          </a:p>
          <a:p>
            <a:pPr marL="228600" lvl="0" indent="-285750" algn="just" rtl="0">
              <a:spcBef>
                <a:spcPts val="0"/>
              </a:spcBef>
              <a:spcAft>
                <a:spcPts val="0"/>
              </a:spcAft>
              <a:buSzPts val="2700"/>
              <a:buChar char="❖"/>
            </a:pPr>
            <a:r>
              <a:rPr lang="en-US" sz="2700"/>
              <a:t>Maintainability</a:t>
            </a:r>
            <a:endParaRPr sz="270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C196-28FB-0EC8-6554-828806896E36}"/>
              </a:ext>
            </a:extLst>
          </p:cNvPr>
          <p:cNvSpPr>
            <a:spLocks noGrp="1"/>
          </p:cNvSpPr>
          <p:nvPr>
            <p:ph type="title"/>
          </p:nvPr>
        </p:nvSpPr>
        <p:spPr/>
        <p:txBody>
          <a:bodyPr/>
          <a:lstStyle/>
          <a:p>
            <a:r>
              <a:rPr lang="en-US" dirty="0"/>
              <a:t>Solution Proposed</a:t>
            </a:r>
            <a:endParaRPr lang="en-IN" dirty="0"/>
          </a:p>
        </p:txBody>
      </p:sp>
      <p:sp>
        <p:nvSpPr>
          <p:cNvPr id="3" name="Slide Number Placeholder 2">
            <a:extLst>
              <a:ext uri="{FF2B5EF4-FFF2-40B4-BE49-F238E27FC236}">
                <a16:creationId xmlns:a16="http://schemas.microsoft.com/office/drawing/2014/main" id="{F9620B55-661D-AF54-AA34-EA7CA14090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4" name="Text Placeholder 3">
            <a:extLst>
              <a:ext uri="{FF2B5EF4-FFF2-40B4-BE49-F238E27FC236}">
                <a16:creationId xmlns:a16="http://schemas.microsoft.com/office/drawing/2014/main" id="{68C8AFD3-0FEF-E4D8-EDF3-DE63452C7087}"/>
              </a:ext>
            </a:extLst>
          </p:cNvPr>
          <p:cNvSpPr>
            <a:spLocks noGrp="1"/>
          </p:cNvSpPr>
          <p:nvPr>
            <p:ph type="body" idx="1"/>
          </p:nvPr>
        </p:nvSpPr>
        <p:spPr>
          <a:xfrm>
            <a:off x="172571" y="1418446"/>
            <a:ext cx="11846859" cy="5418289"/>
          </a:xfrm>
        </p:spPr>
        <p:txBody>
          <a:bodyPr>
            <a:normAutofit/>
          </a:bodyPr>
          <a:lstStyle/>
          <a:p>
            <a:pPr marL="0" lvl="0" indent="0" algn="just" rtl="0">
              <a:lnSpc>
                <a:spcPct val="90000"/>
              </a:lnSpc>
              <a:spcBef>
                <a:spcPts val="960"/>
              </a:spcBef>
              <a:spcAft>
                <a:spcPts val="0"/>
              </a:spcAft>
              <a:buClr>
                <a:schemeClr val="dk1"/>
              </a:buClr>
              <a:buSzPts val="1100"/>
              <a:buFont typeface="Arial"/>
              <a:buNone/>
            </a:pPr>
            <a:r>
              <a:rPr lang="en-US" sz="3600" dirty="0"/>
              <a:t>The implementation of the system involves the following stages: </a:t>
            </a:r>
          </a:p>
          <a:p>
            <a:pPr marL="457200" lvl="0" indent="-381000" algn="just" rtl="0">
              <a:lnSpc>
                <a:spcPct val="150000"/>
              </a:lnSpc>
              <a:spcBef>
                <a:spcPts val="960"/>
              </a:spcBef>
              <a:spcAft>
                <a:spcPts val="0"/>
              </a:spcAft>
              <a:buSzPts val="2400"/>
              <a:buChar char="❖"/>
            </a:pPr>
            <a:r>
              <a:rPr lang="en-US" sz="2900" dirty="0"/>
              <a:t>Data Collection </a:t>
            </a:r>
          </a:p>
          <a:p>
            <a:pPr marL="457200" lvl="0" indent="-381000" algn="just" rtl="0">
              <a:lnSpc>
                <a:spcPct val="150000"/>
              </a:lnSpc>
              <a:spcBef>
                <a:spcPts val="0"/>
              </a:spcBef>
              <a:spcAft>
                <a:spcPts val="0"/>
              </a:spcAft>
              <a:buSzPts val="2400"/>
              <a:buChar char="❖"/>
            </a:pPr>
            <a:r>
              <a:rPr lang="en-US" sz="2900" dirty="0"/>
              <a:t>Data Pre-processing </a:t>
            </a:r>
          </a:p>
          <a:p>
            <a:pPr marL="457200" lvl="0" indent="-381000" algn="just" rtl="0">
              <a:lnSpc>
                <a:spcPct val="150000"/>
              </a:lnSpc>
              <a:spcBef>
                <a:spcPts val="0"/>
              </a:spcBef>
              <a:spcAft>
                <a:spcPts val="0"/>
              </a:spcAft>
              <a:buSzPts val="2400"/>
              <a:buChar char="❖"/>
            </a:pPr>
            <a:r>
              <a:rPr lang="en-US" sz="2900" dirty="0"/>
              <a:t>Building the CNN Model</a:t>
            </a:r>
          </a:p>
          <a:p>
            <a:pPr marL="457200" lvl="0" indent="-381000" algn="just" rtl="0">
              <a:lnSpc>
                <a:spcPct val="150000"/>
              </a:lnSpc>
              <a:spcBef>
                <a:spcPts val="0"/>
              </a:spcBef>
              <a:spcAft>
                <a:spcPts val="0"/>
              </a:spcAft>
              <a:buSzPts val="2400"/>
              <a:buChar char="❖"/>
            </a:pPr>
            <a:r>
              <a:rPr lang="en-US" sz="2900" dirty="0"/>
              <a:t>Inference Function</a:t>
            </a:r>
          </a:p>
          <a:p>
            <a:pPr marL="101600" lvl="0" indent="0" algn="just" rtl="0">
              <a:lnSpc>
                <a:spcPct val="150000"/>
              </a:lnSpc>
              <a:spcBef>
                <a:spcPts val="0"/>
              </a:spcBef>
              <a:spcAft>
                <a:spcPts val="0"/>
              </a:spcAft>
              <a:buSzPts val="2000"/>
              <a:buNone/>
            </a:pPr>
            <a:r>
              <a:rPr lang="en-US" sz="3200" dirty="0"/>
              <a:t> </a:t>
            </a:r>
            <a:endParaRPr lang="en-IN" dirty="0"/>
          </a:p>
        </p:txBody>
      </p:sp>
    </p:spTree>
    <p:extLst>
      <p:ext uri="{BB962C8B-B14F-4D97-AF65-F5344CB8AC3E}">
        <p14:creationId xmlns:p14="http://schemas.microsoft.com/office/powerpoint/2010/main" val="328356685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BD547-DEEE-992F-9889-9CE37D76810C}"/>
              </a:ext>
            </a:extLst>
          </p:cNvPr>
          <p:cNvSpPr>
            <a:spLocks noGrp="1"/>
          </p:cNvSpPr>
          <p:nvPr>
            <p:ph type="title"/>
          </p:nvPr>
        </p:nvSpPr>
        <p:spPr/>
        <p:txBody>
          <a:bodyPr/>
          <a:lstStyle/>
          <a:p>
            <a:r>
              <a:rPr lang="en-US" dirty="0"/>
              <a:t>Solution Proposed</a:t>
            </a:r>
            <a:endParaRPr lang="en-IN" dirty="0"/>
          </a:p>
        </p:txBody>
      </p:sp>
      <p:sp>
        <p:nvSpPr>
          <p:cNvPr id="3" name="Slide Number Placeholder 2">
            <a:extLst>
              <a:ext uri="{FF2B5EF4-FFF2-40B4-BE49-F238E27FC236}">
                <a16:creationId xmlns:a16="http://schemas.microsoft.com/office/drawing/2014/main" id="{DF94DE43-7C0E-5FFD-93F0-8AE2C7949A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4" name="Text Placeholder 3">
            <a:extLst>
              <a:ext uri="{FF2B5EF4-FFF2-40B4-BE49-F238E27FC236}">
                <a16:creationId xmlns:a16="http://schemas.microsoft.com/office/drawing/2014/main" id="{1709F906-1174-E6EB-960D-88BEFBE19E31}"/>
              </a:ext>
            </a:extLst>
          </p:cNvPr>
          <p:cNvSpPr>
            <a:spLocks noGrp="1"/>
          </p:cNvSpPr>
          <p:nvPr>
            <p:ph type="body" idx="1"/>
          </p:nvPr>
        </p:nvSpPr>
        <p:spPr/>
        <p:txBody>
          <a:bodyPr>
            <a:normAutofit/>
          </a:bodyPr>
          <a:lstStyle/>
          <a:p>
            <a:pPr marL="0" lvl="0" indent="0" algn="just" rtl="0">
              <a:lnSpc>
                <a:spcPct val="90000"/>
              </a:lnSpc>
              <a:spcBef>
                <a:spcPts val="960"/>
              </a:spcBef>
              <a:spcAft>
                <a:spcPts val="0"/>
              </a:spcAft>
              <a:buClr>
                <a:schemeClr val="dk1"/>
              </a:buClr>
              <a:buSzPts val="1100"/>
              <a:buFont typeface="Arial"/>
              <a:buNone/>
            </a:pPr>
            <a:r>
              <a:rPr lang="en-US" sz="3600" b="1" dirty="0"/>
              <a:t>The CNN Model is built in following steps:</a:t>
            </a:r>
          </a:p>
          <a:p>
            <a:pPr marL="457200" marR="0" lvl="0" indent="-381000" algn="just" rtl="0">
              <a:lnSpc>
                <a:spcPct val="150000"/>
              </a:lnSpc>
              <a:spcBef>
                <a:spcPts val="960"/>
              </a:spcBef>
              <a:spcAft>
                <a:spcPts val="0"/>
              </a:spcAft>
              <a:buSzPts val="2400"/>
              <a:buChar char="❖"/>
            </a:pPr>
            <a:r>
              <a:rPr lang="en-US" sz="2700" dirty="0"/>
              <a:t>Resizing and </a:t>
            </a:r>
            <a:r>
              <a:rPr lang="en-US" sz="2700" dirty="0" err="1"/>
              <a:t>Normalisation</a:t>
            </a:r>
            <a:r>
              <a:rPr lang="en-US" sz="2700" dirty="0"/>
              <a:t> Layer </a:t>
            </a:r>
          </a:p>
          <a:p>
            <a:pPr marL="457200" marR="0" lvl="0" indent="-381000" algn="just" rtl="0">
              <a:lnSpc>
                <a:spcPct val="150000"/>
              </a:lnSpc>
              <a:spcBef>
                <a:spcPts val="0"/>
              </a:spcBef>
              <a:spcAft>
                <a:spcPts val="0"/>
              </a:spcAft>
              <a:buSzPts val="2400"/>
              <a:buChar char="❖"/>
            </a:pPr>
            <a:r>
              <a:rPr lang="en-US" sz="2700" dirty="0"/>
              <a:t>Data Augmentation </a:t>
            </a:r>
          </a:p>
          <a:p>
            <a:pPr marL="457200" marR="0" lvl="0" indent="-381000" algn="just" rtl="0">
              <a:lnSpc>
                <a:spcPct val="150000"/>
              </a:lnSpc>
              <a:spcBef>
                <a:spcPts val="0"/>
              </a:spcBef>
              <a:spcAft>
                <a:spcPts val="0"/>
              </a:spcAft>
              <a:buSzPts val="2400"/>
              <a:buChar char="❖"/>
            </a:pPr>
            <a:r>
              <a:rPr lang="en-US" sz="2700" dirty="0"/>
              <a:t>Model Architecture</a:t>
            </a:r>
          </a:p>
          <a:p>
            <a:pPr marL="457200" marR="0" lvl="0" indent="-381000" algn="just" rtl="0">
              <a:lnSpc>
                <a:spcPct val="150000"/>
              </a:lnSpc>
              <a:spcBef>
                <a:spcPts val="0"/>
              </a:spcBef>
              <a:spcAft>
                <a:spcPts val="0"/>
              </a:spcAft>
              <a:buSzPts val="2400"/>
              <a:buChar char="❖"/>
            </a:pPr>
            <a:r>
              <a:rPr lang="en-US" sz="2700" dirty="0"/>
              <a:t>Compiling the Model </a:t>
            </a:r>
          </a:p>
          <a:p>
            <a:pPr marL="457200" marR="0" lvl="0" indent="-381000" algn="just" rtl="0">
              <a:lnSpc>
                <a:spcPct val="150000"/>
              </a:lnSpc>
              <a:spcBef>
                <a:spcPts val="0"/>
              </a:spcBef>
              <a:spcAft>
                <a:spcPts val="0"/>
              </a:spcAft>
              <a:buSzPts val="2400"/>
              <a:buChar char="❖"/>
            </a:pPr>
            <a:r>
              <a:rPr lang="en-US" sz="2700" dirty="0"/>
              <a:t>Training the Model </a:t>
            </a:r>
          </a:p>
          <a:p>
            <a:pPr marL="457200" marR="0" lvl="0" indent="-381000" algn="just" rtl="0">
              <a:lnSpc>
                <a:spcPct val="150000"/>
              </a:lnSpc>
              <a:spcBef>
                <a:spcPts val="0"/>
              </a:spcBef>
              <a:spcAft>
                <a:spcPts val="0"/>
              </a:spcAft>
              <a:buSzPts val="2400"/>
              <a:buChar char="❖"/>
            </a:pPr>
            <a:r>
              <a:rPr lang="en-US" sz="2700" dirty="0"/>
              <a:t>Testing the Model</a:t>
            </a:r>
            <a:r>
              <a:rPr lang="en-US" sz="3200" dirty="0"/>
              <a:t> </a:t>
            </a:r>
          </a:p>
          <a:p>
            <a:endParaRPr lang="en-IN" dirty="0"/>
          </a:p>
        </p:txBody>
      </p:sp>
    </p:spTree>
    <p:extLst>
      <p:ext uri="{BB962C8B-B14F-4D97-AF65-F5344CB8AC3E}">
        <p14:creationId xmlns:p14="http://schemas.microsoft.com/office/powerpoint/2010/main" val="130142958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22f1ae101c7_0_19"/>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Solution Proposed</a:t>
            </a:r>
            <a:endParaRPr/>
          </a:p>
        </p:txBody>
      </p:sp>
      <p:sp>
        <p:nvSpPr>
          <p:cNvPr id="265" name="Google Shape;265;g22f1ae101c7_0_19"/>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266" name="Google Shape;266;g22f1ae101c7_0_19"/>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Computer Science Engineering</a:t>
            </a:r>
            <a:endParaRPr dirty="0"/>
          </a:p>
        </p:txBody>
      </p:sp>
      <p:sp>
        <p:nvSpPr>
          <p:cNvPr id="267" name="Google Shape;267;g22f1ae101c7_0_19"/>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68" name="Google Shape;268;g22f1ae101c7_0_19"/>
          <p:cNvSpPr txBox="1">
            <a:spLocks noGrp="1"/>
          </p:cNvSpPr>
          <p:nvPr>
            <p:ph type="body" idx="1"/>
          </p:nvPr>
        </p:nvSpPr>
        <p:spPr>
          <a:xfrm>
            <a:off x="71017" y="1259550"/>
            <a:ext cx="11828100" cy="5479458"/>
          </a:xfrm>
          <a:prstGeom prst="rect">
            <a:avLst/>
          </a:prstGeom>
          <a:noFill/>
          <a:ln>
            <a:noFill/>
          </a:ln>
        </p:spPr>
        <p:txBody>
          <a:bodyPr spcFirstLastPara="1" wrap="square" lIns="91425" tIns="45700" rIns="91425" bIns="45700" anchor="t" anchorCtr="0">
            <a:normAutofit fontScale="77500" lnSpcReduction="20000"/>
          </a:bodyPr>
          <a:lstStyle/>
          <a:p>
            <a:pPr marL="0" lvl="0" indent="0" algn="just" rtl="0">
              <a:spcBef>
                <a:spcPts val="960"/>
              </a:spcBef>
              <a:spcAft>
                <a:spcPts val="0"/>
              </a:spcAft>
              <a:buSzPct val="28731"/>
              <a:buNone/>
            </a:pPr>
            <a:r>
              <a:rPr lang="en-US" sz="3828" b="1" dirty="0"/>
              <a:t>The procedure that system follows for prediction is :</a:t>
            </a:r>
            <a:endParaRPr sz="3828" b="1" dirty="0"/>
          </a:p>
          <a:p>
            <a:pPr marL="0" lvl="0" indent="0" algn="just" rtl="0">
              <a:spcBef>
                <a:spcPts val="960"/>
              </a:spcBef>
              <a:spcAft>
                <a:spcPts val="0"/>
              </a:spcAft>
              <a:buSzPct val="28731"/>
              <a:buNone/>
            </a:pPr>
            <a:endParaRPr sz="3828" b="1" dirty="0"/>
          </a:p>
          <a:p>
            <a:pPr marL="457200" lvl="0" indent="-384810" algn="just" rtl="0">
              <a:lnSpc>
                <a:spcPct val="115000"/>
              </a:lnSpc>
              <a:spcBef>
                <a:spcPts val="960"/>
              </a:spcBef>
              <a:spcAft>
                <a:spcPts val="0"/>
              </a:spcAft>
              <a:buSzPct val="100000"/>
              <a:buChar char="❖"/>
            </a:pPr>
            <a:r>
              <a:rPr lang="en-US" sz="3514" dirty="0"/>
              <a:t>The input test image is acquired and preprocessed in the next stage and then it is converted into array form for comparison. </a:t>
            </a:r>
            <a:endParaRPr sz="3514" dirty="0"/>
          </a:p>
          <a:p>
            <a:pPr marL="457200" lvl="0" indent="-384810" algn="just" rtl="0">
              <a:lnSpc>
                <a:spcPct val="115000"/>
              </a:lnSpc>
              <a:spcBef>
                <a:spcPts val="0"/>
              </a:spcBef>
              <a:spcAft>
                <a:spcPts val="0"/>
              </a:spcAft>
              <a:buSzPct val="100000"/>
              <a:buChar char="❖"/>
            </a:pPr>
            <a:r>
              <a:rPr lang="en-US" sz="3514" dirty="0"/>
              <a:t>The selected database is properly segregated and preprocessed and then renamed into proper folders. </a:t>
            </a:r>
            <a:endParaRPr sz="3514" dirty="0"/>
          </a:p>
          <a:p>
            <a:pPr marL="457200" lvl="0" indent="-384810" algn="just" rtl="0">
              <a:lnSpc>
                <a:spcPct val="115000"/>
              </a:lnSpc>
              <a:spcBef>
                <a:spcPts val="0"/>
              </a:spcBef>
              <a:spcAft>
                <a:spcPts val="0"/>
              </a:spcAft>
              <a:buSzPct val="100000"/>
              <a:buChar char="❖"/>
            </a:pPr>
            <a:r>
              <a:rPr lang="en-US" sz="3514" dirty="0"/>
              <a:t>The model is properly trained using CNN and then classification takes place.</a:t>
            </a:r>
            <a:endParaRPr sz="3514" dirty="0"/>
          </a:p>
          <a:p>
            <a:pPr marL="457200" lvl="0" indent="-384810" algn="just" rtl="0">
              <a:lnSpc>
                <a:spcPct val="115000"/>
              </a:lnSpc>
              <a:spcBef>
                <a:spcPts val="0"/>
              </a:spcBef>
              <a:spcAft>
                <a:spcPts val="0"/>
              </a:spcAft>
              <a:buSzPct val="100000"/>
              <a:buChar char="❖"/>
            </a:pPr>
            <a:r>
              <a:rPr lang="en-US" sz="3514" dirty="0"/>
              <a:t>The comparison of the test image and the trained model take place followed by the display of the result. </a:t>
            </a:r>
            <a:endParaRPr sz="3514" dirty="0"/>
          </a:p>
          <a:p>
            <a:pPr marL="457200" lvl="0" indent="-384810" algn="just" rtl="0">
              <a:lnSpc>
                <a:spcPct val="115000"/>
              </a:lnSpc>
              <a:spcBef>
                <a:spcPts val="0"/>
              </a:spcBef>
              <a:spcAft>
                <a:spcPts val="0"/>
              </a:spcAft>
              <a:buSzPct val="100000"/>
              <a:buChar char="❖"/>
            </a:pPr>
            <a:r>
              <a:rPr lang="en-US" sz="3514" dirty="0"/>
              <a:t>If there is a defect or disease in the plant the software displays the disease along with the remedy.</a:t>
            </a:r>
            <a:endParaRPr sz="3514" dirty="0"/>
          </a:p>
          <a:p>
            <a:pPr marL="228600" lvl="0" indent="-228600" algn="just" rtl="0">
              <a:lnSpc>
                <a:spcPct val="90000"/>
              </a:lnSpc>
              <a:spcBef>
                <a:spcPts val="960"/>
              </a:spcBef>
              <a:spcAft>
                <a:spcPts val="0"/>
              </a:spcAft>
              <a:buSzPct val="34375"/>
              <a:buNone/>
            </a:pPr>
            <a:endParaRPr dirty="0"/>
          </a:p>
        </p:txBody>
      </p:sp>
      <p:pic>
        <p:nvPicPr>
          <p:cNvPr id="269" name="Google Shape;269;g22f1ae101c7_0_19"/>
          <p:cNvPicPr preferRelativeResize="0"/>
          <p:nvPr/>
        </p:nvPicPr>
        <p:blipFill>
          <a:blip r:embed="rId3">
            <a:alphaModFix/>
          </a:blip>
          <a:stretch>
            <a:fillRect/>
          </a:stretch>
        </p:blipFill>
        <p:spPr>
          <a:xfrm>
            <a:off x="10494175" y="41225"/>
            <a:ext cx="1618200" cy="1218325"/>
          </a:xfrm>
          <a:prstGeom prst="rect">
            <a:avLst/>
          </a:prstGeom>
          <a:noFill/>
          <a:ln>
            <a:noFill/>
          </a:ln>
          <a:effectLst>
            <a:outerShdw dist="180975" dir="5580000" algn="bl" rotWithShape="0">
              <a:srgbClr val="000000">
                <a:alpha val="36000"/>
              </a:srgbClr>
            </a:outerShdw>
          </a:effectLst>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2"/>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Expected Outcome</a:t>
            </a:r>
            <a:endParaRPr/>
          </a:p>
        </p:txBody>
      </p:sp>
      <p:sp>
        <p:nvSpPr>
          <p:cNvPr id="275" name="Google Shape;275;p12"/>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960"/>
              </a:spcBef>
              <a:spcAft>
                <a:spcPts val="0"/>
              </a:spcAft>
              <a:buNone/>
            </a:pPr>
            <a:endParaRPr sz="2464"/>
          </a:p>
          <a:p>
            <a:pPr marL="457200" lvl="0" indent="-404157" algn="just" rtl="0">
              <a:lnSpc>
                <a:spcPct val="115000"/>
              </a:lnSpc>
              <a:spcBef>
                <a:spcPts val="960"/>
              </a:spcBef>
              <a:spcAft>
                <a:spcPts val="0"/>
              </a:spcAft>
              <a:buSzPts val="2765"/>
              <a:buChar char="❖"/>
            </a:pPr>
            <a:r>
              <a:rPr lang="en-US" sz="2764" b="1"/>
              <a:t>Automated Disease Diagnostic</a:t>
            </a:r>
            <a:endParaRPr sz="2764" b="1"/>
          </a:p>
          <a:p>
            <a:pPr marL="457200" lvl="0" indent="-404157" algn="just" rtl="0">
              <a:lnSpc>
                <a:spcPct val="115000"/>
              </a:lnSpc>
              <a:spcBef>
                <a:spcPts val="0"/>
              </a:spcBef>
              <a:spcAft>
                <a:spcPts val="0"/>
              </a:spcAft>
              <a:buSzPts val="2765"/>
              <a:buChar char="❖"/>
            </a:pPr>
            <a:r>
              <a:rPr lang="en-US" sz="2764" b="1"/>
              <a:t>Early Disease Detection</a:t>
            </a:r>
            <a:endParaRPr sz="2764" b="1"/>
          </a:p>
          <a:p>
            <a:pPr marL="457200" lvl="0" indent="-404157" algn="just" rtl="0">
              <a:lnSpc>
                <a:spcPct val="115000"/>
              </a:lnSpc>
              <a:spcBef>
                <a:spcPts val="0"/>
              </a:spcBef>
              <a:spcAft>
                <a:spcPts val="0"/>
              </a:spcAft>
              <a:buSzPts val="2765"/>
              <a:buChar char="❖"/>
            </a:pPr>
            <a:r>
              <a:rPr lang="en-US" sz="2764" b="1"/>
              <a:t>Accurate Disease Detection</a:t>
            </a:r>
            <a:endParaRPr sz="2764" b="1"/>
          </a:p>
          <a:p>
            <a:pPr marL="457200" lvl="0" indent="-404157" algn="just" rtl="0">
              <a:lnSpc>
                <a:spcPct val="115000"/>
              </a:lnSpc>
              <a:spcBef>
                <a:spcPts val="0"/>
              </a:spcBef>
              <a:spcAft>
                <a:spcPts val="0"/>
              </a:spcAft>
              <a:buSzPts val="2765"/>
              <a:buChar char="❖"/>
            </a:pPr>
            <a:r>
              <a:rPr lang="en-US" sz="2764" b="1"/>
              <a:t>Improved Crop Production and Sustainability</a:t>
            </a:r>
            <a:endParaRPr sz="2764" b="1"/>
          </a:p>
          <a:p>
            <a:pPr marL="457200" lvl="0" indent="-404157" algn="just" rtl="0">
              <a:lnSpc>
                <a:spcPct val="115000"/>
              </a:lnSpc>
              <a:spcBef>
                <a:spcPts val="0"/>
              </a:spcBef>
              <a:spcAft>
                <a:spcPts val="0"/>
              </a:spcAft>
              <a:buSzPts val="2765"/>
              <a:buChar char="❖"/>
            </a:pPr>
            <a:r>
              <a:rPr lang="en-US" sz="2764" b="1"/>
              <a:t>Treatment for the disease</a:t>
            </a:r>
            <a:endParaRPr sz="2764" b="1"/>
          </a:p>
          <a:p>
            <a:pPr marL="457200" lvl="0" indent="-404157" algn="just" rtl="0">
              <a:lnSpc>
                <a:spcPct val="115000"/>
              </a:lnSpc>
              <a:spcBef>
                <a:spcPts val="0"/>
              </a:spcBef>
              <a:spcAft>
                <a:spcPts val="0"/>
              </a:spcAft>
              <a:buSzPts val="2765"/>
              <a:buChar char="❖"/>
            </a:pPr>
            <a:r>
              <a:rPr lang="en-US" sz="2764" b="1"/>
              <a:t>Disease prevention measures for different plants </a:t>
            </a:r>
            <a:endParaRPr sz="2764" b="1"/>
          </a:p>
          <a:p>
            <a:pPr marL="0" lvl="0" indent="0" algn="just" rtl="0">
              <a:lnSpc>
                <a:spcPct val="115000"/>
              </a:lnSpc>
              <a:spcBef>
                <a:spcPts val="960"/>
              </a:spcBef>
              <a:spcAft>
                <a:spcPts val="0"/>
              </a:spcAft>
              <a:buNone/>
            </a:pPr>
            <a:endParaRPr sz="2800"/>
          </a:p>
        </p:txBody>
      </p:sp>
      <p:sp>
        <p:nvSpPr>
          <p:cNvPr id="276" name="Google Shape;276;p12"/>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277" name="Google Shape;277;p12"/>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278" name="Google Shape;278;p12"/>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pic>
        <p:nvPicPr>
          <p:cNvPr id="279" name="Google Shape;279;p12"/>
          <p:cNvPicPr preferRelativeResize="0"/>
          <p:nvPr/>
        </p:nvPicPr>
        <p:blipFill>
          <a:blip r:embed="rId3">
            <a:alphaModFix/>
          </a:blip>
          <a:stretch>
            <a:fillRect/>
          </a:stretch>
        </p:blipFill>
        <p:spPr>
          <a:xfrm>
            <a:off x="10494175" y="41225"/>
            <a:ext cx="1618200" cy="1218325"/>
          </a:xfrm>
          <a:prstGeom prst="rect">
            <a:avLst/>
          </a:prstGeom>
          <a:noFill/>
          <a:ln>
            <a:noFill/>
          </a:ln>
          <a:effectLst>
            <a:outerShdw dist="180975" dir="5580000" algn="bl" rotWithShape="0">
              <a:srgbClr val="000000">
                <a:alpha val="36000"/>
              </a:srgbClr>
            </a:outerShdw>
          </a:effectLst>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3"/>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Conclusion</a:t>
            </a:r>
            <a:endParaRPr/>
          </a:p>
        </p:txBody>
      </p:sp>
      <p:sp>
        <p:nvSpPr>
          <p:cNvPr id="285" name="Google Shape;285;p13"/>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fontScale="92500"/>
          </a:bodyPr>
          <a:lstStyle/>
          <a:p>
            <a:pPr marL="228600" lvl="0" indent="-228600" algn="just" rtl="0">
              <a:lnSpc>
                <a:spcPct val="90000"/>
              </a:lnSpc>
              <a:spcBef>
                <a:spcPts val="0"/>
              </a:spcBef>
              <a:spcAft>
                <a:spcPts val="0"/>
              </a:spcAft>
              <a:buSzPts val="3200"/>
              <a:buChar char="❖"/>
            </a:pPr>
            <a:r>
              <a:rPr lang="en-US"/>
              <a:t>The proposed system is being developed, taking in mind the benefits of the farmers and agricultural sector. </a:t>
            </a:r>
            <a:endParaRPr/>
          </a:p>
          <a:p>
            <a:pPr marL="0" lvl="0" indent="0" algn="just" rtl="0">
              <a:lnSpc>
                <a:spcPct val="90000"/>
              </a:lnSpc>
              <a:spcBef>
                <a:spcPts val="0"/>
              </a:spcBef>
              <a:spcAft>
                <a:spcPts val="0"/>
              </a:spcAft>
              <a:buNone/>
            </a:pPr>
            <a:endParaRPr/>
          </a:p>
          <a:p>
            <a:pPr marL="228600" lvl="0" indent="-228600" algn="just" rtl="0">
              <a:lnSpc>
                <a:spcPct val="90000"/>
              </a:lnSpc>
              <a:spcBef>
                <a:spcPts val="0"/>
              </a:spcBef>
              <a:spcAft>
                <a:spcPts val="0"/>
              </a:spcAft>
              <a:buSzPts val="3200"/>
              <a:buChar char="❖"/>
            </a:pPr>
            <a:r>
              <a:rPr lang="en-US"/>
              <a:t>This system detect diseases in plants and also provide the remedy for it so as to identify and diagnose various diseases that affect plants, thereby aiding in timely interventions and preventing crop losses.</a:t>
            </a:r>
            <a:endParaRPr/>
          </a:p>
          <a:p>
            <a:pPr marL="228600" lvl="0" indent="0" algn="just" rtl="0">
              <a:lnSpc>
                <a:spcPct val="90000"/>
              </a:lnSpc>
              <a:spcBef>
                <a:spcPts val="0"/>
              </a:spcBef>
              <a:spcAft>
                <a:spcPts val="0"/>
              </a:spcAft>
              <a:buNone/>
            </a:pPr>
            <a:endParaRPr/>
          </a:p>
          <a:p>
            <a:pPr marL="228600" lvl="0" indent="-228600" algn="just" rtl="0">
              <a:lnSpc>
                <a:spcPct val="90000"/>
              </a:lnSpc>
              <a:spcBef>
                <a:spcPts val="0"/>
              </a:spcBef>
              <a:spcAft>
                <a:spcPts val="0"/>
              </a:spcAft>
              <a:buSzPts val="3200"/>
              <a:buChar char="❖"/>
            </a:pPr>
            <a:r>
              <a:rPr lang="en-US"/>
              <a:t>It will be based on python and will be targeting for an accuracy of around 70% to 80%.</a:t>
            </a:r>
            <a:endParaRPr/>
          </a:p>
          <a:p>
            <a:pPr marL="228600" lvl="0" indent="0" algn="just" rtl="0">
              <a:lnSpc>
                <a:spcPct val="90000"/>
              </a:lnSpc>
              <a:spcBef>
                <a:spcPts val="0"/>
              </a:spcBef>
              <a:spcAft>
                <a:spcPts val="0"/>
              </a:spcAft>
              <a:buNone/>
            </a:pPr>
            <a:endParaRPr/>
          </a:p>
          <a:p>
            <a:pPr marL="228600" lvl="0" indent="-228600" algn="just" rtl="0">
              <a:lnSpc>
                <a:spcPct val="90000"/>
              </a:lnSpc>
              <a:spcBef>
                <a:spcPts val="0"/>
              </a:spcBef>
              <a:spcAft>
                <a:spcPts val="0"/>
              </a:spcAft>
              <a:buSzPts val="3200"/>
              <a:buChar char="❖"/>
            </a:pPr>
            <a:r>
              <a:rPr lang="en-US"/>
              <a:t>By contributing to sustainable farming practices, this project has the potential to make a substantial positive impact on food security and global agricultural sustainability.</a:t>
            </a:r>
            <a:endParaRPr/>
          </a:p>
        </p:txBody>
      </p:sp>
      <p:sp>
        <p:nvSpPr>
          <p:cNvPr id="286" name="Google Shape;286;p13"/>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287" name="Google Shape;287;p1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288" name="Google Shape;288;p13"/>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pic>
        <p:nvPicPr>
          <p:cNvPr id="289" name="Google Shape;289;p13"/>
          <p:cNvPicPr preferRelativeResize="0"/>
          <p:nvPr/>
        </p:nvPicPr>
        <p:blipFill>
          <a:blip r:embed="rId3">
            <a:alphaModFix/>
          </a:blip>
          <a:stretch>
            <a:fillRect/>
          </a:stretch>
        </p:blipFill>
        <p:spPr>
          <a:xfrm>
            <a:off x="10494175" y="41225"/>
            <a:ext cx="1618200" cy="1218325"/>
          </a:xfrm>
          <a:prstGeom prst="rect">
            <a:avLst/>
          </a:prstGeom>
          <a:noFill/>
          <a:ln>
            <a:noFill/>
          </a:ln>
          <a:effectLst>
            <a:outerShdw dist="180975" dir="5580000" algn="bl" rotWithShape="0">
              <a:srgbClr val="000000">
                <a:alpha val="36000"/>
              </a:srgbClr>
            </a:outerShdw>
          </a:effectLst>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
          <p:cNvSpPr txBox="1">
            <a:spLocks noGrp="1"/>
          </p:cNvSpPr>
          <p:nvPr>
            <p:ph type="ctrTitle"/>
          </p:nvPr>
        </p:nvSpPr>
        <p:spPr>
          <a:xfrm>
            <a:off x="246800" y="1291001"/>
            <a:ext cx="10515600" cy="1860000"/>
          </a:xfrm>
          <a:prstGeom prst="rect">
            <a:avLst/>
          </a:prstGeom>
          <a:noFill/>
          <a:ln>
            <a:noFill/>
          </a:ln>
        </p:spPr>
        <p:txBody>
          <a:bodyPr spcFirstLastPara="1" wrap="square" lIns="91425" tIns="45700" rIns="91425" bIns="45700" anchor="b" anchorCtr="0">
            <a:normAutofit/>
          </a:bodyPr>
          <a:lstStyle/>
          <a:p>
            <a:pPr marL="0" lvl="0" indent="0" algn="l" rtl="0">
              <a:lnSpc>
                <a:spcPct val="50000"/>
              </a:lnSpc>
              <a:spcBef>
                <a:spcPts val="0"/>
              </a:spcBef>
              <a:spcAft>
                <a:spcPts val="0"/>
              </a:spcAft>
              <a:buClr>
                <a:schemeClr val="lt1"/>
              </a:buClr>
              <a:buSzPts val="7200"/>
              <a:buFont typeface="Calibri"/>
              <a:buNone/>
            </a:pPr>
            <a:r>
              <a:rPr lang="en-US" u="sng"/>
              <a:t>FLAURALYSIS</a:t>
            </a:r>
            <a:endParaRPr u="sng"/>
          </a:p>
          <a:p>
            <a:pPr marL="0" lvl="0" indent="0" algn="l" rtl="0">
              <a:lnSpc>
                <a:spcPct val="50000"/>
              </a:lnSpc>
              <a:spcBef>
                <a:spcPts val="0"/>
              </a:spcBef>
              <a:spcAft>
                <a:spcPts val="0"/>
              </a:spcAft>
              <a:buClr>
                <a:schemeClr val="lt1"/>
              </a:buClr>
              <a:buSzPts val="7200"/>
              <a:buFont typeface="Calibri"/>
              <a:buNone/>
            </a:pPr>
            <a:r>
              <a:rPr lang="en-US" sz="2977" i="1">
                <a:solidFill>
                  <a:schemeClr val="dk1"/>
                </a:solidFill>
              </a:rPr>
              <a:t>Plant Disease Detection System</a:t>
            </a:r>
            <a:r>
              <a:rPr lang="en-US" i="1" u="sng">
                <a:solidFill>
                  <a:schemeClr val="dk1"/>
                </a:solidFill>
              </a:rPr>
              <a:t> </a:t>
            </a:r>
            <a:endParaRPr i="1" u="sng">
              <a:solidFill>
                <a:schemeClr val="dk1"/>
              </a:solidFill>
            </a:endParaRPr>
          </a:p>
        </p:txBody>
      </p:sp>
      <p:sp>
        <p:nvSpPr>
          <p:cNvPr id="121" name="Google Shape;121;p2"/>
          <p:cNvSpPr txBox="1">
            <a:spLocks noGrp="1"/>
          </p:cNvSpPr>
          <p:nvPr>
            <p:ph type="subTitle" idx="1"/>
          </p:nvPr>
        </p:nvSpPr>
        <p:spPr>
          <a:xfrm>
            <a:off x="76704" y="5110609"/>
            <a:ext cx="12037454" cy="1137793"/>
          </a:xfrm>
          <a:prstGeom prst="rect">
            <a:avLst/>
          </a:prstGeom>
          <a:noFill/>
          <a:ln>
            <a:noFill/>
          </a:ln>
        </p:spPr>
        <p:txBody>
          <a:bodyPr spcFirstLastPara="1" wrap="square" lIns="91425" tIns="45700" rIns="91425" bIns="45700" anchor="t" anchorCtr="0">
            <a:normAutofit fontScale="55000" lnSpcReduction="20000"/>
          </a:bodyPr>
          <a:lstStyle/>
          <a:p>
            <a:pPr marL="0" lvl="0" indent="0" algn="r" rtl="0">
              <a:lnSpc>
                <a:spcPct val="150000"/>
              </a:lnSpc>
              <a:spcBef>
                <a:spcPts val="0"/>
              </a:spcBef>
              <a:spcAft>
                <a:spcPts val="0"/>
              </a:spcAft>
              <a:buSzPct val="100000"/>
              <a:buNone/>
            </a:pPr>
            <a:r>
              <a:rPr lang="en-US" sz="4000" b="1">
                <a:solidFill>
                  <a:schemeClr val="dk1"/>
                </a:solidFill>
                <a:latin typeface="Droid Sans Mono"/>
                <a:ea typeface="Droid Sans Mono"/>
                <a:cs typeface="Droid Sans Mono"/>
                <a:sym typeface="Droid Sans Mono"/>
              </a:rPr>
              <a:t>Submitted to: </a:t>
            </a:r>
            <a:endParaRPr/>
          </a:p>
          <a:p>
            <a:pPr marL="0" lvl="0" indent="0" algn="r" rtl="0">
              <a:lnSpc>
                <a:spcPct val="150000"/>
              </a:lnSpc>
              <a:spcBef>
                <a:spcPts val="600"/>
              </a:spcBef>
              <a:spcAft>
                <a:spcPts val="0"/>
              </a:spcAft>
              <a:buSzPct val="100000"/>
              <a:buNone/>
            </a:pPr>
            <a:r>
              <a:rPr lang="en-US" sz="4000" b="1">
                <a:solidFill>
                  <a:schemeClr val="dk1"/>
                </a:solidFill>
                <a:latin typeface="Droid Sans Mono"/>
                <a:ea typeface="Droid Sans Mono"/>
                <a:cs typeface="Droid Sans Mono"/>
                <a:sym typeface="Droid Sans Mono"/>
              </a:rPr>
              <a:t>Department of Computer Science and Engineering</a:t>
            </a:r>
            <a:endParaRPr/>
          </a:p>
        </p:txBody>
      </p:sp>
      <p:pic>
        <p:nvPicPr>
          <p:cNvPr id="122" name="Google Shape;122;p2"/>
          <p:cNvPicPr preferRelativeResize="0"/>
          <p:nvPr/>
        </p:nvPicPr>
        <p:blipFill>
          <a:blip r:embed="rId3">
            <a:alphaModFix/>
          </a:blip>
          <a:stretch>
            <a:fillRect/>
          </a:stretch>
        </p:blipFill>
        <p:spPr>
          <a:xfrm>
            <a:off x="6741400" y="890250"/>
            <a:ext cx="4222675" cy="3179225"/>
          </a:xfrm>
          <a:prstGeom prst="rect">
            <a:avLst/>
          </a:prstGeom>
          <a:noFill/>
          <a:ln>
            <a:noFill/>
          </a:ln>
          <a:effectLst>
            <a:outerShdw dist="371475" dir="5580000" algn="bl" rotWithShape="0">
              <a:srgbClr val="000000">
                <a:alpha val="36000"/>
              </a:srgbClr>
            </a:outerShdw>
          </a:effectLst>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5"/>
          <p:cNvSpPr/>
          <p:nvPr/>
        </p:nvSpPr>
        <p:spPr>
          <a:xfrm>
            <a:off x="91888" y="1843951"/>
            <a:ext cx="12008224" cy="31700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0" b="1" i="0" u="none" strike="noStrike" cap="none">
                <a:solidFill>
                  <a:srgbClr val="6D9BC1"/>
                </a:solidFill>
                <a:latin typeface="Quattrocento Sans"/>
                <a:ea typeface="Quattrocento Sans"/>
                <a:cs typeface="Quattrocento Sans"/>
                <a:sym typeface="Quattrocento Sans"/>
              </a:rPr>
              <a:t>Q&amp;A</a:t>
            </a:r>
            <a:endParaRPr sz="20000" b="1" i="0" u="none" strike="noStrike" cap="none">
              <a:solidFill>
                <a:srgbClr val="6D9BC1"/>
              </a:solidFill>
              <a:latin typeface="Quattrocento Sans"/>
              <a:ea typeface="Quattrocento Sans"/>
              <a:cs typeface="Quattrocento Sans"/>
              <a:sym typeface="Quattrocento Sans"/>
            </a:endParaRPr>
          </a:p>
        </p:txBody>
      </p:sp>
      <p:sp>
        <p:nvSpPr>
          <p:cNvPr id="295" name="Google Shape;295;p15"/>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296" name="Google Shape;296;p1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297" name="Google Shape;297;p15"/>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6"/>
          <p:cNvSpPr/>
          <p:nvPr/>
        </p:nvSpPr>
        <p:spPr>
          <a:xfrm>
            <a:off x="91888" y="1843951"/>
            <a:ext cx="12008224" cy="31700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0" b="1" i="0" u="none" strike="noStrike" cap="none">
                <a:solidFill>
                  <a:srgbClr val="6D9BC1"/>
                </a:solidFill>
                <a:latin typeface="Quattrocento Sans"/>
                <a:ea typeface="Quattrocento Sans"/>
                <a:cs typeface="Quattrocento Sans"/>
                <a:sym typeface="Quattrocento Sans"/>
              </a:rPr>
              <a:t>THANKS</a:t>
            </a:r>
            <a:endParaRPr sz="20000" b="1" i="0" u="none" strike="noStrike" cap="none">
              <a:solidFill>
                <a:srgbClr val="6D9BC1"/>
              </a:solidFill>
              <a:latin typeface="Quattrocento Sans"/>
              <a:ea typeface="Quattrocento Sans"/>
              <a:cs typeface="Quattrocento Sans"/>
              <a:sym typeface="Quattrocento Sans"/>
            </a:endParaRPr>
          </a:p>
        </p:txBody>
      </p:sp>
      <p:sp>
        <p:nvSpPr>
          <p:cNvPr id="303" name="Google Shape;303;p16"/>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304" name="Google Shape;304;p16"/>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305" name="Google Shape;305;p16"/>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3"/>
          <p:cNvSpPr txBox="1">
            <a:spLocks noGrp="1"/>
          </p:cNvSpPr>
          <p:nvPr>
            <p:ph type="title"/>
          </p:nvPr>
        </p:nvSpPr>
        <p:spPr>
          <a:xfrm>
            <a:off x="371726" y="2402250"/>
            <a:ext cx="5269500" cy="2187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Font typeface="Droid Sans Mono"/>
              <a:buNone/>
            </a:pPr>
            <a:r>
              <a:rPr lang="en-US" sz="3200" dirty="0"/>
              <a:t>Supervised by:</a:t>
            </a:r>
            <a:br>
              <a:rPr lang="en-US" sz="3200" dirty="0"/>
            </a:br>
            <a:r>
              <a:rPr lang="en-US" sz="3100" dirty="0"/>
              <a:t>Prof. </a:t>
            </a:r>
            <a:r>
              <a:rPr lang="en-US" sz="3100" dirty="0" err="1"/>
              <a:t>Krupi</a:t>
            </a:r>
            <a:r>
              <a:rPr lang="en-US" sz="3100" dirty="0"/>
              <a:t> Saraf</a:t>
            </a:r>
            <a:endParaRPr sz="3100" dirty="0"/>
          </a:p>
          <a:p>
            <a:pPr marL="0" lvl="0" indent="0" algn="l" rtl="0">
              <a:spcBef>
                <a:spcPts val="0"/>
              </a:spcBef>
              <a:spcAft>
                <a:spcPts val="0"/>
              </a:spcAft>
              <a:buClr>
                <a:schemeClr val="dk1"/>
              </a:buClr>
              <a:buSzPts val="3200"/>
              <a:buFont typeface="Droid Sans Mono"/>
              <a:buNone/>
            </a:pPr>
            <a:endParaRPr sz="3100" dirty="0"/>
          </a:p>
        </p:txBody>
      </p:sp>
      <p:sp>
        <p:nvSpPr>
          <p:cNvPr id="128" name="Google Shape;128;p3"/>
          <p:cNvSpPr txBox="1">
            <a:spLocks noGrp="1"/>
          </p:cNvSpPr>
          <p:nvPr>
            <p:ph type="body" idx="1"/>
          </p:nvPr>
        </p:nvSpPr>
        <p:spPr>
          <a:xfrm>
            <a:off x="5863472" y="2025748"/>
            <a:ext cx="5729260" cy="2827606"/>
          </a:xfrm>
          <a:prstGeom prst="rect">
            <a:avLst/>
          </a:prstGeom>
          <a:noFill/>
          <a:ln>
            <a:noFill/>
          </a:ln>
        </p:spPr>
        <p:txBody>
          <a:bodyPr spcFirstLastPara="1" wrap="square" lIns="91425" tIns="45700" rIns="91425" bIns="45700" anchor="ctr" anchorCtr="0">
            <a:normAutofit fontScale="62500" lnSpcReduction="20000"/>
          </a:bodyPr>
          <a:lstStyle/>
          <a:p>
            <a:pPr marL="0" lvl="0" indent="0" algn="l" rtl="0">
              <a:lnSpc>
                <a:spcPct val="120000"/>
              </a:lnSpc>
              <a:spcBef>
                <a:spcPts val="0"/>
              </a:spcBef>
              <a:spcAft>
                <a:spcPts val="0"/>
              </a:spcAft>
              <a:buSzPct val="100000"/>
              <a:buNone/>
            </a:pPr>
            <a:r>
              <a:rPr lang="en-US" dirty="0"/>
              <a:t>Team Members</a:t>
            </a:r>
            <a:endParaRPr dirty="0"/>
          </a:p>
          <a:p>
            <a:pPr marL="0" lvl="0" indent="0" algn="l" rtl="0">
              <a:lnSpc>
                <a:spcPct val="120000"/>
              </a:lnSpc>
              <a:spcBef>
                <a:spcPts val="0"/>
              </a:spcBef>
              <a:spcAft>
                <a:spcPts val="0"/>
              </a:spcAft>
              <a:buSzPct val="100000"/>
              <a:buNone/>
            </a:pPr>
            <a:r>
              <a:rPr lang="en-US" dirty="0"/>
              <a:t>1. Kanishk Chouhan(0827CS201112)</a:t>
            </a:r>
            <a:endParaRPr dirty="0"/>
          </a:p>
          <a:p>
            <a:pPr marL="0" lvl="0" indent="0" algn="l" rtl="0">
              <a:lnSpc>
                <a:spcPct val="120000"/>
              </a:lnSpc>
              <a:spcBef>
                <a:spcPts val="0"/>
              </a:spcBef>
              <a:spcAft>
                <a:spcPts val="0"/>
              </a:spcAft>
              <a:buSzPct val="100000"/>
              <a:buNone/>
            </a:pPr>
            <a:r>
              <a:rPr lang="en-US" dirty="0"/>
              <a:t>2. Khushboo Sen(0827CS201114)</a:t>
            </a:r>
            <a:endParaRPr dirty="0"/>
          </a:p>
          <a:p>
            <a:pPr marL="0" lvl="0" indent="0" algn="l" rtl="0">
              <a:lnSpc>
                <a:spcPct val="120000"/>
              </a:lnSpc>
              <a:spcBef>
                <a:spcPts val="0"/>
              </a:spcBef>
              <a:spcAft>
                <a:spcPts val="0"/>
              </a:spcAft>
              <a:buSzPct val="100000"/>
              <a:buNone/>
            </a:pPr>
            <a:r>
              <a:rPr lang="en-US" dirty="0"/>
              <a:t>3. Mahak Soni(0827CS201127)</a:t>
            </a:r>
            <a:endParaRPr dirty="0"/>
          </a:p>
          <a:p>
            <a:pPr marL="0" lvl="0" indent="0" algn="l" rtl="0">
              <a:lnSpc>
                <a:spcPct val="120000"/>
              </a:lnSpc>
              <a:spcBef>
                <a:spcPts val="0"/>
              </a:spcBef>
              <a:spcAft>
                <a:spcPts val="0"/>
              </a:spcAft>
              <a:buSzPct val="100000"/>
              <a:buNone/>
            </a:pPr>
            <a:r>
              <a:rPr lang="en-US" dirty="0"/>
              <a:t>4. Mayank Solanki(0827CS201134)</a:t>
            </a:r>
            <a:endParaRPr dirty="0"/>
          </a:p>
        </p:txBody>
      </p:sp>
      <p:sp>
        <p:nvSpPr>
          <p:cNvPr id="129" name="Google Shape;129;p3"/>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 </a:t>
            </a:r>
            <a:endParaRPr dirty="0"/>
          </a:p>
        </p:txBody>
      </p:sp>
      <p:sp>
        <p:nvSpPr>
          <p:cNvPr id="130" name="Google Shape;130;p3"/>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
        <p:nvSpPr>
          <p:cNvPr id="131" name="Google Shape;131;p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4"/>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Project Presentation Outline</a:t>
            </a:r>
            <a:endParaRPr/>
          </a:p>
        </p:txBody>
      </p:sp>
      <p:sp>
        <p:nvSpPr>
          <p:cNvPr id="137" name="Google Shape;137;p4"/>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SzPts val="3200"/>
              <a:buChar char="❖"/>
            </a:pPr>
            <a:r>
              <a:rPr lang="en-US"/>
              <a:t>Abstract</a:t>
            </a:r>
            <a:endParaRPr/>
          </a:p>
          <a:p>
            <a:pPr marL="228600" lvl="0" indent="-228600" algn="just" rtl="0">
              <a:lnSpc>
                <a:spcPct val="90000"/>
              </a:lnSpc>
              <a:spcBef>
                <a:spcPts val="960"/>
              </a:spcBef>
              <a:spcAft>
                <a:spcPts val="0"/>
              </a:spcAft>
              <a:buSzPts val="3200"/>
              <a:buChar char="❖"/>
            </a:pPr>
            <a:r>
              <a:rPr lang="en-US"/>
              <a:t>Introduction</a:t>
            </a:r>
            <a:endParaRPr/>
          </a:p>
          <a:p>
            <a:pPr marL="228600" lvl="0" indent="-228600" algn="just" rtl="0">
              <a:lnSpc>
                <a:spcPct val="90000"/>
              </a:lnSpc>
              <a:spcBef>
                <a:spcPts val="960"/>
              </a:spcBef>
              <a:spcAft>
                <a:spcPts val="0"/>
              </a:spcAft>
              <a:buSzPts val="3200"/>
              <a:buChar char="❖"/>
            </a:pPr>
            <a:r>
              <a:rPr lang="en-US"/>
              <a:t>Problem Statement</a:t>
            </a:r>
            <a:endParaRPr/>
          </a:p>
          <a:p>
            <a:pPr marL="228600" lvl="0" indent="-228600" algn="just" rtl="0">
              <a:lnSpc>
                <a:spcPct val="90000"/>
              </a:lnSpc>
              <a:spcBef>
                <a:spcPts val="960"/>
              </a:spcBef>
              <a:spcAft>
                <a:spcPts val="0"/>
              </a:spcAft>
              <a:buSzPts val="3200"/>
              <a:buChar char="❖"/>
            </a:pPr>
            <a:r>
              <a:rPr lang="en-US"/>
              <a:t>Survey of Existing Systems</a:t>
            </a:r>
            <a:endParaRPr/>
          </a:p>
          <a:p>
            <a:pPr marL="228600" lvl="0" indent="-228600" algn="just" rtl="0">
              <a:lnSpc>
                <a:spcPct val="90000"/>
              </a:lnSpc>
              <a:spcBef>
                <a:spcPts val="960"/>
              </a:spcBef>
              <a:spcAft>
                <a:spcPts val="0"/>
              </a:spcAft>
              <a:buSzPts val="3200"/>
              <a:buChar char="❖"/>
            </a:pPr>
            <a:r>
              <a:rPr lang="en-US"/>
              <a:t>Project Objectives</a:t>
            </a:r>
            <a:endParaRPr/>
          </a:p>
          <a:p>
            <a:pPr marL="228600" lvl="0" indent="-228600" algn="just" rtl="0">
              <a:lnSpc>
                <a:spcPct val="90000"/>
              </a:lnSpc>
              <a:spcBef>
                <a:spcPts val="960"/>
              </a:spcBef>
              <a:spcAft>
                <a:spcPts val="0"/>
              </a:spcAft>
              <a:buSzPts val="3200"/>
              <a:buChar char="❖"/>
            </a:pPr>
            <a:r>
              <a:rPr lang="en-US"/>
              <a:t>Requirement Analysis</a:t>
            </a:r>
            <a:endParaRPr/>
          </a:p>
          <a:p>
            <a:pPr marL="228600" lvl="0" indent="-228600" algn="just" rtl="0">
              <a:lnSpc>
                <a:spcPct val="90000"/>
              </a:lnSpc>
              <a:spcBef>
                <a:spcPts val="960"/>
              </a:spcBef>
              <a:spcAft>
                <a:spcPts val="0"/>
              </a:spcAft>
              <a:buSzPts val="3200"/>
              <a:buChar char="❖"/>
            </a:pPr>
            <a:r>
              <a:rPr lang="en-US"/>
              <a:t>Solution Proposed</a:t>
            </a:r>
            <a:endParaRPr/>
          </a:p>
          <a:p>
            <a:pPr marL="228600" lvl="0" indent="-228600" algn="just" rtl="0">
              <a:lnSpc>
                <a:spcPct val="90000"/>
              </a:lnSpc>
              <a:spcBef>
                <a:spcPts val="960"/>
              </a:spcBef>
              <a:spcAft>
                <a:spcPts val="0"/>
              </a:spcAft>
              <a:buSzPts val="3200"/>
              <a:buChar char="❖"/>
            </a:pPr>
            <a:r>
              <a:rPr lang="en-US"/>
              <a:t>The Outcome  Discussion</a:t>
            </a:r>
            <a:endParaRPr/>
          </a:p>
          <a:p>
            <a:pPr marL="228600" lvl="0" indent="-228600" algn="just" rtl="0">
              <a:lnSpc>
                <a:spcPct val="90000"/>
              </a:lnSpc>
              <a:spcBef>
                <a:spcPts val="960"/>
              </a:spcBef>
              <a:spcAft>
                <a:spcPts val="0"/>
              </a:spcAft>
              <a:buSzPts val="3200"/>
              <a:buChar char="❖"/>
            </a:pPr>
            <a:r>
              <a:rPr lang="en-US"/>
              <a:t>Conclusions</a:t>
            </a:r>
            <a:endParaRPr/>
          </a:p>
          <a:p>
            <a:pPr marL="228600" lvl="0" indent="-228600" algn="just" rtl="0">
              <a:lnSpc>
                <a:spcPct val="90000"/>
              </a:lnSpc>
              <a:spcBef>
                <a:spcPts val="960"/>
              </a:spcBef>
              <a:spcAft>
                <a:spcPts val="0"/>
              </a:spcAft>
              <a:buSzPts val="3200"/>
              <a:buNone/>
            </a:pPr>
            <a:endParaRPr/>
          </a:p>
        </p:txBody>
      </p:sp>
      <p:sp>
        <p:nvSpPr>
          <p:cNvPr id="138" name="Google Shape;138;p4"/>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139" name="Google Shape;139;p4"/>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40" name="Google Shape;140;p4"/>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5"/>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Abstract</a:t>
            </a:r>
            <a:endParaRPr/>
          </a:p>
        </p:txBody>
      </p:sp>
      <p:sp>
        <p:nvSpPr>
          <p:cNvPr id="146" name="Google Shape;146;p5"/>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fontScale="92500" lnSpcReduction="20000"/>
          </a:bodyPr>
          <a:lstStyle/>
          <a:p>
            <a:pPr marL="228600" lvl="0" indent="-213359" algn="just" rtl="0">
              <a:lnSpc>
                <a:spcPct val="90000"/>
              </a:lnSpc>
              <a:spcBef>
                <a:spcPts val="0"/>
              </a:spcBef>
              <a:spcAft>
                <a:spcPts val="0"/>
              </a:spcAft>
              <a:buSzPct val="100000"/>
              <a:buChar char="❖"/>
            </a:pPr>
            <a:r>
              <a:rPr lang="en-US"/>
              <a:t>Diseases are a natural catastrophe affecting plant growth and lifespan.</a:t>
            </a:r>
            <a:endParaRPr/>
          </a:p>
          <a:p>
            <a:pPr marL="228600" lvl="0" indent="0" algn="just" rtl="0">
              <a:lnSpc>
                <a:spcPct val="90000"/>
              </a:lnSpc>
              <a:spcBef>
                <a:spcPts val="0"/>
              </a:spcBef>
              <a:spcAft>
                <a:spcPts val="0"/>
              </a:spcAft>
              <a:buNone/>
            </a:pPr>
            <a:endParaRPr/>
          </a:p>
          <a:p>
            <a:pPr marL="228600" lvl="0" indent="-213359" algn="just" rtl="0">
              <a:lnSpc>
                <a:spcPct val="90000"/>
              </a:lnSpc>
              <a:spcBef>
                <a:spcPts val="0"/>
              </a:spcBef>
              <a:spcAft>
                <a:spcPts val="0"/>
              </a:spcAft>
              <a:buSzPct val="100000"/>
              <a:buChar char="❖"/>
            </a:pPr>
            <a:r>
              <a:rPr lang="en-US"/>
              <a:t>The most outrageous problem faced by farmers is plant diseases, which needs to get solved immediately. </a:t>
            </a:r>
            <a:endParaRPr/>
          </a:p>
          <a:p>
            <a:pPr marL="228600" lvl="0" indent="0" algn="just" rtl="0">
              <a:lnSpc>
                <a:spcPct val="90000"/>
              </a:lnSpc>
              <a:spcBef>
                <a:spcPts val="0"/>
              </a:spcBef>
              <a:spcAft>
                <a:spcPts val="0"/>
              </a:spcAft>
              <a:buNone/>
            </a:pPr>
            <a:endParaRPr/>
          </a:p>
          <a:p>
            <a:pPr marL="228600" lvl="0" indent="-213359" algn="just" rtl="0">
              <a:lnSpc>
                <a:spcPct val="90000"/>
              </a:lnSpc>
              <a:spcBef>
                <a:spcPts val="0"/>
              </a:spcBef>
              <a:spcAft>
                <a:spcPts val="0"/>
              </a:spcAft>
              <a:buSzPct val="100000"/>
              <a:buChar char="❖"/>
            </a:pPr>
            <a:r>
              <a:rPr lang="en-US"/>
              <a:t>This deep Learning based model </a:t>
            </a:r>
            <a:r>
              <a:rPr lang="en-US" b="1"/>
              <a:t>Flauralysis</a:t>
            </a:r>
            <a:r>
              <a:rPr lang="en-US"/>
              <a:t>, detects and predicts most of the plant diseases which may be caused due to many-sidedness. </a:t>
            </a:r>
            <a:endParaRPr/>
          </a:p>
          <a:p>
            <a:pPr marL="228600" lvl="0" indent="0" algn="just" rtl="0">
              <a:lnSpc>
                <a:spcPct val="90000"/>
              </a:lnSpc>
              <a:spcBef>
                <a:spcPts val="0"/>
              </a:spcBef>
              <a:spcAft>
                <a:spcPts val="0"/>
              </a:spcAft>
              <a:buNone/>
            </a:pPr>
            <a:endParaRPr/>
          </a:p>
          <a:p>
            <a:pPr marL="228600" lvl="0" indent="-213359" algn="just" rtl="0">
              <a:lnSpc>
                <a:spcPct val="90000"/>
              </a:lnSpc>
              <a:spcBef>
                <a:spcPts val="0"/>
              </a:spcBef>
              <a:spcAft>
                <a:spcPts val="0"/>
              </a:spcAft>
              <a:buSzPct val="100000"/>
              <a:buChar char="❖"/>
            </a:pPr>
            <a:r>
              <a:rPr lang="en-US"/>
              <a:t>This application will suggest useful tips on the basis of farmers query and will display the possible diseases that may affect crops in the long run and give preventive advice as </a:t>
            </a:r>
            <a:r>
              <a:rPr lang="en-US" b="1"/>
              <a:t>“Prevention is always better than cure”. </a:t>
            </a:r>
            <a:endParaRPr b="1"/>
          </a:p>
          <a:p>
            <a:pPr marL="228600" lvl="0" indent="0" algn="just" rtl="0">
              <a:lnSpc>
                <a:spcPct val="90000"/>
              </a:lnSpc>
              <a:spcBef>
                <a:spcPts val="0"/>
              </a:spcBef>
              <a:spcAft>
                <a:spcPts val="0"/>
              </a:spcAft>
              <a:buNone/>
            </a:pPr>
            <a:endParaRPr/>
          </a:p>
          <a:p>
            <a:pPr marL="228600" lvl="0" indent="-213359" algn="just" rtl="0">
              <a:lnSpc>
                <a:spcPct val="90000"/>
              </a:lnSpc>
              <a:spcBef>
                <a:spcPts val="0"/>
              </a:spcBef>
              <a:spcAft>
                <a:spcPts val="0"/>
              </a:spcAft>
              <a:buSzPct val="100000"/>
              <a:buChar char="❖"/>
            </a:pPr>
            <a:r>
              <a:rPr lang="en-US"/>
              <a:t>Beneficial for farmers and researchers to quickly detect and respond to outbreaks, potentially preventing crop losses and improving yields.</a:t>
            </a:r>
            <a:endParaRPr/>
          </a:p>
        </p:txBody>
      </p:sp>
      <p:sp>
        <p:nvSpPr>
          <p:cNvPr id="147" name="Google Shape;147;p5"/>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148" name="Google Shape;148;p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49" name="Google Shape;149;p5"/>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pic>
        <p:nvPicPr>
          <p:cNvPr id="150" name="Google Shape;150;p5"/>
          <p:cNvPicPr preferRelativeResize="0"/>
          <p:nvPr/>
        </p:nvPicPr>
        <p:blipFill>
          <a:blip r:embed="rId3">
            <a:alphaModFix/>
          </a:blip>
          <a:stretch>
            <a:fillRect/>
          </a:stretch>
        </p:blipFill>
        <p:spPr>
          <a:xfrm>
            <a:off x="10494175" y="41225"/>
            <a:ext cx="1618200" cy="1218325"/>
          </a:xfrm>
          <a:prstGeom prst="rect">
            <a:avLst/>
          </a:prstGeom>
          <a:noFill/>
          <a:ln>
            <a:noFill/>
          </a:ln>
          <a:effectLst>
            <a:outerShdw dist="180975" dir="5580000" algn="bl" rotWithShape="0">
              <a:srgbClr val="000000">
                <a:alpha val="36000"/>
              </a:srgbClr>
            </a:outerShdw>
          </a:effectLst>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22f1ae101c7_0_1"/>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Introduction</a:t>
            </a:r>
            <a:endParaRPr/>
          </a:p>
        </p:txBody>
      </p:sp>
      <p:sp>
        <p:nvSpPr>
          <p:cNvPr id="156" name="Google Shape;156;g22f1ae101c7_0_1"/>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fontScale="85000" lnSpcReduction="20000"/>
          </a:bodyPr>
          <a:lstStyle/>
          <a:p>
            <a:pPr marL="228600" lvl="0" indent="-198120" algn="just" rtl="0">
              <a:lnSpc>
                <a:spcPct val="90000"/>
              </a:lnSpc>
              <a:spcBef>
                <a:spcPts val="0"/>
              </a:spcBef>
              <a:spcAft>
                <a:spcPts val="0"/>
              </a:spcAft>
              <a:buSzPct val="100000"/>
              <a:buChar char="❖"/>
            </a:pPr>
            <a:r>
              <a:rPr lang="en-US"/>
              <a:t>Diseases in plants is the main ground for degradation in peculiarity of plants and deprivation in production and economics of agricultural products. </a:t>
            </a:r>
            <a:endParaRPr/>
          </a:p>
          <a:p>
            <a:pPr marL="228600" lvl="0" indent="0" algn="just" rtl="0">
              <a:lnSpc>
                <a:spcPct val="90000"/>
              </a:lnSpc>
              <a:spcBef>
                <a:spcPts val="0"/>
              </a:spcBef>
              <a:spcAft>
                <a:spcPts val="0"/>
              </a:spcAft>
              <a:buNone/>
            </a:pPr>
            <a:endParaRPr/>
          </a:p>
          <a:p>
            <a:pPr marL="228600" lvl="0" indent="-287020" algn="just" rtl="0">
              <a:spcBef>
                <a:spcPts val="0"/>
              </a:spcBef>
              <a:spcAft>
                <a:spcPts val="0"/>
              </a:spcAft>
              <a:buSzPct val="100000"/>
              <a:buChar char="❖"/>
            </a:pPr>
            <a:r>
              <a:rPr lang="en-US"/>
              <a:t>Nowadays plant diseases detection has received increasing attention in monitoring large fields of crops. Farmers experience great difficulties in switching from one disease control policy to another. </a:t>
            </a:r>
            <a:endParaRPr/>
          </a:p>
          <a:p>
            <a:pPr marL="0" lvl="0" indent="0" algn="just" rtl="0">
              <a:spcBef>
                <a:spcPts val="0"/>
              </a:spcBef>
              <a:spcAft>
                <a:spcPts val="0"/>
              </a:spcAft>
              <a:buNone/>
            </a:pPr>
            <a:endParaRPr/>
          </a:p>
          <a:p>
            <a:pPr marL="228600" lvl="0" indent="-287020" algn="just" rtl="0">
              <a:spcBef>
                <a:spcPts val="0"/>
              </a:spcBef>
              <a:spcAft>
                <a:spcPts val="0"/>
              </a:spcAft>
              <a:buSzPct val="100000"/>
              <a:buChar char="❖"/>
            </a:pPr>
            <a:r>
              <a:rPr lang="en-US"/>
              <a:t>The advancement in traditional approach of naked eye observation of experts for detection and identification of plant diseases was highly required.  </a:t>
            </a:r>
            <a:endParaRPr/>
          </a:p>
          <a:p>
            <a:pPr marL="228600" lvl="0" indent="0" algn="just" rtl="0">
              <a:lnSpc>
                <a:spcPct val="90000"/>
              </a:lnSpc>
              <a:spcBef>
                <a:spcPts val="0"/>
              </a:spcBef>
              <a:spcAft>
                <a:spcPts val="0"/>
              </a:spcAft>
              <a:buNone/>
            </a:pPr>
            <a:endParaRPr/>
          </a:p>
          <a:p>
            <a:pPr marL="228600" lvl="0" indent="-287020" algn="just" rtl="0">
              <a:spcBef>
                <a:spcPts val="0"/>
              </a:spcBef>
              <a:spcAft>
                <a:spcPts val="0"/>
              </a:spcAft>
              <a:buSzPct val="100000"/>
              <a:buChar char="❖"/>
            </a:pPr>
            <a:r>
              <a:rPr lang="en-US"/>
              <a:t>Early information on crop health can facilitate the control of diseases through proper management strategies.</a:t>
            </a:r>
            <a:endParaRPr/>
          </a:p>
          <a:p>
            <a:pPr marL="228600" lvl="0" indent="0" algn="just" rtl="0">
              <a:lnSpc>
                <a:spcPct val="90000"/>
              </a:lnSpc>
              <a:spcBef>
                <a:spcPts val="0"/>
              </a:spcBef>
              <a:spcAft>
                <a:spcPts val="0"/>
              </a:spcAft>
              <a:buNone/>
            </a:pPr>
            <a:endParaRPr/>
          </a:p>
          <a:p>
            <a:pPr marL="228600" lvl="0" indent="-287020" algn="just" rtl="0">
              <a:spcBef>
                <a:spcPts val="0"/>
              </a:spcBef>
              <a:spcAft>
                <a:spcPts val="0"/>
              </a:spcAft>
              <a:buSzPct val="100000"/>
              <a:buChar char="❖"/>
            </a:pPr>
            <a:r>
              <a:rPr lang="en-US"/>
              <a:t>This technique improves productivity of crops through several steps which are image acquisition, image pre-processing, features extraction and neural network based classification.</a:t>
            </a:r>
            <a:endParaRPr/>
          </a:p>
        </p:txBody>
      </p:sp>
      <p:sp>
        <p:nvSpPr>
          <p:cNvPr id="157" name="Google Shape;157;g22f1ae101c7_0_1"/>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158" name="Google Shape;158;g22f1ae101c7_0_1"/>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59" name="Google Shape;159;g22f1ae101c7_0_1"/>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pic>
        <p:nvPicPr>
          <p:cNvPr id="160" name="Google Shape;160;g22f1ae101c7_0_1"/>
          <p:cNvPicPr preferRelativeResize="0"/>
          <p:nvPr/>
        </p:nvPicPr>
        <p:blipFill>
          <a:blip r:embed="rId3">
            <a:alphaModFix/>
          </a:blip>
          <a:stretch>
            <a:fillRect/>
          </a:stretch>
        </p:blipFill>
        <p:spPr>
          <a:xfrm>
            <a:off x="10494175" y="41225"/>
            <a:ext cx="1618200" cy="1218325"/>
          </a:xfrm>
          <a:prstGeom prst="rect">
            <a:avLst/>
          </a:prstGeom>
          <a:noFill/>
          <a:ln>
            <a:noFill/>
          </a:ln>
          <a:effectLst>
            <a:outerShdw dist="180975" dir="5580000" algn="bl" rotWithShape="0">
              <a:srgbClr val="000000">
                <a:alpha val="36000"/>
              </a:srgbClr>
            </a:outerShdw>
          </a:effectLst>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7"/>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Problem Statement</a:t>
            </a:r>
            <a:endParaRPr/>
          </a:p>
        </p:txBody>
      </p:sp>
      <p:sp>
        <p:nvSpPr>
          <p:cNvPr id="166" name="Google Shape;166;p7"/>
          <p:cNvSpPr txBox="1">
            <a:spLocks noGrp="1"/>
          </p:cNvSpPr>
          <p:nvPr>
            <p:ph type="body" idx="1"/>
          </p:nvPr>
        </p:nvSpPr>
        <p:spPr>
          <a:xfrm>
            <a:off x="172575" y="2233675"/>
            <a:ext cx="11847000" cy="3502800"/>
          </a:xfrm>
          <a:prstGeom prst="rect">
            <a:avLst/>
          </a:prstGeom>
          <a:noFill/>
          <a:ln>
            <a:noFill/>
          </a:ln>
        </p:spPr>
        <p:txBody>
          <a:bodyPr spcFirstLastPara="1" wrap="square" lIns="91425" tIns="45700" rIns="91425" bIns="45700" anchor="t" anchorCtr="0">
            <a:normAutofit/>
          </a:bodyPr>
          <a:lstStyle/>
          <a:p>
            <a:pPr marL="457200" lvl="0" indent="-374650" algn="just" rtl="0">
              <a:lnSpc>
                <a:spcPct val="90000"/>
              </a:lnSpc>
              <a:spcBef>
                <a:spcPts val="0"/>
              </a:spcBef>
              <a:spcAft>
                <a:spcPts val="0"/>
              </a:spcAft>
              <a:buSzPts val="2300"/>
              <a:buChar char="❖"/>
            </a:pPr>
            <a:r>
              <a:rPr lang="en-US" sz="2800"/>
              <a:t>Plant disease identification and prediction using machine learning  using algorithms and models to analyze images of plants and identify any signs of disease or damage. </a:t>
            </a:r>
            <a:endParaRPr sz="2800"/>
          </a:p>
          <a:p>
            <a:pPr marL="457200" lvl="0" indent="0" algn="just" rtl="0">
              <a:lnSpc>
                <a:spcPct val="90000"/>
              </a:lnSpc>
              <a:spcBef>
                <a:spcPts val="0"/>
              </a:spcBef>
              <a:spcAft>
                <a:spcPts val="0"/>
              </a:spcAft>
              <a:buNone/>
            </a:pPr>
            <a:endParaRPr sz="2800"/>
          </a:p>
          <a:p>
            <a:pPr marL="457200" lvl="0" indent="-374650" algn="just" rtl="0">
              <a:lnSpc>
                <a:spcPct val="90000"/>
              </a:lnSpc>
              <a:spcBef>
                <a:spcPts val="0"/>
              </a:spcBef>
              <a:spcAft>
                <a:spcPts val="0"/>
              </a:spcAft>
              <a:buSzPts val="2300"/>
              <a:buChar char="❖"/>
            </a:pPr>
            <a:r>
              <a:rPr lang="en-US" sz="2800"/>
              <a:t>Propose a solution to help farmers and researchers quickly detect and respond to outbreaks, potentially preventing crop losses and improving yields.</a:t>
            </a:r>
            <a:endParaRPr sz="2800"/>
          </a:p>
          <a:p>
            <a:pPr marL="228600" lvl="0" indent="0" algn="just" rtl="0">
              <a:lnSpc>
                <a:spcPct val="90000"/>
              </a:lnSpc>
              <a:spcBef>
                <a:spcPts val="0"/>
              </a:spcBef>
              <a:spcAft>
                <a:spcPts val="0"/>
              </a:spcAft>
              <a:buNone/>
            </a:pPr>
            <a:endParaRPr/>
          </a:p>
        </p:txBody>
      </p:sp>
      <p:sp>
        <p:nvSpPr>
          <p:cNvPr id="167" name="Google Shape;167;p7"/>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168" name="Google Shape;168;p7"/>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69" name="Google Shape;169;p7"/>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pic>
        <p:nvPicPr>
          <p:cNvPr id="170" name="Google Shape;170;p7"/>
          <p:cNvPicPr preferRelativeResize="0"/>
          <p:nvPr/>
        </p:nvPicPr>
        <p:blipFill>
          <a:blip r:embed="rId3">
            <a:alphaModFix/>
          </a:blip>
          <a:stretch>
            <a:fillRect/>
          </a:stretch>
        </p:blipFill>
        <p:spPr>
          <a:xfrm>
            <a:off x="10494175" y="41225"/>
            <a:ext cx="1618200" cy="1218325"/>
          </a:xfrm>
          <a:prstGeom prst="rect">
            <a:avLst/>
          </a:prstGeom>
          <a:noFill/>
          <a:ln>
            <a:noFill/>
          </a:ln>
          <a:effectLst>
            <a:outerShdw dist="180975" dir="5580000" algn="bl" rotWithShape="0">
              <a:srgbClr val="000000">
                <a:alpha val="36000"/>
              </a:srgbClr>
            </a:outerShdw>
          </a:effectLst>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Survey of Existing Systems</a:t>
            </a:r>
            <a:endParaRPr/>
          </a:p>
        </p:txBody>
      </p:sp>
      <p:sp>
        <p:nvSpPr>
          <p:cNvPr id="176" name="Google Shape;176;p8"/>
          <p:cNvSpPr txBox="1">
            <a:spLocks noGrp="1"/>
          </p:cNvSpPr>
          <p:nvPr>
            <p:ph type="body" idx="1"/>
          </p:nvPr>
        </p:nvSpPr>
        <p:spPr>
          <a:xfrm>
            <a:off x="70223" y="1375150"/>
            <a:ext cx="5721000" cy="5112900"/>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1200"/>
              </a:spcBef>
              <a:spcAft>
                <a:spcPts val="0"/>
              </a:spcAft>
              <a:buClr>
                <a:schemeClr val="dk1"/>
              </a:buClr>
              <a:buSzPts val="1100"/>
              <a:buFont typeface="Arial"/>
              <a:buNone/>
            </a:pPr>
            <a:r>
              <a:rPr lang="en-US" sz="1400" b="1" dirty="0">
                <a:latin typeface="Times New Roman"/>
                <a:ea typeface="Times New Roman"/>
                <a:cs typeface="Times New Roman"/>
                <a:sym typeface="Times New Roman"/>
              </a:rPr>
              <a:t>1. </a:t>
            </a:r>
            <a:r>
              <a:rPr lang="en-US" sz="1500" b="1" dirty="0" err="1">
                <a:latin typeface="Times New Roman"/>
                <a:ea typeface="Times New Roman"/>
                <a:cs typeface="Times New Roman"/>
                <a:sym typeface="Times New Roman"/>
              </a:rPr>
              <a:t>Plantix</a:t>
            </a:r>
            <a:r>
              <a:rPr lang="en-US" sz="1500" b="1" dirty="0">
                <a:latin typeface="Times New Roman"/>
                <a:ea typeface="Times New Roman"/>
                <a:cs typeface="Times New Roman"/>
                <a:sym typeface="Times New Roman"/>
              </a:rPr>
              <a:t>:</a:t>
            </a:r>
            <a:endParaRPr sz="1500" b="1" dirty="0">
              <a:latin typeface="Times New Roman"/>
              <a:ea typeface="Times New Roman"/>
              <a:cs typeface="Times New Roman"/>
              <a:sym typeface="Times New Roman"/>
            </a:endParaRPr>
          </a:p>
          <a:p>
            <a:pPr marL="457200" lvl="0" indent="-317500" algn="just" rtl="0">
              <a:lnSpc>
                <a:spcPct val="100000"/>
              </a:lnSpc>
              <a:spcBef>
                <a:spcPts val="1200"/>
              </a:spcBef>
              <a:spcAft>
                <a:spcPts val="0"/>
              </a:spcAft>
              <a:buClr>
                <a:schemeClr val="dk1"/>
              </a:buClr>
              <a:buSzPts val="1400"/>
              <a:buFont typeface="Times New Roman"/>
              <a:buChar char="●"/>
            </a:pPr>
            <a:r>
              <a:rPr lang="en-US" sz="1400" b="1" dirty="0">
                <a:latin typeface="Times New Roman"/>
                <a:ea typeface="Times New Roman"/>
                <a:cs typeface="Times New Roman"/>
                <a:sym typeface="Times New Roman"/>
              </a:rPr>
              <a:t>Advantages:</a:t>
            </a:r>
            <a:endParaRPr sz="1400" b="1" dirty="0">
              <a:latin typeface="Times New Roman"/>
              <a:ea typeface="Times New Roman"/>
              <a:cs typeface="Times New Roman"/>
              <a:sym typeface="Times New Roman"/>
            </a:endParaRPr>
          </a:p>
          <a:p>
            <a:pPr marL="914400" lvl="0" indent="-311150" algn="just" rtl="0">
              <a:lnSpc>
                <a:spcPct val="100000"/>
              </a:lnSpc>
              <a:spcBef>
                <a:spcPts val="0"/>
              </a:spcBef>
              <a:spcAft>
                <a:spcPts val="0"/>
              </a:spcAft>
              <a:buClr>
                <a:schemeClr val="dk1"/>
              </a:buClr>
              <a:buSzPts val="1300"/>
              <a:buFont typeface="Times New Roman"/>
              <a:buAutoNum type="arabicPeriod"/>
            </a:pPr>
            <a:r>
              <a:rPr lang="en-US" sz="1300" dirty="0">
                <a:latin typeface="Times New Roman"/>
                <a:ea typeface="Times New Roman"/>
                <a:cs typeface="Times New Roman"/>
                <a:sym typeface="Times New Roman"/>
              </a:rPr>
              <a:t>User-friendly mobile application with a large user base.</a:t>
            </a:r>
            <a:endParaRPr sz="1300" dirty="0">
              <a:latin typeface="Times New Roman"/>
              <a:ea typeface="Times New Roman"/>
              <a:cs typeface="Times New Roman"/>
              <a:sym typeface="Times New Roman"/>
            </a:endParaRPr>
          </a:p>
          <a:p>
            <a:pPr marL="914400" lvl="0" indent="-311150" algn="just" rtl="0">
              <a:lnSpc>
                <a:spcPct val="100000"/>
              </a:lnSpc>
              <a:spcBef>
                <a:spcPts val="0"/>
              </a:spcBef>
              <a:spcAft>
                <a:spcPts val="0"/>
              </a:spcAft>
              <a:buClr>
                <a:schemeClr val="dk1"/>
              </a:buClr>
              <a:buSzPts val="1300"/>
              <a:buFont typeface="Times New Roman"/>
              <a:buAutoNum type="arabicPeriod"/>
            </a:pPr>
            <a:r>
              <a:rPr lang="en-US" sz="1300" dirty="0">
                <a:latin typeface="Times New Roman"/>
                <a:ea typeface="Times New Roman"/>
                <a:cs typeface="Times New Roman"/>
                <a:sym typeface="Times New Roman"/>
              </a:rPr>
              <a:t>Provides personalized recommendations and information for crop management.</a:t>
            </a:r>
            <a:endParaRPr sz="1300" dirty="0">
              <a:latin typeface="Times New Roman"/>
              <a:ea typeface="Times New Roman"/>
              <a:cs typeface="Times New Roman"/>
              <a:sym typeface="Times New Roman"/>
            </a:endParaRPr>
          </a:p>
          <a:p>
            <a:pPr marL="914400" lvl="0" indent="-311150" algn="just" rtl="0">
              <a:lnSpc>
                <a:spcPct val="100000"/>
              </a:lnSpc>
              <a:spcBef>
                <a:spcPts val="0"/>
              </a:spcBef>
              <a:spcAft>
                <a:spcPts val="0"/>
              </a:spcAft>
              <a:buClr>
                <a:schemeClr val="dk1"/>
              </a:buClr>
              <a:buSzPts val="1300"/>
              <a:buFont typeface="Times New Roman"/>
              <a:buAutoNum type="arabicPeriod"/>
            </a:pPr>
            <a:r>
              <a:rPr lang="en-US" sz="1300" dirty="0">
                <a:latin typeface="Times New Roman"/>
                <a:ea typeface="Times New Roman"/>
                <a:cs typeface="Times New Roman"/>
                <a:sym typeface="Times New Roman"/>
              </a:rPr>
              <a:t>Offers a wide range of plant disease detection capabilities.</a:t>
            </a:r>
            <a:endParaRPr sz="1300" dirty="0">
              <a:latin typeface="Times New Roman"/>
              <a:ea typeface="Times New Roman"/>
              <a:cs typeface="Times New Roman"/>
              <a:sym typeface="Times New Roman"/>
            </a:endParaRPr>
          </a:p>
          <a:p>
            <a:pPr marL="914400" lvl="0" indent="-311150" algn="just" rtl="0">
              <a:lnSpc>
                <a:spcPct val="100000"/>
              </a:lnSpc>
              <a:spcBef>
                <a:spcPts val="0"/>
              </a:spcBef>
              <a:spcAft>
                <a:spcPts val="0"/>
              </a:spcAft>
              <a:buClr>
                <a:schemeClr val="dk1"/>
              </a:buClr>
              <a:buSzPts val="1300"/>
              <a:buFont typeface="Times New Roman"/>
              <a:buAutoNum type="arabicPeriod"/>
            </a:pPr>
            <a:r>
              <a:rPr lang="en-US" sz="1300" dirty="0">
                <a:latin typeface="Times New Roman"/>
                <a:ea typeface="Times New Roman"/>
                <a:cs typeface="Times New Roman"/>
                <a:sym typeface="Times New Roman"/>
              </a:rPr>
              <a:t>Supports multiple languages and is accessible to farmers worldwide.</a:t>
            </a:r>
            <a:endParaRPr sz="1300"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r>
              <a:rPr lang="en-US" sz="1300" dirty="0">
                <a:latin typeface="Times New Roman"/>
                <a:ea typeface="Times New Roman"/>
                <a:cs typeface="Times New Roman"/>
                <a:sym typeface="Times New Roman"/>
              </a:rPr>
              <a:t> </a:t>
            </a:r>
            <a:endParaRPr sz="1300" dirty="0">
              <a:latin typeface="Times New Roman"/>
              <a:ea typeface="Times New Roman"/>
              <a:cs typeface="Times New Roman"/>
              <a:sym typeface="Times New Roman"/>
            </a:endParaRPr>
          </a:p>
          <a:p>
            <a:pPr marL="457200" lvl="0" indent="-317500" algn="just" rtl="0">
              <a:lnSpc>
                <a:spcPct val="100000"/>
              </a:lnSpc>
              <a:spcBef>
                <a:spcPts val="0"/>
              </a:spcBef>
              <a:spcAft>
                <a:spcPts val="0"/>
              </a:spcAft>
              <a:buClr>
                <a:schemeClr val="dk1"/>
              </a:buClr>
              <a:buSzPts val="1400"/>
              <a:buFont typeface="Times New Roman"/>
              <a:buChar char="●"/>
            </a:pPr>
            <a:r>
              <a:rPr lang="en-US" sz="1400" b="1" dirty="0">
                <a:latin typeface="Times New Roman"/>
                <a:ea typeface="Times New Roman"/>
                <a:cs typeface="Times New Roman"/>
                <a:sym typeface="Times New Roman"/>
              </a:rPr>
              <a:t>Disadvantages:</a:t>
            </a:r>
            <a:endParaRPr sz="1400" b="1" dirty="0">
              <a:latin typeface="Times New Roman"/>
              <a:ea typeface="Times New Roman"/>
              <a:cs typeface="Times New Roman"/>
              <a:sym typeface="Times New Roman"/>
            </a:endParaRPr>
          </a:p>
          <a:p>
            <a:pPr marL="914400" lvl="0" indent="-311150" algn="just" rtl="0">
              <a:lnSpc>
                <a:spcPct val="100000"/>
              </a:lnSpc>
              <a:spcBef>
                <a:spcPts val="0"/>
              </a:spcBef>
              <a:spcAft>
                <a:spcPts val="0"/>
              </a:spcAft>
              <a:buClr>
                <a:schemeClr val="dk1"/>
              </a:buClr>
              <a:buSzPts val="1300"/>
              <a:buFont typeface="Times New Roman"/>
              <a:buAutoNum type="arabicPeriod"/>
            </a:pPr>
            <a:r>
              <a:rPr lang="en-US" sz="1300" dirty="0">
                <a:latin typeface="Times New Roman"/>
                <a:ea typeface="Times New Roman"/>
                <a:cs typeface="Times New Roman"/>
                <a:sym typeface="Times New Roman"/>
              </a:rPr>
              <a:t>Relies heavily on user-submitted images, which may vary in quality and  consistency.</a:t>
            </a:r>
            <a:endParaRPr sz="1300" dirty="0">
              <a:latin typeface="Times New Roman"/>
              <a:ea typeface="Times New Roman"/>
              <a:cs typeface="Times New Roman"/>
              <a:sym typeface="Times New Roman"/>
            </a:endParaRPr>
          </a:p>
          <a:p>
            <a:pPr marL="914400" lvl="0" indent="-311150" algn="just" rtl="0">
              <a:lnSpc>
                <a:spcPct val="100000"/>
              </a:lnSpc>
              <a:spcBef>
                <a:spcPts val="0"/>
              </a:spcBef>
              <a:spcAft>
                <a:spcPts val="0"/>
              </a:spcAft>
              <a:buClr>
                <a:schemeClr val="dk1"/>
              </a:buClr>
              <a:buSzPts val="1300"/>
              <a:buFont typeface="Times New Roman"/>
              <a:buAutoNum type="arabicPeriod"/>
            </a:pPr>
            <a:r>
              <a:rPr lang="en-US" sz="1300" dirty="0">
                <a:latin typeface="Times New Roman"/>
                <a:ea typeface="Times New Roman"/>
                <a:cs typeface="Times New Roman"/>
                <a:sym typeface="Times New Roman"/>
              </a:rPr>
              <a:t> Limited to plant disease detection and nutrient deficiency analysis.</a:t>
            </a:r>
            <a:endParaRPr sz="1300" dirty="0">
              <a:latin typeface="Times New Roman"/>
              <a:ea typeface="Times New Roman"/>
              <a:cs typeface="Times New Roman"/>
              <a:sym typeface="Times New Roman"/>
            </a:endParaRPr>
          </a:p>
          <a:p>
            <a:pPr marL="914400" lvl="0" indent="-311150" algn="just" rtl="0">
              <a:lnSpc>
                <a:spcPct val="100000"/>
              </a:lnSpc>
              <a:spcBef>
                <a:spcPts val="0"/>
              </a:spcBef>
              <a:spcAft>
                <a:spcPts val="0"/>
              </a:spcAft>
              <a:buClr>
                <a:schemeClr val="dk1"/>
              </a:buClr>
              <a:buSzPts val="1300"/>
              <a:buFont typeface="Times New Roman"/>
              <a:buAutoNum type="arabicPeriod"/>
            </a:pPr>
            <a:r>
              <a:rPr lang="en-US" sz="1300" dirty="0">
                <a:latin typeface="Times New Roman"/>
                <a:ea typeface="Times New Roman"/>
                <a:cs typeface="Times New Roman"/>
                <a:sym typeface="Times New Roman"/>
              </a:rPr>
              <a:t> Accuracy may vary depending on the quality of images and database coverage.</a:t>
            </a:r>
            <a:endParaRPr sz="1300" dirty="0">
              <a:latin typeface="Times New Roman"/>
              <a:ea typeface="Times New Roman"/>
              <a:cs typeface="Times New Roman"/>
              <a:sym typeface="Times New Roman"/>
            </a:endParaRPr>
          </a:p>
          <a:p>
            <a:pPr marL="914400" lvl="0" indent="-228600" algn="just" rtl="0">
              <a:lnSpc>
                <a:spcPct val="100000"/>
              </a:lnSpc>
              <a:spcBef>
                <a:spcPts val="0"/>
              </a:spcBef>
              <a:spcAft>
                <a:spcPts val="0"/>
              </a:spcAft>
              <a:buClr>
                <a:schemeClr val="dk1"/>
              </a:buClr>
              <a:buSzPts val="1100"/>
              <a:buFont typeface="Arial"/>
              <a:buNone/>
            </a:pPr>
            <a:r>
              <a:rPr lang="en-US" sz="1300" dirty="0">
                <a:latin typeface="Times New Roman"/>
                <a:ea typeface="Times New Roman"/>
                <a:cs typeface="Times New Roman"/>
                <a:sym typeface="Times New Roman"/>
              </a:rPr>
              <a:t> </a:t>
            </a:r>
            <a:endParaRPr sz="1300" dirty="0">
              <a:latin typeface="Times New Roman"/>
              <a:ea typeface="Times New Roman"/>
              <a:cs typeface="Times New Roman"/>
              <a:sym typeface="Times New Roman"/>
            </a:endParaRPr>
          </a:p>
          <a:p>
            <a:pPr marL="457200" lvl="0" indent="-317500" algn="just" rtl="0">
              <a:lnSpc>
                <a:spcPct val="100000"/>
              </a:lnSpc>
              <a:spcBef>
                <a:spcPts val="0"/>
              </a:spcBef>
              <a:spcAft>
                <a:spcPts val="0"/>
              </a:spcAft>
              <a:buClr>
                <a:schemeClr val="dk1"/>
              </a:buClr>
              <a:buSzPts val="1400"/>
              <a:buFont typeface="Times New Roman"/>
              <a:buChar char="●"/>
            </a:pPr>
            <a:r>
              <a:rPr lang="en-US" sz="1400" b="1" dirty="0">
                <a:latin typeface="Times New Roman"/>
                <a:ea typeface="Times New Roman"/>
                <a:cs typeface="Times New Roman"/>
                <a:sym typeface="Times New Roman"/>
              </a:rPr>
              <a:t>Gaps Identified:</a:t>
            </a:r>
            <a:endParaRPr sz="1400" b="1" dirty="0">
              <a:latin typeface="Times New Roman"/>
              <a:ea typeface="Times New Roman"/>
              <a:cs typeface="Times New Roman"/>
              <a:sym typeface="Times New Roman"/>
            </a:endParaRPr>
          </a:p>
          <a:p>
            <a:pPr marL="914400" lvl="0" indent="-311150" algn="just" rtl="0">
              <a:lnSpc>
                <a:spcPct val="100000"/>
              </a:lnSpc>
              <a:spcBef>
                <a:spcPts val="0"/>
              </a:spcBef>
              <a:spcAft>
                <a:spcPts val="0"/>
              </a:spcAft>
              <a:buClr>
                <a:schemeClr val="dk1"/>
              </a:buClr>
              <a:buSzPts val="1300"/>
              <a:buFont typeface="Times New Roman"/>
              <a:buAutoNum type="arabicPeriod"/>
            </a:pPr>
            <a:r>
              <a:rPr lang="en-US" sz="1300" dirty="0">
                <a:latin typeface="Times New Roman"/>
                <a:ea typeface="Times New Roman"/>
                <a:cs typeface="Times New Roman"/>
                <a:sym typeface="Times New Roman"/>
              </a:rPr>
              <a:t>Scaling the database and continuously updating it with new diseases and regions.</a:t>
            </a:r>
            <a:endParaRPr sz="1300" dirty="0">
              <a:latin typeface="Times New Roman"/>
              <a:ea typeface="Times New Roman"/>
              <a:cs typeface="Times New Roman"/>
              <a:sym typeface="Times New Roman"/>
            </a:endParaRPr>
          </a:p>
          <a:p>
            <a:pPr marL="914400" lvl="0" indent="-311150" algn="just" rtl="0">
              <a:lnSpc>
                <a:spcPct val="100000"/>
              </a:lnSpc>
              <a:spcBef>
                <a:spcPts val="0"/>
              </a:spcBef>
              <a:spcAft>
                <a:spcPts val="0"/>
              </a:spcAft>
              <a:buClr>
                <a:schemeClr val="dk1"/>
              </a:buClr>
              <a:buSzPts val="1300"/>
              <a:buFont typeface="Times New Roman"/>
              <a:buAutoNum type="arabicPeriod"/>
            </a:pPr>
            <a:r>
              <a:rPr lang="en-US" sz="1300" dirty="0">
                <a:latin typeface="Times New Roman"/>
                <a:ea typeface="Times New Roman"/>
                <a:cs typeface="Times New Roman"/>
                <a:sym typeface="Times New Roman"/>
              </a:rPr>
              <a:t>Ensuring accuracy and reliability across different crop types and growing conditions.</a:t>
            </a:r>
            <a:endParaRPr sz="1300" dirty="0">
              <a:latin typeface="Times New Roman"/>
              <a:ea typeface="Times New Roman"/>
              <a:cs typeface="Times New Roman"/>
              <a:sym typeface="Times New Roman"/>
            </a:endParaRPr>
          </a:p>
          <a:p>
            <a:pPr marL="914400" lvl="0" indent="-311150" algn="just" rtl="0">
              <a:lnSpc>
                <a:spcPct val="100000"/>
              </a:lnSpc>
              <a:spcBef>
                <a:spcPts val="0"/>
              </a:spcBef>
              <a:spcAft>
                <a:spcPts val="0"/>
              </a:spcAft>
              <a:buClr>
                <a:schemeClr val="dk1"/>
              </a:buClr>
              <a:buSzPts val="1300"/>
              <a:buFont typeface="Times New Roman"/>
              <a:buAutoNum type="arabicPeriod"/>
            </a:pPr>
            <a:r>
              <a:rPr lang="en-US" sz="1300" dirty="0">
                <a:latin typeface="Times New Roman"/>
                <a:ea typeface="Times New Roman"/>
                <a:cs typeface="Times New Roman"/>
                <a:sym typeface="Times New Roman"/>
              </a:rPr>
              <a:t>Addressing potential biases in the user-submitted images.</a:t>
            </a:r>
            <a:endParaRPr sz="3300" dirty="0"/>
          </a:p>
        </p:txBody>
      </p:sp>
      <p:sp>
        <p:nvSpPr>
          <p:cNvPr id="177" name="Google Shape;177;p8"/>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178" name="Google Shape;178;p8"/>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79" name="Google Shape;179;p8"/>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pic>
        <p:nvPicPr>
          <p:cNvPr id="180" name="Google Shape;180;p8"/>
          <p:cNvPicPr preferRelativeResize="0"/>
          <p:nvPr/>
        </p:nvPicPr>
        <p:blipFill>
          <a:blip r:embed="rId3">
            <a:alphaModFix/>
          </a:blip>
          <a:stretch>
            <a:fillRect/>
          </a:stretch>
        </p:blipFill>
        <p:spPr>
          <a:xfrm>
            <a:off x="10494175" y="41225"/>
            <a:ext cx="1618200" cy="1218325"/>
          </a:xfrm>
          <a:prstGeom prst="rect">
            <a:avLst/>
          </a:prstGeom>
          <a:noFill/>
          <a:ln>
            <a:noFill/>
          </a:ln>
          <a:effectLst>
            <a:outerShdw dist="180975" dir="5580000" algn="bl" rotWithShape="0">
              <a:srgbClr val="000000">
                <a:alpha val="36000"/>
              </a:srgbClr>
            </a:outerShdw>
          </a:effectLst>
        </p:spPr>
      </p:pic>
      <p:sp>
        <p:nvSpPr>
          <p:cNvPr id="181" name="Google Shape;181;p8"/>
          <p:cNvSpPr txBox="1">
            <a:spLocks noGrp="1"/>
          </p:cNvSpPr>
          <p:nvPr>
            <p:ph type="body" idx="1"/>
          </p:nvPr>
        </p:nvSpPr>
        <p:spPr>
          <a:xfrm>
            <a:off x="6177875" y="1375150"/>
            <a:ext cx="5934600" cy="5112900"/>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None/>
            </a:pPr>
            <a:r>
              <a:rPr lang="en-US" sz="1500" b="1">
                <a:latin typeface="Times New Roman"/>
                <a:ea typeface="Times New Roman"/>
                <a:cs typeface="Times New Roman"/>
                <a:sym typeface="Times New Roman"/>
              </a:rPr>
              <a:t>2. PlantVillage: </a:t>
            </a:r>
            <a:endParaRPr sz="1500" b="1">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1400" b="1">
              <a:latin typeface="Times New Roman"/>
              <a:ea typeface="Times New Roman"/>
              <a:cs typeface="Times New Roman"/>
              <a:sym typeface="Times New Roman"/>
            </a:endParaRPr>
          </a:p>
          <a:p>
            <a:pPr marL="457200" lvl="0" indent="-317500" algn="just" rtl="0">
              <a:lnSpc>
                <a:spcPct val="100000"/>
              </a:lnSpc>
              <a:spcBef>
                <a:spcPts val="0"/>
              </a:spcBef>
              <a:spcAft>
                <a:spcPts val="0"/>
              </a:spcAft>
              <a:buClr>
                <a:schemeClr val="dk1"/>
              </a:buClr>
              <a:buSzPts val="1400"/>
              <a:buFont typeface="Times New Roman"/>
              <a:buChar char="●"/>
            </a:pPr>
            <a:r>
              <a:rPr lang="en-US" sz="1400" b="1">
                <a:latin typeface="Times New Roman"/>
                <a:ea typeface="Times New Roman"/>
                <a:cs typeface="Times New Roman"/>
                <a:sym typeface="Times New Roman"/>
              </a:rPr>
              <a:t>Advantages:</a:t>
            </a:r>
            <a:endParaRPr sz="1400" b="1">
              <a:latin typeface="Times New Roman"/>
              <a:ea typeface="Times New Roman"/>
              <a:cs typeface="Times New Roman"/>
              <a:sym typeface="Times New Roman"/>
            </a:endParaRPr>
          </a:p>
          <a:p>
            <a:pPr marL="914400" lvl="0" indent="-311150" algn="just" rtl="0">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Online platform with a large community of experts and users.</a:t>
            </a:r>
            <a:endParaRPr sz="1300">
              <a:latin typeface="Times New Roman"/>
              <a:ea typeface="Times New Roman"/>
              <a:cs typeface="Times New Roman"/>
              <a:sym typeface="Times New Roman"/>
            </a:endParaRPr>
          </a:p>
          <a:p>
            <a:pPr marL="914400" lvl="0" indent="-311150" algn="just" rtl="0">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Provides disease identification and management advice.</a:t>
            </a:r>
            <a:endParaRPr sz="1300">
              <a:latin typeface="Times New Roman"/>
              <a:ea typeface="Times New Roman"/>
              <a:cs typeface="Times New Roman"/>
              <a:sym typeface="Times New Roman"/>
            </a:endParaRPr>
          </a:p>
          <a:p>
            <a:pPr marL="914400" lvl="0" indent="-311150" algn="just" rtl="0">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Allows users to interact and seek guidance from experts.</a:t>
            </a:r>
            <a:endParaRPr sz="1300">
              <a:latin typeface="Times New Roman"/>
              <a:ea typeface="Times New Roman"/>
              <a:cs typeface="Times New Roman"/>
              <a:sym typeface="Times New Roman"/>
            </a:endParaRPr>
          </a:p>
          <a:p>
            <a:pPr marL="914400" lvl="0" indent="-311150" algn="just" rtl="0">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Supports knowledge sharing and collaboration among users.</a:t>
            </a:r>
            <a:endParaRPr sz="1300">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marL="457200" lvl="0" indent="-311150" algn="just" rtl="0">
              <a:lnSpc>
                <a:spcPct val="100000"/>
              </a:lnSpc>
              <a:spcBef>
                <a:spcPts val="0"/>
              </a:spcBef>
              <a:spcAft>
                <a:spcPts val="0"/>
              </a:spcAft>
              <a:buClr>
                <a:schemeClr val="dk1"/>
              </a:buClr>
              <a:buSzPts val="1300"/>
              <a:buFont typeface="Times New Roman"/>
              <a:buChar char="●"/>
            </a:pPr>
            <a:r>
              <a:rPr lang="en-US" sz="1300" b="1">
                <a:latin typeface="Times New Roman"/>
                <a:ea typeface="Times New Roman"/>
                <a:cs typeface="Times New Roman"/>
                <a:sym typeface="Times New Roman"/>
              </a:rPr>
              <a:t>Disadvantages:</a:t>
            </a:r>
            <a:endParaRPr sz="1300" b="1">
              <a:latin typeface="Times New Roman"/>
              <a:ea typeface="Times New Roman"/>
              <a:cs typeface="Times New Roman"/>
              <a:sym typeface="Times New Roman"/>
            </a:endParaRPr>
          </a:p>
          <a:p>
            <a:pPr marL="914400" lvl="0" indent="-311150" algn="just" rtl="0">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Relies on user-submitted images, which may have variations in quality and    lighting conditions.</a:t>
            </a:r>
            <a:endParaRPr sz="1300">
              <a:latin typeface="Times New Roman"/>
              <a:ea typeface="Times New Roman"/>
              <a:cs typeface="Times New Roman"/>
              <a:sym typeface="Times New Roman"/>
            </a:endParaRPr>
          </a:p>
          <a:p>
            <a:pPr marL="914400" lvl="0" indent="-311150" algn="just" rtl="0">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Limited to plant disease identification and lacks real-time monitoring features.</a:t>
            </a:r>
            <a:endParaRPr sz="1300">
              <a:latin typeface="Times New Roman"/>
              <a:ea typeface="Times New Roman"/>
              <a:cs typeface="Times New Roman"/>
              <a:sym typeface="Times New Roman"/>
            </a:endParaRPr>
          </a:p>
          <a:p>
            <a:pPr marL="914400" lvl="0" indent="-311150" algn="just" rtl="0">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Accuracy can be affected by the expertise and knowledge of the community.</a:t>
            </a:r>
            <a:endParaRPr sz="1300">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US"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p>
            <a:pPr marL="457200" lvl="0" indent="-317500" algn="just" rtl="0">
              <a:lnSpc>
                <a:spcPct val="100000"/>
              </a:lnSpc>
              <a:spcBef>
                <a:spcPts val="0"/>
              </a:spcBef>
              <a:spcAft>
                <a:spcPts val="0"/>
              </a:spcAft>
              <a:buClr>
                <a:schemeClr val="dk1"/>
              </a:buClr>
              <a:buSzPts val="1400"/>
              <a:buFont typeface="Times New Roman"/>
              <a:buChar char="●"/>
            </a:pPr>
            <a:r>
              <a:rPr lang="en-US" sz="1400" b="1">
                <a:latin typeface="Times New Roman"/>
                <a:ea typeface="Times New Roman"/>
                <a:cs typeface="Times New Roman"/>
                <a:sym typeface="Times New Roman"/>
              </a:rPr>
              <a:t>Gaps Identified:</a:t>
            </a:r>
            <a:endParaRPr sz="1400" b="1">
              <a:latin typeface="Times New Roman"/>
              <a:ea typeface="Times New Roman"/>
              <a:cs typeface="Times New Roman"/>
              <a:sym typeface="Times New Roman"/>
            </a:endParaRPr>
          </a:p>
          <a:p>
            <a:pPr marL="914400" lvl="0" indent="-311150" algn="just" rtl="0">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Ensuring the timely response and accuracy of disease identification from experts.</a:t>
            </a:r>
            <a:endParaRPr sz="1300">
              <a:latin typeface="Times New Roman"/>
              <a:ea typeface="Times New Roman"/>
              <a:cs typeface="Times New Roman"/>
              <a:sym typeface="Times New Roman"/>
            </a:endParaRPr>
          </a:p>
          <a:p>
            <a:pPr marL="914400" lvl="0" indent="-311150" algn="just" rtl="0">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Handling a large volume of user submissions and maintaining an up-to-date database.</a:t>
            </a:r>
            <a:endParaRPr sz="1500" b="1">
              <a:latin typeface="Times New Roman"/>
              <a:ea typeface="Times New Roman"/>
              <a:cs typeface="Times New Roman"/>
              <a:sym typeface="Times New Roman"/>
            </a:endParaRPr>
          </a:p>
        </p:txBody>
      </p:sp>
      <p:sp>
        <p:nvSpPr>
          <p:cNvPr id="182" name="Google Shape;182;p8"/>
          <p:cNvSpPr/>
          <p:nvPr/>
        </p:nvSpPr>
        <p:spPr>
          <a:xfrm>
            <a:off x="5961750" y="1375150"/>
            <a:ext cx="45600" cy="5112900"/>
          </a:xfrm>
          <a:prstGeom prst="rect">
            <a:avLst/>
          </a:prstGeom>
          <a:solidFill>
            <a:srgbClr val="418AB3"/>
          </a:solidFill>
          <a:ln w="9525" cap="flat" cmpd="sng">
            <a:solidFill>
              <a:srgbClr val="418A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22f1ae101c7_1_17"/>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Survey of Existing Systems</a:t>
            </a:r>
            <a:endParaRPr/>
          </a:p>
        </p:txBody>
      </p:sp>
      <p:sp>
        <p:nvSpPr>
          <p:cNvPr id="188" name="Google Shape;188;g22f1ae101c7_1_17"/>
          <p:cNvSpPr txBox="1">
            <a:spLocks noGrp="1"/>
          </p:cNvSpPr>
          <p:nvPr>
            <p:ph type="body" idx="1"/>
          </p:nvPr>
        </p:nvSpPr>
        <p:spPr>
          <a:xfrm>
            <a:off x="70225" y="1375150"/>
            <a:ext cx="5891400" cy="5112900"/>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None/>
            </a:pPr>
            <a:r>
              <a:rPr lang="en-US" sz="1500" b="1">
                <a:latin typeface="Times New Roman"/>
                <a:ea typeface="Times New Roman"/>
                <a:cs typeface="Times New Roman"/>
                <a:sym typeface="Times New Roman"/>
              </a:rPr>
              <a:t>3. Agrio:</a:t>
            </a:r>
            <a:endParaRPr sz="1500" b="1">
              <a:latin typeface="Times New Roman"/>
              <a:ea typeface="Times New Roman"/>
              <a:cs typeface="Times New Roman"/>
              <a:sym typeface="Times New Roman"/>
            </a:endParaRPr>
          </a:p>
          <a:p>
            <a:pPr marL="457200" lvl="0" indent="-317500" algn="just" rtl="0">
              <a:lnSpc>
                <a:spcPct val="100000"/>
              </a:lnSpc>
              <a:spcBef>
                <a:spcPts val="0"/>
              </a:spcBef>
              <a:spcAft>
                <a:spcPts val="0"/>
              </a:spcAft>
              <a:buClr>
                <a:schemeClr val="dk1"/>
              </a:buClr>
              <a:buSzPts val="1400"/>
              <a:buFont typeface="Times New Roman"/>
              <a:buChar char="●"/>
            </a:pPr>
            <a:r>
              <a:rPr lang="en-US" sz="1400" b="1">
                <a:latin typeface="Times New Roman"/>
                <a:ea typeface="Times New Roman"/>
                <a:cs typeface="Times New Roman"/>
                <a:sym typeface="Times New Roman"/>
              </a:rPr>
              <a:t>Advantages:</a:t>
            </a:r>
            <a:endParaRPr sz="1400" b="1">
              <a:latin typeface="Times New Roman"/>
              <a:ea typeface="Times New Roman"/>
              <a:cs typeface="Times New Roman"/>
              <a:sym typeface="Times New Roman"/>
            </a:endParaRPr>
          </a:p>
          <a:p>
            <a:pPr marL="914400" lvl="0" indent="-311150" algn="just" rtl="0">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AI-based platform offering real-time disease detection and monitoring services.</a:t>
            </a:r>
            <a:endParaRPr sz="1300">
              <a:latin typeface="Times New Roman"/>
              <a:ea typeface="Times New Roman"/>
              <a:cs typeface="Times New Roman"/>
              <a:sym typeface="Times New Roman"/>
            </a:endParaRPr>
          </a:p>
          <a:p>
            <a:pPr marL="914400" lvl="0" indent="-311150" algn="just" rtl="0">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Provides actionable insights and recommendations for farmers.</a:t>
            </a:r>
            <a:endParaRPr sz="1300">
              <a:latin typeface="Times New Roman"/>
              <a:ea typeface="Times New Roman"/>
              <a:cs typeface="Times New Roman"/>
              <a:sym typeface="Times New Roman"/>
            </a:endParaRPr>
          </a:p>
          <a:p>
            <a:pPr marL="914400" lvl="0" indent="-311150" algn="just" rtl="0">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Supports proactive management of crop health.</a:t>
            </a:r>
            <a:endParaRPr sz="1300">
              <a:latin typeface="Times New Roman"/>
              <a:ea typeface="Times New Roman"/>
              <a:cs typeface="Times New Roman"/>
              <a:sym typeface="Times New Roman"/>
            </a:endParaRPr>
          </a:p>
          <a:p>
            <a:pPr marL="914400" lvl="0" indent="-311150" algn="just" rtl="0">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Integrates computer vision technology with data analytics.</a:t>
            </a:r>
            <a:endParaRPr sz="1300">
              <a:latin typeface="Times New Roman"/>
              <a:ea typeface="Times New Roman"/>
              <a:cs typeface="Times New Roman"/>
              <a:sym typeface="Times New Roman"/>
            </a:endParaRPr>
          </a:p>
          <a:p>
            <a:pPr marL="914400" lvl="0" indent="-228600" algn="just" rtl="0">
              <a:lnSpc>
                <a:spcPct val="100000"/>
              </a:lnSpc>
              <a:spcBef>
                <a:spcPts val="0"/>
              </a:spcBef>
              <a:spcAft>
                <a:spcPts val="0"/>
              </a:spcAft>
              <a:buNone/>
            </a:pPr>
            <a:endParaRPr sz="1300">
              <a:latin typeface="Times New Roman"/>
              <a:ea typeface="Times New Roman"/>
              <a:cs typeface="Times New Roman"/>
              <a:sym typeface="Times New Roman"/>
            </a:endParaRPr>
          </a:p>
          <a:p>
            <a:pPr marL="457200" lvl="0" indent="-317500" algn="just" rtl="0">
              <a:lnSpc>
                <a:spcPct val="100000"/>
              </a:lnSpc>
              <a:spcBef>
                <a:spcPts val="0"/>
              </a:spcBef>
              <a:spcAft>
                <a:spcPts val="0"/>
              </a:spcAft>
              <a:buClr>
                <a:schemeClr val="dk1"/>
              </a:buClr>
              <a:buSzPts val="1400"/>
              <a:buFont typeface="Times New Roman"/>
              <a:buChar char="●"/>
            </a:pPr>
            <a:r>
              <a:rPr lang="en-US" sz="1400" b="1">
                <a:latin typeface="Times New Roman"/>
                <a:ea typeface="Times New Roman"/>
                <a:cs typeface="Times New Roman"/>
                <a:sym typeface="Times New Roman"/>
              </a:rPr>
              <a:t>Disadvantages:</a:t>
            </a:r>
            <a:endParaRPr sz="1400" b="1">
              <a:latin typeface="Times New Roman"/>
              <a:ea typeface="Times New Roman"/>
              <a:cs typeface="Times New Roman"/>
              <a:sym typeface="Times New Roman"/>
            </a:endParaRPr>
          </a:p>
          <a:p>
            <a:pPr marL="914400" lvl="0" indent="-311150" algn="just" rtl="0">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 Requires access to an internet connection and compatible devices.</a:t>
            </a:r>
            <a:endParaRPr sz="1300">
              <a:latin typeface="Times New Roman"/>
              <a:ea typeface="Times New Roman"/>
              <a:cs typeface="Times New Roman"/>
              <a:sym typeface="Times New Roman"/>
            </a:endParaRPr>
          </a:p>
          <a:p>
            <a:pPr marL="914400" lvl="0" indent="-311150" algn="just" rtl="0">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 Cost and affordability may be a barrier for small-scale farmers.</a:t>
            </a:r>
            <a:endParaRPr sz="1300">
              <a:latin typeface="Times New Roman"/>
              <a:ea typeface="Times New Roman"/>
              <a:cs typeface="Times New Roman"/>
              <a:sym typeface="Times New Roman"/>
            </a:endParaRPr>
          </a:p>
          <a:p>
            <a:pPr marL="914400" lvl="0" indent="-311150" algn="just" rtl="0">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 Localization and adaptation to specific crop varieties and regions may be limited.</a:t>
            </a:r>
            <a:br>
              <a:rPr lang="en-US" sz="1300">
                <a:latin typeface="Times New Roman"/>
                <a:ea typeface="Times New Roman"/>
                <a:cs typeface="Times New Roman"/>
                <a:sym typeface="Times New Roman"/>
              </a:rPr>
            </a:br>
            <a:endParaRPr sz="1500" b="1">
              <a:latin typeface="Times New Roman"/>
              <a:ea typeface="Times New Roman"/>
              <a:cs typeface="Times New Roman"/>
              <a:sym typeface="Times New Roman"/>
            </a:endParaRPr>
          </a:p>
          <a:p>
            <a:pPr marL="457200" lvl="0" indent="-317500" algn="just" rtl="0">
              <a:lnSpc>
                <a:spcPct val="100000"/>
              </a:lnSpc>
              <a:spcBef>
                <a:spcPts val="0"/>
              </a:spcBef>
              <a:spcAft>
                <a:spcPts val="0"/>
              </a:spcAft>
              <a:buClr>
                <a:schemeClr val="dk1"/>
              </a:buClr>
              <a:buSzPts val="1400"/>
              <a:buFont typeface="Times New Roman"/>
              <a:buChar char="●"/>
            </a:pPr>
            <a:r>
              <a:rPr lang="en-US" sz="1400" b="1">
                <a:latin typeface="Times New Roman"/>
                <a:ea typeface="Times New Roman"/>
                <a:cs typeface="Times New Roman"/>
                <a:sym typeface="Times New Roman"/>
              </a:rPr>
              <a:t>Gaps Identified:</a:t>
            </a:r>
            <a:endParaRPr sz="1400" b="1">
              <a:latin typeface="Times New Roman"/>
              <a:ea typeface="Times New Roman"/>
              <a:cs typeface="Times New Roman"/>
              <a:sym typeface="Times New Roman"/>
            </a:endParaRPr>
          </a:p>
          <a:p>
            <a:pPr marL="971550" lvl="0" indent="-311150" algn="just" rtl="0">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Ensuring the accuracy and reliability of disease detection algorithms in diverse environments.</a:t>
            </a:r>
            <a:endParaRPr sz="1300">
              <a:latin typeface="Times New Roman"/>
              <a:ea typeface="Times New Roman"/>
              <a:cs typeface="Times New Roman"/>
              <a:sym typeface="Times New Roman"/>
            </a:endParaRPr>
          </a:p>
          <a:p>
            <a:pPr marL="971550" lvl="0" indent="-311150" algn="just" rtl="0">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Addressing the digital divide and ensuring accessibility to farmers in remote areas.</a:t>
            </a:r>
            <a:endParaRPr sz="1300">
              <a:latin typeface="Times New Roman"/>
              <a:ea typeface="Times New Roman"/>
              <a:cs typeface="Times New Roman"/>
              <a:sym typeface="Times New Roman"/>
            </a:endParaRPr>
          </a:p>
          <a:p>
            <a:pPr marL="971550" lvl="0" indent="-311150" algn="just" rtl="0">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Managing and analyzing large volumes of real-time data for accurate disease monitoring</a:t>
            </a:r>
            <a:endParaRPr sz="1500" b="1">
              <a:latin typeface="Times New Roman"/>
              <a:ea typeface="Times New Roman"/>
              <a:cs typeface="Times New Roman"/>
              <a:sym typeface="Times New Roman"/>
            </a:endParaRPr>
          </a:p>
        </p:txBody>
      </p:sp>
      <p:sp>
        <p:nvSpPr>
          <p:cNvPr id="189" name="Google Shape;189;g22f1ae101c7_1_17"/>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190" name="Google Shape;190;g22f1ae101c7_1_17"/>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91" name="Google Shape;191;g22f1ae101c7_1_17"/>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pic>
        <p:nvPicPr>
          <p:cNvPr id="192" name="Google Shape;192;g22f1ae101c7_1_17"/>
          <p:cNvPicPr preferRelativeResize="0"/>
          <p:nvPr/>
        </p:nvPicPr>
        <p:blipFill>
          <a:blip r:embed="rId3">
            <a:alphaModFix/>
          </a:blip>
          <a:stretch>
            <a:fillRect/>
          </a:stretch>
        </p:blipFill>
        <p:spPr>
          <a:xfrm>
            <a:off x="10494175" y="41225"/>
            <a:ext cx="1618200" cy="1218325"/>
          </a:xfrm>
          <a:prstGeom prst="rect">
            <a:avLst/>
          </a:prstGeom>
          <a:noFill/>
          <a:ln>
            <a:noFill/>
          </a:ln>
          <a:effectLst>
            <a:outerShdw dist="180975" dir="5580000" algn="bl" rotWithShape="0">
              <a:srgbClr val="000000">
                <a:alpha val="36000"/>
              </a:srgbClr>
            </a:outerShdw>
          </a:effectLst>
        </p:spPr>
      </p:pic>
      <p:sp>
        <p:nvSpPr>
          <p:cNvPr id="193" name="Google Shape;193;g22f1ae101c7_1_17"/>
          <p:cNvSpPr txBox="1">
            <a:spLocks noGrp="1"/>
          </p:cNvSpPr>
          <p:nvPr>
            <p:ph type="body" idx="1"/>
          </p:nvPr>
        </p:nvSpPr>
        <p:spPr>
          <a:xfrm>
            <a:off x="6007350" y="1375150"/>
            <a:ext cx="6105000" cy="5112900"/>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None/>
            </a:pPr>
            <a:r>
              <a:rPr lang="en-US" sz="1500" b="1">
                <a:latin typeface="Times New Roman"/>
                <a:ea typeface="Times New Roman"/>
                <a:cs typeface="Times New Roman"/>
                <a:sym typeface="Times New Roman"/>
              </a:rPr>
              <a:t>4.Image-Based Plant Disease Detection Systems:</a:t>
            </a:r>
            <a:endParaRPr sz="1500" b="1">
              <a:latin typeface="Times New Roman"/>
              <a:ea typeface="Times New Roman"/>
              <a:cs typeface="Times New Roman"/>
              <a:sym typeface="Times New Roman"/>
            </a:endParaRPr>
          </a:p>
          <a:p>
            <a:pPr marL="457200" lvl="0" indent="-317500" algn="just" rtl="0">
              <a:lnSpc>
                <a:spcPct val="100000"/>
              </a:lnSpc>
              <a:spcBef>
                <a:spcPts val="0"/>
              </a:spcBef>
              <a:spcAft>
                <a:spcPts val="0"/>
              </a:spcAft>
              <a:buClr>
                <a:schemeClr val="dk1"/>
              </a:buClr>
              <a:buSzPts val="1400"/>
              <a:buFont typeface="Times New Roman"/>
              <a:buChar char="●"/>
            </a:pPr>
            <a:r>
              <a:rPr lang="en-US" sz="1400" b="1">
                <a:latin typeface="Times New Roman"/>
                <a:ea typeface="Times New Roman"/>
                <a:cs typeface="Times New Roman"/>
                <a:sym typeface="Times New Roman"/>
              </a:rPr>
              <a:t>Advantages:</a:t>
            </a:r>
            <a:endParaRPr sz="1400" b="1">
              <a:latin typeface="Times New Roman"/>
              <a:ea typeface="Times New Roman"/>
              <a:cs typeface="Times New Roman"/>
              <a:sym typeface="Times New Roman"/>
            </a:endParaRPr>
          </a:p>
          <a:p>
            <a:pPr marL="914400" lvl="0" indent="-311150" algn="just" rtl="0">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Advancement in computer vision made it possible to detect plant diseases through images.</a:t>
            </a:r>
            <a:endParaRPr sz="1300">
              <a:latin typeface="Times New Roman"/>
              <a:ea typeface="Times New Roman"/>
              <a:cs typeface="Times New Roman"/>
              <a:sym typeface="Times New Roman"/>
            </a:endParaRPr>
          </a:p>
          <a:p>
            <a:pPr marL="914400" lvl="0" indent="-311150" algn="just" rtl="0">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Allows early detection of diseases without physically damaging the plants.</a:t>
            </a:r>
            <a:endParaRPr sz="1300">
              <a:latin typeface="Times New Roman"/>
              <a:ea typeface="Times New Roman"/>
              <a:cs typeface="Times New Roman"/>
              <a:sym typeface="Times New Roman"/>
            </a:endParaRPr>
          </a:p>
          <a:p>
            <a:pPr marL="914400" lvl="0" indent="-311150" algn="just" rtl="0">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Highly scalable, covering vast agricultural areas.</a:t>
            </a:r>
            <a:endParaRPr sz="1300">
              <a:latin typeface="Times New Roman"/>
              <a:ea typeface="Times New Roman"/>
              <a:cs typeface="Times New Roman"/>
              <a:sym typeface="Times New Roman"/>
            </a:endParaRPr>
          </a:p>
          <a:p>
            <a:pPr marL="457200" lvl="0" indent="0" algn="just" rtl="0">
              <a:lnSpc>
                <a:spcPct val="100000"/>
              </a:lnSpc>
              <a:spcBef>
                <a:spcPts val="0"/>
              </a:spcBef>
              <a:spcAft>
                <a:spcPts val="0"/>
              </a:spcAft>
              <a:buNone/>
            </a:pPr>
            <a:endParaRPr sz="1300">
              <a:latin typeface="Times New Roman"/>
              <a:ea typeface="Times New Roman"/>
              <a:cs typeface="Times New Roman"/>
              <a:sym typeface="Times New Roman"/>
            </a:endParaRPr>
          </a:p>
          <a:p>
            <a:pPr marL="457200" lvl="0" indent="-317500" algn="just" rtl="0">
              <a:lnSpc>
                <a:spcPct val="100000"/>
              </a:lnSpc>
              <a:spcBef>
                <a:spcPts val="0"/>
              </a:spcBef>
              <a:spcAft>
                <a:spcPts val="0"/>
              </a:spcAft>
              <a:buClr>
                <a:schemeClr val="dk1"/>
              </a:buClr>
              <a:buSzPts val="1400"/>
              <a:buFont typeface="Times New Roman"/>
              <a:buChar char="●"/>
            </a:pPr>
            <a:r>
              <a:rPr lang="en-US" sz="1400" b="1">
                <a:latin typeface="Times New Roman"/>
                <a:ea typeface="Times New Roman"/>
                <a:cs typeface="Times New Roman"/>
                <a:sym typeface="Times New Roman"/>
              </a:rPr>
              <a:t>Disadvantages:</a:t>
            </a:r>
            <a:endParaRPr sz="1300">
              <a:latin typeface="Times New Roman"/>
              <a:ea typeface="Times New Roman"/>
              <a:cs typeface="Times New Roman"/>
              <a:sym typeface="Times New Roman"/>
            </a:endParaRPr>
          </a:p>
          <a:p>
            <a:pPr marL="914400" lvl="0" indent="-311150" algn="just" rtl="0">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Limited accuracy as relies on the quality of the images and the algorithms used.</a:t>
            </a:r>
            <a:endParaRPr sz="1300">
              <a:latin typeface="Times New Roman"/>
              <a:ea typeface="Times New Roman"/>
              <a:cs typeface="Times New Roman"/>
              <a:sym typeface="Times New Roman"/>
            </a:endParaRPr>
          </a:p>
          <a:p>
            <a:pPr marL="914400" lvl="0" indent="-311150" algn="just" rtl="0">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Limited disease coverage as it  may not detect diseases those not having distinctive visual symptoms or those that require laboratory analysis.</a:t>
            </a:r>
            <a:endParaRPr sz="1300">
              <a:latin typeface="Times New Roman"/>
              <a:ea typeface="Times New Roman"/>
              <a:cs typeface="Times New Roman"/>
              <a:sym typeface="Times New Roman"/>
            </a:endParaRPr>
          </a:p>
          <a:p>
            <a:pPr marL="914400" lvl="0" indent="-311150" algn="just" rtl="0">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Lack of real-time monitoring.</a:t>
            </a:r>
            <a:endParaRPr sz="1300">
              <a:latin typeface="Times New Roman"/>
              <a:ea typeface="Times New Roman"/>
              <a:cs typeface="Times New Roman"/>
              <a:sym typeface="Times New Roman"/>
            </a:endParaRPr>
          </a:p>
          <a:p>
            <a:pPr marL="914400" lvl="0" indent="0" algn="just" rtl="0">
              <a:lnSpc>
                <a:spcPct val="100000"/>
              </a:lnSpc>
              <a:spcBef>
                <a:spcPts val="0"/>
              </a:spcBef>
              <a:spcAft>
                <a:spcPts val="0"/>
              </a:spcAft>
              <a:buNone/>
            </a:pPr>
            <a:endParaRPr sz="1400" b="1">
              <a:latin typeface="Times New Roman"/>
              <a:ea typeface="Times New Roman"/>
              <a:cs typeface="Times New Roman"/>
              <a:sym typeface="Times New Roman"/>
            </a:endParaRPr>
          </a:p>
          <a:p>
            <a:pPr marL="457200" lvl="0" indent="-317500" algn="just" rtl="0">
              <a:lnSpc>
                <a:spcPct val="100000"/>
              </a:lnSpc>
              <a:spcBef>
                <a:spcPts val="0"/>
              </a:spcBef>
              <a:spcAft>
                <a:spcPts val="0"/>
              </a:spcAft>
              <a:buClr>
                <a:schemeClr val="dk1"/>
              </a:buClr>
              <a:buSzPts val="1400"/>
              <a:buFont typeface="Times New Roman"/>
              <a:buChar char="●"/>
            </a:pPr>
            <a:r>
              <a:rPr lang="en-US" sz="1400" b="1">
                <a:latin typeface="Times New Roman"/>
                <a:ea typeface="Times New Roman"/>
                <a:cs typeface="Times New Roman"/>
                <a:sym typeface="Times New Roman"/>
              </a:rPr>
              <a:t> Gaps identified:</a:t>
            </a:r>
            <a:endParaRPr sz="1300">
              <a:latin typeface="Times New Roman"/>
              <a:ea typeface="Times New Roman"/>
              <a:cs typeface="Times New Roman"/>
              <a:sym typeface="Times New Roman"/>
            </a:endParaRPr>
          </a:p>
          <a:p>
            <a:pPr marL="914400" lvl="0" indent="-311150" algn="just" rtl="0">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Standardized protocols for image capture, including lighting conditions, angles, to improve accuracy and comparability across different systems.</a:t>
            </a:r>
            <a:endParaRPr sz="1300">
              <a:latin typeface="Times New Roman"/>
              <a:ea typeface="Times New Roman"/>
              <a:cs typeface="Times New Roman"/>
              <a:sym typeface="Times New Roman"/>
            </a:endParaRPr>
          </a:p>
          <a:p>
            <a:pPr marL="914400" lvl="0" indent="-311150" algn="just" rtl="0">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Integration with disease databases can enhance accuracy by comparing captured images with known disease symptoms.</a:t>
            </a:r>
            <a:endParaRPr sz="1300">
              <a:latin typeface="Times New Roman"/>
              <a:ea typeface="Times New Roman"/>
              <a:cs typeface="Times New Roman"/>
              <a:sym typeface="Times New Roman"/>
            </a:endParaRPr>
          </a:p>
          <a:p>
            <a:pPr marL="914400" lvl="0" indent="-311150" algn="just" rtl="0">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Automation and real-time analysis by developing algorithms.</a:t>
            </a:r>
            <a:endParaRPr sz="1600" b="1">
              <a:latin typeface="Times New Roman"/>
              <a:ea typeface="Times New Roman"/>
              <a:cs typeface="Times New Roman"/>
              <a:sym typeface="Times New Roman"/>
            </a:endParaRPr>
          </a:p>
        </p:txBody>
      </p:sp>
      <p:sp>
        <p:nvSpPr>
          <p:cNvPr id="194" name="Google Shape;194;g22f1ae101c7_1_17"/>
          <p:cNvSpPr/>
          <p:nvPr/>
        </p:nvSpPr>
        <p:spPr>
          <a:xfrm>
            <a:off x="5961750" y="1375150"/>
            <a:ext cx="45600" cy="5112900"/>
          </a:xfrm>
          <a:prstGeom prst="rect">
            <a:avLst/>
          </a:prstGeom>
          <a:solidFill>
            <a:srgbClr val="418AB3"/>
          </a:solidFill>
          <a:ln w="9525" cap="flat" cmpd="sng">
            <a:solidFill>
              <a:srgbClr val="418A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p:transition>
</p:sld>
</file>

<file path=ppt/theme/theme1.xml><?xml version="1.0" encoding="utf-8"?>
<a:theme xmlns:a="http://schemas.openxmlformats.org/drawingml/2006/main" name="WelcomeDoc">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