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34"/>
  </p:notesMasterIdLst>
  <p:sldIdLst>
    <p:sldId id="266" r:id="rId2"/>
    <p:sldId id="267" r:id="rId3"/>
    <p:sldId id="282" r:id="rId4"/>
    <p:sldId id="283" r:id="rId5"/>
    <p:sldId id="285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9" r:id="rId16"/>
    <p:sldId id="307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7"/>
    <a:srgbClr val="BFD731"/>
    <a:srgbClr val="0067A4"/>
    <a:srgbClr val="0067A5"/>
    <a:srgbClr val="B8D7EB"/>
    <a:srgbClr val="954F72"/>
    <a:srgbClr val="EBB200"/>
    <a:srgbClr val="83B8D2"/>
    <a:srgbClr val="7FAFD1"/>
    <a:srgbClr val="75A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5"/>
    <p:restoredTop sz="96208"/>
  </p:normalViewPr>
  <p:slideViewPr>
    <p:cSldViewPr snapToGrid="0" snapToObjects="1">
      <p:cViewPr varScale="1">
        <p:scale>
          <a:sx n="85" d="100"/>
          <a:sy n="85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A39BE-8074-F54B-AF67-C64FF8AD742F}" type="datetimeFigureOut"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DF01-E8FA-C446-A494-B9F68154B5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401" y="86094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4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7" y="3640999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B01B8ED-83D7-8540-8AB5-31D7853BD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3" cy="1746952"/>
          </a:xfrm>
          <a:prstGeom prst="parallelogram">
            <a:avLst>
              <a:gd name="adj" fmla="val 53218"/>
            </a:avLst>
          </a:prstGeom>
          <a:solidFill>
            <a:srgbClr val="BFD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5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8" y="1987425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8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5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5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5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3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B6D691F-DF30-F148-B68C-3FE11D38CD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1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176772"/>
            <a:ext cx="1912619" cy="1572989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D80F724-443C-FB4D-BB03-B641E0B14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72"/>
            <a:ext cx="1912619" cy="1572989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8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8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2EC7BA0-7AFE-F34C-8BD6-A633AC0CA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39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72"/>
            <a:ext cx="1912619" cy="1572989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82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585" lvl="0" indent="-228585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80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A1E0149E-2A95-4346-8399-E358869C4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1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1" y="4374041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1" y="5701074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rgbClr val="BFD731"/>
              </a:buClr>
              <a:defRPr sz="2400"/>
            </a:lvl1pPr>
            <a:lvl2pPr>
              <a:buClr>
                <a:srgbClr val="BFD731"/>
              </a:buClr>
              <a:defRPr sz="2000"/>
            </a:lvl2pPr>
            <a:lvl3pPr>
              <a:buClr>
                <a:srgbClr val="BFD731"/>
              </a:buClr>
              <a:defRPr sz="1800"/>
            </a:lvl3pPr>
            <a:lvl4pPr>
              <a:buClr>
                <a:srgbClr val="BFD731"/>
              </a:buClr>
              <a:defRPr sz="1600"/>
            </a:lvl4pPr>
            <a:lvl5pPr>
              <a:buClr>
                <a:srgbClr val="BFD731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51031D3-A0A0-7C4C-98A1-9948856669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1" y="4374041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1" y="5701074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6" y="2271861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C2800A3-C632-D14D-A8D2-48664CC532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2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612E79-E856-4A4F-B3EE-D9583E12C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4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29"/>
            <a:ext cx="8333223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1CC5C76-085B-044D-B5F3-0ECE1D133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20BDA66-910C-7C4D-9F4C-1ACA9ABA1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0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3" cy="1746952"/>
          </a:xfrm>
          <a:prstGeom prst="parallelogram">
            <a:avLst>
              <a:gd name="adj" fmla="val 53218"/>
            </a:avLst>
          </a:prstGeom>
          <a:solidFill>
            <a:srgbClr val="BFD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5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8" y="1987425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8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5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5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401" y="86094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5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3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54DE7E5-0405-3F40-BAA3-D8FCC1A0E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1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2" y="3196920"/>
            <a:ext cx="7368598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BFD731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8" y="-6"/>
            <a:ext cx="10352315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4" y="-4"/>
            <a:ext cx="4121151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5" y="5047077"/>
            <a:ext cx="1524575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85" y="2563481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82" y="1308485"/>
            <a:ext cx="7342623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3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0F0060-6D7C-6746-89B7-DD061B3B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-1809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07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8" y="-6"/>
            <a:ext cx="10352315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80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2" y="3196920"/>
            <a:ext cx="7342621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BFD731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rgbClr val="BFD73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rgbClr val="BFD73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BFD73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4" y="-4"/>
            <a:ext cx="4121151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8" y="1185452"/>
            <a:ext cx="1839685" cy="1633948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83" y="2563481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82" y="1308485"/>
            <a:ext cx="7342623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7455747-3B55-B446-A11F-8E9FCA7248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5" y="1376936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5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1" indent="0">
              <a:buNone/>
              <a:defRPr sz="2400">
                <a:solidFill>
                  <a:schemeClr val="bg1"/>
                </a:solidFill>
              </a:defRPr>
            </a:lvl2pPr>
            <a:lvl3pPr marL="914340" indent="0">
              <a:buNone/>
              <a:defRPr sz="2400">
                <a:solidFill>
                  <a:schemeClr val="bg1"/>
                </a:solidFill>
              </a:defRPr>
            </a:lvl3pPr>
            <a:lvl4pPr marL="1371511" indent="0">
              <a:buNone/>
              <a:defRPr sz="2400">
                <a:solidFill>
                  <a:schemeClr val="bg1"/>
                </a:solidFill>
              </a:defRPr>
            </a:lvl4pPr>
            <a:lvl5pPr marL="1828681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8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4280D35-8C5C-9C40-8689-5D0563BE7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82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4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BFD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5" y="1376936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171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82" y="209033"/>
            <a:ext cx="8333223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83BC3C-8E88-914C-9355-820BE6C070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2" y="-5"/>
            <a:ext cx="11747500" cy="6299203"/>
          </a:xfrm>
          <a:prstGeom prst="rtTriangle">
            <a:avLst/>
          </a:prstGeom>
          <a:solidFill>
            <a:srgbClr val="BFD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34" y="326574"/>
            <a:ext cx="11473543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34" y="558802"/>
            <a:ext cx="8333223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4B651B1-3F61-684E-9B93-5D818AFEE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6407235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8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4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33" y="3461163"/>
            <a:ext cx="3445783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33" y="3839451"/>
            <a:ext cx="3445783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33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33" y="4594957"/>
            <a:ext cx="3445783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41" y="3505249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5" y="3897987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41" y="4327950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21" y="4650082"/>
            <a:ext cx="23331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BFD731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171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3000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401" y="86094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4653437-C8C9-1B4F-9180-47B59D8120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5" y="0"/>
            <a:ext cx="6030687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3" y="3924299"/>
            <a:ext cx="3187700" cy="1689100"/>
          </a:xfrm>
          <a:prstGeom prst="line">
            <a:avLst/>
          </a:prstGeom>
          <a:ln>
            <a:solidFill>
              <a:srgbClr val="BFD7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4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7" y="3640999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79CE66-7082-A54C-BC08-3F43614642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055" b="23810"/>
          <a:stretch/>
        </p:blipFill>
        <p:spPr>
          <a:xfrm>
            <a:off x="10464800" y="0"/>
            <a:ext cx="1727200" cy="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2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9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5" y="6356355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80" y="209029"/>
            <a:ext cx="10835123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8156-F968-7648-8D08-A7161ADD5C22}"/>
              </a:ext>
            </a:extLst>
          </p:cNvPr>
          <p:cNvSpPr txBox="1"/>
          <p:nvPr userDrawn="1"/>
        </p:nvSpPr>
        <p:spPr>
          <a:xfrm>
            <a:off x="0" y="6596390"/>
            <a:ext cx="863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/>
              <a:t>Powered by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4423B899-878E-7442-85F4-A5777B519600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00648" y="6561470"/>
            <a:ext cx="82967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p:hf sldNum="0" hd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188B99F-8585-40CB-9C41-A846B9A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479" y="3034595"/>
            <a:ext cx="3227357" cy="78881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SQL Queries</a:t>
            </a:r>
          </a:p>
        </p:txBody>
      </p:sp>
      <p:pic>
        <p:nvPicPr>
          <p:cNvPr id="15" name="Picture Placeholder 17" descr="Icon&#10;&#10;Description automatically generated">
            <a:extLst>
              <a:ext uri="{FF2B5EF4-FFF2-40B4-BE49-F238E27FC236}">
                <a16:creationId xmlns:a16="http://schemas.microsoft.com/office/drawing/2014/main" id="{352E842A-1775-43B1-B91E-72AF24966C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>
          <a:xfrm>
            <a:off x="3552893" y="2698236"/>
            <a:ext cx="1259936" cy="1461527"/>
          </a:xfrm>
        </p:spPr>
      </p:pic>
    </p:spTree>
    <p:extLst>
      <p:ext uri="{BB962C8B-B14F-4D97-AF65-F5344CB8AC3E}">
        <p14:creationId xmlns:p14="http://schemas.microsoft.com/office/powerpoint/2010/main" val="203492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Column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column alias is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Renames a column heading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Is useful with calculations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Immediately follows the column name (There can also be the optional </a:t>
            </a:r>
            <a:r>
              <a:rPr lang="en-US" altLang="en-US" dirty="0">
                <a:latin typeface="Courier New" panose="02070309020205020404" pitchFamily="49" charset="0"/>
              </a:rPr>
              <a:t>AS</a:t>
            </a:r>
            <a:r>
              <a:rPr lang="en-US" altLang="en-US" dirty="0"/>
              <a:t> keyword between the column name and alias.)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Requires double quotation marks if it contains spaces or special characters, or if it is case-sensitive</a:t>
            </a:r>
          </a:p>
          <a:p>
            <a:pPr lvl="1"/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column aliases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A4151B7-8A56-4A3A-A028-9670BB2A39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5832" y="583498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 b="1" dirty="0"/>
              <a:t>…</a:t>
            </a:r>
          </a:p>
        </p:txBody>
      </p:sp>
      <p:pic>
        <p:nvPicPr>
          <p:cNvPr id="25" name="Picture 24" descr="C:\project-SQLFund1\images\img01-15a.gif">
            <a:extLst>
              <a:ext uri="{FF2B5EF4-FFF2-40B4-BE49-F238E27FC236}">
                <a16:creationId xmlns:a16="http://schemas.microsoft.com/office/drawing/2014/main" id="{09E7FBAE-0135-4A18-9AFD-C2F0EFE33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7960" y="4979348"/>
            <a:ext cx="22399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3" descr="C:\project-SQLFund1\images\img01-15.gif">
            <a:extLst>
              <a:ext uri="{FF2B5EF4-FFF2-40B4-BE49-F238E27FC236}">
                <a16:creationId xmlns:a16="http://schemas.microsoft.com/office/drawing/2014/main" id="{09B8E01A-4488-473F-8BA4-1716D408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7960" y="2680648"/>
            <a:ext cx="24003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97FDD750-7112-4650-A9A1-45A2A71BB48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19429" y="1829748"/>
            <a:ext cx="7277100" cy="7016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3FCBA042-33B9-47EF-9F67-295E9DDC046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21964" y="4141148"/>
            <a:ext cx="7277100" cy="6889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3E33DF51-2C8F-4288-A15C-B5840D666E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97216" y="4220523"/>
            <a:ext cx="6438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SELECT last_name "Name" , salary*12 "Annual Salary"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FD7A2E83-A9DA-4D7F-848C-EE51BF37796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06741" y="1817048"/>
            <a:ext cx="510857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AS name,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comm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C14F3D11-A58A-45B7-9C45-1F1F3AFA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960" y="351884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 b="1" dirty="0"/>
              <a:t>…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B44B525D-FF87-4921-807F-CED71FEF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960" y="574134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 b="1"/>
              <a:t>…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A44A6734-8D96-4814-ACA5-FA97E49E63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4116" y="1952294"/>
            <a:ext cx="619125" cy="21907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104F9F5C-9972-4A19-914E-909133249B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72166" y="1938646"/>
            <a:ext cx="619125" cy="21907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2904E80-C9DA-45B7-B314-CF4D313806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1539" y="2700502"/>
            <a:ext cx="619125" cy="219075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EA2AED67-0C22-4D17-80B8-5FD8FEE685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6195" y="2691360"/>
            <a:ext cx="619125" cy="219075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19371E39-8F27-4CCE-8C47-718E7711C0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8985" y="5019036"/>
            <a:ext cx="619125" cy="219075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CB587087-D02B-4132-9989-FDCD32983D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1462" y="5019036"/>
            <a:ext cx="876461" cy="219075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02B394BD-8F84-421F-97C5-8402F7D298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40205" y="4222942"/>
            <a:ext cx="876461" cy="219075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9F331A31-68DC-42F4-A208-122F146F6D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16294" y="4253062"/>
            <a:ext cx="2021695" cy="219075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2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35CA-C9CA-46AC-A11D-94958356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9066159-811E-4377-AC6C-71B8EEFFC879}"/>
              </a:ext>
            </a:extLst>
          </p:cNvPr>
          <p:cNvSpPr txBox="1">
            <a:spLocks noChangeArrowheads="1"/>
          </p:cNvSpPr>
          <p:nvPr/>
        </p:nvSpPr>
        <p:spPr>
          <a:xfrm>
            <a:off x="1004694" y="1626812"/>
            <a:ext cx="7918450" cy="15652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 concatenation operator: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Links columns or character strings to other columns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Is represented by two vertical bars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en-US" altLang="en-US" dirty="0"/>
              <a:t>Creates a resultant column that is a character expression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462B7B-1A4B-41CA-A30A-0FE1D90F076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11160" y="3350528"/>
            <a:ext cx="7277100" cy="7413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AS "Employees"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	employees;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9D43F0A-43BF-4CDF-AFAF-9E361183A0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3168" y="5560328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pic>
        <p:nvPicPr>
          <p:cNvPr id="10" name="Picture 13" descr="C:\project-SQLFund1\images\img01-16.gif">
            <a:extLst>
              <a:ext uri="{FF2B5EF4-FFF2-40B4-BE49-F238E27FC236}">
                <a16:creationId xmlns:a16="http://schemas.microsoft.com/office/drawing/2014/main" id="{2CE2AF8D-72A8-4E51-9341-C17A3317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3168" y="4264928"/>
            <a:ext cx="21939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30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EC44-82E0-4609-A6EF-67C93930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Rows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103A87F-F38A-4E21-B7E6-D94346C320CF}"/>
              </a:ext>
            </a:extLst>
          </p:cNvPr>
          <p:cNvSpPr txBox="1">
            <a:spLocks noChangeArrowheads="1"/>
          </p:cNvSpPr>
          <p:nvPr/>
        </p:nvSpPr>
        <p:spPr>
          <a:xfrm>
            <a:off x="1019040" y="1606694"/>
            <a:ext cx="7918450" cy="3888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The default display of queries is all rows, including duplicate rows.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53AACE-B91A-4A49-8EF9-D799914EB56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11160" y="2116732"/>
            <a:ext cx="7286625" cy="7016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department_id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7038961-BB5B-42C0-917C-7C057A540AF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32768" y="4402732"/>
            <a:ext cx="7286625" cy="7016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SELECT DISTINCT department_id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3228FBF-432B-4401-92A0-18234DDD48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3368" y="4478932"/>
            <a:ext cx="1295400" cy="2508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E335DA31-25CF-423F-915A-DD36F66F5C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6912" y="2269132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3AD0C78-FABE-49C5-9473-FC3A5D089D7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54208" y="4492580"/>
            <a:ext cx="493713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2</a:t>
            </a:r>
          </a:p>
        </p:txBody>
      </p:sp>
      <p:pic>
        <p:nvPicPr>
          <p:cNvPr id="16" name="Picture 18" descr="C:\project-SQLFund1\images\img01-20.gif">
            <a:extLst>
              <a:ext uri="{FF2B5EF4-FFF2-40B4-BE49-F238E27FC236}">
                <a16:creationId xmlns:a16="http://schemas.microsoft.com/office/drawing/2014/main" id="{B5FD5412-35C6-47E1-A528-DFF7BC20D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1160" y="2878732"/>
            <a:ext cx="205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>
            <a:extLst>
              <a:ext uri="{FF2B5EF4-FFF2-40B4-BE49-F238E27FC236}">
                <a16:creationId xmlns:a16="http://schemas.microsoft.com/office/drawing/2014/main" id="{9B232890-ACC1-4E2A-8A91-B0CD0DDE5C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1160" y="4021732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  <p:pic>
        <p:nvPicPr>
          <p:cNvPr id="20" name="Picture 20" descr="C:\project-SQLFund1\images\img01-20a.gif">
            <a:extLst>
              <a:ext uri="{FF2B5EF4-FFF2-40B4-BE49-F238E27FC236}">
                <a16:creationId xmlns:a16="http://schemas.microsoft.com/office/drawing/2014/main" id="{D2378266-A7CD-42DB-91F8-329CCA49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1160" y="5164732"/>
            <a:ext cx="1920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3">
            <a:extLst>
              <a:ext uri="{FF2B5EF4-FFF2-40B4-BE49-F238E27FC236}">
                <a16:creationId xmlns:a16="http://schemas.microsoft.com/office/drawing/2014/main" id="{AEFC6718-AF78-42D5-9A3A-27A8F72D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60" y="6002932"/>
            <a:ext cx="381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14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clause is used to restrict the rows that are returned by SELECT statement.</a:t>
            </a:r>
          </a:p>
          <a:p>
            <a:r>
              <a:rPr lang="en-US" dirty="0"/>
              <a:t>WHERE clause follows FROM clause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27986-ACBE-4281-B119-D131D945F33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486912" y="3151139"/>
            <a:ext cx="7262813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*|{[DISTINCT] </a:t>
            </a:r>
            <a:r>
              <a:rPr lang="en-US" altLang="en-US" b="0" i="1" dirty="0" err="1">
                <a:solidFill>
                  <a:schemeClr val="bg1"/>
                </a:solidFill>
              </a:rPr>
              <a:t>column|expression</a:t>
            </a:r>
            <a:r>
              <a:rPr lang="en-US" altLang="en-US" b="0" dirty="0">
                <a:solidFill>
                  <a:schemeClr val="bg1"/>
                </a:solidFill>
              </a:rPr>
              <a:t> [</a:t>
            </a:r>
            <a:r>
              <a:rPr lang="en-US" altLang="en-US" b="0" i="1" dirty="0">
                <a:solidFill>
                  <a:schemeClr val="bg1"/>
                </a:solidFill>
              </a:rPr>
              <a:t>alias</a:t>
            </a:r>
            <a:r>
              <a:rPr lang="en-US" altLang="en-US" b="0" dirty="0">
                <a:solidFill>
                  <a:schemeClr val="bg1"/>
                </a:solidFill>
              </a:rPr>
              <a:t>],...}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FROM   </a:t>
            </a:r>
            <a:r>
              <a:rPr lang="en-US" altLang="en-US" b="0" i="1" dirty="0">
                <a:solidFill>
                  <a:schemeClr val="bg1"/>
                </a:solidFill>
              </a:rPr>
              <a:t>table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[WHERE </a:t>
            </a:r>
            <a:r>
              <a:rPr lang="en-US" altLang="en-US" b="0" i="1" dirty="0">
                <a:solidFill>
                  <a:schemeClr val="bg1"/>
                </a:solidFill>
              </a:rPr>
              <a:t>condition(s)</a:t>
            </a:r>
            <a:r>
              <a:rPr lang="en-US" altLang="en-US" b="0" dirty="0">
                <a:solidFill>
                  <a:schemeClr val="bg1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2454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clause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9E4C01-8BE5-4053-982D-F9B2B6D05F6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1822142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employee_id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r>
              <a:rPr lang="en-US" altLang="en-US" b="0" dirty="0">
                <a:solidFill>
                  <a:schemeClr val="bg1"/>
                </a:solidFill>
              </a:rPr>
              <a:t> = 90 ;</a:t>
            </a:r>
          </a:p>
        </p:txBody>
      </p:sp>
      <p:pic>
        <p:nvPicPr>
          <p:cNvPr id="8" name="Picture 7" descr="C:\project-SQLFund1\images\img-02-05.gif">
            <a:extLst>
              <a:ext uri="{FF2B5EF4-FFF2-40B4-BE49-F238E27FC236}">
                <a16:creationId xmlns:a16="http://schemas.microsoft.com/office/drawing/2014/main" id="{288CDFB0-1584-4568-8624-DAD29113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1822" y="3136704"/>
            <a:ext cx="464026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5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 and Dates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677A9-5BC9-4EAA-A231-4E8014B623EF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Character strings and date values are enclosed with single quotation marks Renames a column heading</a:t>
            </a:r>
          </a:p>
          <a:p>
            <a:r>
              <a:rPr lang="en-US" altLang="en-US" dirty="0"/>
              <a:t>Character values are case-sensitive and date values are format-sensitive</a:t>
            </a:r>
          </a:p>
          <a:p>
            <a:r>
              <a:rPr lang="en-US" altLang="en-US" dirty="0"/>
              <a:t>The default date display format is DD-MON-YY</a:t>
            </a:r>
          </a:p>
          <a:p>
            <a:pPr marL="0" indent="0">
              <a:buClr>
                <a:schemeClr val="accent1"/>
              </a:buClr>
              <a:buNone/>
            </a:pPr>
            <a:endParaRPr lang="en-US" altLang="en-US" dirty="0"/>
          </a:p>
          <a:p>
            <a:pPr lvl="1"/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3C48D6F-5408-42F8-8969-70E6A27CFC6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3622344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 = 'Whalen' ;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7F2CAE4-2A2E-41EC-BA38-A4A08002E3A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5472" y="4841545"/>
            <a:ext cx="727233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hire_date</a:t>
            </a:r>
            <a:r>
              <a:rPr lang="en-US" altLang="en-US" b="0" dirty="0">
                <a:solidFill>
                  <a:schemeClr val="bg1"/>
                </a:solidFill>
              </a:rPr>
              <a:t> = '17-FEB-96' ;</a:t>
            </a:r>
          </a:p>
        </p:txBody>
      </p:sp>
    </p:spTree>
    <p:extLst>
      <p:ext uri="{BB962C8B-B14F-4D97-AF65-F5344CB8AC3E}">
        <p14:creationId xmlns:p14="http://schemas.microsoft.com/office/powerpoint/2010/main" val="144807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C0402-5D84-40C6-858F-5FEC1654917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4049954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Not equal to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4FCAD2D-DE25-442D-83D2-10A6642F72C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4049954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&lt;&gt;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AF75E4-D9C2-44FB-A96F-C71D7F9162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4415079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Between two values (inclusive)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B24EA31-7ED3-412F-8D63-2D570EBF72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4415079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9AE5F6E-E115-49EB-80D1-CF88187F79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5054841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Match any of a list of values </a:t>
            </a:r>
            <a:endParaRPr lang="en-US" altLang="en-US" sz="1600" b="0" dirty="0">
              <a:latin typeface="+mj-lt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0CB74F3-DD84-40FA-98DD-BDE9FAF520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5054841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67F53E7A-7550-47C5-B678-1E4BCF346B3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5475529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Match a character pattern </a:t>
            </a:r>
            <a:endParaRPr lang="en-US" altLang="en-US" sz="1600" b="0" dirty="0">
              <a:latin typeface="+mj-lt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06F1FF94-3E01-4AC1-A77D-BDEFC431AAA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5475529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057CC6E5-ECFB-4008-B044-7FD8A1BDEA6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5896216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Is a null value 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72F554E-E78C-4F92-9A2D-299AC9F4F0F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5896216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41B5394B-4DD0-48A6-81E3-4B2C5A1B73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3319704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Less than</a:t>
            </a: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779A9195-7843-4DA1-A46B-7DBE2C5A2B8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3319704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&lt;</a:t>
            </a: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0F845668-D8F6-4995-A185-7FC69B307C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3684829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Less than or equal to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33C57287-A9B3-47F2-86AD-D1B00F463C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3684829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&lt;=</a:t>
            </a: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1B8CBD10-D466-491D-8584-28670D6E45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2954579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Greater than or equal to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7D4798A5-01A0-4D7F-823B-1DEAC50AA60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2954579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+mj-lt"/>
              </a:rPr>
              <a:t>&gt;=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824E82EF-BED3-460A-AA15-1C8E088775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2571991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Greater than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47782AD4-7AA4-4485-9B8A-03D81E6017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2571991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&gt;</a:t>
            </a: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34DC3DA0-7B0F-4FFA-9829-C92BE7271F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63427" y="2197341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Equal to</a:t>
            </a: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FFA23109-5365-48A4-ABCB-6B3BF3C5EFC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01327" y="2197341"/>
            <a:ext cx="1562100" cy="37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=</a:t>
            </a: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8B9CEF1A-869B-48F0-8AA3-A4187652CC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63427" y="1832216"/>
            <a:ext cx="341630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  <a:latin typeface="+mj-lt"/>
              </a:rPr>
              <a:t>Meaning</a:t>
            </a:r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476A90EC-9F53-4793-87E6-C97A7C64AD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1327" y="1832216"/>
            <a:ext cx="156210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  <a:latin typeface="+mj-lt"/>
              </a:rPr>
              <a:t>Operator</a:t>
            </a:r>
          </a:p>
        </p:txBody>
      </p:sp>
      <p:sp>
        <p:nvSpPr>
          <p:cNvPr id="55" name="Line 26">
            <a:extLst>
              <a:ext uri="{FF2B5EF4-FFF2-40B4-BE49-F238E27FC236}">
                <a16:creationId xmlns:a16="http://schemas.microsoft.com/office/drawing/2014/main" id="{AA026194-913B-4C40-9ED2-1345B9E0D3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2197341"/>
            <a:ext cx="497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Line 27">
            <a:extLst>
              <a:ext uri="{FF2B5EF4-FFF2-40B4-BE49-F238E27FC236}">
                <a16:creationId xmlns:a16="http://schemas.microsoft.com/office/drawing/2014/main" id="{F78FE654-68D6-44E6-844C-60D887997CE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2571991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Line 28">
            <a:extLst>
              <a:ext uri="{FF2B5EF4-FFF2-40B4-BE49-F238E27FC236}">
                <a16:creationId xmlns:a16="http://schemas.microsoft.com/office/drawing/2014/main" id="{C01E2E2B-D467-4F9B-9AE9-A3C27C9AED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2954579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Line 29">
            <a:extLst>
              <a:ext uri="{FF2B5EF4-FFF2-40B4-BE49-F238E27FC236}">
                <a16:creationId xmlns:a16="http://schemas.microsoft.com/office/drawing/2014/main" id="{34BE7135-9AF1-4A67-B4D9-2A9C0797C6A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6316904"/>
            <a:ext cx="4978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30">
            <a:extLst>
              <a:ext uri="{FF2B5EF4-FFF2-40B4-BE49-F238E27FC236}">
                <a16:creationId xmlns:a16="http://schemas.microsoft.com/office/drawing/2014/main" id="{D0B9E537-862B-4D4B-A11D-CC39CA3D614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1832216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Line 31">
            <a:extLst>
              <a:ext uri="{FF2B5EF4-FFF2-40B4-BE49-F238E27FC236}">
                <a16:creationId xmlns:a16="http://schemas.microsoft.com/office/drawing/2014/main" id="{1CB44DD5-4004-4BB8-B49D-595B7587A6F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663427" y="1832216"/>
            <a:ext cx="0" cy="448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1B916C5C-F24E-41F6-9BFA-D19E1B3C260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79727" y="1832216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47E8077E-5081-4F5C-BB97-BBB13132659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3319704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" name="Line 34">
            <a:extLst>
              <a:ext uri="{FF2B5EF4-FFF2-40B4-BE49-F238E27FC236}">
                <a16:creationId xmlns:a16="http://schemas.microsoft.com/office/drawing/2014/main" id="{F365D1CF-7471-4AFC-8F4A-6989FEF0B69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4049954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Line 35">
            <a:extLst>
              <a:ext uri="{FF2B5EF4-FFF2-40B4-BE49-F238E27FC236}">
                <a16:creationId xmlns:a16="http://schemas.microsoft.com/office/drawing/2014/main" id="{0FD5B5C7-2992-4350-8C19-92BA1F237AC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3684829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36">
            <a:extLst>
              <a:ext uri="{FF2B5EF4-FFF2-40B4-BE49-F238E27FC236}">
                <a16:creationId xmlns:a16="http://schemas.microsoft.com/office/drawing/2014/main" id="{1CE1C4AD-B52D-44F4-8D8D-73A955EED7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5896216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37">
            <a:extLst>
              <a:ext uri="{FF2B5EF4-FFF2-40B4-BE49-F238E27FC236}">
                <a16:creationId xmlns:a16="http://schemas.microsoft.com/office/drawing/2014/main" id="{8B2D9362-C033-4540-A619-4ADEBC6CE07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5475529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38">
            <a:extLst>
              <a:ext uri="{FF2B5EF4-FFF2-40B4-BE49-F238E27FC236}">
                <a16:creationId xmlns:a16="http://schemas.microsoft.com/office/drawing/2014/main" id="{72B62148-E5A5-4096-A6B3-AE199D18309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5054841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" name="Line 39">
            <a:extLst>
              <a:ext uri="{FF2B5EF4-FFF2-40B4-BE49-F238E27FC236}">
                <a16:creationId xmlns:a16="http://schemas.microsoft.com/office/drawing/2014/main" id="{5818D790-C806-4E83-A41D-08EFACAF9FE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4415079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" name="Line 40">
            <a:extLst>
              <a:ext uri="{FF2B5EF4-FFF2-40B4-BE49-F238E27FC236}">
                <a16:creationId xmlns:a16="http://schemas.microsoft.com/office/drawing/2014/main" id="{1C1BD648-5B9A-46C4-8556-D5E7C67C2D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1832216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" name="Line 41">
            <a:extLst>
              <a:ext uri="{FF2B5EF4-FFF2-40B4-BE49-F238E27FC236}">
                <a16:creationId xmlns:a16="http://schemas.microsoft.com/office/drawing/2014/main" id="{E5C04518-0398-45AA-94DA-216B187573F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01327" y="2197341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" name="Line 42">
            <a:extLst>
              <a:ext uri="{FF2B5EF4-FFF2-40B4-BE49-F238E27FC236}">
                <a16:creationId xmlns:a16="http://schemas.microsoft.com/office/drawing/2014/main" id="{6E49A3F5-2B09-47BC-8AA6-6BD57C306D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79727" y="2197341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1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comparison operator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2C9FC-0F91-4C98-84AE-A434755064D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1829440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</a:rPr>
              <a:t>SELECT last_name, salary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WHERE  salary &lt;= 3000 ;</a:t>
            </a:r>
          </a:p>
        </p:txBody>
      </p:sp>
      <p:pic>
        <p:nvPicPr>
          <p:cNvPr id="4" name="Picture 3" descr="C:\project-SQLFund1\images\img-02-08.gif">
            <a:extLst>
              <a:ext uri="{FF2B5EF4-FFF2-40B4-BE49-F238E27FC236}">
                <a16:creationId xmlns:a16="http://schemas.microsoft.com/office/drawing/2014/main" id="{6A81B1E0-FC16-46FB-AD5E-255C2612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0020" y="3115096"/>
            <a:ext cx="26638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2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conditions using BETWEEN operator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BETWEEN</a:t>
            </a:r>
            <a:r>
              <a:rPr lang="en-US" altLang="en-US" dirty="0"/>
              <a:t> operator to display rows based on a range of values</a:t>
            </a:r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859BF4C-0BF9-4733-BBF7-D4CC4708385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2288272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2"/>
                </a:solidFill>
              </a:rPr>
              <a:t>SELECT </a:t>
            </a:r>
            <a:r>
              <a:rPr lang="en-US" altLang="en-US" b="0" dirty="0" err="1">
                <a:solidFill>
                  <a:schemeClr val="bg2"/>
                </a:solidFill>
              </a:rPr>
              <a:t>last_name</a:t>
            </a:r>
            <a:r>
              <a:rPr lang="en-US" altLang="en-US" b="0" dirty="0">
                <a:solidFill>
                  <a:schemeClr val="bg2"/>
                </a:solidFill>
              </a:rPr>
              <a:t>, salary</a:t>
            </a:r>
          </a:p>
          <a:p>
            <a:r>
              <a:rPr lang="en-US" altLang="en-US" b="0" dirty="0">
                <a:solidFill>
                  <a:schemeClr val="bg2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2"/>
                </a:solidFill>
              </a:rPr>
              <a:t>WHERE  salary BETWEEN 2500 AND 3500 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453BB79-1748-4472-8F0F-A258864F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18" y="3545572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spcBef>
                <a:spcPct val="60000"/>
              </a:spcBef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Lower limit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8ED660B9-2C68-45B5-8F92-5435608C58AF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4260143" y="3216960"/>
            <a:ext cx="4763" cy="3302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C606CEC-B8B5-4B1C-B935-AB6113BE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643" y="3545572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spcBef>
                <a:spcPct val="60000"/>
              </a:spcBef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Upper limit</a:t>
            </a: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6062A5DB-F4CA-43AE-97A8-F065A5D279CC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5904793" y="3216960"/>
            <a:ext cx="4763" cy="3302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0" name="Picture 13" descr="C:\project-SQLFund1\images\img-02-09.gif">
            <a:extLst>
              <a:ext uri="{FF2B5EF4-FFF2-40B4-BE49-F238E27FC236}">
                <a16:creationId xmlns:a16="http://schemas.microsoft.com/office/drawing/2014/main" id="{17BDFA60-8D5D-415E-AC7D-91501B20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47368" y="4169460"/>
            <a:ext cx="26511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5D19D-3528-B942-B470-8F962968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57" y="1611985"/>
            <a:ext cx="7368598" cy="3234442"/>
          </a:xfrm>
        </p:spPr>
        <p:txBody>
          <a:bodyPr/>
          <a:lstStyle/>
          <a:p>
            <a:pPr lvl="1"/>
            <a:r>
              <a:rPr lang="en-US" dirty="0"/>
              <a:t>Select Statements</a:t>
            </a:r>
          </a:p>
          <a:p>
            <a:pPr lvl="1"/>
            <a:r>
              <a:rPr lang="en-US" dirty="0"/>
              <a:t>Where clauses</a:t>
            </a:r>
          </a:p>
          <a:p>
            <a:pPr lvl="1"/>
            <a:r>
              <a:rPr lang="en-US" dirty="0"/>
              <a:t>GROUPBY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Aggregate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CBEB73-4F7E-FE46-8DE7-6EF528B7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7" y="514939"/>
            <a:ext cx="7342623" cy="761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6446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Membership Condition Using the </a:t>
            </a:r>
            <a:r>
              <a:rPr lang="en-US" altLang="en-US" b="1" dirty="0">
                <a:latin typeface="Courier New" panose="02070309020205020404" pitchFamily="49" charset="0"/>
              </a:rPr>
              <a:t>IN</a:t>
            </a:r>
            <a:r>
              <a:rPr lang="en-US" altLang="en-US" b="1" dirty="0"/>
              <a:t> Operator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IN</a:t>
            </a:r>
            <a:r>
              <a:rPr lang="en-US" altLang="en-US" dirty="0"/>
              <a:t> operator to test for values in a list:</a:t>
            </a:r>
          </a:p>
          <a:p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F575A-3170-407C-B49A-BBDB7275AF1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2250744"/>
            <a:ext cx="7283450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employee_id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salary, </a:t>
            </a:r>
            <a:r>
              <a:rPr lang="en-US" altLang="en-US" b="0" dirty="0" err="1">
                <a:solidFill>
                  <a:schemeClr val="bg1"/>
                </a:solidFill>
              </a:rPr>
              <a:t>manager_id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manager_id</a:t>
            </a:r>
            <a:r>
              <a:rPr lang="en-US" altLang="en-US" b="0" dirty="0">
                <a:solidFill>
                  <a:schemeClr val="bg1"/>
                </a:solidFill>
              </a:rPr>
              <a:t> IN (100, 101, 201) ;</a:t>
            </a:r>
          </a:p>
        </p:txBody>
      </p:sp>
      <p:pic>
        <p:nvPicPr>
          <p:cNvPr id="4" name="Picture 10" descr="C:\project-SQLFund1\images\img-02-10.gif">
            <a:extLst>
              <a:ext uri="{FF2B5EF4-FFF2-40B4-BE49-F238E27FC236}">
                <a16:creationId xmlns:a16="http://schemas.microsoft.com/office/drawing/2014/main" id="{CCAD8025-EC7E-45F7-8BF2-D332D4F51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018" y="3469944"/>
            <a:ext cx="4708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89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Pattern Matching Using the </a:t>
            </a:r>
            <a:r>
              <a:rPr lang="en-US" altLang="en-US" b="1" dirty="0">
                <a:latin typeface="Courier New" panose="02070309020205020404" pitchFamily="49" charset="0"/>
              </a:rPr>
              <a:t>LIKE</a:t>
            </a:r>
            <a:r>
              <a:rPr lang="en-US" altLang="en-US" b="1" dirty="0"/>
              <a:t> Operator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LIKE</a:t>
            </a:r>
            <a:r>
              <a:rPr lang="en-US" altLang="en-US" dirty="0"/>
              <a:t> operator to perform wildcard searches of valid search string values</a:t>
            </a:r>
          </a:p>
          <a:p>
            <a:r>
              <a:rPr lang="en-US" altLang="en-US" dirty="0"/>
              <a:t>Search conditions can contain either literal characters or numbers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denotes zero or many characters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_</a:t>
            </a:r>
            <a:r>
              <a:rPr lang="en-US" altLang="en-US" dirty="0"/>
              <a:t> denotes one character </a:t>
            </a:r>
          </a:p>
          <a:p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297C35-5040-48C2-A099-A373031C255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3968088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	</a:t>
            </a:r>
            <a:r>
              <a:rPr lang="en-US" altLang="en-US" b="0" dirty="0" err="1">
                <a:solidFill>
                  <a:schemeClr val="bg1"/>
                </a:solidFill>
              </a:rPr>
              <a:t>first_name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	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	</a:t>
            </a:r>
            <a:r>
              <a:rPr lang="en-US" altLang="en-US" b="0" dirty="0" err="1">
                <a:solidFill>
                  <a:schemeClr val="bg1"/>
                </a:solidFill>
              </a:rPr>
              <a:t>first_name</a:t>
            </a:r>
            <a:r>
              <a:rPr lang="en-US" altLang="en-US" b="0" dirty="0">
                <a:solidFill>
                  <a:schemeClr val="bg1"/>
                </a:solidFill>
              </a:rPr>
              <a:t> LIKE 'S%' ;</a:t>
            </a:r>
          </a:p>
        </p:txBody>
      </p:sp>
    </p:spTree>
    <p:extLst>
      <p:ext uri="{BB962C8B-B14F-4D97-AF65-F5344CB8AC3E}">
        <p14:creationId xmlns:p14="http://schemas.microsoft.com/office/powerpoint/2010/main" val="112490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Combining Wildcard Characters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You can combine the two wildcard characters (%, _) with literal characters for pattern matching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You can use the </a:t>
            </a:r>
            <a:r>
              <a:rPr lang="en-US" altLang="en-US" dirty="0">
                <a:latin typeface="Courier New" panose="02070309020205020404" pitchFamily="49" charset="0"/>
              </a:rPr>
              <a:t>ESCAPE</a:t>
            </a:r>
            <a:r>
              <a:rPr lang="en-US" altLang="en-US" dirty="0"/>
              <a:t> identifier to search for the actual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_</a:t>
            </a:r>
            <a:r>
              <a:rPr lang="en-US" altLang="en-US" dirty="0"/>
              <a:t> symbols</a:t>
            </a:r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F8E3D8-0429-4345-A739-6178AB072BF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2610597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 LIKE '_o%' ;</a:t>
            </a:r>
          </a:p>
        </p:txBody>
      </p:sp>
      <p:pic>
        <p:nvPicPr>
          <p:cNvPr id="4" name="Picture 9" descr="C:\project-SQLFund1\images\img-02-12.gif">
            <a:extLst>
              <a:ext uri="{FF2B5EF4-FFF2-40B4-BE49-F238E27FC236}">
                <a16:creationId xmlns:a16="http://schemas.microsoft.com/office/drawing/2014/main" id="{ED219F1D-C414-40E6-90CE-187FC13B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3168" y="3677397"/>
            <a:ext cx="1703388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1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Using the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b="1" dirty="0"/>
              <a:t> Conditions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Test for nulls with the </a:t>
            </a:r>
            <a:r>
              <a:rPr lang="en-US" altLang="en-US" dirty="0">
                <a:latin typeface="Courier New" panose="02070309020205020404" pitchFamily="49" charset="0"/>
              </a:rPr>
              <a:t>IS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operator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9C3841-91E9-4F5F-A3F6-5FF2049A115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2483364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manager_id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manager_id</a:t>
            </a:r>
            <a:r>
              <a:rPr lang="en-US" altLang="en-US" b="0" dirty="0">
                <a:solidFill>
                  <a:schemeClr val="bg1"/>
                </a:solidFill>
              </a:rPr>
              <a:t> IS NULL ;</a:t>
            </a:r>
          </a:p>
        </p:txBody>
      </p:sp>
      <p:pic>
        <p:nvPicPr>
          <p:cNvPr id="7" name="Picture 9" descr="C:\project-SQLFund1\images\img-02-13.gif">
            <a:extLst>
              <a:ext uri="{FF2B5EF4-FFF2-40B4-BE49-F238E27FC236}">
                <a16:creationId xmlns:a16="http://schemas.microsoft.com/office/drawing/2014/main" id="{54AA39EA-5490-4D31-B329-AAC80708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018" y="3794684"/>
            <a:ext cx="27654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98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Defining Conditions Using the Logical Operators</a:t>
            </a:r>
            <a:endParaRPr lang="en-GB" b="1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96C8C9-327F-41AC-B7E7-E154AAD2A8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91325" y="3725760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Returns </a:t>
            </a: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 if the condition is false</a:t>
            </a:r>
            <a:endParaRPr lang="en-US" altLang="en-US" sz="1600" b="0" dirty="0">
              <a:latin typeface="+mj-lt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2231D3-828E-41EC-B8F1-47CB243E341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14975" y="3725760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4488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A1071F3-FEC3-4B76-9559-371D61F19C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91325" y="3085997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Returns </a:t>
            </a: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 if </a:t>
            </a:r>
            <a:r>
              <a:rPr lang="en-US" altLang="en-US" sz="1600" b="0" i="1" dirty="0">
                <a:solidFill>
                  <a:srgbClr val="000000"/>
                </a:solidFill>
                <a:latin typeface="+mj-lt"/>
              </a:rPr>
              <a:t>either </a:t>
            </a: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component condition is true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84066BA-26FE-4A1E-9ABB-10E83DA2891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14975" y="3085997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CBD02DA-8CCE-4125-AB9C-7011BE3C9E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91325" y="2446235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Returns </a:t>
            </a:r>
            <a:r>
              <a:rPr lang="en-US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 if </a:t>
            </a:r>
            <a:r>
              <a:rPr lang="en-US" altLang="en-US" sz="1600" b="0" i="1" dirty="0">
                <a:solidFill>
                  <a:srgbClr val="000000"/>
                </a:solidFill>
                <a:latin typeface="+mj-lt"/>
              </a:rPr>
              <a:t>both </a:t>
            </a:r>
            <a:r>
              <a:rPr lang="en-US" altLang="en-US" sz="1600" b="0" dirty="0">
                <a:solidFill>
                  <a:srgbClr val="000000"/>
                </a:solidFill>
                <a:latin typeface="+mj-lt"/>
              </a:rPr>
              <a:t>component conditions are true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721FD35-9B45-4F66-9B14-DE8476ADBA9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14975" y="2446235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6975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1275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25575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2775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39975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97175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54375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E9E08AA-C9DF-465C-BC1C-27F182C54B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325" y="2081110"/>
            <a:ext cx="410845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  <a:latin typeface="+mj-lt"/>
              </a:rPr>
              <a:t>Meaning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FF76E-4482-4E58-A8EF-C9116E3928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4975" y="2081110"/>
            <a:ext cx="127635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  <a:latin typeface="+mj-lt"/>
              </a:rPr>
              <a:t>Operator</a:t>
            </a: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7197DE60-35CE-4454-A99D-36F96AF54C8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2446235"/>
            <a:ext cx="538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90091121-15E6-48CE-8849-A326F631B67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3085997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F9DF4FEC-29F5-4F5B-967A-68FB1881814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3725760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1A20BBF8-D817-446E-8E2A-3D21227FE24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4419497"/>
            <a:ext cx="538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AC1EEF69-8D39-4C65-B6DF-2FDAF188FF3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208111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42F2EF5C-267A-4650-8B9F-88C28B8F29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391325" y="2081110"/>
            <a:ext cx="0" cy="233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B8703EFE-A29C-4AB2-A16F-30048DBB3FF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499775" y="208111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9">
            <a:extLst>
              <a:ext uri="{FF2B5EF4-FFF2-40B4-BE49-F238E27FC236}">
                <a16:creationId xmlns:a16="http://schemas.microsoft.com/office/drawing/2014/main" id="{B81C2B5D-E556-44F2-93BB-4F3A9292163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2081110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FE557216-D3B8-40FE-9247-9349EDBED36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14975" y="2446235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3C83300B-C253-4CA0-B43D-09599EFDC5D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499775" y="2446235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Using the </a:t>
            </a:r>
            <a:r>
              <a:rPr lang="en-US" altLang="en-US" b="1" dirty="0">
                <a:latin typeface="Courier New" panose="02070309020205020404" pitchFamily="49" charset="0"/>
              </a:rPr>
              <a:t>AND</a:t>
            </a:r>
            <a:r>
              <a:rPr lang="en-US" altLang="en-US" b="1" dirty="0"/>
              <a:t> Operator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 requires both the component conditions to be true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01423D-CEF4-45C7-8587-B5292BDC62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2645186"/>
            <a:ext cx="7272338" cy="12715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employee_id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salary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salary &gt;= 10000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AND   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 LIKE '%MAN%' ;</a:t>
            </a:r>
          </a:p>
        </p:txBody>
      </p:sp>
      <p:pic>
        <p:nvPicPr>
          <p:cNvPr id="4" name="Picture 11" descr="C:\project-SQLFund1\images\img-02-15.gif">
            <a:extLst>
              <a:ext uri="{FF2B5EF4-FFF2-40B4-BE49-F238E27FC236}">
                <a16:creationId xmlns:a16="http://schemas.microsoft.com/office/drawing/2014/main" id="{602B9CEB-A6C0-4909-9206-5ED18D25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018" y="4310188"/>
            <a:ext cx="4264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004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Using the </a:t>
            </a:r>
            <a:r>
              <a:rPr lang="en-US" altLang="en-US" b="1" dirty="0">
                <a:latin typeface="Courier New" panose="02070309020205020404" pitchFamily="49" charset="0"/>
              </a:rPr>
              <a:t>OR</a:t>
            </a:r>
            <a:r>
              <a:rPr lang="en-US" altLang="en-US" b="1" dirty="0"/>
              <a:t> Operator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OR</a:t>
            </a:r>
            <a:r>
              <a:rPr lang="en-US" altLang="en-US" dirty="0"/>
              <a:t> requires either component condition to be true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B04AF3-71C5-4B34-B9F0-0CD9A48FF8D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2158624"/>
            <a:ext cx="7272338" cy="12715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employee_id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salary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salary &gt;= 10000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    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 LIKE '%MAN%' 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92D35B-DF0A-4533-BF44-088EB67975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0981" y="2803149"/>
            <a:ext cx="2674937" cy="5715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pic>
        <p:nvPicPr>
          <p:cNvPr id="11" name="Picture 11" descr="C:\project-SQLFund1\images\img-02-16.gif">
            <a:extLst>
              <a:ext uri="{FF2B5EF4-FFF2-40B4-BE49-F238E27FC236}">
                <a16:creationId xmlns:a16="http://schemas.microsoft.com/office/drawing/2014/main" id="{A5827979-C8BE-49FB-B1DC-D2114A1C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018" y="3682624"/>
            <a:ext cx="4264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4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Using the </a:t>
            </a:r>
            <a:r>
              <a:rPr lang="en-US" altLang="en-US" b="1" dirty="0">
                <a:latin typeface="Courier New" panose="02070309020205020404" pitchFamily="49" charset="0"/>
              </a:rPr>
              <a:t>NOT</a:t>
            </a:r>
            <a:r>
              <a:rPr lang="en-US" altLang="en-US" b="1" dirty="0"/>
              <a:t> Operator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370BA-A15F-4A69-829C-04C2B84B775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1826573"/>
            <a:ext cx="7272338" cy="12715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       NOT IN ('</a:t>
            </a:r>
            <a:r>
              <a:rPr lang="en-US" altLang="en-US" b="0" dirty="0" err="1">
                <a:solidFill>
                  <a:schemeClr val="bg1"/>
                </a:solidFill>
              </a:rPr>
              <a:t>IT_PROG</a:t>
            </a:r>
            <a:r>
              <a:rPr lang="en-US" altLang="en-US" b="0" dirty="0">
                <a:solidFill>
                  <a:schemeClr val="bg1"/>
                </a:solidFill>
              </a:rPr>
              <a:t>', '</a:t>
            </a:r>
            <a:r>
              <a:rPr lang="en-US" altLang="en-US" b="0" dirty="0" err="1">
                <a:solidFill>
                  <a:schemeClr val="bg1"/>
                </a:solidFill>
              </a:rPr>
              <a:t>ST_CLERK</a:t>
            </a:r>
            <a:r>
              <a:rPr lang="en-US" altLang="en-US" b="0" dirty="0">
                <a:solidFill>
                  <a:schemeClr val="bg1"/>
                </a:solidFill>
              </a:rPr>
              <a:t>', '</a:t>
            </a:r>
            <a:r>
              <a:rPr lang="en-US" altLang="en-US" b="0" dirty="0" err="1">
                <a:solidFill>
                  <a:schemeClr val="bg1"/>
                </a:solidFill>
              </a:rPr>
              <a:t>SA_REP</a:t>
            </a:r>
            <a:r>
              <a:rPr lang="en-US" altLang="en-US" b="0" dirty="0">
                <a:solidFill>
                  <a:schemeClr val="bg1"/>
                </a:solidFill>
              </a:rPr>
              <a:t>') ;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4C641A-D005-40B8-9320-BEE80059F0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67806" y="2659310"/>
            <a:ext cx="5524500" cy="37311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pic>
        <p:nvPicPr>
          <p:cNvPr id="6" name="Picture 8" descr="C:\project-SQLFund1\images\img-02-17.gif">
            <a:extLst>
              <a:ext uri="{FF2B5EF4-FFF2-40B4-BE49-F238E27FC236}">
                <a16:creationId xmlns:a16="http://schemas.microsoft.com/office/drawing/2014/main" id="{662568A7-074D-4591-A841-ADCD0E0ED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1018" y="3290248"/>
            <a:ext cx="2525713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144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Rules of operator precedence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0F37B0-81A9-4D99-B2C2-1F018F01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0" y="5768384"/>
            <a:ext cx="7385050" cy="35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919163" indent="-400050" defTabSz="346075"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319213" indent="-285750" defTabSz="346075"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62113" indent="-228600" defTabSz="346075"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05013" indent="-228600" defTabSz="346075"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462213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19413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376613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33813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You can use parentheses to override rules of precedence.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C49131B-F3E5-4C1E-963E-25D74144A2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4052296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 Not equal to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C7D4E30-9855-45D6-977F-DCBBF5ADDD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4052296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>
                <a:latin typeface="+mj-lt"/>
              </a:rPr>
              <a:t>6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48445C8-6FCE-472A-97AF-EADF746C43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4417421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 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1600" b="0" dirty="0">
                <a:latin typeface="+mj-lt"/>
              </a:rPr>
              <a:t> logical condition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A1874-4B00-4255-B8E9-198EC927E88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4417421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158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158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15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158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158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158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158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158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>
                <a:solidFill>
                  <a:srgbClr val="000000"/>
                </a:solidFill>
                <a:latin typeface="+mj-lt"/>
              </a:rPr>
              <a:t>7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6DB8E66-FDAF-4BDE-A70B-6C0420DCED7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4782546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latin typeface="+mj-lt"/>
              </a:rPr>
              <a:t> 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600" b="0" dirty="0">
                <a:latin typeface="+mj-lt"/>
              </a:rPr>
              <a:t> logical condition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F7A9EA7-9611-4652-97DD-C24F7B934C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4782546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latin typeface="+mj-lt"/>
              </a:rPr>
              <a:t>8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DA8DFF0B-8582-40A0-90E4-C3B934BD194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5203234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 dirty="0">
                <a:latin typeface="+mj-lt"/>
              </a:rPr>
              <a:t> 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600" b="0" dirty="0">
                <a:latin typeface="+mj-lt"/>
              </a:rPr>
              <a:t> logical condition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8F12A6E8-2EFA-457C-B3F2-F0321CBDE07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5203234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latin typeface="+mj-lt"/>
              </a:rPr>
              <a:t>9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ADBD8B0-46C3-4AC1-8111-CFA74318469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3322046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 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IS [NOT] NULL, LIKE, [NOT] IN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24A9E26-A576-4440-9614-ED70082E13B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3322046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>
                <a:latin typeface="+mj-lt"/>
              </a:rPr>
              <a:t>4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B70C4F05-7856-49AB-8381-F2093B5E9D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3687171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NOT] BETWEEN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6532EC4-AA66-459C-9882-D993DC062D1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3687171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>
                <a:latin typeface="+mj-lt"/>
              </a:rPr>
              <a:t>5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A8A272B-6E74-4ED0-B1CD-3CDFD4F1AD4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2956921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ClrTx/>
              <a:buFontTx/>
              <a:buNone/>
            </a:pPr>
            <a:r>
              <a:rPr lang="en-US" altLang="en-US" sz="1600" b="0" dirty="0">
                <a:latin typeface="+mj-lt"/>
              </a:rPr>
              <a:t> Comparison conditions</a:t>
            </a: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A241F64A-2FDF-4D21-9299-9DA771E68A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2956921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3</a:t>
            </a: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FA11961B-0E3C-4C16-A80E-D0749C2D11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2574334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ClrTx/>
              <a:buFontTx/>
              <a:buNone/>
            </a:pPr>
            <a:r>
              <a:rPr lang="en-US" altLang="en-US" sz="1600" b="0" dirty="0">
                <a:latin typeface="+mj-lt"/>
              </a:rPr>
              <a:t> Concatenation operator</a:t>
            </a: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29AF733-5198-4336-8E44-BFB250EB51A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2574334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>
                <a:latin typeface="+mj-lt"/>
              </a:rPr>
              <a:t>2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40FD9E8D-80FB-426E-9842-FED173CE76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5141" y="2199684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 dirty="0">
                <a:latin typeface="+mj-lt"/>
              </a:rPr>
              <a:t> Arithmetic operators</a:t>
            </a: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1CD8D153-58D4-4A31-A65D-0CD52CF4B5B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016" y="2199684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>
            <a:lvl1pPr marL="342900" indent="-342900"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1600" b="0" dirty="0">
                <a:latin typeface="+mj-lt"/>
              </a:rPr>
              <a:t>1</a:t>
            </a: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3463A721-CA51-4928-BBB4-A5841919A5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75141" y="1834559"/>
            <a:ext cx="4232275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sz="1800" b="1" dirty="0">
                <a:solidFill>
                  <a:schemeClr val="bg1"/>
                </a:solidFill>
                <a:latin typeface="+mj-lt"/>
              </a:rPr>
              <a:t>Meaning</a:t>
            </a:r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45840D70-7C24-43A4-AB02-0E1034B23A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1016" y="1834559"/>
            <a:ext cx="1254125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45720" rIns="0"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-225425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331788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31775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57300" indent="-230188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7145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717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289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86100" indent="-230188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bg1"/>
                </a:solidFill>
                <a:latin typeface="+mj-lt"/>
              </a:rPr>
              <a:t>Operator</a:t>
            </a: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98742848-3F3F-4882-98B7-9DF04921D15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2199684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210E3ADA-A388-44B4-9465-56472C49C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2574334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8CE040D5-4BED-4028-9CD6-504C6968D53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2956921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FE87B2E5-D0A9-4A53-87AB-8C6D0D0020F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5623921"/>
            <a:ext cx="548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58" name="Line 29">
            <a:extLst>
              <a:ext uri="{FF2B5EF4-FFF2-40B4-BE49-F238E27FC236}">
                <a16:creationId xmlns:a16="http://schemas.microsoft.com/office/drawing/2014/main" id="{AE25FE8B-1186-4C67-BC92-8FEF20CDC00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1834559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60" name="Line 30">
            <a:extLst>
              <a:ext uri="{FF2B5EF4-FFF2-40B4-BE49-F238E27FC236}">
                <a16:creationId xmlns:a16="http://schemas.microsoft.com/office/drawing/2014/main" id="{0F1FD110-47F0-4CF7-8B8E-322FC1ECD18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375141" y="1834559"/>
            <a:ext cx="0" cy="378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62" name="Line 31">
            <a:extLst>
              <a:ext uri="{FF2B5EF4-FFF2-40B4-BE49-F238E27FC236}">
                <a16:creationId xmlns:a16="http://schemas.microsoft.com/office/drawing/2014/main" id="{D444747D-4408-4E05-8670-D27483C518D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07416" y="1834559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64" name="Line 32">
            <a:extLst>
              <a:ext uri="{FF2B5EF4-FFF2-40B4-BE49-F238E27FC236}">
                <a16:creationId xmlns:a16="http://schemas.microsoft.com/office/drawing/2014/main" id="{0B927171-B95B-4DBD-BA44-2E7E3DB7D0C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3322046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66" name="Line 33">
            <a:extLst>
              <a:ext uri="{FF2B5EF4-FFF2-40B4-BE49-F238E27FC236}">
                <a16:creationId xmlns:a16="http://schemas.microsoft.com/office/drawing/2014/main" id="{6E05E83D-DC27-41DD-AFFB-D61E06BFB4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4052296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68" name="Line 34">
            <a:extLst>
              <a:ext uri="{FF2B5EF4-FFF2-40B4-BE49-F238E27FC236}">
                <a16:creationId xmlns:a16="http://schemas.microsoft.com/office/drawing/2014/main" id="{949B04D2-D67E-4A59-9402-E9A0CCF71DC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3687171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70" name="Line 35">
            <a:extLst>
              <a:ext uri="{FF2B5EF4-FFF2-40B4-BE49-F238E27FC236}">
                <a16:creationId xmlns:a16="http://schemas.microsoft.com/office/drawing/2014/main" id="{D0D3FC2F-F397-4988-B49E-5E5ECAEC2E8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5203234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633ED3D0-50EC-4927-89EE-67A63ED7C15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4782546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74" name="Line 37">
            <a:extLst>
              <a:ext uri="{FF2B5EF4-FFF2-40B4-BE49-F238E27FC236}">
                <a16:creationId xmlns:a16="http://schemas.microsoft.com/office/drawing/2014/main" id="{15FD47F6-400E-4295-BEF6-855F69BBBC1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4417421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76" name="Line 38">
            <a:extLst>
              <a:ext uri="{FF2B5EF4-FFF2-40B4-BE49-F238E27FC236}">
                <a16:creationId xmlns:a16="http://schemas.microsoft.com/office/drawing/2014/main" id="{590FF701-9F3A-4574-BC36-7FCDB26060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1834559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78" name="Line 39">
            <a:extLst>
              <a:ext uri="{FF2B5EF4-FFF2-40B4-BE49-F238E27FC236}">
                <a16:creationId xmlns:a16="http://schemas.microsoft.com/office/drawing/2014/main" id="{3903FCBE-6C97-4F91-9CE8-D9361C44375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121016" y="2199684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  <p:sp>
        <p:nvSpPr>
          <p:cNvPr id="80" name="Line 40">
            <a:extLst>
              <a:ext uri="{FF2B5EF4-FFF2-40B4-BE49-F238E27FC236}">
                <a16:creationId xmlns:a16="http://schemas.microsoft.com/office/drawing/2014/main" id="{DD1E87A9-A939-4B82-B404-0359EFE84E4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07416" y="2199684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8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Rules of Precedence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3EAD44-114E-45B3-A5FA-250BB1033C5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5472" y="1671856"/>
            <a:ext cx="7272338" cy="144621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salary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WHERE 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 = '</a:t>
            </a:r>
            <a:r>
              <a:rPr lang="en-US" altLang="en-US" b="0" dirty="0" err="1">
                <a:solidFill>
                  <a:schemeClr val="bg1"/>
                </a:solidFill>
              </a:rPr>
              <a:t>SA_REP</a:t>
            </a:r>
            <a:r>
              <a:rPr lang="en-US" altLang="en-US" b="0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    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 = '</a:t>
            </a:r>
            <a:r>
              <a:rPr lang="en-US" altLang="en-US" b="0" dirty="0" err="1">
                <a:solidFill>
                  <a:schemeClr val="bg1"/>
                </a:solidFill>
              </a:rPr>
              <a:t>AD_PRES</a:t>
            </a:r>
            <a:r>
              <a:rPr lang="en-US" altLang="en-US" b="0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AND    salary &gt; 15000;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B97687-BE15-47B2-B4B2-A3C6EDE7A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2768" y="2510056"/>
            <a:ext cx="563563" cy="52387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B0C52CFF-E522-4776-8561-C0FC5594DB46}"/>
              </a:ext>
            </a:extLst>
          </p:cNvPr>
          <p:cNvGrpSpPr>
            <a:grpSpLocks/>
          </p:cNvGrpSpPr>
          <p:nvPr/>
        </p:nvGrpSpPr>
        <p:grpSpPr bwMode="auto">
          <a:xfrm>
            <a:off x="1688393" y="2662456"/>
            <a:ext cx="438150" cy="239713"/>
            <a:chOff x="912" y="1625"/>
            <a:chExt cx="290" cy="151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A8555051-50DB-450D-AD90-A7D2A6A4EA17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1 w 228"/>
                <a:gd name="T5" fmla="*/ 0 h 1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737949DF-1137-4C2A-8CC9-8275C721D09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8F3C1CB5-F2C5-4FA5-BA59-656AE38673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1018" y="4557931"/>
            <a:ext cx="7272338" cy="1431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</a:rPr>
              <a:t>SELECT last_name, job_id, salary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WHERE  (job_id = 'SA_REP'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OR     job_id = 'AD_PRES')</a:t>
            </a:r>
          </a:p>
          <a:p>
            <a:r>
              <a:rPr lang="en-US" altLang="en-US" b="0">
                <a:solidFill>
                  <a:schemeClr val="bg1"/>
                </a:solidFill>
              </a:rPr>
              <a:t>AND    salary &gt; 15000;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152AD36-5B2E-453C-B2FB-F4276B156CE6}"/>
              </a:ext>
            </a:extLst>
          </p:cNvPr>
          <p:cNvSpPr>
            <a:spLocks/>
          </p:cNvSpPr>
          <p:nvPr/>
        </p:nvSpPr>
        <p:spPr bwMode="gray">
          <a:xfrm>
            <a:off x="1891593" y="5346919"/>
            <a:ext cx="300038" cy="233362"/>
          </a:xfrm>
          <a:custGeom>
            <a:avLst/>
            <a:gdLst>
              <a:gd name="T0" fmla="*/ 0 w 192"/>
              <a:gd name="T1" fmla="*/ 367942024 h 147"/>
              <a:gd name="T2" fmla="*/ 0 w 192"/>
              <a:gd name="T3" fmla="*/ 0 h 147"/>
              <a:gd name="T4" fmla="*/ 466426261 w 192"/>
              <a:gd name="T5" fmla="*/ 0 h 1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47">
                <a:moveTo>
                  <a:pt x="0" y="146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569D23D-1D4D-4C57-8F82-430B91BE5C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2768" y="5431056"/>
            <a:ext cx="565150" cy="50006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BB4CA914-1702-4987-A0C1-AF5731A529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539918" y="2327494"/>
            <a:ext cx="490538" cy="493712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8C4A1849-CD17-457B-BD83-F861C9EFAA9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533568" y="4643656"/>
            <a:ext cx="493713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18" name="Picture 17" descr="C:\project-SQLFund1\images\img-02-19.gif">
            <a:extLst>
              <a:ext uri="{FF2B5EF4-FFF2-40B4-BE49-F238E27FC236}">
                <a16:creationId xmlns:a16="http://schemas.microsoft.com/office/drawing/2014/main" id="{BD825F3F-A77B-4950-8144-AF6F3CFA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32768" y="3168560"/>
            <a:ext cx="315436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C:\project-SQLFund1\images\img-02-19a.gif">
            <a:extLst>
              <a:ext uri="{FF2B5EF4-FFF2-40B4-BE49-F238E27FC236}">
                <a16:creationId xmlns:a16="http://schemas.microsoft.com/office/drawing/2014/main" id="{8E32021D-5D65-4F9F-8135-46966753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32768" y="6064160"/>
            <a:ext cx="31083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9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statement is used to fetch the data from the table</a:t>
            </a:r>
          </a:p>
          <a:p>
            <a:r>
              <a:rPr lang="en-US" dirty="0"/>
              <a:t>SELECT identifies the columns to be displayed</a:t>
            </a:r>
          </a:p>
          <a:p>
            <a:pPr lvl="1"/>
            <a:r>
              <a:rPr lang="en-US" dirty="0"/>
              <a:t>Creation of databases</a:t>
            </a:r>
          </a:p>
          <a:p>
            <a:pPr lvl="1"/>
            <a:r>
              <a:rPr lang="en-US" dirty="0"/>
              <a:t>Storing data in databases</a:t>
            </a:r>
          </a:p>
          <a:p>
            <a:pPr lvl="1"/>
            <a:r>
              <a:rPr lang="en-US" dirty="0"/>
              <a:t>Retrieving data</a:t>
            </a:r>
          </a:p>
          <a:p>
            <a:pPr lvl="1"/>
            <a:r>
              <a:rPr lang="en-US" dirty="0"/>
              <a:t>Updating data</a:t>
            </a:r>
          </a:p>
          <a:p>
            <a:pPr lvl="1"/>
            <a:r>
              <a:rPr lang="en-US" dirty="0"/>
              <a:t>Provides security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59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Using the </a:t>
            </a:r>
            <a:r>
              <a:rPr lang="en-US" altLang="en-US" b="1" dirty="0">
                <a:latin typeface="Courier New" panose="02070309020205020404" pitchFamily="49" charset="0"/>
              </a:rPr>
              <a:t>ORDER BY </a:t>
            </a:r>
            <a:r>
              <a:rPr lang="en-US" altLang="en-US" b="1" dirty="0"/>
              <a:t>Clause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ORDER BY</a:t>
            </a:r>
            <a:r>
              <a:rPr lang="en-US" altLang="en-US" dirty="0"/>
              <a:t> clause sort the retrieved rows </a:t>
            </a:r>
          </a:p>
          <a:p>
            <a:pPr lvl="1"/>
            <a:r>
              <a:rPr lang="en-US" altLang="en-US" dirty="0"/>
              <a:t>ASC : Ascending Order : Default</a:t>
            </a:r>
          </a:p>
          <a:p>
            <a:pPr lvl="1"/>
            <a:r>
              <a:rPr lang="en-US" altLang="en-US" dirty="0"/>
              <a:t>DESC: Descending Order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FD085-6708-4898-86E1-A2D06A8012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8643" y="3867105"/>
            <a:ext cx="2597150" cy="26193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pic>
        <p:nvPicPr>
          <p:cNvPr id="7" name="Picture 13" descr="C:\project-SQLFund1\images\img-02-20.gif">
            <a:extLst>
              <a:ext uri="{FF2B5EF4-FFF2-40B4-BE49-F238E27FC236}">
                <a16:creationId xmlns:a16="http://schemas.microsoft.com/office/drawing/2014/main" id="{0AA24F48-4F6A-4D2C-AA42-3C344DEC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14340" y="4583068"/>
            <a:ext cx="44227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2834EC7-9566-4F6B-B25C-DE2E3C568A3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253418" y="3153021"/>
            <a:ext cx="7272338" cy="8794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 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hire_date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ORDER BY </a:t>
            </a:r>
            <a:r>
              <a:rPr lang="en-US" altLang="en-US" b="0" dirty="0" err="1">
                <a:solidFill>
                  <a:schemeClr val="bg1"/>
                </a:solidFill>
              </a:rPr>
              <a:t>hire_date</a:t>
            </a:r>
            <a:r>
              <a:rPr lang="en-US" altLang="en-US" b="0" dirty="0">
                <a:solidFill>
                  <a:schemeClr val="bg1"/>
                </a:solidFill>
              </a:rPr>
              <a:t> ;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476E88F-A82D-47FB-9832-2D44D8C2B3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1043" y="3759446"/>
            <a:ext cx="2597150" cy="26193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04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Sorting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Sorting in descending order 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Sorting by column alias: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4A287D-26BD-4ECF-8B78-9443F5F8A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386244" y="2330543"/>
            <a:ext cx="7283450" cy="8794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 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hire_date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ORDER BY </a:t>
            </a:r>
            <a:r>
              <a:rPr lang="en-US" altLang="en-US" b="0" dirty="0" err="1">
                <a:solidFill>
                  <a:schemeClr val="bg1"/>
                </a:solidFill>
              </a:rPr>
              <a:t>hire_date</a:t>
            </a:r>
            <a:r>
              <a:rPr lang="en-US" altLang="en-US" b="0" dirty="0">
                <a:solidFill>
                  <a:schemeClr val="bg1"/>
                </a:solidFill>
              </a:rPr>
              <a:t> </a:t>
            </a:r>
            <a:r>
              <a:rPr lang="en-US" altLang="en-US" b="0" dirty="0" err="1">
                <a:solidFill>
                  <a:schemeClr val="bg1"/>
                </a:solidFill>
              </a:rPr>
              <a:t>DESC</a:t>
            </a:r>
            <a:r>
              <a:rPr lang="en-US" altLang="en-US" b="0" dirty="0">
                <a:solidFill>
                  <a:schemeClr val="bg1"/>
                </a:solidFill>
              </a:rPr>
              <a:t> 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F69F40-12E9-4C3D-91F0-F9958AA090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5619" y="2882993"/>
            <a:ext cx="681038" cy="27463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3311AF6-6992-4546-BA00-CC252AE092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82319" y="2649631"/>
            <a:ext cx="490538" cy="493712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E9F1050-A40F-462D-A6CB-8D346DE3542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352688" y="4267817"/>
            <a:ext cx="7272338" cy="8794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employee_id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salary*12 </a:t>
            </a:r>
            <a:r>
              <a:rPr lang="en-US" altLang="en-US" b="0" dirty="0" err="1">
                <a:solidFill>
                  <a:schemeClr val="bg1"/>
                </a:solidFill>
              </a:rPr>
              <a:t>annsal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ORDER BY </a:t>
            </a:r>
            <a:r>
              <a:rPr lang="en-US" altLang="en-US" b="0" dirty="0" err="1">
                <a:solidFill>
                  <a:schemeClr val="bg1"/>
                </a:solidFill>
              </a:rPr>
              <a:t>annsal</a:t>
            </a:r>
            <a:r>
              <a:rPr lang="en-US" altLang="en-US" b="0" dirty="0">
                <a:solidFill>
                  <a:schemeClr val="bg1"/>
                </a:solidFill>
              </a:rPr>
              <a:t> ;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6C49A18-FBFE-4792-AA0F-E3F9EF736A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94663" y="4299567"/>
            <a:ext cx="893763" cy="2984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D945F89-E37D-426A-86B6-9395042CF1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17926" y="4809154"/>
            <a:ext cx="893762" cy="2984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3E537066-FD61-4D3D-A781-52F1518F95F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47176" y="4477367"/>
            <a:ext cx="493712" cy="493712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2066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EFC-37B4-419E-97A2-27D1CB93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Sorting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9A405-7BA9-4508-8A69-832C08EF9A8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Sorting by using the column’s numeric position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Sorting by multiple columns 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id="{F431C5D6-0C20-44EF-B52F-0307402EF05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302354" y="2271820"/>
            <a:ext cx="7283450" cy="8794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 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job_id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hire_date</a:t>
            </a:r>
            <a:endParaRPr lang="en-US" altLang="en-US" b="0" dirty="0">
              <a:solidFill>
                <a:schemeClr val="bg1"/>
              </a:solidFill>
            </a:endParaRPr>
          </a:p>
          <a:p>
            <a:r>
              <a:rPr lang="en-US" altLang="en-US" b="0" dirty="0">
                <a:solidFill>
                  <a:schemeClr val="bg1"/>
                </a:solidFill>
              </a:rPr>
              <a:t>FROM  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ORDER BY 3;</a:t>
            </a:r>
          </a:p>
        </p:txBody>
      </p:sp>
      <p:sp>
        <p:nvSpPr>
          <p:cNvPr id="9" name="Rectangle 2053">
            <a:extLst>
              <a:ext uri="{FF2B5EF4-FFF2-40B4-BE49-F238E27FC236}">
                <a16:creationId xmlns:a16="http://schemas.microsoft.com/office/drawing/2014/main" id="{D45CA003-1F49-4270-A49A-D9D2AC5798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53304" y="2871895"/>
            <a:ext cx="457200" cy="2286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sp>
        <p:nvSpPr>
          <p:cNvPr id="10" name="Oval 2054">
            <a:extLst>
              <a:ext uri="{FF2B5EF4-FFF2-40B4-BE49-F238E27FC236}">
                <a16:creationId xmlns:a16="http://schemas.microsoft.com/office/drawing/2014/main" id="{38A1D0EE-6577-45AE-A25E-E9B728C1183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998429" y="2590908"/>
            <a:ext cx="490538" cy="493712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" name="Rectangle 2059">
            <a:extLst>
              <a:ext uri="{FF2B5EF4-FFF2-40B4-BE49-F238E27FC236}">
                <a16:creationId xmlns:a16="http://schemas.microsoft.com/office/drawing/2014/main" id="{065798AF-1D2C-427A-B349-22E3F652D64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315197" y="4138633"/>
            <a:ext cx="7272338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en-US" b="0" dirty="0">
                <a:solidFill>
                  <a:schemeClr val="bg1"/>
                </a:solidFill>
              </a:rPr>
              <a:t>SELECT </a:t>
            </a:r>
            <a:r>
              <a:rPr lang="en-US" altLang="en-US" b="0" dirty="0" err="1">
                <a:solidFill>
                  <a:schemeClr val="bg1"/>
                </a:solidFill>
              </a:rPr>
              <a:t>last_name</a:t>
            </a:r>
            <a:r>
              <a:rPr lang="en-US" altLang="en-US" b="0" dirty="0">
                <a:solidFill>
                  <a:schemeClr val="bg1"/>
                </a:solidFill>
              </a:rPr>
              <a:t>,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r>
              <a:rPr lang="en-US" altLang="en-US" b="0" dirty="0">
                <a:solidFill>
                  <a:schemeClr val="bg1"/>
                </a:solidFill>
              </a:rPr>
              <a:t>, salary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FROM   employees</a:t>
            </a:r>
          </a:p>
          <a:p>
            <a:r>
              <a:rPr lang="en-US" altLang="en-US" b="0" dirty="0">
                <a:solidFill>
                  <a:schemeClr val="bg1"/>
                </a:solidFill>
              </a:rPr>
              <a:t>ORDER BY </a:t>
            </a:r>
            <a:r>
              <a:rPr lang="en-US" altLang="en-US" b="0" dirty="0" err="1">
                <a:solidFill>
                  <a:schemeClr val="bg1"/>
                </a:solidFill>
              </a:rPr>
              <a:t>department_id</a:t>
            </a:r>
            <a:r>
              <a:rPr lang="en-US" altLang="en-US" b="0" dirty="0">
                <a:solidFill>
                  <a:schemeClr val="bg1"/>
                </a:solidFill>
              </a:rPr>
              <a:t>, salary DESC;</a:t>
            </a:r>
          </a:p>
        </p:txBody>
      </p:sp>
      <p:sp>
        <p:nvSpPr>
          <p:cNvPr id="14" name="Rectangle 2060">
            <a:extLst>
              <a:ext uri="{FF2B5EF4-FFF2-40B4-BE49-F238E27FC236}">
                <a16:creationId xmlns:a16="http://schemas.microsoft.com/office/drawing/2014/main" id="{3933D56E-EB35-4826-9D60-679A7505CC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91397" y="4748233"/>
            <a:ext cx="4981575" cy="2984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endParaRPr lang="en-IN"/>
          </a:p>
        </p:txBody>
      </p:sp>
      <p:sp>
        <p:nvSpPr>
          <p:cNvPr id="24" name="Oval 2061">
            <a:extLst>
              <a:ext uri="{FF2B5EF4-FFF2-40B4-BE49-F238E27FC236}">
                <a16:creationId xmlns:a16="http://schemas.microsoft.com/office/drawing/2014/main" id="{B35C1085-DCFB-4E87-BA74-47D20B99A1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944597" y="4443433"/>
            <a:ext cx="493713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 defTabSz="822325"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88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6175-2B95-4607-AD0F-9EFEDC949B94}"/>
              </a:ext>
            </a:extLst>
          </p:cNvPr>
          <p:cNvSpPr txBox="1">
            <a:spLocks/>
          </p:cNvSpPr>
          <p:nvPr/>
        </p:nvSpPr>
        <p:spPr>
          <a:xfrm>
            <a:off x="518680" y="1671928"/>
            <a:ext cx="10835123" cy="4505039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  <a:r>
              <a:rPr lang="en-US" altLang="en-US" dirty="0"/>
              <a:t> identifies the columns to be displayed</a:t>
            </a:r>
            <a:r>
              <a:rPr lang="en-US" dirty="0"/>
              <a:t>.</a:t>
            </a:r>
          </a:p>
          <a:p>
            <a:r>
              <a:rPr lang="en-US" altLang="en-US" dirty="0"/>
              <a:t>FROM identifies the table containing those columns</a:t>
            </a:r>
            <a:endParaRPr lang="en-US" dirty="0"/>
          </a:p>
          <a:p>
            <a:pPr marL="45717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80D8F-5540-4B9F-BCFE-3B6BDEA53CE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320170" y="2824998"/>
            <a:ext cx="7277100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|</a:t>
            </a:r>
            <a:r>
              <a:rPr lang="en-US" altLang="en-US" sz="1800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 [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alias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],...}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 </a:t>
            </a:r>
            <a:r>
              <a:rPr lang="en-US" altLang="en-US" sz="1800" i="1" dirty="0">
                <a:solidFill>
                  <a:schemeClr val="bg1"/>
                </a:solidFill>
                <a:latin typeface="Courier New" panose="02070309020205020404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336584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all columns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A28259-F24D-4E68-9A96-85FB37548C5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8316" y="1827521"/>
            <a:ext cx="7277100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departments;</a:t>
            </a:r>
          </a:p>
        </p:txBody>
      </p:sp>
      <p:pic>
        <p:nvPicPr>
          <p:cNvPr id="7" name="Picture 10" descr="C:\project-SQLFund1\images\img01-05.gif">
            <a:extLst>
              <a:ext uri="{FF2B5EF4-FFF2-40B4-BE49-F238E27FC236}">
                <a16:creationId xmlns:a16="http://schemas.microsoft.com/office/drawing/2014/main" id="{98DBFA23-2710-463B-AB80-67C988E3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1093" y="2999096"/>
            <a:ext cx="7076647" cy="274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00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specific columns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096BDD-C585-4FE1-86E3-E03662C1CBA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4502" y="1831644"/>
            <a:ext cx="7277100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location_id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departments;</a:t>
            </a:r>
          </a:p>
        </p:txBody>
      </p:sp>
      <p:pic>
        <p:nvPicPr>
          <p:cNvPr id="4" name="Picture 9" descr="C:\project-SQLFund1\images\img01-06.gif">
            <a:extLst>
              <a:ext uri="{FF2B5EF4-FFF2-40B4-BE49-F238E27FC236}">
                <a16:creationId xmlns:a16="http://schemas.microsoft.com/office/drawing/2014/main" id="{EDFEF705-5337-4787-8DF4-4D692AC6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1163" y="3012744"/>
            <a:ext cx="3606114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35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BD1D67-BCD3-449A-9F1F-750479E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13822"/>
              </p:ext>
            </p:extLst>
          </p:nvPr>
        </p:nvGraphicFramePr>
        <p:xfrm>
          <a:off x="3345836" y="2546876"/>
          <a:ext cx="3483978" cy="23189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Operator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Description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+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Add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Subtract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*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Multiply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/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Divide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5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arithmetic Expressions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87C245-760A-45B7-8F9E-5DB5329B614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8316" y="1826242"/>
            <a:ext cx="7277100" cy="7905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salary, salary + 300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pic>
        <p:nvPicPr>
          <p:cNvPr id="5" name="Picture 4" descr="C:\project-SQLFund1\images\img01-10.gif">
            <a:extLst>
              <a:ext uri="{FF2B5EF4-FFF2-40B4-BE49-F238E27FC236}">
                <a16:creationId xmlns:a16="http://schemas.microsoft.com/office/drawing/2014/main" id="{CE4D2236-21AF-4C2B-B416-F238665E3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05832" y="2901288"/>
            <a:ext cx="4203700" cy="306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BA4151B7-8A56-4A3A-A028-9670BB2A39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5832" y="583498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6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B16-2299-4443-AFB4-8225480C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A4151B7-8A56-4A3A-A028-9670BB2A39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5832" y="5834988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 b="1" dirty="0"/>
              <a:t>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8DDA74-0D1E-4500-8B9D-4F111646BDC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8316" y="1825294"/>
            <a:ext cx="7277100" cy="7794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, salary, 12*</a:t>
            </a:r>
            <a:r>
              <a:rPr lang="en-US" altLang="en-US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salary+100</a:t>
            </a: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DA307D-2C64-4356-B424-6E33FF56616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08316" y="4151268"/>
            <a:ext cx="7277100" cy="7413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9725" indent="-2254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5713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1788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61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33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05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tabLst>
                <a:tab pos="12001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SELECT last_name, salary, 12*(salary+100)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0B5564C9-2818-40A6-8A0B-49AE2E7C99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20248" y="3565480"/>
            <a:ext cx="366713" cy="39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 b="1" dirty="0"/>
              <a:t>…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D0C2DAD3-EFF8-4842-B889-CE76830185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801216" y="2021813"/>
            <a:ext cx="490538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0E0E91-CF01-4315-90D7-0ED296F0D83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99629" y="4196688"/>
            <a:ext cx="493712" cy="493713"/>
          </a:xfrm>
          <a:prstGeom prst="ellipse">
            <a:avLst/>
          </a:prstGeom>
          <a:solidFill>
            <a:srgbClr val="CCCC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defTabSz="822325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1163" indent="-225425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331788" defTabSz="82232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5075" indent="-231775" defTabSz="82232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 defTabSz="822325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2</a:t>
            </a:r>
          </a:p>
        </p:txBody>
      </p:sp>
      <p:pic>
        <p:nvPicPr>
          <p:cNvPr id="19" name="Picture 19" descr="C:\project-SQLFund1\images\img01-11.gif">
            <a:extLst>
              <a:ext uri="{FF2B5EF4-FFF2-40B4-BE49-F238E27FC236}">
                <a16:creationId xmlns:a16="http://schemas.microsoft.com/office/drawing/2014/main" id="{F9C23EFA-BA44-4E6E-A8D3-390B939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0248" y="2762536"/>
            <a:ext cx="3657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:\project-SQLFund1\images\img01-11a.gif">
            <a:extLst>
              <a:ext uri="{FF2B5EF4-FFF2-40B4-BE49-F238E27FC236}">
                <a16:creationId xmlns:a16="http://schemas.microsoft.com/office/drawing/2014/main" id="{373FD6EF-CE89-4ED4-A3DF-A72D6BE4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0248" y="5025980"/>
            <a:ext cx="37496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23861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L_DS_template" id="{C474279A-01E2-8841-BEEE-5876B8AC3108}" vid="{169879C7-33F7-9D47-A675-8135E75D9F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NLL_DS_template</Template>
  <TotalTime>843</TotalTime>
  <Words>1232</Words>
  <Application>Microsoft Office PowerPoint</Application>
  <PresentationFormat>Widescreen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Gill Sans SemiBold</vt:lpstr>
      <vt:lpstr>Times New Roman</vt:lpstr>
      <vt:lpstr>Wingdings</vt:lpstr>
      <vt:lpstr>Wingdings 3</vt:lpstr>
      <vt:lpstr>TF00951641</vt:lpstr>
      <vt:lpstr>SQL Queries</vt:lpstr>
      <vt:lpstr>Agenda</vt:lpstr>
      <vt:lpstr>Basic SELECT Statement</vt:lpstr>
      <vt:lpstr>SELECT statement</vt:lpstr>
      <vt:lpstr>Selecting all columns</vt:lpstr>
      <vt:lpstr>Selecting specific columns</vt:lpstr>
      <vt:lpstr>Arithmetic Expressions</vt:lpstr>
      <vt:lpstr>Using arithmetic Expressions</vt:lpstr>
      <vt:lpstr>Operator Precedence</vt:lpstr>
      <vt:lpstr>Defining Column Alias</vt:lpstr>
      <vt:lpstr>Using column aliases</vt:lpstr>
      <vt:lpstr>Concatenation Operator</vt:lpstr>
      <vt:lpstr>Duplicate Rows</vt:lpstr>
      <vt:lpstr>WHERE clause</vt:lpstr>
      <vt:lpstr>Using WHERE clause</vt:lpstr>
      <vt:lpstr>Character Strings and Dates</vt:lpstr>
      <vt:lpstr>Comparison Operator</vt:lpstr>
      <vt:lpstr>Using comparison operator</vt:lpstr>
      <vt:lpstr>Range conditions using BETWEEN operator</vt:lpstr>
      <vt:lpstr>Membership Condition Using the IN Operator</vt:lpstr>
      <vt:lpstr>Pattern Matching Using the LIKE Operator</vt:lpstr>
      <vt:lpstr>Combining Wildcard Characters</vt:lpstr>
      <vt:lpstr>Using the NULL Conditions</vt:lpstr>
      <vt:lpstr>Defining Conditions Using the Logical Operators</vt:lpstr>
      <vt:lpstr>Using the AND Operator</vt:lpstr>
      <vt:lpstr>Using the OR Operator</vt:lpstr>
      <vt:lpstr>Using the NOT Operator</vt:lpstr>
      <vt:lpstr>Rules of operator precedence</vt:lpstr>
      <vt:lpstr>Rules of Precedence</vt:lpstr>
      <vt:lpstr>Using the ORDER BY Clause</vt:lpstr>
      <vt:lpstr>Sorting</vt:lpstr>
      <vt:lpstr>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Digi-Safari LLC</dc:title>
  <dc:creator>Madhu Samala</dc:creator>
  <cp:lastModifiedBy>Amit</cp:lastModifiedBy>
  <cp:revision>59</cp:revision>
  <dcterms:created xsi:type="dcterms:W3CDTF">2020-11-10T15:04:45Z</dcterms:created>
  <dcterms:modified xsi:type="dcterms:W3CDTF">2023-03-08T04:18:11Z</dcterms:modified>
</cp:coreProperties>
</file>