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9"/>
  </p:notesMasterIdLst>
  <p:sldIdLst>
    <p:sldId id="266" r:id="rId2"/>
    <p:sldId id="267" r:id="rId3"/>
    <p:sldId id="282" r:id="rId4"/>
    <p:sldId id="283" r:id="rId5"/>
    <p:sldId id="28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A4"/>
    <a:srgbClr val="004067"/>
    <a:srgbClr val="BFD731"/>
    <a:srgbClr val="0067A5"/>
    <a:srgbClr val="B8D7EB"/>
    <a:srgbClr val="954F72"/>
    <a:srgbClr val="EBB200"/>
    <a:srgbClr val="83B8D2"/>
    <a:srgbClr val="7FAFD1"/>
    <a:srgbClr val="75A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5"/>
    <p:restoredTop sz="96208"/>
  </p:normalViewPr>
  <p:slideViewPr>
    <p:cSldViewPr snapToGrid="0" snapToObjects="1">
      <p:cViewPr varScale="1">
        <p:scale>
          <a:sx n="85" d="100"/>
          <a:sy n="85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A39BE-8074-F54B-AF67-C64FF8AD742F}" type="datetimeFigureOut"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DF01-E8FA-C446-A494-B9F68154B5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401" y="860949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4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7" y="3640999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B01B8ED-83D7-8540-8AB5-31D7853BD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3" cy="1746952"/>
          </a:xfrm>
          <a:prstGeom prst="parallelogram">
            <a:avLst>
              <a:gd name="adj" fmla="val 53218"/>
            </a:avLst>
          </a:prstGeom>
          <a:solidFill>
            <a:srgbClr val="BFD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5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8" y="1987425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8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5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5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5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3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B6D691F-DF30-F148-B68C-3FE11D38CD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1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3176772"/>
            <a:ext cx="1912619" cy="1572989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D80F724-443C-FB4D-BB03-B641E0B14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72"/>
            <a:ext cx="1912619" cy="1572989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8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8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2EC7BA0-7AFE-F34C-8BD6-A633AC0CAF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39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72"/>
            <a:ext cx="1912619" cy="1572989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82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585" lvl="0" indent="-228585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80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A1E0149E-2A95-4346-8399-E358869C4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31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1" y="4374041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1" y="5701074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 sz="2400"/>
            </a:lvl1pPr>
            <a:lvl2pPr>
              <a:buClr>
                <a:srgbClr val="BFD731"/>
              </a:buClr>
              <a:defRPr sz="2000"/>
            </a:lvl2pPr>
            <a:lvl3pPr>
              <a:buClr>
                <a:srgbClr val="BFD731"/>
              </a:buClr>
              <a:defRPr sz="1800"/>
            </a:lvl3pPr>
            <a:lvl4pPr>
              <a:buClr>
                <a:srgbClr val="BFD731"/>
              </a:buClr>
              <a:defRPr sz="1600"/>
            </a:lvl4pPr>
            <a:lvl5pPr>
              <a:buClr>
                <a:srgbClr val="BFD731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51031D3-A0A0-7C4C-98A1-9948856669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1" y="4374041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1" y="5701074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6" y="2271861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1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C2800A3-C632-D14D-A8D2-48664CC532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2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612E79-E856-4A4F-B3EE-D9583E12C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45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29"/>
            <a:ext cx="8333223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1CC5C76-085B-044D-B5F3-0ECE1D133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20BDA66-910C-7C4D-9F4C-1ACA9ABA1B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0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3" cy="1746952"/>
          </a:xfrm>
          <a:prstGeom prst="parallelogram">
            <a:avLst>
              <a:gd name="adj" fmla="val 53218"/>
            </a:avLst>
          </a:prstGeom>
          <a:solidFill>
            <a:srgbClr val="BFD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5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8" y="1987425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8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5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5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401" y="860949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5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3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54DE7E5-0405-3F40-BAA3-D8FCC1A0E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1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2" y="3196920"/>
            <a:ext cx="7368598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BFD731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8" y="-6"/>
            <a:ext cx="10352315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4" y="-4"/>
            <a:ext cx="4121151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5" y="5047077"/>
            <a:ext cx="1524575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85" y="2563481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171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82" y="1308485"/>
            <a:ext cx="7342623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3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0F0060-6D7C-6746-89B7-DD061B3B8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-1809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07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8" y="-6"/>
            <a:ext cx="10352315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80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2" y="3196920"/>
            <a:ext cx="7342621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BFD731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4" y="-4"/>
            <a:ext cx="4121151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8" y="1185452"/>
            <a:ext cx="1839685" cy="1633948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83" y="2563481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171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82" y="1308485"/>
            <a:ext cx="7342623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7455747-3B55-B446-A11F-8E9FCA7248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5" y="1376936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171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5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1" indent="0">
              <a:buNone/>
              <a:defRPr sz="2400">
                <a:solidFill>
                  <a:schemeClr val="bg1"/>
                </a:solidFill>
              </a:defRPr>
            </a:lvl2pPr>
            <a:lvl3pPr marL="914340" indent="0">
              <a:buNone/>
              <a:defRPr sz="2400">
                <a:solidFill>
                  <a:schemeClr val="bg1"/>
                </a:solidFill>
              </a:defRPr>
            </a:lvl3pPr>
            <a:lvl4pPr marL="1371511" indent="0">
              <a:buNone/>
              <a:defRPr sz="2400">
                <a:solidFill>
                  <a:schemeClr val="bg1"/>
                </a:solidFill>
              </a:defRPr>
            </a:lvl4pPr>
            <a:lvl5pPr marL="1828681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8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4280D35-8C5C-9C40-8689-5D0563BE7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82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5" y="1376936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171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83BC3C-8E88-914C-9355-820BE6C070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3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2" y="-5"/>
            <a:ext cx="11747500" cy="6299203"/>
          </a:xfrm>
          <a:prstGeom prst="rtTriangle">
            <a:avLst/>
          </a:prstGeom>
          <a:solidFill>
            <a:srgbClr val="BFD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34" y="326574"/>
            <a:ext cx="11473543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34" y="558802"/>
            <a:ext cx="8333223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4B651B1-3F61-684E-9B93-5D818AFEE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6407235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8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4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33" y="3461163"/>
            <a:ext cx="3445783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33" y="3839451"/>
            <a:ext cx="3445783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33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33" y="4594957"/>
            <a:ext cx="3445783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41" y="3505249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BFD731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171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3000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5" y="3897987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BFD731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171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3000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41" y="4327950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BFD731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171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3000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21" y="4650082"/>
            <a:ext cx="23331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BFD731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171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3000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401" y="860949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4653437-C8C9-1B4F-9180-47B59D8120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4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4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7" y="3640999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79CE66-7082-A54C-BC08-3F43614642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92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5" y="6356355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80" y="209029"/>
            <a:ext cx="10835123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08156-F968-7648-8D08-A7161ADD5C22}"/>
              </a:ext>
            </a:extLst>
          </p:cNvPr>
          <p:cNvSpPr txBox="1"/>
          <p:nvPr userDrawn="1"/>
        </p:nvSpPr>
        <p:spPr>
          <a:xfrm>
            <a:off x="0" y="6596390"/>
            <a:ext cx="863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/>
              <a:t>Powered by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4423B899-878E-7442-85F4-A5777B519600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00648" y="6561470"/>
            <a:ext cx="82967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</p:sldLayoutIdLst>
  <p:hf sldNum="0" hd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5" algn="l" defTabSz="91434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35BF08-5B83-4CF7-A80E-AE1DF917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066" y="3034595"/>
            <a:ext cx="2725334" cy="78881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SQL JOINS</a:t>
            </a:r>
          </a:p>
        </p:txBody>
      </p:sp>
      <p:pic>
        <p:nvPicPr>
          <p:cNvPr id="9" name="Picture Placeholder 17" descr="Icon&#10;&#10;Description automatically generated">
            <a:extLst>
              <a:ext uri="{FF2B5EF4-FFF2-40B4-BE49-F238E27FC236}">
                <a16:creationId xmlns:a16="http://schemas.microsoft.com/office/drawing/2014/main" id="{41DB5E69-8560-4079-99FC-00395F5A30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>
          <a:xfrm>
            <a:off x="3911480" y="2698236"/>
            <a:ext cx="1259936" cy="1461527"/>
          </a:xfrm>
        </p:spPr>
      </p:pic>
    </p:spTree>
    <p:extLst>
      <p:ext uri="{BB962C8B-B14F-4D97-AF65-F5344CB8AC3E}">
        <p14:creationId xmlns:p14="http://schemas.microsoft.com/office/powerpoint/2010/main" val="203492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Retrieving Records with the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IN" b="1" dirty="0"/>
              <a:t> Clause</a:t>
            </a:r>
            <a:endParaRPr lang="en-GB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E11225-9605-4373-B721-36955BC62B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71495" y="1732956"/>
            <a:ext cx="7286625" cy="11747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location_id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department_id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 JOIN departments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USING (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) 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B0EC11A-8E6A-4207-B2C0-3A0EFCB477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90545" y="2582268"/>
            <a:ext cx="30384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12" name="Picture 14" descr="C:\project-SQLFund1\images\img-06-10b.gif">
            <a:extLst>
              <a:ext uri="{FF2B5EF4-FFF2-40B4-BE49-F238E27FC236}">
                <a16:creationId xmlns:a16="http://schemas.microsoft.com/office/drawing/2014/main" id="{2045236C-A420-4DFE-B9A8-00089B8E6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4744" y="3055960"/>
            <a:ext cx="49831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8">
            <a:extLst>
              <a:ext uri="{FF2B5EF4-FFF2-40B4-BE49-F238E27FC236}">
                <a16:creationId xmlns:a16="http://schemas.microsoft.com/office/drawing/2014/main" id="{EBB9AD13-FABF-41AB-8E9B-7C84F37C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44" y="5494360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pic>
        <p:nvPicPr>
          <p:cNvPr id="16" name="Picture 15" descr="C:\project-SQLFund1\images\img-06-10c.gif">
            <a:extLst>
              <a:ext uri="{FF2B5EF4-FFF2-40B4-BE49-F238E27FC236}">
                <a16:creationId xmlns:a16="http://schemas.microsoft.com/office/drawing/2014/main" id="{FC5B5756-03CD-4D72-A683-783E2E95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4744" y="5862660"/>
            <a:ext cx="498316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5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Joins with the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b="1" dirty="0"/>
              <a:t> Clause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join condition for the natural join is basically an equijoin of all columns with the same name</a:t>
            </a:r>
          </a:p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ON</a:t>
            </a:r>
            <a:r>
              <a:rPr lang="en-US" altLang="en-US" dirty="0"/>
              <a:t> clause to specify arbitrary conditions or specify columns to join</a:t>
            </a:r>
          </a:p>
          <a:p>
            <a:r>
              <a:rPr lang="en-US" altLang="en-US" dirty="0"/>
              <a:t>The join condition is separated from other search conditions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ON</a:t>
            </a:r>
            <a:r>
              <a:rPr lang="en-US" altLang="en-US" dirty="0"/>
              <a:t> clause makes code easy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7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Retrieving Records with the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b="1" dirty="0"/>
              <a:t> Clause</a:t>
            </a:r>
            <a:endParaRPr lang="en-GB" b="1" dirty="0"/>
          </a:p>
        </p:txBody>
      </p:sp>
      <p:pic>
        <p:nvPicPr>
          <p:cNvPr id="3" name="Picture 10" descr="C:\project-SQLFund1\images\img-06-14.gif">
            <a:extLst>
              <a:ext uri="{FF2B5EF4-FFF2-40B4-BE49-F238E27FC236}">
                <a16:creationId xmlns:a16="http://schemas.microsoft.com/office/drawing/2014/main" id="{7D2D0823-B761-43EF-A95A-59B0D24F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46471" y="3005137"/>
            <a:ext cx="63785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8483DAE-45DA-423E-A16B-42F24AFB33D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46471" y="1716087"/>
            <a:ext cx="7286625" cy="10715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e.employee_id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d.location_id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 e JOIN departments 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ON     (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FE43A6-E27C-44D4-8C1E-0060DADF5A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3471" y="3005137"/>
            <a:ext cx="2638425" cy="2514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F2B684-EB0D-4A5F-8A48-2F486A9577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6159" y="2486025"/>
            <a:ext cx="5786437" cy="269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0B2B655-971E-4A3C-97F8-89A024025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871" y="5443537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FF1BB85-52CE-4E69-8DE5-E6F81E3355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32671" y="3005137"/>
            <a:ext cx="1371600" cy="3048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7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Three-Way Joins with the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b="1" dirty="0"/>
              <a:t> Clause</a:t>
            </a:r>
            <a:endParaRPr lang="en-GB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C57CC-B9CE-4AC8-9375-05649376AB4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59811" y="1746250"/>
            <a:ext cx="7286625" cy="17176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city,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department_name</a:t>
            </a:r>
            <a:endParaRPr lang="en-US" altLang="en-US" sz="18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FROM   employees 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JOIN   departments 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ON    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JOIN   locations 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ON    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d.location_id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l.location_id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6FBB24E-2AA9-454E-BE4E-73542253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011" y="5603875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F0F86B-EC2A-4749-930B-7EB63730CB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5374" y="2344738"/>
            <a:ext cx="5583237" cy="10874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14" name="Picture 9" descr="C:\project-SQLFund1\images\img-06-18.gif">
            <a:extLst>
              <a:ext uri="{FF2B5EF4-FFF2-40B4-BE49-F238E27FC236}">
                <a16:creationId xmlns:a16="http://schemas.microsoft.com/office/drawing/2014/main" id="{97B75AB7-3999-467A-9310-BF09A728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59811" y="3622675"/>
            <a:ext cx="464026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67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Applying Additional Conditions to a Join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 clause or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 to apply additional conditions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0EFEE9-5C51-456E-8BA0-6B5DBC23775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58840" y="2362200"/>
            <a:ext cx="7286625" cy="14065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e.employee_id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d.location_id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 e JOIN departments 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ON     (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e.manager_id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= 149 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98EEBE-B15F-4F9E-9FB6-4E4DDB61A0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8840" y="3505200"/>
            <a:ext cx="36322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4BDF25A-41D8-4766-8CC9-E2A02D8363C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58840" y="4495800"/>
            <a:ext cx="7286625" cy="14065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e.employee_id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d.location_id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 e JOIN departments 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ON     (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WHERE  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e.manager_id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= 149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83F-F252-45AC-9AF7-379028FEF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40" y="3886200"/>
            <a:ext cx="54181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+mj-lt"/>
              </a:rPr>
              <a:t>Or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606CA96-76A2-4DC9-95E4-282F851DCE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8840" y="5613400"/>
            <a:ext cx="3733800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OUTER JOIN</a:t>
            </a:r>
          </a:p>
        </p:txBody>
      </p:sp>
      <p:pic>
        <p:nvPicPr>
          <p:cNvPr id="4" name="Picture 12" descr="C:\project-SQLFund1\images\img-06-23a.gif">
            <a:extLst>
              <a:ext uri="{FF2B5EF4-FFF2-40B4-BE49-F238E27FC236}">
                <a16:creationId xmlns:a16="http://schemas.microsoft.com/office/drawing/2014/main" id="{FA087A6F-6B76-405A-8DC5-D21AC00A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63779" y="4582804"/>
            <a:ext cx="4275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933A099-C1AE-46A1-932A-7AE873FAC72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50131" y="1757054"/>
            <a:ext cx="7286625" cy="88423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d.department_name</a:t>
            </a:r>
            <a:endParaRPr lang="en-US" altLang="en-US" sz="16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 e LEFT OUTER JOIN departments 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ON   (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) 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880243-F71E-43B5-A37F-CD25DDBADC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3779" y="5268604"/>
            <a:ext cx="4267200" cy="228600"/>
          </a:xfrm>
          <a:prstGeom prst="rect">
            <a:avLst/>
          </a:prstGeom>
          <a:noFill/>
          <a:ln w="28575">
            <a:solidFill>
              <a:srgbClr val="0067A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88275B96-681C-4EC1-A9FB-AB5C7C7D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79" y="4201804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CD7E0-151F-4F2F-B7D3-05B47D4919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80581" y="2071379"/>
            <a:ext cx="3724275" cy="2174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20" name="Picture 11" descr="C:\project-SQLFund1\images\img-06-23.gif">
            <a:extLst>
              <a:ext uri="{FF2B5EF4-FFF2-40B4-BE49-F238E27FC236}">
                <a16:creationId xmlns:a16="http://schemas.microsoft.com/office/drawing/2014/main" id="{F4345DEC-27BF-49CB-901E-D6951881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63779" y="2906404"/>
            <a:ext cx="4297363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4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OUTER JOIN</a:t>
            </a:r>
          </a:p>
        </p:txBody>
      </p:sp>
      <p:pic>
        <p:nvPicPr>
          <p:cNvPr id="3" name="Picture 14" descr="C:\project-SQLFund1\images\newimagestobefixedduringvt\img629b.gif">
            <a:extLst>
              <a:ext uri="{FF2B5EF4-FFF2-40B4-BE49-F238E27FC236}">
                <a16:creationId xmlns:a16="http://schemas.microsoft.com/office/drawing/2014/main" id="{930FB13A-4697-4508-A0E6-C16A90AC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4" y="4445639"/>
            <a:ext cx="40116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91E4B50-8800-4DDD-B93A-E593432ED52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46163" y="1786269"/>
            <a:ext cx="72771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d.department_name</a:t>
            </a:r>
            <a:endParaRPr lang="en-US" altLang="en-US" sz="16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 e RIGHT OUTER JOIN departments 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ON    (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) 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E7064B0-E67E-4B2A-9683-D96EE4E6B3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24744" y="3912239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A29F413-4AC1-4E27-ADF1-3FCC1571FC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79788" y="2103769"/>
            <a:ext cx="4149725" cy="2381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302E59E-7928-4101-9250-E670385004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8544" y="4674239"/>
            <a:ext cx="3962400" cy="533400"/>
          </a:xfrm>
          <a:prstGeom prst="rect">
            <a:avLst/>
          </a:prstGeom>
          <a:noFill/>
          <a:ln w="28575">
            <a:solidFill>
              <a:srgbClr val="0067A4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14" name="Picture 13" descr="C:\project-SQLFund1\images\newimagestobefixedduringvt\img629a.gif">
            <a:extLst>
              <a:ext uri="{FF2B5EF4-FFF2-40B4-BE49-F238E27FC236}">
                <a16:creationId xmlns:a16="http://schemas.microsoft.com/office/drawing/2014/main" id="{F2E92AEC-DB11-4CC9-A6EA-4822A4FC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9" y="2872427"/>
            <a:ext cx="39433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A19612B2-2867-444B-98C9-2A7EA344A1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79788" y="2103769"/>
            <a:ext cx="3962400" cy="187942"/>
          </a:xfrm>
          <a:prstGeom prst="rect">
            <a:avLst/>
          </a:prstGeom>
          <a:noFill/>
          <a:ln w="28575">
            <a:solidFill>
              <a:srgbClr val="0067A4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FULL OUTER JOIN</a:t>
            </a:r>
          </a:p>
        </p:txBody>
      </p:sp>
      <p:pic>
        <p:nvPicPr>
          <p:cNvPr id="4" name="Picture 18" descr="C:\project-SQLFund1\images\newimagestobefixedduringvt\img629b.gif">
            <a:extLst>
              <a:ext uri="{FF2B5EF4-FFF2-40B4-BE49-F238E27FC236}">
                <a16:creationId xmlns:a16="http://schemas.microsoft.com/office/drawing/2014/main" id="{DB791645-E21D-4A51-925B-A5E93B5E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58" y="4454855"/>
            <a:ext cx="40116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19B5758-F56B-40D0-ADE3-F15A52C9BC8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55510" y="1803730"/>
            <a:ext cx="7277100" cy="8778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d.department_name</a:t>
            </a:r>
            <a:endParaRPr lang="en-US" altLang="en-US" sz="16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 e FULL OUTER JOIN departments 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ON   (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</a:rPr>
              <a:t>) 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06397-61E1-49B7-B7DB-9D7282566A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16123" y="2100593"/>
            <a:ext cx="3735387" cy="250825"/>
          </a:xfrm>
          <a:prstGeom prst="rect">
            <a:avLst/>
          </a:prstGeom>
          <a:noFill/>
          <a:ln w="28575">
            <a:solidFill>
              <a:srgbClr val="0067A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C6EAFEE-1968-4BF3-980F-AA77AC9604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9158" y="4683455"/>
            <a:ext cx="3962400" cy="533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17" name="Picture 17" descr="C:\project-SQLFund1\images\newimagestobefixedduringvt\img629a.gif">
            <a:extLst>
              <a:ext uri="{FF2B5EF4-FFF2-40B4-BE49-F238E27FC236}">
                <a16:creationId xmlns:a16="http://schemas.microsoft.com/office/drawing/2014/main" id="{5080F5C6-F080-4F6E-9ADC-80B66E92E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58" y="2930855"/>
            <a:ext cx="39433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62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5D19D-3528-B942-B470-8F962968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9" y="1480808"/>
            <a:ext cx="10517159" cy="3234442"/>
          </a:xfrm>
        </p:spPr>
        <p:txBody>
          <a:bodyPr/>
          <a:lstStyle/>
          <a:p>
            <a:pPr lvl="1"/>
            <a:r>
              <a:rPr lang="en-US" dirty="0"/>
              <a:t>Joins</a:t>
            </a:r>
          </a:p>
          <a:p>
            <a:pPr lvl="1"/>
            <a:r>
              <a:rPr lang="en-US" dirty="0"/>
              <a:t>Unions</a:t>
            </a:r>
          </a:p>
          <a:p>
            <a:pPr lvl="1"/>
            <a:r>
              <a:rPr lang="en-US" dirty="0"/>
              <a:t>Sub Queries</a:t>
            </a:r>
          </a:p>
          <a:p>
            <a:pPr lvl="1"/>
            <a:r>
              <a:rPr lang="en-US" dirty="0"/>
              <a:t>Ranking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CBEB73-4F7E-FE46-8DE7-6EF528B7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88" y="618565"/>
            <a:ext cx="7342623" cy="59795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644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 Joins lets you to obtains data from multiple tables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0" descr="C:\project-SQLFund1\images\img-06-03a.gif">
            <a:extLst>
              <a:ext uri="{FF2B5EF4-FFF2-40B4-BE49-F238E27FC236}">
                <a16:creationId xmlns:a16="http://schemas.microsoft.com/office/drawing/2014/main" id="{E9B11B30-52BA-4409-A48A-017397AC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29272" y="3700551"/>
            <a:ext cx="3311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 descr="C:\project-SQLFund1\images\img-06-03.gif">
            <a:extLst>
              <a:ext uri="{FF2B5EF4-FFF2-40B4-BE49-F238E27FC236}">
                <a16:creationId xmlns:a16="http://schemas.microsoft.com/office/drawing/2014/main" id="{20AC0895-0E3A-40E4-90F8-4C381D97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29272" y="2557551"/>
            <a:ext cx="3311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EC149599-AE8A-4693-A319-8FEF472F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10" y="2162263"/>
            <a:ext cx="162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EMPLOYEES</a:t>
            </a:r>
            <a:r>
              <a:rPr lang="en-US" altLang="en-US" sz="2000" dirty="0"/>
              <a:t>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0D11C5-0B5F-445E-9E85-01FF892AC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272" y="2176551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DEPARTMENTS 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9015C14-7626-4CE4-A8E3-C7142D6BD733}"/>
              </a:ext>
            </a:extLst>
          </p:cNvPr>
          <p:cNvGrpSpPr>
            <a:grpSpLocks/>
          </p:cNvGrpSpPr>
          <p:nvPr/>
        </p:nvGrpSpPr>
        <p:grpSpPr bwMode="auto">
          <a:xfrm>
            <a:off x="4458272" y="4005351"/>
            <a:ext cx="263525" cy="473075"/>
            <a:chOff x="2480" y="2024"/>
            <a:chExt cx="609" cy="298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A8FCEDE-4456-4FA1-92E5-D2EB2C87DFC0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32B116D7-A662-4842-84F4-0A9901F5A855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 Box 14">
            <a:extLst>
              <a:ext uri="{FF2B5EF4-FFF2-40B4-BE49-F238E27FC236}">
                <a16:creationId xmlns:a16="http://schemas.microsoft.com/office/drawing/2014/main" id="{8841EB39-E9E1-4E13-A27D-CC0F1A0C36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5472" y="3319551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9009041A-ED42-437B-B41A-692405C1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472" y="5757951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pic>
        <p:nvPicPr>
          <p:cNvPr id="13" name="Picture 21" descr="C:\project-SQLFund1\images\img-06-03b.gif">
            <a:extLst>
              <a:ext uri="{FF2B5EF4-FFF2-40B4-BE49-F238E27FC236}">
                <a16:creationId xmlns:a16="http://schemas.microsoft.com/office/drawing/2014/main" id="{4870B43D-1AFD-4E75-AAF2-765D944FB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9272" y="2557551"/>
            <a:ext cx="37242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2">
            <a:extLst>
              <a:ext uri="{FF2B5EF4-FFF2-40B4-BE49-F238E27FC236}">
                <a16:creationId xmlns:a16="http://schemas.microsoft.com/office/drawing/2014/main" id="{FDD6BC0F-08FA-4082-94D3-544CE362D3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7172" y="2557551"/>
            <a:ext cx="1066800" cy="1752600"/>
          </a:xfrm>
          <a:prstGeom prst="rect">
            <a:avLst/>
          </a:prstGeom>
          <a:noFill/>
          <a:ln w="28575">
            <a:solidFill>
              <a:srgbClr val="0067A4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15" name="Picture 24" descr="C:\project-SQLFund1\images\img-06-03c.gif">
            <a:extLst>
              <a:ext uri="{FF2B5EF4-FFF2-40B4-BE49-F238E27FC236}">
                <a16:creationId xmlns:a16="http://schemas.microsoft.com/office/drawing/2014/main" id="{746D4F63-72C7-44B5-9EF8-FEA7D69F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53272" y="4538751"/>
            <a:ext cx="43783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 descr="C:\project-SQLFund1\images\img-06-03d.gif">
            <a:extLst>
              <a:ext uri="{FF2B5EF4-FFF2-40B4-BE49-F238E27FC236}">
                <a16:creationId xmlns:a16="http://schemas.microsoft.com/office/drawing/2014/main" id="{CA990465-D25E-407A-9A94-54B09637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53272" y="6138951"/>
            <a:ext cx="43545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6">
            <a:extLst>
              <a:ext uri="{FF2B5EF4-FFF2-40B4-BE49-F238E27FC236}">
                <a16:creationId xmlns:a16="http://schemas.microsoft.com/office/drawing/2014/main" id="{334C2488-0247-494C-A893-0AD2EFEDD7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95997" y="2557551"/>
            <a:ext cx="914400" cy="1752600"/>
          </a:xfrm>
          <a:prstGeom prst="rect">
            <a:avLst/>
          </a:prstGeom>
          <a:noFill/>
          <a:ln w="28575">
            <a:solidFill>
              <a:srgbClr val="0067A4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1887181B-3CBB-44BE-8A5D-BF684A6F83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49989" y="2566233"/>
            <a:ext cx="1306810" cy="1752600"/>
          </a:xfrm>
          <a:prstGeom prst="rect">
            <a:avLst/>
          </a:prstGeom>
          <a:noFill/>
          <a:ln w="28575">
            <a:solidFill>
              <a:srgbClr val="0067A4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5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Joins that are compliant with the SQL:1999 standard include the following:</a:t>
            </a:r>
          </a:p>
          <a:p>
            <a:pPr lvl="1"/>
            <a:r>
              <a:rPr lang="en-US" altLang="en-US" dirty="0"/>
              <a:t>Natural Joins:</a:t>
            </a:r>
          </a:p>
          <a:p>
            <a:pPr lvl="2"/>
            <a:r>
              <a:rPr lang="en-US" altLang="en-US" dirty="0"/>
              <a:t>NATURAL JOIN clause</a:t>
            </a:r>
          </a:p>
          <a:p>
            <a:pPr lvl="2"/>
            <a:r>
              <a:rPr lang="en-US" altLang="en-US" dirty="0"/>
              <a:t>USING clause</a:t>
            </a:r>
          </a:p>
          <a:p>
            <a:pPr lvl="2"/>
            <a:r>
              <a:rPr lang="en-US" altLang="en-US" dirty="0"/>
              <a:t>ON clause</a:t>
            </a:r>
          </a:p>
          <a:p>
            <a:pPr lvl="1"/>
            <a:r>
              <a:rPr lang="en-US" altLang="en-US" dirty="0"/>
              <a:t>Outer Joins</a:t>
            </a:r>
          </a:p>
          <a:p>
            <a:pPr lvl="2"/>
            <a:r>
              <a:rPr lang="en-US" altLang="en-US" dirty="0"/>
              <a:t>LEFT OUTER JOIN</a:t>
            </a:r>
          </a:p>
          <a:p>
            <a:pPr lvl="2"/>
            <a:r>
              <a:rPr lang="en-US" altLang="en-US" dirty="0"/>
              <a:t>RIGHT OUTER JOIN</a:t>
            </a:r>
          </a:p>
          <a:p>
            <a:pPr lvl="2"/>
            <a:r>
              <a:rPr lang="en-US" altLang="en-US" dirty="0"/>
              <a:t>FULL OUTER JOIN</a:t>
            </a:r>
          </a:p>
          <a:p>
            <a:pPr lvl="1"/>
            <a:r>
              <a:rPr lang="en-US" altLang="en-US" dirty="0"/>
              <a:t>Cross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4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Joining Tables Syntax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90DDD9-1507-4034-9ACE-C41B286BD6AB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 a join to query data from more than one table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E7A57DD-5915-43C1-8DAD-FAFDCA9E87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57847" y="2283728"/>
            <a:ext cx="7286625" cy="25193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en-US" sz="1800" i="1" dirty="0">
                <a:solidFill>
                  <a:schemeClr val="bg1"/>
                </a:solidFill>
                <a:latin typeface="Courier New" panose="02070309020205020404" pitchFamily="49" charset="0"/>
              </a:rPr>
              <a:t>table1.column, table1.column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	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table1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[NATURAL JOIN 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table2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]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[JOIN 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table2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USING (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)]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[JOIN 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table2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ON (</a:t>
            </a:r>
            <a:r>
              <a:rPr lang="en-US" altLang="en-US" sz="1800" i="1" dirty="0">
                <a:solidFill>
                  <a:schemeClr val="bg1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i="1" dirty="0">
                <a:solidFill>
                  <a:schemeClr val="bg1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)]|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LEFT|RIGHT|FULL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OUTER JOIN 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table2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ON (</a:t>
            </a:r>
            <a:r>
              <a:rPr lang="en-US" altLang="en-US" sz="1800" i="1" dirty="0">
                <a:solidFill>
                  <a:schemeClr val="bg1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i="1" dirty="0">
                <a:solidFill>
                  <a:schemeClr val="bg1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)]|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[CROSS JOIN 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table2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19800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Natural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NATURAL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JOIN</a:t>
            </a:r>
            <a:r>
              <a:rPr lang="en-US" altLang="en-US" dirty="0"/>
              <a:t> clause is based on all columns in the two tables that have the same name </a:t>
            </a:r>
          </a:p>
          <a:p>
            <a:r>
              <a:rPr lang="en-US" altLang="en-US" dirty="0"/>
              <a:t>It selects rows from the two tables that have equal values in all matched columns</a:t>
            </a:r>
          </a:p>
          <a:p>
            <a:r>
              <a:rPr lang="en-US" altLang="en-US" dirty="0"/>
              <a:t>If the columns having the same names have different data types, an error is returned</a:t>
            </a:r>
          </a:p>
          <a:p>
            <a:pPr marL="45717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5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Retrieving Records with Natural Joins</a:t>
            </a:r>
            <a:endParaRPr lang="en-GB" b="1" dirty="0"/>
          </a:p>
        </p:txBody>
      </p:sp>
      <p:pic>
        <p:nvPicPr>
          <p:cNvPr id="3" name="Picture 9" descr="C:\project-SQLFund1\images\img-06-07.gif">
            <a:extLst>
              <a:ext uri="{FF2B5EF4-FFF2-40B4-BE49-F238E27FC236}">
                <a16:creationId xmlns:a16="http://schemas.microsoft.com/office/drawing/2014/main" id="{57874AD7-E362-4F00-8268-E740C03EA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46163" y="3112824"/>
            <a:ext cx="5565775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3599F36-7D63-4442-B739-D5C887BC252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71495" y="1783116"/>
            <a:ext cx="7286625" cy="10715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department_name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location_id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city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departments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NATURAL JOIN locations 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60AFFA-BB3A-4B10-8A52-FB8821FD60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22763" y="3112824"/>
            <a:ext cx="2286000" cy="21034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1A3689-DE14-430A-BCCE-97FCF8D4E6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5945" y="2562579"/>
            <a:ext cx="31273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Joins with the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IN" b="1" dirty="0"/>
              <a:t> Clause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If several columns have the same names but the data types do not match, natural join can be applied using the </a:t>
            </a:r>
            <a:r>
              <a:rPr lang="en-US" altLang="en-US" dirty="0">
                <a:latin typeface="Courier New" panose="02070309020205020404" pitchFamily="49" charset="0"/>
              </a:rPr>
              <a:t>USING</a:t>
            </a:r>
            <a:r>
              <a:rPr lang="en-US" altLang="en-US" dirty="0"/>
              <a:t> clause to specify the columns that should be used for an equijoin</a:t>
            </a:r>
          </a:p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USING</a:t>
            </a:r>
            <a:r>
              <a:rPr lang="en-US" altLang="en-US" dirty="0"/>
              <a:t> clause to match only one column when more than one column matches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NATURAL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JOIN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USING</a:t>
            </a:r>
            <a:r>
              <a:rPr lang="en-US" altLang="en-US" dirty="0"/>
              <a:t> clauses are mutually exclusive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Joining Column Names</a:t>
            </a:r>
          </a:p>
        </p:txBody>
      </p:sp>
      <p:pic>
        <p:nvPicPr>
          <p:cNvPr id="7" name="Picture 16" descr="C:\project-SQLFund1\images\img-06-09.gif">
            <a:extLst>
              <a:ext uri="{FF2B5EF4-FFF2-40B4-BE49-F238E27FC236}">
                <a16:creationId xmlns:a16="http://schemas.microsoft.com/office/drawing/2014/main" id="{EEE35593-C128-4384-8835-E92C083C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51556" y="1930990"/>
            <a:ext cx="23891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DC0046D-804D-4F0C-B666-D1FA8CA87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56" y="1473790"/>
            <a:ext cx="162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EMPLOYEES</a:t>
            </a:r>
            <a:r>
              <a:rPr lang="en-US" altLang="en-US" sz="2000" dirty="0"/>
              <a:t>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FBAAFD5-1AD6-45EC-9320-4C8B49C2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756" y="1473790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DEPARTMENTS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3CAAE4B-D996-4868-B883-7F479CB3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74" y="6136278"/>
            <a:ext cx="1636666" cy="40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Foreign key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F972642-E642-41DE-9934-EE8B71BB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819" y="4750390"/>
            <a:ext cx="1647887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Primary key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88BCF775-ECAD-4CFE-83EB-8CE9A792CC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94556" y="1930990"/>
            <a:ext cx="1262063" cy="35052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71C37499-44EC-45BD-B587-BEE5BBB5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56" y="5359990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66D84B1F-81C1-4F54-9349-463BF8035E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32756" y="5436190"/>
            <a:ext cx="1588" cy="657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573ABAED-5006-4CE9-9ADC-02595F6566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9756" y="406459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7" name="Picture 17" descr="C:\project-SQLFund1\images\img-06-09a.gif">
            <a:extLst>
              <a:ext uri="{FF2B5EF4-FFF2-40B4-BE49-F238E27FC236}">
                <a16:creationId xmlns:a16="http://schemas.microsoft.com/office/drawing/2014/main" id="{0132EFAE-AC67-4673-86B4-AAEA5A6C7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556756" y="1930990"/>
            <a:ext cx="3292475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27">
            <a:extLst>
              <a:ext uri="{FF2B5EF4-FFF2-40B4-BE49-F238E27FC236}">
                <a16:creationId xmlns:a16="http://schemas.microsoft.com/office/drawing/2014/main" id="{E9638A5A-B3B2-425E-9C00-07447F8F46C4}"/>
              </a:ext>
            </a:extLst>
          </p:cNvPr>
          <p:cNvGrpSpPr>
            <a:grpSpLocks/>
          </p:cNvGrpSpPr>
          <p:nvPr/>
        </p:nvGrpSpPr>
        <p:grpSpPr bwMode="auto">
          <a:xfrm>
            <a:off x="3455031" y="2997790"/>
            <a:ext cx="2549525" cy="457200"/>
            <a:chOff x="2016" y="1728"/>
            <a:chExt cx="912" cy="288"/>
          </a:xfrm>
        </p:grpSpPr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249834F4-5AFC-4A6D-A41B-14A19E32D9C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016" y="172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E871ED27-4191-4178-92DC-88574AE99A3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016" y="187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3D54B15D-5FD0-42C4-8CC1-4AB98909484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016" y="201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B83363F5-7193-4141-994D-A16232B0546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304" y="172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177A6957-6B17-4169-929E-F1B4E9F1605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256" y="1728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Line 29">
            <a:extLst>
              <a:ext uri="{FF2B5EF4-FFF2-40B4-BE49-F238E27FC236}">
                <a16:creationId xmlns:a16="http://schemas.microsoft.com/office/drawing/2014/main" id="{4B04BEA0-5532-4A9B-956C-BDFE23835A2D}"/>
              </a:ext>
            </a:extLst>
          </p:cNvPr>
          <p:cNvSpPr>
            <a:spLocks noChangeShapeType="1"/>
          </p:cNvSpPr>
          <p:nvPr/>
        </p:nvSpPr>
        <p:spPr bwMode="gray">
          <a:xfrm>
            <a:off x="3455031" y="4826590"/>
            <a:ext cx="415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36B90D75-6127-4E0A-9AA6-FA94020C39E8}"/>
              </a:ext>
            </a:extLst>
          </p:cNvPr>
          <p:cNvSpPr>
            <a:spLocks noChangeShapeType="1"/>
          </p:cNvSpPr>
          <p:nvPr/>
        </p:nvSpPr>
        <p:spPr bwMode="gray">
          <a:xfrm>
            <a:off x="3456619" y="5055190"/>
            <a:ext cx="414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AC07E4CF-199A-495C-94D7-6279325F5343}"/>
              </a:ext>
            </a:extLst>
          </p:cNvPr>
          <p:cNvSpPr>
            <a:spLocks noChangeShapeType="1"/>
          </p:cNvSpPr>
          <p:nvPr/>
        </p:nvSpPr>
        <p:spPr bwMode="gray">
          <a:xfrm>
            <a:off x="3455031" y="5283790"/>
            <a:ext cx="415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1BD7AFC9-3017-49A3-8199-6A41A96F8D33}"/>
              </a:ext>
            </a:extLst>
          </p:cNvPr>
          <p:cNvSpPr>
            <a:spLocks noChangeShapeType="1"/>
          </p:cNvSpPr>
          <p:nvPr/>
        </p:nvSpPr>
        <p:spPr bwMode="gray">
          <a:xfrm>
            <a:off x="3870956" y="482659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0E7B5DE3-715E-44EE-8831-339EC4576025}"/>
              </a:ext>
            </a:extLst>
          </p:cNvPr>
          <p:cNvSpPr>
            <a:spLocks noChangeShapeType="1"/>
          </p:cNvSpPr>
          <p:nvPr/>
        </p:nvSpPr>
        <p:spPr bwMode="gray">
          <a:xfrm>
            <a:off x="3794756" y="482659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85B37DCF-CB61-4711-92FD-7D8474B3A461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4328156" y="322639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F47B1748-B83B-4D5E-ABF5-89BE0A146A1E}"/>
              </a:ext>
            </a:extLst>
          </p:cNvPr>
          <p:cNvSpPr>
            <a:spLocks noChangeShapeType="1"/>
          </p:cNvSpPr>
          <p:nvPr/>
        </p:nvSpPr>
        <p:spPr bwMode="gray">
          <a:xfrm>
            <a:off x="4328156" y="3226390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05653"/>
      </p:ext>
    </p:extLst>
  </p:cSld>
  <p:clrMapOvr>
    <a:masterClrMapping/>
  </p:clrMapOvr>
</p:sld>
</file>

<file path=ppt/theme/theme1.xml><?xml version="1.0" encoding="utf-8"?>
<a:theme xmlns:a="http://schemas.openxmlformats.org/drawingml/2006/main" name="TF00951641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LL_DS_template" id="{C474279A-01E2-8841-BEEE-5876B8AC3108}" vid="{169879C7-33F7-9D47-A675-8135E75D9F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NLL_DS_template</Template>
  <TotalTime>2048</TotalTime>
  <Words>779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Gill Sans SemiBold</vt:lpstr>
      <vt:lpstr>Times New Roman</vt:lpstr>
      <vt:lpstr>TF00951641</vt:lpstr>
      <vt:lpstr>SQL JOINS</vt:lpstr>
      <vt:lpstr>Agenda</vt:lpstr>
      <vt:lpstr>SQL Joins</vt:lpstr>
      <vt:lpstr>Types of Joins</vt:lpstr>
      <vt:lpstr>Joining Tables Syntax</vt:lpstr>
      <vt:lpstr>Creating Natural Joins</vt:lpstr>
      <vt:lpstr>Retrieving Records with Natural Joins</vt:lpstr>
      <vt:lpstr>Creating Joins with the USING Clause</vt:lpstr>
      <vt:lpstr>Joining Column Names</vt:lpstr>
      <vt:lpstr>Retrieving Records with the USING Clause</vt:lpstr>
      <vt:lpstr>Creating Joins with the ON Clause</vt:lpstr>
      <vt:lpstr>Retrieving Records with the ON Clause</vt:lpstr>
      <vt:lpstr>Creating Three-Way Joins with the ON Clause</vt:lpstr>
      <vt:lpstr>Applying Additional Conditions to a Join</vt:lpstr>
      <vt:lpstr>LEFT OUTER JOIN</vt:lpstr>
      <vt:lpstr>RIGHT OUTER JOIN</vt:lpstr>
      <vt:lpstr>FULL OUTER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Digi-Safari LLC</dc:title>
  <dc:creator>Madhu Samala</dc:creator>
  <cp:lastModifiedBy>Amit</cp:lastModifiedBy>
  <cp:revision>75</cp:revision>
  <dcterms:created xsi:type="dcterms:W3CDTF">2020-11-10T15:04:45Z</dcterms:created>
  <dcterms:modified xsi:type="dcterms:W3CDTF">2023-03-08T04:17:21Z</dcterms:modified>
</cp:coreProperties>
</file>