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18288000" cy="10287000"/>
  <p:embeddedFontLst>
    <p:embeddedFont>
      <p:font typeface="Tahom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Tahom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Tahoma-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7924800" cy="5159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0358438" y="0"/>
            <a:ext cx="7924800" cy="5159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71063"/>
            <a:ext cx="7924800" cy="5159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actics_of_terrorism#Bombing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un.or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errorism"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bc.com/news/world-us-canada-33206784"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Iraqi_Civil_War_(2014%E2%80%932017)"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 name="Google Shape;54;p1: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Source: </a:t>
            </a:r>
            <a:r>
              <a:rPr lang="en-US" u="sng">
                <a:solidFill>
                  <a:schemeClr val="hlink"/>
                </a:solidFill>
                <a:hlinkClick r:id="rId2"/>
              </a:rPr>
              <a:t>https://en.wikipedia.org/wiki/Tactics_of_terrorism#Bombings</a:t>
            </a:r>
            <a:endParaRPr/>
          </a:p>
        </p:txBody>
      </p:sp>
      <p:sp>
        <p:nvSpPr>
          <p:cNvPr id="140" name="Google Shape;140;p10: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1: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Source: </a:t>
            </a:r>
            <a:r>
              <a:rPr lang="en-US" sz="1200" u="sng">
                <a:solidFill>
                  <a:schemeClr val="hlink"/>
                </a:solidFill>
                <a:latin typeface="Calibri"/>
                <a:ea typeface="Calibri"/>
                <a:cs typeface="Calibri"/>
                <a:sym typeface="Calibri"/>
                <a:hlinkClick r:id="rId2"/>
              </a:rPr>
              <a:t>https://data.un.org/</a:t>
            </a:r>
            <a:endParaRPr sz="1200" u="sng">
              <a:solidFill>
                <a:schemeClr val="lt1"/>
              </a:solidFill>
              <a:latin typeface="Calibri"/>
              <a:ea typeface="Calibri"/>
              <a:cs typeface="Calibri"/>
              <a:sym typeface="Calibri"/>
            </a:endParaRPr>
          </a:p>
        </p:txBody>
      </p:sp>
      <p:sp>
        <p:nvSpPr>
          <p:cNvPr id="154" name="Google Shape;154;p12: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1828800" y="4951413"/>
            <a:ext cx="14630400" cy="4049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3: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5def4237c_0_5:notes"/>
          <p:cNvSpPr txBox="1"/>
          <p:nvPr>
            <p:ph idx="1" type="body"/>
          </p:nvPr>
        </p:nvSpPr>
        <p:spPr>
          <a:xfrm>
            <a:off x="1828800" y="4951413"/>
            <a:ext cx="14630400" cy="4049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75def4237c_0_5:notes"/>
          <p:cNvSpPr/>
          <p:nvPr>
            <p:ph idx="2" type="sldImg"/>
          </p:nvPr>
        </p:nvSpPr>
        <p:spPr>
          <a:xfrm>
            <a:off x="6057900" y="1285875"/>
            <a:ext cx="6172200" cy="3471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2: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Source: </a:t>
            </a:r>
            <a:r>
              <a:rPr lang="en-US" u="sng">
                <a:solidFill>
                  <a:schemeClr val="hlink"/>
                </a:solidFill>
                <a:hlinkClick r:id="rId2"/>
              </a:rPr>
              <a:t>https://en.wikipedia.org/wiki/Terrorism</a:t>
            </a:r>
            <a:endParaRPr/>
          </a:p>
        </p:txBody>
      </p:sp>
      <p:sp>
        <p:nvSpPr>
          <p:cNvPr id="65" name="Google Shape;65;p2:notes"/>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 name="Google Shape;79;p3: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4: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5: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6: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Source: </a:t>
            </a:r>
            <a:r>
              <a:rPr b="0" i="0" lang="en-US" sz="1200" u="sng" strike="noStrike">
                <a:solidFill>
                  <a:schemeClr val="hlink"/>
                </a:solidFill>
                <a:latin typeface="Calibri"/>
                <a:ea typeface="Calibri"/>
                <a:cs typeface="Calibri"/>
                <a:sym typeface="Calibri"/>
                <a:hlinkClick r:id="rId2"/>
              </a:rPr>
              <a:t>https://www.bbc.com/news/world-us-canada-33206784</a:t>
            </a:r>
            <a:endParaRPr/>
          </a:p>
        </p:txBody>
      </p:sp>
      <p:sp>
        <p:nvSpPr>
          <p:cNvPr id="107" name="Google Shape;107;p6:notes"/>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7: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7: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Source: </a:t>
            </a:r>
            <a:r>
              <a:rPr b="0" i="0" lang="en-US" sz="1200" u="sng" strike="noStrike">
                <a:solidFill>
                  <a:schemeClr val="hlink"/>
                </a:solidFill>
                <a:latin typeface="Calibri"/>
                <a:ea typeface="Calibri"/>
                <a:cs typeface="Calibri"/>
                <a:sym typeface="Calibri"/>
                <a:hlinkClick r:id="rId2"/>
              </a:rPr>
              <a:t>https://en.wikipedia.org/wiki/Iraqi_Civil_War_(2014%E2%80%932017)</a:t>
            </a:r>
            <a:endParaRPr/>
          </a:p>
        </p:txBody>
      </p:sp>
      <p:sp>
        <p:nvSpPr>
          <p:cNvPr id="116" name="Google Shape;116;p7:notes"/>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Total = 267061</a:t>
            </a:r>
            <a:endParaRPr/>
          </a:p>
          <a:p>
            <a:pPr indent="-228600" lvl="0" marL="457200" marR="0" rtl="0" algn="l">
              <a:lnSpc>
                <a:spcPct val="100000"/>
              </a:lnSpc>
              <a:spcBef>
                <a:spcPts val="0"/>
              </a:spcBef>
              <a:spcAft>
                <a:spcPts val="0"/>
              </a:spcAft>
              <a:buSzPts val="1400"/>
              <a:buNone/>
            </a:pPr>
            <a:r>
              <a:rPr lang="en-US"/>
              <a:t>Iraq = 77901 </a:t>
            </a:r>
            <a:endParaRPr/>
          </a:p>
          <a:p>
            <a:pPr indent="-228600" lvl="0" marL="457200" marR="0" rtl="0" algn="l">
              <a:lnSpc>
                <a:spcPct val="100000"/>
              </a:lnSpc>
              <a:spcBef>
                <a:spcPts val="0"/>
              </a:spcBef>
              <a:spcAft>
                <a:spcPts val="0"/>
              </a:spcAft>
              <a:buSzPts val="1400"/>
              <a:buNone/>
            </a:pPr>
            <a:r>
              <a:rPr lang="en-US"/>
              <a:t>Afghan = 38917</a:t>
            </a:r>
            <a:endParaRPr/>
          </a:p>
          <a:p>
            <a:pPr indent="-228600" lvl="0" marL="457200" marR="0" rtl="0" algn="l">
              <a:lnSpc>
                <a:spcPct val="100000"/>
              </a:lnSpc>
              <a:spcBef>
                <a:spcPts val="0"/>
              </a:spcBef>
              <a:spcAft>
                <a:spcPts val="0"/>
              </a:spcAft>
              <a:buSzPts val="1400"/>
              <a:buNone/>
            </a:pPr>
            <a:r>
              <a:rPr lang="en-US"/>
              <a:t>Nigeria =  22239</a:t>
            </a:r>
            <a:endParaRPr/>
          </a:p>
          <a:p>
            <a:pPr indent="-228600" lvl="0" marL="457200" marR="0" rtl="0" algn="l">
              <a:lnSpc>
                <a:spcPct val="100000"/>
              </a:lnSpc>
              <a:spcBef>
                <a:spcPts val="0"/>
              </a:spcBef>
              <a:spcAft>
                <a:spcPts val="0"/>
              </a:spcAft>
              <a:buSzPts val="1400"/>
              <a:buNone/>
            </a:pPr>
            <a:r>
              <a:rPr lang="en-US"/>
              <a:t>Pakistan = 20435</a:t>
            </a:r>
            <a:endParaRPr/>
          </a:p>
          <a:p>
            <a:pPr indent="-228600" lvl="0" marL="457200" marR="0" rtl="0" algn="l">
              <a:lnSpc>
                <a:spcPct val="100000"/>
              </a:lnSpc>
              <a:spcBef>
                <a:spcPts val="0"/>
              </a:spcBef>
              <a:spcAft>
                <a:spcPts val="0"/>
              </a:spcAft>
              <a:buSzPts val="1400"/>
              <a:buNone/>
            </a:pPr>
            <a:r>
              <a:rPr lang="en-US"/>
              <a:t>Syria = 14707</a:t>
            </a:r>
            <a:endParaRPr/>
          </a:p>
          <a:p>
            <a:pPr indent="-228600" lvl="0" marL="457200" marR="0" rtl="0" algn="l">
              <a:lnSpc>
                <a:spcPct val="100000"/>
              </a:lnSpc>
              <a:spcBef>
                <a:spcPts val="0"/>
              </a:spcBef>
              <a:spcAft>
                <a:spcPts val="0"/>
              </a:spcAft>
              <a:buSzPts val="1400"/>
              <a:buNone/>
            </a:pPr>
            <a:r>
              <a:t/>
            </a:r>
            <a:endParaRPr/>
          </a:p>
          <a:p>
            <a:pPr indent="-228600" lvl="0" marL="457200" marR="0" rtl="0" algn="l">
              <a:lnSpc>
                <a:spcPct val="100000"/>
              </a:lnSpc>
              <a:spcBef>
                <a:spcPts val="0"/>
              </a:spcBef>
              <a:spcAft>
                <a:spcPts val="0"/>
              </a:spcAft>
              <a:buSzPts val="1400"/>
              <a:buNone/>
            </a:pPr>
            <a:r>
              <a:rPr lang="en-US"/>
              <a:t>Top 5 : 65.22%</a:t>
            </a:r>
            <a:endParaRPr/>
          </a:p>
          <a:p>
            <a:pPr indent="0" lvl="0" marL="0" rtl="0" algn="l">
              <a:lnSpc>
                <a:spcPct val="100000"/>
              </a:lnSpc>
              <a:spcBef>
                <a:spcPts val="0"/>
              </a:spcBef>
              <a:spcAft>
                <a:spcPts val="0"/>
              </a:spcAft>
              <a:buSzPts val="1400"/>
              <a:buNone/>
            </a:pPr>
            <a:r>
              <a:t/>
            </a:r>
            <a:endParaRPr/>
          </a:p>
        </p:txBody>
      </p:sp>
      <p:sp>
        <p:nvSpPr>
          <p:cNvPr id="124" name="Google Shape;124;p8: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9: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bg>
      <p:bgPr>
        <a:solidFill>
          <a:schemeClr val="lt1"/>
        </a:solidFill>
      </p:bgPr>
    </p:bg>
    <p:spTree>
      <p:nvGrpSpPr>
        <p:cNvPr id="15" name="Shape 15"/>
        <p:cNvGrpSpPr/>
        <p:nvPr/>
      </p:nvGrpSpPr>
      <p:grpSpPr>
        <a:xfrm>
          <a:off x="0" y="0"/>
          <a:ext cx="0" cy="0"/>
          <a:chOff x="0" y="0"/>
          <a:chExt cx="0" cy="0"/>
        </a:xfrm>
      </p:grpSpPr>
      <p:sp>
        <p:nvSpPr>
          <p:cNvPr id="16" name="Google Shape;16;p2"/>
          <p:cNvSpPr/>
          <p:nvPr/>
        </p:nvSpPr>
        <p:spPr>
          <a:xfrm>
            <a:off x="0" y="0"/>
            <a:ext cx="18288000" cy="10287000"/>
          </a:xfrm>
          <a:custGeom>
            <a:rect b="b" l="l" r="r" t="t"/>
            <a:pathLst>
              <a:path extrusionOk="0" h="10287000" w="18288000">
                <a:moveTo>
                  <a:pt x="0" y="0"/>
                </a:moveTo>
                <a:lnTo>
                  <a:pt x="18287999" y="0"/>
                </a:lnTo>
                <a:lnTo>
                  <a:pt x="18287999" y="10286999"/>
                </a:lnTo>
                <a:lnTo>
                  <a:pt x="0" y="10286999"/>
                </a:lnTo>
                <a:lnTo>
                  <a:pt x="0" y="0"/>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2"/>
          <p:cNvSpPr txBox="1"/>
          <p:nvPr>
            <p:ph type="title"/>
          </p:nvPr>
        </p:nvSpPr>
        <p:spPr>
          <a:xfrm>
            <a:off x="5116109" y="1696781"/>
            <a:ext cx="2682875" cy="51308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3200">
                <a:solidFill>
                  <a:srgbClr val="F4172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body"/>
          </p:nvPr>
        </p:nvSpPr>
        <p:spPr>
          <a:xfrm>
            <a:off x="4959916" y="1630820"/>
            <a:ext cx="8368166" cy="45034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b="1" i="0" sz="9000">
                <a:solidFill>
                  <a:schemeClr val="lt1"/>
                </a:solidFill>
                <a:latin typeface="Calibri"/>
                <a:ea typeface="Calibri"/>
                <a:cs typeface="Calibri"/>
                <a:sym typeface="Calibri"/>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p:cSld name="Title Only">
    <p:bg>
      <p:bgPr>
        <a:solidFill>
          <a:schemeClr val="lt1"/>
        </a:solidFill>
      </p:bgPr>
    </p:bg>
    <p:spTree>
      <p:nvGrpSpPr>
        <p:cNvPr id="22" name="Shape 22"/>
        <p:cNvGrpSpPr/>
        <p:nvPr/>
      </p:nvGrpSpPr>
      <p:grpSpPr>
        <a:xfrm>
          <a:off x="0" y="0"/>
          <a:ext cx="0" cy="0"/>
          <a:chOff x="0" y="0"/>
          <a:chExt cx="0" cy="0"/>
        </a:xfrm>
      </p:grpSpPr>
      <p:sp>
        <p:nvSpPr>
          <p:cNvPr id="23" name="Google Shape;23;p3"/>
          <p:cNvSpPr/>
          <p:nvPr/>
        </p:nvSpPr>
        <p:spPr>
          <a:xfrm>
            <a:off x="3950491" y="3"/>
            <a:ext cx="14337665" cy="10287000"/>
          </a:xfrm>
          <a:custGeom>
            <a:rect b="b" l="l" r="r" t="t"/>
            <a:pathLst>
              <a:path extrusionOk="0" h="10287000" w="14337665">
                <a:moveTo>
                  <a:pt x="0" y="10286999"/>
                </a:moveTo>
                <a:lnTo>
                  <a:pt x="14337507" y="10286999"/>
                </a:lnTo>
                <a:lnTo>
                  <a:pt x="14337507" y="0"/>
                </a:lnTo>
                <a:lnTo>
                  <a:pt x="0" y="0"/>
                </a:lnTo>
                <a:lnTo>
                  <a:pt x="0" y="10286999"/>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3"/>
          <p:cNvSpPr/>
          <p:nvPr/>
        </p:nvSpPr>
        <p:spPr>
          <a:xfrm>
            <a:off x="0" y="3"/>
            <a:ext cx="3950970" cy="10287000"/>
          </a:xfrm>
          <a:custGeom>
            <a:rect b="b" l="l" r="r" t="t"/>
            <a:pathLst>
              <a:path extrusionOk="0" h="10287000" w="3950970">
                <a:moveTo>
                  <a:pt x="0" y="10286996"/>
                </a:moveTo>
                <a:lnTo>
                  <a:pt x="3950491" y="10286996"/>
                </a:lnTo>
                <a:lnTo>
                  <a:pt x="3950491" y="0"/>
                </a:lnTo>
                <a:lnTo>
                  <a:pt x="0" y="0"/>
                </a:lnTo>
                <a:lnTo>
                  <a:pt x="0" y="10286996"/>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3"/>
          <p:cNvSpPr/>
          <p:nvPr/>
        </p:nvSpPr>
        <p:spPr>
          <a:xfrm>
            <a:off x="16186472" y="6997793"/>
            <a:ext cx="1076325" cy="247650"/>
          </a:xfrm>
          <a:custGeom>
            <a:rect b="b" l="l" r="r" t="t"/>
            <a:pathLst>
              <a:path extrusionOk="0" h="247650" w="1076325">
                <a:moveTo>
                  <a:pt x="0" y="0"/>
                </a:moveTo>
                <a:lnTo>
                  <a:pt x="1076324" y="0"/>
                </a:lnTo>
                <a:lnTo>
                  <a:pt x="1076324" y="247649"/>
                </a:lnTo>
                <a:lnTo>
                  <a:pt x="0" y="247649"/>
                </a:lnTo>
                <a:lnTo>
                  <a:pt x="0" y="0"/>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3"/>
          <p:cNvSpPr txBox="1"/>
          <p:nvPr>
            <p:ph type="title"/>
          </p:nvPr>
        </p:nvSpPr>
        <p:spPr>
          <a:xfrm>
            <a:off x="5116109" y="1696781"/>
            <a:ext cx="2682875" cy="51308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3200">
                <a:solidFill>
                  <a:srgbClr val="F4172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bg>
      <p:bgPr>
        <a:solidFill>
          <a:schemeClr val="lt1"/>
        </a:solidFill>
      </p:bgPr>
    </p:bg>
    <p:spTree>
      <p:nvGrpSpPr>
        <p:cNvPr id="30" name="Shape 30"/>
        <p:cNvGrpSpPr/>
        <p:nvPr/>
      </p:nvGrpSpPr>
      <p:grpSpPr>
        <a:xfrm>
          <a:off x="0" y="0"/>
          <a:ext cx="0" cy="0"/>
          <a:chOff x="0" y="0"/>
          <a:chExt cx="0" cy="0"/>
        </a:xfrm>
      </p:grpSpPr>
      <p:sp>
        <p:nvSpPr>
          <p:cNvPr id="31" name="Google Shape;31;p4"/>
          <p:cNvSpPr/>
          <p:nvPr/>
        </p:nvSpPr>
        <p:spPr>
          <a:xfrm>
            <a:off x="8896749" y="0"/>
            <a:ext cx="9391650" cy="10287000"/>
          </a:xfrm>
          <a:custGeom>
            <a:rect b="b" l="l" r="r" t="t"/>
            <a:pathLst>
              <a:path extrusionOk="0" h="10287000" w="9391650">
                <a:moveTo>
                  <a:pt x="0" y="0"/>
                </a:moveTo>
                <a:lnTo>
                  <a:pt x="0" y="10286999"/>
                </a:lnTo>
                <a:lnTo>
                  <a:pt x="9391249" y="10286999"/>
                </a:lnTo>
                <a:lnTo>
                  <a:pt x="9391249" y="0"/>
                </a:lnTo>
                <a:lnTo>
                  <a:pt x="0" y="0"/>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 name="Google Shape;32;p4"/>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p:cSld name="Two Content">
    <p:bg>
      <p:bgPr>
        <a:solidFill>
          <a:schemeClr val="lt1"/>
        </a:solidFill>
      </p:bgPr>
    </p:bg>
    <p:spTree>
      <p:nvGrpSpPr>
        <p:cNvPr id="35" name="Shape 35"/>
        <p:cNvGrpSpPr/>
        <p:nvPr/>
      </p:nvGrpSpPr>
      <p:grpSpPr>
        <a:xfrm>
          <a:off x="0" y="0"/>
          <a:ext cx="0" cy="0"/>
          <a:chOff x="0" y="0"/>
          <a:chExt cx="0" cy="0"/>
        </a:xfrm>
      </p:grpSpPr>
      <p:sp>
        <p:nvSpPr>
          <p:cNvPr id="36" name="Google Shape;36;p5"/>
          <p:cNvSpPr/>
          <p:nvPr/>
        </p:nvSpPr>
        <p:spPr>
          <a:xfrm>
            <a:off x="6026941" y="0"/>
            <a:ext cx="12261215" cy="10287000"/>
          </a:xfrm>
          <a:custGeom>
            <a:rect b="b" l="l" r="r" t="t"/>
            <a:pathLst>
              <a:path extrusionOk="0" h="10287000" w="12261215">
                <a:moveTo>
                  <a:pt x="0" y="10286999"/>
                </a:moveTo>
                <a:lnTo>
                  <a:pt x="12261057" y="10286999"/>
                </a:lnTo>
                <a:lnTo>
                  <a:pt x="12261057" y="0"/>
                </a:lnTo>
                <a:lnTo>
                  <a:pt x="0" y="0"/>
                </a:lnTo>
                <a:lnTo>
                  <a:pt x="0" y="10286999"/>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5"/>
          <p:cNvSpPr/>
          <p:nvPr/>
        </p:nvSpPr>
        <p:spPr>
          <a:xfrm>
            <a:off x="0" y="0"/>
            <a:ext cx="6027420" cy="10287000"/>
          </a:xfrm>
          <a:custGeom>
            <a:rect b="b" l="l" r="r" t="t"/>
            <a:pathLst>
              <a:path extrusionOk="0" h="10287000" w="6027420">
                <a:moveTo>
                  <a:pt x="0" y="10286999"/>
                </a:moveTo>
                <a:lnTo>
                  <a:pt x="6026941" y="10286999"/>
                </a:lnTo>
                <a:lnTo>
                  <a:pt x="6026941" y="0"/>
                </a:lnTo>
                <a:lnTo>
                  <a:pt x="0" y="0"/>
                </a:lnTo>
                <a:lnTo>
                  <a:pt x="0" y="10286999"/>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8" name="Google Shape;38;p5"/>
          <p:cNvSpPr/>
          <p:nvPr/>
        </p:nvSpPr>
        <p:spPr>
          <a:xfrm>
            <a:off x="4513726" y="1028700"/>
            <a:ext cx="6191250" cy="3924300"/>
          </a:xfrm>
          <a:custGeom>
            <a:rect b="b" l="l" r="r" t="t"/>
            <a:pathLst>
              <a:path extrusionOk="0" h="3924300" w="6191250">
                <a:moveTo>
                  <a:pt x="0" y="0"/>
                </a:moveTo>
                <a:lnTo>
                  <a:pt x="6191249" y="0"/>
                </a:lnTo>
                <a:lnTo>
                  <a:pt x="6191249" y="3924299"/>
                </a:lnTo>
                <a:lnTo>
                  <a:pt x="0" y="39242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5"/>
          <p:cNvSpPr/>
          <p:nvPr/>
        </p:nvSpPr>
        <p:spPr>
          <a:xfrm>
            <a:off x="4513726" y="5332499"/>
            <a:ext cx="6191250" cy="3924300"/>
          </a:xfrm>
          <a:custGeom>
            <a:rect b="b" l="l" r="r" t="t"/>
            <a:pathLst>
              <a:path extrusionOk="0" h="3924300" w="6191250">
                <a:moveTo>
                  <a:pt x="0" y="0"/>
                </a:moveTo>
                <a:lnTo>
                  <a:pt x="6191249" y="0"/>
                </a:lnTo>
                <a:lnTo>
                  <a:pt x="6191249" y="3924299"/>
                </a:lnTo>
                <a:lnTo>
                  <a:pt x="0" y="3924299"/>
                </a:lnTo>
                <a:lnTo>
                  <a:pt x="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 name="Google Shape;40;p5"/>
          <p:cNvSpPr txBox="1"/>
          <p:nvPr>
            <p:ph type="title"/>
          </p:nvPr>
        </p:nvSpPr>
        <p:spPr>
          <a:xfrm>
            <a:off x="5116109" y="1696781"/>
            <a:ext cx="2682875" cy="51308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i="0" sz="3200">
                <a:solidFill>
                  <a:srgbClr val="F4172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 type="body"/>
          </p:nvPr>
        </p:nvSpPr>
        <p:spPr>
          <a:xfrm>
            <a:off x="914400" y="2366010"/>
            <a:ext cx="7955280" cy="67894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5"/>
          <p:cNvSpPr txBox="1"/>
          <p:nvPr>
            <p:ph idx="2" type="body"/>
          </p:nvPr>
        </p:nvSpPr>
        <p:spPr>
          <a:xfrm>
            <a:off x="9418320" y="2366010"/>
            <a:ext cx="7955280" cy="67894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46" name="Shape 46"/>
        <p:cNvGrpSpPr/>
        <p:nvPr/>
      </p:nvGrpSpPr>
      <p:grpSpPr>
        <a:xfrm>
          <a:off x="0" y="0"/>
          <a:ext cx="0" cy="0"/>
          <a:chOff x="0" y="0"/>
          <a:chExt cx="0" cy="0"/>
        </a:xfrm>
      </p:grpSpPr>
      <p:sp>
        <p:nvSpPr>
          <p:cNvPr id="47" name="Google Shape;47;p6"/>
          <p:cNvSpPr txBox="1"/>
          <p:nvPr>
            <p:ph type="ctrTitle"/>
          </p:nvPr>
        </p:nvSpPr>
        <p:spPr>
          <a:xfrm>
            <a:off x="1371600" y="3188970"/>
            <a:ext cx="15544800" cy="216027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116109" y="1696781"/>
            <a:ext cx="2682875" cy="51308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3200" u="none" cap="none" strike="noStrike">
                <a:solidFill>
                  <a:srgbClr val="F41723"/>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959916" y="1630820"/>
            <a:ext cx="8368166" cy="450342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1" i="0" sz="9000" u="none" cap="none" strike="noStrike">
                <a:solidFill>
                  <a:schemeClr val="lt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2" name="Google Shape;12;p1"/>
          <p:cNvSpPr txBox="1"/>
          <p:nvPr>
            <p:ph idx="11" type="ftr"/>
          </p:nvPr>
        </p:nvSpPr>
        <p:spPr>
          <a:xfrm>
            <a:off x="6217920" y="9566910"/>
            <a:ext cx="5852160" cy="51435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914400" y="9566910"/>
            <a:ext cx="4206240" cy="51435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kanishk307/Global-Terrorism-Dataset-INFM600" TargetMode="External"/><Relationship Id="rId4" Type="http://schemas.openxmlformats.org/officeDocument/2006/relationships/hyperlink" Target="https://github.com/kanishk307/Global-Terrorism-Dataset-INFM600/tree/master/Presentation" TargetMode="External"/><Relationship Id="rId9" Type="http://schemas.openxmlformats.org/officeDocument/2006/relationships/hyperlink" Target="https://github.com/kanishk307/Global-Terrorism-Dataset-INFM600/tree/master/Tableau" TargetMode="External"/><Relationship Id="rId5" Type="http://schemas.openxmlformats.org/officeDocument/2006/relationships/hyperlink" Target="https://github.com/kanishk307/Global-Terrorism-Dataset-INFM600/tree/master/Code" TargetMode="External"/><Relationship Id="rId6" Type="http://schemas.openxmlformats.org/officeDocument/2006/relationships/hyperlink" Target="https://github.com/kanishk307/Global-Terrorism-Dataset-INFM600/tree/master/Dataset" TargetMode="External"/><Relationship Id="rId7" Type="http://schemas.openxmlformats.org/officeDocument/2006/relationships/hyperlink" Target="https://github.com/kanishk307/Global-Terrorism-Dataset-INFM600/tree/master/Report" TargetMode="External"/><Relationship Id="rId8" Type="http://schemas.openxmlformats.org/officeDocument/2006/relationships/hyperlink" Target="https://github.com/kanishk307/Global-Terrorism-Dataset-INFM600/tree/master/Propos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blipFill>
          <a:blip r:embed="rId3">
            <a:alphaModFix/>
          </a:blip>
          <a:stretch>
            <a:fillRect/>
          </a:stretch>
        </a:blipFill>
      </p:bgPr>
    </p:bg>
    <p:spTree>
      <p:nvGrpSpPr>
        <p:cNvPr id="55" name="Shape 55"/>
        <p:cNvGrpSpPr/>
        <p:nvPr/>
      </p:nvGrpSpPr>
      <p:grpSpPr>
        <a:xfrm>
          <a:off x="0" y="0"/>
          <a:ext cx="0" cy="0"/>
          <a:chOff x="0" y="0"/>
          <a:chExt cx="0" cy="0"/>
        </a:xfrm>
      </p:grpSpPr>
      <p:sp>
        <p:nvSpPr>
          <p:cNvPr id="56" name="Google Shape;56;p7"/>
          <p:cNvSpPr txBox="1"/>
          <p:nvPr>
            <p:ph type="title"/>
          </p:nvPr>
        </p:nvSpPr>
        <p:spPr>
          <a:xfrm>
            <a:off x="6996724" y="512099"/>
            <a:ext cx="4293674" cy="505267"/>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SzPts val="1400"/>
              <a:buNone/>
            </a:pPr>
            <a:r>
              <a:rPr b="0" lang="en-US">
                <a:solidFill>
                  <a:srgbClr val="111B1D"/>
                </a:solidFill>
                <a:latin typeface="Tahoma"/>
                <a:ea typeface="Tahoma"/>
                <a:cs typeface="Tahoma"/>
                <a:sym typeface="Tahoma"/>
              </a:rPr>
              <a:t>December 5, 2019</a:t>
            </a:r>
            <a:endParaRPr b="0">
              <a:solidFill>
                <a:srgbClr val="111B1D"/>
              </a:solidFill>
              <a:latin typeface="Tahoma"/>
              <a:ea typeface="Tahoma"/>
              <a:cs typeface="Tahoma"/>
              <a:sym typeface="Tahoma"/>
            </a:endParaRPr>
          </a:p>
        </p:txBody>
      </p:sp>
      <p:pic>
        <p:nvPicPr>
          <p:cNvPr id="57" name="Google Shape;57;p7"/>
          <p:cNvPicPr preferRelativeResize="0"/>
          <p:nvPr/>
        </p:nvPicPr>
        <p:blipFill rotWithShape="1">
          <a:blip r:embed="rId4">
            <a:alphaModFix/>
          </a:blip>
          <a:srcRect b="0" l="0" r="0" t="0"/>
          <a:stretch/>
        </p:blipFill>
        <p:spPr>
          <a:xfrm>
            <a:off x="0" y="0"/>
            <a:ext cx="18288000" cy="10286997"/>
          </a:xfrm>
          <a:prstGeom prst="rect">
            <a:avLst/>
          </a:prstGeom>
          <a:noFill/>
          <a:ln>
            <a:noFill/>
          </a:ln>
        </p:spPr>
      </p:pic>
      <p:sp>
        <p:nvSpPr>
          <p:cNvPr id="58" name="Google Shape;58;p7"/>
          <p:cNvSpPr txBox="1"/>
          <p:nvPr/>
        </p:nvSpPr>
        <p:spPr>
          <a:xfrm>
            <a:off x="533400" y="9013856"/>
            <a:ext cx="17602199" cy="1305486"/>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FFFFFF"/>
                </a:solidFill>
                <a:latin typeface="Arial"/>
                <a:ea typeface="Arial"/>
                <a:cs typeface="Arial"/>
                <a:sym typeface="Arial"/>
              </a:rPr>
              <a:t>Team: </a:t>
            </a:r>
            <a:r>
              <a:rPr b="1" i="0" lang="en-US" sz="2800" u="none" cap="none" strike="noStrike">
                <a:solidFill>
                  <a:srgbClr val="FFFFFF"/>
                </a:solidFill>
                <a:latin typeface="Arial"/>
                <a:ea typeface="Arial"/>
                <a:cs typeface="Arial"/>
                <a:sym typeface="Arial"/>
              </a:rPr>
              <a:t>AbracaData</a:t>
            </a:r>
            <a:r>
              <a:rPr b="1" i="0" lang="en-US" sz="2800" u="none" cap="none" strike="noStrike">
                <a:solidFill>
                  <a:srgbClr val="FFFFFF"/>
                </a:solidFill>
                <a:latin typeface="Calibri"/>
                <a:ea typeface="Calibri"/>
                <a:cs typeface="Calibri"/>
                <a:sym typeface="Calibri"/>
              </a:rPr>
              <a:t> – </a:t>
            </a:r>
            <a:r>
              <a:rPr b="0" i="0" lang="en-US" sz="2800" u="none" cap="none" strike="noStrike">
                <a:solidFill>
                  <a:srgbClr val="FFFFFF"/>
                </a:solidFill>
                <a:latin typeface="Arial"/>
                <a:ea typeface="Arial"/>
                <a:cs typeface="Arial"/>
                <a:sym typeface="Arial"/>
              </a:rPr>
              <a:t>Aishwarya B Pradeep</a:t>
            </a:r>
            <a:r>
              <a:rPr b="0" i="0" lang="en-US" sz="2800" u="none" cap="none" strike="noStrike">
                <a:solidFill>
                  <a:srgbClr val="FFFFFF"/>
                </a:solidFill>
                <a:latin typeface="Calibri"/>
                <a:ea typeface="Calibri"/>
                <a:cs typeface="Calibri"/>
                <a:sym typeface="Calibri"/>
              </a:rPr>
              <a:t>, </a:t>
            </a:r>
            <a:r>
              <a:rPr b="0" i="0" lang="en-US" sz="2800" u="none" cap="none" strike="noStrike">
                <a:solidFill>
                  <a:srgbClr val="FFFFFF"/>
                </a:solidFill>
                <a:latin typeface="Arial"/>
                <a:ea typeface="Arial"/>
                <a:cs typeface="Arial"/>
                <a:sym typeface="Arial"/>
              </a:rPr>
              <a:t>Danish Mir</a:t>
            </a:r>
            <a:r>
              <a:rPr b="0" i="0" lang="en-US" sz="2800" u="none" cap="none" strike="noStrike">
                <a:solidFill>
                  <a:srgbClr val="FFFFFF"/>
                </a:solidFill>
                <a:latin typeface="Calibri"/>
                <a:ea typeface="Calibri"/>
                <a:cs typeface="Calibri"/>
                <a:sym typeface="Calibri"/>
              </a:rPr>
              <a:t>, </a:t>
            </a:r>
            <a:r>
              <a:rPr b="0" i="0" lang="en-US" sz="2800" u="none" cap="none" strike="noStrike">
                <a:solidFill>
                  <a:srgbClr val="FFFFFF"/>
                </a:solidFill>
                <a:latin typeface="Arial"/>
                <a:ea typeface="Arial"/>
                <a:cs typeface="Arial"/>
                <a:sym typeface="Arial"/>
              </a:rPr>
              <a:t>Kanishka Jain</a:t>
            </a:r>
            <a:r>
              <a:rPr b="0" i="0" lang="en-US" sz="2800" u="none" cap="none" strike="noStrike">
                <a:solidFill>
                  <a:srgbClr val="FFFFFF"/>
                </a:solidFill>
                <a:latin typeface="Calibri"/>
                <a:ea typeface="Calibri"/>
                <a:cs typeface="Calibri"/>
                <a:sym typeface="Calibri"/>
              </a:rPr>
              <a:t>, </a:t>
            </a:r>
            <a:r>
              <a:rPr b="0" i="0" lang="en-US" sz="2800" u="none" cap="none" strike="noStrike">
                <a:solidFill>
                  <a:srgbClr val="FFFFFF"/>
                </a:solidFill>
                <a:latin typeface="Arial"/>
                <a:ea typeface="Arial"/>
                <a:cs typeface="Arial"/>
                <a:sym typeface="Arial"/>
              </a:rPr>
              <a:t>Nisha Dayananda</a:t>
            </a:r>
            <a:r>
              <a:rPr b="0" i="0" lang="en-US" sz="2800" u="none" cap="none" strike="noStrike">
                <a:solidFill>
                  <a:srgbClr val="FFFFFF"/>
                </a:solidFill>
                <a:latin typeface="Calibri"/>
                <a:ea typeface="Calibri"/>
                <a:cs typeface="Calibri"/>
                <a:sym typeface="Calibri"/>
              </a:rPr>
              <a:t>, </a:t>
            </a:r>
            <a:r>
              <a:rPr b="0" i="0" lang="en-US" sz="2800" u="none" cap="none" strike="noStrike">
                <a:solidFill>
                  <a:srgbClr val="FFFFFF"/>
                </a:solidFill>
                <a:latin typeface="Arial"/>
                <a:ea typeface="Arial"/>
                <a:cs typeface="Arial"/>
                <a:sym typeface="Arial"/>
              </a:rPr>
              <a:t>Shreeya Kotasthane</a:t>
            </a:r>
            <a:endParaRPr b="0" i="0" sz="2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Tahoma"/>
              <a:ea typeface="Tahoma"/>
              <a:cs typeface="Tahoma"/>
              <a:sym typeface="Tahoma"/>
            </a:endParaRPr>
          </a:p>
        </p:txBody>
      </p:sp>
      <p:sp>
        <p:nvSpPr>
          <p:cNvPr id="59" name="Google Shape;59;p7"/>
          <p:cNvSpPr/>
          <p:nvPr/>
        </p:nvSpPr>
        <p:spPr>
          <a:xfrm>
            <a:off x="0" y="8789351"/>
            <a:ext cx="1430020" cy="92710"/>
          </a:xfrm>
          <a:custGeom>
            <a:rect b="b" l="l" r="r" t="t"/>
            <a:pathLst>
              <a:path extrusionOk="0" h="92709" w="1430020">
                <a:moveTo>
                  <a:pt x="1429852" y="92641"/>
                </a:moveTo>
                <a:lnTo>
                  <a:pt x="0" y="92641"/>
                </a:lnTo>
                <a:lnTo>
                  <a:pt x="0" y="0"/>
                </a:lnTo>
                <a:lnTo>
                  <a:pt x="1429852" y="0"/>
                </a:lnTo>
                <a:lnTo>
                  <a:pt x="1429852" y="92641"/>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7"/>
          <p:cNvSpPr/>
          <p:nvPr/>
        </p:nvSpPr>
        <p:spPr>
          <a:xfrm>
            <a:off x="16858145" y="989646"/>
            <a:ext cx="1430020" cy="92710"/>
          </a:xfrm>
          <a:custGeom>
            <a:rect b="b" l="l" r="r" t="t"/>
            <a:pathLst>
              <a:path extrusionOk="0" h="92709" w="1430019">
                <a:moveTo>
                  <a:pt x="1429852" y="0"/>
                </a:moveTo>
                <a:lnTo>
                  <a:pt x="0" y="0"/>
                </a:lnTo>
                <a:lnTo>
                  <a:pt x="0" y="92641"/>
                </a:lnTo>
                <a:lnTo>
                  <a:pt x="1429852" y="92641"/>
                </a:lnTo>
                <a:lnTo>
                  <a:pt x="1429852" y="0"/>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7"/>
          <p:cNvSpPr txBox="1"/>
          <p:nvPr/>
        </p:nvSpPr>
        <p:spPr>
          <a:xfrm>
            <a:off x="4114800" y="989646"/>
            <a:ext cx="10307014" cy="6733831"/>
          </a:xfrm>
          <a:prstGeom prst="rect">
            <a:avLst/>
          </a:prstGeom>
          <a:noFill/>
          <a:ln>
            <a:noFill/>
          </a:ln>
        </p:spPr>
        <p:txBody>
          <a:bodyPr anchorCtr="0" anchor="t" bIns="0" lIns="0" spcFirstLastPara="1" rIns="0" wrap="square" tIns="12700">
            <a:noAutofit/>
          </a:bodyPr>
          <a:lstStyle/>
          <a:p>
            <a:pPr indent="0" lvl="0" marL="0" marR="0" rtl="0" algn="ctr">
              <a:lnSpc>
                <a:spcPct val="138645"/>
              </a:lnSpc>
              <a:spcBef>
                <a:spcPts val="0"/>
              </a:spcBef>
              <a:spcAft>
                <a:spcPts val="0"/>
              </a:spcAft>
              <a:buClr>
                <a:srgbClr val="000000"/>
              </a:buClr>
              <a:buSzPts val="9600"/>
              <a:buFont typeface="Arial"/>
              <a:buNone/>
            </a:pPr>
            <a:r>
              <a:rPr b="1" i="0" lang="en-US" sz="9600" u="none" cap="none" strike="noStrike">
                <a:solidFill>
                  <a:srgbClr val="FFFFFF"/>
                </a:solidFill>
                <a:latin typeface="Calibri"/>
                <a:ea typeface="Calibri"/>
                <a:cs typeface="Calibri"/>
                <a:sym typeface="Calibri"/>
              </a:rPr>
              <a:t>An Analysis on the Global Terrorism Data</a:t>
            </a:r>
            <a:endParaRPr b="0" i="0" sz="96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6"/>
          <p:cNvSpPr txBox="1"/>
          <p:nvPr/>
        </p:nvSpPr>
        <p:spPr>
          <a:xfrm>
            <a:off x="9344025" y="1737928"/>
            <a:ext cx="9363075" cy="1353319"/>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Common attack types</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pic>
        <p:nvPicPr>
          <p:cNvPr id="143" name="Google Shape;143;p16"/>
          <p:cNvPicPr preferRelativeResize="0"/>
          <p:nvPr/>
        </p:nvPicPr>
        <p:blipFill rotWithShape="1">
          <a:blip r:embed="rId3">
            <a:alphaModFix/>
          </a:blip>
          <a:srcRect b="6665" l="0" r="33913" t="0"/>
          <a:stretch/>
        </p:blipFill>
        <p:spPr>
          <a:xfrm>
            <a:off x="228600" y="1485900"/>
            <a:ext cx="8258176" cy="7153275"/>
          </a:xfrm>
          <a:prstGeom prst="rect">
            <a:avLst/>
          </a:prstGeom>
          <a:noFill/>
          <a:ln>
            <a:noFill/>
          </a:ln>
        </p:spPr>
      </p:pic>
      <p:sp>
        <p:nvSpPr>
          <p:cNvPr id="144" name="Google Shape;144;p16"/>
          <p:cNvSpPr txBox="1"/>
          <p:nvPr/>
        </p:nvSpPr>
        <p:spPr>
          <a:xfrm>
            <a:off x="9344025" y="3771900"/>
            <a:ext cx="8686800" cy="2681400"/>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Bombing/Explosion is seen as a prevalent type of attack as it increases the available firepower of terrorists who are usually weaker than their targets as well as giving them publicity necessary to attract sympathizers to their cause.</a:t>
            </a:r>
            <a:endParaRPr b="0" i="0" sz="32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7"/>
          <p:cNvSpPr txBox="1"/>
          <p:nvPr/>
        </p:nvSpPr>
        <p:spPr>
          <a:xfrm>
            <a:off x="9344025" y="1741472"/>
            <a:ext cx="9363075" cy="2030428"/>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Use case - 50 best startup cities</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sp>
        <p:nvSpPr>
          <p:cNvPr id="150" name="Google Shape;150;p17"/>
          <p:cNvSpPr txBox="1"/>
          <p:nvPr/>
        </p:nvSpPr>
        <p:spPr>
          <a:xfrm>
            <a:off x="9344025" y="3771900"/>
            <a:ext cx="8686800" cy="5216813"/>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50 best startup cities in 2019 as suggested by Valuer.</a:t>
            </a:r>
            <a:endParaRPr/>
          </a:p>
          <a:p>
            <a:pPr indent="0" lvl="0" marL="292735"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Startup cities fall in regions with comparatively low terrorist activities</a:t>
            </a:r>
            <a:endParaRPr/>
          </a:p>
          <a:p>
            <a:pPr indent="0" lvl="0" marL="292735" marR="0" rtl="0" algn="l">
              <a:lnSpc>
                <a:spcPct val="100000"/>
              </a:lnSpc>
              <a:spcBef>
                <a:spcPts val="1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Limitation: we have limited resolution data for startup and it has lead to a situation where a country as big as the USA has only one data point for startup favored location</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id="151" name="Google Shape;151;p17"/>
          <p:cNvPicPr preferRelativeResize="0"/>
          <p:nvPr/>
        </p:nvPicPr>
        <p:blipFill rotWithShape="1">
          <a:blip r:embed="rId3">
            <a:alphaModFix/>
          </a:blip>
          <a:srcRect b="0" l="0" r="0" t="0"/>
          <a:stretch/>
        </p:blipFill>
        <p:spPr>
          <a:xfrm>
            <a:off x="0" y="1243850"/>
            <a:ext cx="8885475" cy="7229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8"/>
          <p:cNvSpPr txBox="1"/>
          <p:nvPr/>
        </p:nvSpPr>
        <p:spPr>
          <a:xfrm>
            <a:off x="9330171" y="1709353"/>
            <a:ext cx="9363075" cy="1353319"/>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Use case - tourist flows </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sp>
        <p:nvSpPr>
          <p:cNvPr id="157" name="Google Shape;157;p18"/>
          <p:cNvSpPr txBox="1"/>
          <p:nvPr/>
        </p:nvSpPr>
        <p:spPr>
          <a:xfrm>
            <a:off x="9330171" y="3031499"/>
            <a:ext cx="8686800" cy="5973430"/>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We used Tourist/visitor arrivals and tourism expenditure data from UN data.</a:t>
            </a:r>
            <a:endParaRPr/>
          </a:p>
          <a:p>
            <a:pPr indent="0" lvl="0" marL="292735"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Heat map shows the no. of people killed by terrorist activities and circles shows the number of tourists to these countries.</a:t>
            </a:r>
            <a:endParaRPr/>
          </a:p>
          <a:p>
            <a:pPr indent="0" lvl="0" marL="292735" marR="0" rtl="0" algn="l">
              <a:lnSpc>
                <a:spcPct val="100000"/>
              </a:lnSpc>
              <a:spcBef>
                <a:spcPts val="1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Given the scope of this assignment the below analysis is very crude (for instance we have not filtered by years), however this exercise exemplifies the breadth of the use cases and corresponding stakeholders</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id="158" name="Google Shape;158;p18"/>
          <p:cNvPicPr preferRelativeResize="0"/>
          <p:nvPr/>
        </p:nvPicPr>
        <p:blipFill rotWithShape="1">
          <a:blip r:embed="rId3">
            <a:alphaModFix/>
          </a:blip>
          <a:srcRect b="12781" l="0" r="0" t="0"/>
          <a:stretch/>
        </p:blipFill>
        <p:spPr>
          <a:xfrm>
            <a:off x="264102" y="1709353"/>
            <a:ext cx="8508126" cy="57201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p:nvPr/>
        </p:nvSpPr>
        <p:spPr>
          <a:xfrm>
            <a:off x="16321378" y="2"/>
            <a:ext cx="92709" cy="1430020"/>
          </a:xfrm>
          <a:custGeom>
            <a:rect b="b" l="l" r="r" t="t"/>
            <a:pathLst>
              <a:path extrusionOk="0" h="1430020" w="92709">
                <a:moveTo>
                  <a:pt x="0" y="1429839"/>
                </a:moveTo>
                <a:lnTo>
                  <a:pt x="0" y="0"/>
                </a:lnTo>
                <a:lnTo>
                  <a:pt x="92641" y="0"/>
                </a:lnTo>
                <a:lnTo>
                  <a:pt x="92641" y="1429839"/>
                </a:lnTo>
                <a:lnTo>
                  <a:pt x="0" y="1429839"/>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19"/>
          <p:cNvSpPr/>
          <p:nvPr/>
        </p:nvSpPr>
        <p:spPr>
          <a:xfrm>
            <a:off x="16321378" y="8857133"/>
            <a:ext cx="92709" cy="1430020"/>
          </a:xfrm>
          <a:custGeom>
            <a:rect b="b" l="l" r="r" t="t"/>
            <a:pathLst>
              <a:path extrusionOk="0" h="1430020" w="92709">
                <a:moveTo>
                  <a:pt x="92641" y="1429866"/>
                </a:moveTo>
                <a:lnTo>
                  <a:pt x="92641" y="0"/>
                </a:lnTo>
                <a:lnTo>
                  <a:pt x="0" y="0"/>
                </a:lnTo>
                <a:lnTo>
                  <a:pt x="0" y="1429866"/>
                </a:lnTo>
                <a:lnTo>
                  <a:pt x="92641" y="1429866"/>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19"/>
          <p:cNvSpPr txBox="1"/>
          <p:nvPr/>
        </p:nvSpPr>
        <p:spPr>
          <a:xfrm rot="-5400000">
            <a:off x="-2698087" y="4697515"/>
            <a:ext cx="9144000" cy="628500"/>
          </a:xfrm>
          <a:prstGeom prst="rect">
            <a:avLst/>
          </a:prstGeom>
          <a:noFill/>
          <a:ln>
            <a:noFill/>
          </a:ln>
        </p:spPr>
        <p:txBody>
          <a:bodyPr anchorCtr="0" anchor="t" bIns="0" lIns="0" spcFirstLastPara="1" rIns="0" wrap="square" tIns="99050">
            <a:noAutofit/>
          </a:bodyPr>
          <a:lstStyle/>
          <a:p>
            <a:pPr indent="-180975" lvl="0" marL="193040" marR="5080" rtl="0" algn="ctr">
              <a:lnSpc>
                <a:spcPct val="55263"/>
              </a:lnSpc>
              <a:spcBef>
                <a:spcPts val="0"/>
              </a:spcBef>
              <a:spcAft>
                <a:spcPts val="0"/>
              </a:spcAft>
              <a:buClr>
                <a:srgbClr val="000000"/>
              </a:buClr>
              <a:buSzPts val="7200"/>
              <a:buFont typeface="Arial"/>
              <a:buNone/>
            </a:pPr>
            <a:r>
              <a:rPr b="1" i="0" lang="en-US" sz="7200" u="none" cap="none" strike="noStrike">
                <a:solidFill>
                  <a:schemeClr val="lt1"/>
                </a:solidFill>
                <a:latin typeface="Calibri"/>
                <a:ea typeface="Calibri"/>
                <a:cs typeface="Calibri"/>
                <a:sym typeface="Calibri"/>
              </a:rPr>
              <a:t>CONCLUSION</a:t>
            </a:r>
            <a:endParaRPr b="1" i="0" sz="7200" u="none" cap="none" strike="noStrike">
              <a:solidFill>
                <a:schemeClr val="lt1"/>
              </a:solidFill>
              <a:latin typeface="Calibri"/>
              <a:ea typeface="Calibri"/>
              <a:cs typeface="Calibri"/>
              <a:sym typeface="Calibri"/>
            </a:endParaRPr>
          </a:p>
        </p:txBody>
      </p:sp>
      <p:sp>
        <p:nvSpPr>
          <p:cNvPr id="166" name="Google Shape;166;p19"/>
          <p:cNvSpPr/>
          <p:nvPr/>
        </p:nvSpPr>
        <p:spPr>
          <a:xfrm>
            <a:off x="5500687" y="2241969"/>
            <a:ext cx="9144000" cy="5539593"/>
          </a:xfrm>
          <a:prstGeom prst="rect">
            <a:avLst/>
          </a:prstGeom>
          <a:noFill/>
          <a:ln>
            <a:noFill/>
          </a:ln>
        </p:spPr>
        <p:txBody>
          <a:bodyPr anchorCtr="0" anchor="t" bIns="45700" lIns="91425" spcFirstLastPara="1" rIns="91425" wrap="square" tIns="45700">
            <a:noAutofit/>
          </a:bodyPr>
          <a:lstStyle/>
          <a:p>
            <a:pPr indent="0" lvl="0" marL="0" marR="5080" rtl="0" algn="l">
              <a:lnSpc>
                <a:spcPct val="114599"/>
              </a:lnSpc>
              <a:spcBef>
                <a:spcPts val="0"/>
              </a:spcBef>
              <a:spcAft>
                <a:spcPts val="0"/>
              </a:spcAft>
              <a:buNone/>
            </a:pPr>
            <a:r>
              <a:rPr b="0" i="0" lang="en-US" sz="4000" u="none" cap="none" strike="noStrike">
                <a:solidFill>
                  <a:srgbClr val="FF0000"/>
                </a:solidFill>
                <a:latin typeface="Calibri"/>
                <a:ea typeface="Calibri"/>
                <a:cs typeface="Calibri"/>
                <a:sym typeface="Calibri"/>
              </a:rPr>
              <a:t>Trends</a:t>
            </a:r>
            <a:r>
              <a:rPr b="0" i="0" lang="en-US" sz="3200" u="none" cap="none" strike="noStrike">
                <a:solidFill>
                  <a:schemeClr val="lt1"/>
                </a:solidFill>
                <a:latin typeface="Calibri"/>
                <a:ea typeface="Calibri"/>
                <a:cs typeface="Calibri"/>
                <a:sym typeface="Calibri"/>
              </a:rPr>
              <a:t>:</a:t>
            </a:r>
            <a:endParaRPr/>
          </a:p>
          <a:p>
            <a:pPr indent="0" lvl="0" marL="0" marR="5080" rtl="0" algn="l">
              <a:lnSpc>
                <a:spcPct val="114599"/>
              </a:lnSpc>
              <a:spcBef>
                <a:spcPts val="1265"/>
              </a:spcBef>
              <a:spcAft>
                <a:spcPts val="0"/>
              </a:spcAft>
              <a:buNone/>
            </a:pPr>
            <a:r>
              <a:rPr b="0" i="0" lang="en-US" sz="3200" u="none" cap="none" strike="noStrike">
                <a:solidFill>
                  <a:schemeClr val="lt1"/>
                </a:solidFill>
                <a:latin typeface="Calibri"/>
                <a:ea typeface="Calibri"/>
                <a:cs typeface="Calibri"/>
                <a:sym typeface="Calibri"/>
              </a:rPr>
              <a:t>Data shows terrorism activities peaked in 2014 There is clear link to countries like Iraq - civil war   </a:t>
            </a:r>
            <a:endParaRPr/>
          </a:p>
          <a:p>
            <a:pPr indent="0" lvl="0" marL="0" marR="5080" rtl="0" algn="l">
              <a:lnSpc>
                <a:spcPct val="114599"/>
              </a:lnSpc>
              <a:spcBef>
                <a:spcPts val="1265"/>
              </a:spcBef>
              <a:spcAft>
                <a:spcPts val="0"/>
              </a:spcAft>
              <a:buNone/>
            </a:pPr>
            <a:r>
              <a:t/>
            </a:r>
            <a:endParaRPr b="0" i="0" sz="3200" u="none" cap="none" strike="noStrike">
              <a:solidFill>
                <a:schemeClr val="lt1"/>
              </a:solidFill>
              <a:latin typeface="Calibri"/>
              <a:ea typeface="Calibri"/>
              <a:cs typeface="Calibri"/>
              <a:sym typeface="Calibri"/>
            </a:endParaRPr>
          </a:p>
          <a:p>
            <a:pPr indent="0" lvl="0" marL="0" marR="5080" rtl="0" algn="l">
              <a:lnSpc>
                <a:spcPct val="114599"/>
              </a:lnSpc>
              <a:spcBef>
                <a:spcPts val="1265"/>
              </a:spcBef>
              <a:spcAft>
                <a:spcPts val="0"/>
              </a:spcAft>
              <a:buNone/>
            </a:pPr>
            <a:r>
              <a:rPr b="0" i="0" lang="en-US" sz="4000" u="none" cap="none" strike="noStrike">
                <a:solidFill>
                  <a:srgbClr val="FF0000"/>
                </a:solidFill>
                <a:latin typeface="Calibri"/>
                <a:ea typeface="Calibri"/>
                <a:cs typeface="Calibri"/>
                <a:sym typeface="Calibri"/>
              </a:rPr>
              <a:t>Use cases</a:t>
            </a:r>
            <a:r>
              <a:rPr b="0" i="0" lang="en-US" sz="3200" u="none" cap="none" strike="noStrike">
                <a:solidFill>
                  <a:schemeClr val="lt1"/>
                </a:solidFill>
                <a:latin typeface="Calibri"/>
                <a:ea typeface="Calibri"/>
                <a:cs typeface="Calibri"/>
                <a:sym typeface="Calibri"/>
              </a:rPr>
              <a:t>:</a:t>
            </a:r>
            <a:endParaRPr/>
          </a:p>
          <a:p>
            <a:pPr indent="0" lvl="0" marL="0" marR="5080" rtl="0" algn="l">
              <a:lnSpc>
                <a:spcPct val="114599"/>
              </a:lnSpc>
              <a:spcBef>
                <a:spcPts val="1265"/>
              </a:spcBef>
              <a:spcAft>
                <a:spcPts val="0"/>
              </a:spcAft>
              <a:buNone/>
            </a:pPr>
            <a:r>
              <a:rPr b="0" i="0" lang="en-US" sz="3200" u="none" cap="none" strike="noStrike">
                <a:solidFill>
                  <a:schemeClr val="lt1"/>
                </a:solidFill>
                <a:latin typeface="Calibri"/>
                <a:ea typeface="Calibri"/>
                <a:cs typeface="Calibri"/>
                <a:sym typeface="Calibri"/>
              </a:rPr>
              <a:t>Individuals interested in the risk associated with their business could refer to the database to run a risk analysis for the region of interest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p:nvPr/>
        </p:nvSpPr>
        <p:spPr>
          <a:xfrm>
            <a:off x="16321378" y="2"/>
            <a:ext cx="92709" cy="1430020"/>
          </a:xfrm>
          <a:custGeom>
            <a:rect b="b" l="l" r="r" t="t"/>
            <a:pathLst>
              <a:path extrusionOk="0" h="1430020" w="92709">
                <a:moveTo>
                  <a:pt x="0" y="1429839"/>
                </a:moveTo>
                <a:lnTo>
                  <a:pt x="0" y="0"/>
                </a:lnTo>
                <a:lnTo>
                  <a:pt x="92641" y="0"/>
                </a:lnTo>
                <a:lnTo>
                  <a:pt x="92641" y="1429839"/>
                </a:lnTo>
                <a:lnTo>
                  <a:pt x="0" y="1429839"/>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20"/>
          <p:cNvSpPr/>
          <p:nvPr/>
        </p:nvSpPr>
        <p:spPr>
          <a:xfrm>
            <a:off x="16321378" y="8857133"/>
            <a:ext cx="92709" cy="1430020"/>
          </a:xfrm>
          <a:custGeom>
            <a:rect b="b" l="l" r="r" t="t"/>
            <a:pathLst>
              <a:path extrusionOk="0" h="1430020" w="92709">
                <a:moveTo>
                  <a:pt x="92641" y="1429866"/>
                </a:moveTo>
                <a:lnTo>
                  <a:pt x="92641" y="0"/>
                </a:lnTo>
                <a:lnTo>
                  <a:pt x="0" y="0"/>
                </a:lnTo>
                <a:lnTo>
                  <a:pt x="0" y="1429866"/>
                </a:lnTo>
                <a:lnTo>
                  <a:pt x="92641" y="1429866"/>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20"/>
          <p:cNvSpPr txBox="1"/>
          <p:nvPr/>
        </p:nvSpPr>
        <p:spPr>
          <a:xfrm rot="-5400000">
            <a:off x="-2698087" y="4697515"/>
            <a:ext cx="9144000" cy="628500"/>
          </a:xfrm>
          <a:prstGeom prst="rect">
            <a:avLst/>
          </a:prstGeom>
          <a:noFill/>
          <a:ln>
            <a:noFill/>
          </a:ln>
        </p:spPr>
        <p:txBody>
          <a:bodyPr anchorCtr="0" anchor="t" bIns="0" lIns="0" spcFirstLastPara="1" rIns="0" wrap="square" tIns="99050">
            <a:noAutofit/>
          </a:bodyPr>
          <a:lstStyle/>
          <a:p>
            <a:pPr indent="-180975" lvl="0" marL="193040" marR="5080" rtl="0" algn="ctr">
              <a:lnSpc>
                <a:spcPct val="55263"/>
              </a:lnSpc>
              <a:spcBef>
                <a:spcPts val="0"/>
              </a:spcBef>
              <a:spcAft>
                <a:spcPts val="0"/>
              </a:spcAft>
              <a:buClr>
                <a:srgbClr val="000000"/>
              </a:buClr>
              <a:buSzPts val="7200"/>
              <a:buFont typeface="Arial"/>
              <a:buNone/>
            </a:pPr>
            <a:r>
              <a:rPr b="1" lang="en-US" sz="7200">
                <a:solidFill>
                  <a:schemeClr val="lt1"/>
                </a:solidFill>
                <a:latin typeface="Calibri"/>
                <a:ea typeface="Calibri"/>
                <a:cs typeface="Calibri"/>
                <a:sym typeface="Calibri"/>
              </a:rPr>
              <a:t>Resources</a:t>
            </a:r>
            <a:endParaRPr b="1" i="0" sz="7200" u="none" cap="none" strike="noStrike">
              <a:solidFill>
                <a:schemeClr val="lt1"/>
              </a:solidFill>
              <a:latin typeface="Calibri"/>
              <a:ea typeface="Calibri"/>
              <a:cs typeface="Calibri"/>
              <a:sym typeface="Calibri"/>
            </a:endParaRPr>
          </a:p>
        </p:txBody>
      </p:sp>
      <p:sp>
        <p:nvSpPr>
          <p:cNvPr id="174" name="Google Shape;174;p20"/>
          <p:cNvSpPr/>
          <p:nvPr/>
        </p:nvSpPr>
        <p:spPr>
          <a:xfrm>
            <a:off x="4397725" y="2373750"/>
            <a:ext cx="13762800" cy="6228000"/>
          </a:xfrm>
          <a:prstGeom prst="rect">
            <a:avLst/>
          </a:prstGeom>
          <a:noFill/>
          <a:ln>
            <a:noFill/>
          </a:ln>
        </p:spPr>
        <p:txBody>
          <a:bodyPr anchorCtr="0" anchor="t" bIns="45700" lIns="91425" spcFirstLastPara="1" rIns="91425" wrap="square" tIns="45700">
            <a:noAutofit/>
          </a:bodyPr>
          <a:lstStyle/>
          <a:p>
            <a:pPr indent="0" lvl="0" marL="0" marR="5080" rtl="0" algn="l">
              <a:lnSpc>
                <a:spcPct val="114599"/>
              </a:lnSpc>
              <a:spcBef>
                <a:spcPts val="0"/>
              </a:spcBef>
              <a:spcAft>
                <a:spcPts val="0"/>
              </a:spcAft>
              <a:buNone/>
            </a:pPr>
            <a:r>
              <a:rPr lang="en-US" sz="4000">
                <a:solidFill>
                  <a:srgbClr val="FF0000"/>
                </a:solidFill>
                <a:latin typeface="Calibri"/>
                <a:ea typeface="Calibri"/>
                <a:cs typeface="Calibri"/>
                <a:sym typeface="Calibri"/>
              </a:rPr>
              <a:t>Github link</a:t>
            </a:r>
            <a:r>
              <a:rPr b="0" i="0" lang="en-US" sz="3200" u="none" cap="none" strike="noStrike">
                <a:solidFill>
                  <a:schemeClr val="lt1"/>
                </a:solidFill>
                <a:latin typeface="Calibri"/>
                <a:ea typeface="Calibri"/>
                <a:cs typeface="Calibri"/>
                <a:sym typeface="Calibri"/>
              </a:rPr>
              <a:t>:</a:t>
            </a:r>
            <a:endParaRPr/>
          </a:p>
          <a:p>
            <a:pPr indent="0" lvl="0" marL="0" marR="5080" rtl="0" algn="l">
              <a:lnSpc>
                <a:spcPct val="114599"/>
              </a:lnSpc>
              <a:spcBef>
                <a:spcPts val="1265"/>
              </a:spcBef>
              <a:spcAft>
                <a:spcPts val="0"/>
              </a:spcAft>
              <a:buNone/>
            </a:pPr>
            <a:r>
              <a:rPr lang="en-US" sz="3000" u="sng">
                <a:solidFill>
                  <a:schemeClr val="hlink"/>
                </a:solidFill>
                <a:hlinkClick r:id="rId3"/>
              </a:rPr>
              <a:t>https://github.com/kanishk307/Global-Terrorism-Dataset-INFM600</a:t>
            </a:r>
            <a:endParaRPr sz="3000"/>
          </a:p>
          <a:p>
            <a:pPr indent="0" lvl="0" marL="0" marR="5080" rtl="0" algn="l">
              <a:lnSpc>
                <a:spcPct val="114599"/>
              </a:lnSpc>
              <a:spcBef>
                <a:spcPts val="1265"/>
              </a:spcBef>
              <a:spcAft>
                <a:spcPts val="0"/>
              </a:spcAft>
              <a:buNone/>
            </a:pPr>
            <a:r>
              <a:t/>
            </a:r>
            <a:endParaRPr b="0" i="0" sz="3200" u="none" cap="none" strike="noStrike">
              <a:solidFill>
                <a:schemeClr val="lt1"/>
              </a:solidFill>
              <a:latin typeface="Calibri"/>
              <a:ea typeface="Calibri"/>
              <a:cs typeface="Calibri"/>
              <a:sym typeface="Calibri"/>
            </a:endParaRPr>
          </a:p>
          <a:p>
            <a:pPr indent="0" lvl="0" marL="0" marR="5080" rtl="0" algn="l">
              <a:lnSpc>
                <a:spcPct val="114599"/>
              </a:lnSpc>
              <a:spcBef>
                <a:spcPts val="1265"/>
              </a:spcBef>
              <a:spcAft>
                <a:spcPts val="0"/>
              </a:spcAft>
              <a:buNone/>
            </a:pPr>
            <a:r>
              <a:rPr lang="en-US" sz="4000">
                <a:solidFill>
                  <a:srgbClr val="FF0000"/>
                </a:solidFill>
                <a:latin typeface="Calibri"/>
                <a:ea typeface="Calibri"/>
                <a:cs typeface="Calibri"/>
                <a:sym typeface="Calibri"/>
              </a:rPr>
              <a:t>Quick Links:</a:t>
            </a:r>
            <a:endParaRPr sz="4000">
              <a:solidFill>
                <a:srgbClr val="FF0000"/>
              </a:solidFill>
              <a:latin typeface="Calibri"/>
              <a:ea typeface="Calibri"/>
              <a:cs typeface="Calibri"/>
              <a:sym typeface="Calibri"/>
            </a:endParaRPr>
          </a:p>
          <a:p>
            <a:pPr indent="-381000" lvl="0" marL="457200" marR="5080" rtl="0" algn="l">
              <a:lnSpc>
                <a:spcPct val="114599"/>
              </a:lnSpc>
              <a:spcBef>
                <a:spcPts val="1265"/>
              </a:spcBef>
              <a:spcAft>
                <a:spcPts val="0"/>
              </a:spcAft>
              <a:buClr>
                <a:srgbClr val="FF0000"/>
              </a:buClr>
              <a:buSzPts val="2400"/>
              <a:buFont typeface="Calibri"/>
              <a:buChar char="●"/>
            </a:pPr>
            <a:r>
              <a:rPr lang="en-US" sz="2400">
                <a:solidFill>
                  <a:srgbClr val="FF0000"/>
                </a:solidFill>
                <a:latin typeface="Calibri"/>
                <a:ea typeface="Calibri"/>
                <a:cs typeface="Calibri"/>
                <a:sym typeface="Calibri"/>
              </a:rPr>
              <a:t>Presentation: </a:t>
            </a:r>
            <a:r>
              <a:rPr lang="en-US" sz="1800" u="sng">
                <a:solidFill>
                  <a:schemeClr val="hlink"/>
                </a:solidFill>
                <a:hlinkClick r:id="rId4"/>
              </a:rPr>
              <a:t>https://github.com/kanishk307/Global-Terrorism-Dataset-INFM600/tree/master/Presentation</a:t>
            </a:r>
            <a:endParaRPr sz="1800">
              <a:solidFill>
                <a:srgbClr val="FF0000"/>
              </a:solidFill>
              <a:latin typeface="Calibri"/>
              <a:ea typeface="Calibri"/>
              <a:cs typeface="Calibri"/>
              <a:sym typeface="Calibri"/>
            </a:endParaRPr>
          </a:p>
          <a:p>
            <a:pPr indent="-381000" lvl="0" marL="457200" marR="5080" rtl="0" algn="l">
              <a:lnSpc>
                <a:spcPct val="114599"/>
              </a:lnSpc>
              <a:spcBef>
                <a:spcPts val="0"/>
              </a:spcBef>
              <a:spcAft>
                <a:spcPts val="0"/>
              </a:spcAft>
              <a:buClr>
                <a:srgbClr val="FF0000"/>
              </a:buClr>
              <a:buSzPts val="2400"/>
              <a:buFont typeface="Calibri"/>
              <a:buChar char="●"/>
            </a:pPr>
            <a:r>
              <a:rPr lang="en-US" sz="2400">
                <a:solidFill>
                  <a:srgbClr val="FF0000"/>
                </a:solidFill>
                <a:latin typeface="Calibri"/>
                <a:ea typeface="Calibri"/>
                <a:cs typeface="Calibri"/>
                <a:sym typeface="Calibri"/>
              </a:rPr>
              <a:t>R Code: </a:t>
            </a:r>
            <a:r>
              <a:rPr lang="en-US" sz="1800" u="sng">
                <a:solidFill>
                  <a:schemeClr val="hlink"/>
                </a:solidFill>
                <a:hlinkClick r:id="rId5"/>
              </a:rPr>
              <a:t>https://github.com/kanishk307/Global-Terrorism-Dataset-INFM600/tree/master/Code</a:t>
            </a:r>
            <a:endParaRPr sz="1800">
              <a:solidFill>
                <a:srgbClr val="FF0000"/>
              </a:solidFill>
              <a:latin typeface="Calibri"/>
              <a:ea typeface="Calibri"/>
              <a:cs typeface="Calibri"/>
              <a:sym typeface="Calibri"/>
            </a:endParaRPr>
          </a:p>
          <a:p>
            <a:pPr indent="-381000" lvl="0" marL="457200" marR="5080" rtl="0" algn="l">
              <a:lnSpc>
                <a:spcPct val="114599"/>
              </a:lnSpc>
              <a:spcBef>
                <a:spcPts val="0"/>
              </a:spcBef>
              <a:spcAft>
                <a:spcPts val="0"/>
              </a:spcAft>
              <a:buClr>
                <a:srgbClr val="FF0000"/>
              </a:buClr>
              <a:buSzPts val="2400"/>
              <a:buFont typeface="Calibri"/>
              <a:buChar char="●"/>
            </a:pPr>
            <a:r>
              <a:rPr lang="en-US" sz="2400">
                <a:solidFill>
                  <a:srgbClr val="FF0000"/>
                </a:solidFill>
                <a:latin typeface="Calibri"/>
                <a:ea typeface="Calibri"/>
                <a:cs typeface="Calibri"/>
                <a:sym typeface="Calibri"/>
              </a:rPr>
              <a:t>Dataset: </a:t>
            </a:r>
            <a:r>
              <a:rPr lang="en-US" sz="1800" u="sng">
                <a:solidFill>
                  <a:schemeClr val="hlink"/>
                </a:solidFill>
                <a:hlinkClick r:id="rId6"/>
              </a:rPr>
              <a:t>https://github.com/kanishk307/Global-Terrorism-Dataset-INFM600/tree/master/Dataset</a:t>
            </a:r>
            <a:endParaRPr sz="1800">
              <a:solidFill>
                <a:srgbClr val="FF0000"/>
              </a:solidFill>
              <a:latin typeface="Calibri"/>
              <a:ea typeface="Calibri"/>
              <a:cs typeface="Calibri"/>
              <a:sym typeface="Calibri"/>
            </a:endParaRPr>
          </a:p>
          <a:p>
            <a:pPr indent="-381000" lvl="0" marL="457200" marR="5080" rtl="0" algn="l">
              <a:lnSpc>
                <a:spcPct val="114599"/>
              </a:lnSpc>
              <a:spcBef>
                <a:spcPts val="0"/>
              </a:spcBef>
              <a:spcAft>
                <a:spcPts val="0"/>
              </a:spcAft>
              <a:buClr>
                <a:srgbClr val="FF0000"/>
              </a:buClr>
              <a:buSzPts val="2400"/>
              <a:buFont typeface="Calibri"/>
              <a:buChar char="●"/>
            </a:pPr>
            <a:r>
              <a:rPr lang="en-US" sz="2400">
                <a:solidFill>
                  <a:srgbClr val="FF0000"/>
                </a:solidFill>
                <a:latin typeface="Calibri"/>
                <a:ea typeface="Calibri"/>
                <a:cs typeface="Calibri"/>
                <a:sym typeface="Calibri"/>
              </a:rPr>
              <a:t>Report: </a:t>
            </a:r>
            <a:r>
              <a:rPr lang="en-US" sz="1800" u="sng">
                <a:solidFill>
                  <a:schemeClr val="hlink"/>
                </a:solidFill>
                <a:hlinkClick r:id="rId7"/>
              </a:rPr>
              <a:t>https://github.com/kanishk307/Global-Terrorism-Dataset-INFM600/tree/master/Report</a:t>
            </a:r>
            <a:endParaRPr sz="1800">
              <a:solidFill>
                <a:srgbClr val="FF0000"/>
              </a:solidFill>
              <a:latin typeface="Calibri"/>
              <a:ea typeface="Calibri"/>
              <a:cs typeface="Calibri"/>
              <a:sym typeface="Calibri"/>
            </a:endParaRPr>
          </a:p>
          <a:p>
            <a:pPr indent="-381000" lvl="0" marL="457200" marR="5080" rtl="0" algn="l">
              <a:lnSpc>
                <a:spcPct val="114599"/>
              </a:lnSpc>
              <a:spcBef>
                <a:spcPts val="0"/>
              </a:spcBef>
              <a:spcAft>
                <a:spcPts val="0"/>
              </a:spcAft>
              <a:buClr>
                <a:srgbClr val="FF0000"/>
              </a:buClr>
              <a:buSzPts val="2400"/>
              <a:buFont typeface="Calibri"/>
              <a:buChar char="●"/>
            </a:pPr>
            <a:r>
              <a:rPr lang="en-US" sz="2400">
                <a:solidFill>
                  <a:srgbClr val="FF0000"/>
                </a:solidFill>
                <a:latin typeface="Calibri"/>
                <a:ea typeface="Calibri"/>
                <a:cs typeface="Calibri"/>
                <a:sym typeface="Calibri"/>
              </a:rPr>
              <a:t>Proposal: </a:t>
            </a:r>
            <a:r>
              <a:rPr lang="en-US" sz="1800" u="sng">
                <a:solidFill>
                  <a:schemeClr val="hlink"/>
                </a:solidFill>
                <a:hlinkClick r:id="rId8"/>
              </a:rPr>
              <a:t>https://github.com/kanishk307/Global-Terrorism-Dataset-INFM600/tree/master/Proposal</a:t>
            </a:r>
            <a:endParaRPr sz="1800">
              <a:solidFill>
                <a:srgbClr val="FF0000"/>
              </a:solidFill>
              <a:latin typeface="Calibri"/>
              <a:ea typeface="Calibri"/>
              <a:cs typeface="Calibri"/>
              <a:sym typeface="Calibri"/>
            </a:endParaRPr>
          </a:p>
          <a:p>
            <a:pPr indent="-342900" lvl="0" marL="457200" marR="5080" rtl="0" algn="l">
              <a:lnSpc>
                <a:spcPct val="114599"/>
              </a:lnSpc>
              <a:spcBef>
                <a:spcPts val="0"/>
              </a:spcBef>
              <a:spcAft>
                <a:spcPts val="0"/>
              </a:spcAft>
              <a:buClr>
                <a:srgbClr val="FF0000"/>
              </a:buClr>
              <a:buSzPts val="1800"/>
              <a:buFont typeface="Calibri"/>
              <a:buChar char="●"/>
            </a:pPr>
            <a:r>
              <a:rPr lang="en-US" sz="2400">
                <a:solidFill>
                  <a:srgbClr val="FF0000"/>
                </a:solidFill>
                <a:latin typeface="Calibri"/>
                <a:ea typeface="Calibri"/>
                <a:cs typeface="Calibri"/>
                <a:sym typeface="Calibri"/>
              </a:rPr>
              <a:t>Tableau</a:t>
            </a:r>
            <a:r>
              <a:rPr lang="en-US" sz="1800">
                <a:solidFill>
                  <a:srgbClr val="FF0000"/>
                </a:solidFill>
                <a:latin typeface="Calibri"/>
                <a:ea typeface="Calibri"/>
                <a:cs typeface="Calibri"/>
                <a:sym typeface="Calibri"/>
              </a:rPr>
              <a:t>: </a:t>
            </a:r>
            <a:r>
              <a:rPr lang="en-US" sz="1800" u="sng">
                <a:solidFill>
                  <a:schemeClr val="hlink"/>
                </a:solidFill>
                <a:hlinkClick r:id="rId9"/>
              </a:rPr>
              <a:t>https://github.com/kanishk307/Global-Terrorism-Dataset-INFM600/tree/master/Tableau</a:t>
            </a:r>
            <a:endParaRPr sz="1800">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8"/>
          <p:cNvSpPr txBox="1"/>
          <p:nvPr>
            <p:ph type="title"/>
          </p:nvPr>
        </p:nvSpPr>
        <p:spPr>
          <a:xfrm>
            <a:off x="5257800" y="537977"/>
            <a:ext cx="10151110" cy="1478600"/>
          </a:xfrm>
          <a:prstGeom prst="rect">
            <a:avLst/>
          </a:prstGeom>
          <a:noFill/>
          <a:ln>
            <a:noFill/>
          </a:ln>
        </p:spPr>
        <p:txBody>
          <a:bodyPr anchorCtr="0" anchor="t" bIns="0" lIns="0" spcFirstLastPara="1" rIns="0" wrap="square" tIns="245100">
            <a:noAutofit/>
          </a:bodyPr>
          <a:lstStyle/>
          <a:p>
            <a:pPr indent="-2898140" lvl="0" marL="2910205" marR="5080" rtl="0" algn="l">
              <a:lnSpc>
                <a:spcPct val="99555"/>
              </a:lnSpc>
              <a:spcBef>
                <a:spcPts val="0"/>
              </a:spcBef>
              <a:spcAft>
                <a:spcPts val="0"/>
              </a:spcAft>
              <a:buSzPts val="1400"/>
              <a:buNone/>
            </a:pPr>
            <a:r>
              <a:rPr lang="en-US" sz="8000">
                <a:solidFill>
                  <a:srgbClr val="FFFFFF"/>
                </a:solidFill>
              </a:rPr>
              <a:t>INTRODUCTION</a:t>
            </a:r>
            <a:endParaRPr sz="8000"/>
          </a:p>
        </p:txBody>
      </p:sp>
      <p:sp>
        <p:nvSpPr>
          <p:cNvPr id="68" name="Google Shape;68;p8"/>
          <p:cNvSpPr txBox="1"/>
          <p:nvPr/>
        </p:nvSpPr>
        <p:spPr>
          <a:xfrm>
            <a:off x="2209800" y="4305300"/>
            <a:ext cx="14401800" cy="5093061"/>
          </a:xfrm>
          <a:prstGeom prst="rect">
            <a:avLst/>
          </a:prstGeom>
          <a:noFill/>
          <a:ln>
            <a:noFill/>
          </a:ln>
        </p:spPr>
        <p:txBody>
          <a:bodyPr anchorCtr="0" anchor="t" bIns="0" lIns="0" spcFirstLastPara="1" rIns="0" wrap="square" tIns="12700">
            <a:noAutofit/>
          </a:bodyPr>
          <a:lstStyle/>
          <a:p>
            <a:pPr indent="0" lvl="0" marL="0" marR="0" rtl="0" algn="l">
              <a:lnSpc>
                <a:spcPct val="200000"/>
              </a:lnSpc>
              <a:spcBef>
                <a:spcPts val="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Data Source: </a:t>
            </a:r>
            <a:r>
              <a:rPr b="0" i="0" lang="en-US" sz="2800" u="none" cap="none" strike="noStrike">
                <a:solidFill>
                  <a:schemeClr val="lt1"/>
                </a:solidFill>
                <a:latin typeface="Tahoma"/>
                <a:ea typeface="Tahoma"/>
                <a:cs typeface="Tahoma"/>
                <a:sym typeface="Tahoma"/>
              </a:rPr>
              <a:t>START, the National Consortium for the Study of Terrorism and Responses to Terrorism, University of Maryland, College Park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10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Records: </a:t>
            </a:r>
            <a:r>
              <a:rPr b="0" i="0" lang="en-US" sz="2800" u="none" cap="none" strike="noStrike">
                <a:solidFill>
                  <a:schemeClr val="lt1"/>
                </a:solidFill>
                <a:latin typeface="Tahoma"/>
                <a:ea typeface="Tahoma"/>
                <a:cs typeface="Tahoma"/>
                <a:sym typeface="Tahoma"/>
              </a:rPr>
              <a:t>180k+ incidents</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10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Time Period: </a:t>
            </a:r>
            <a:r>
              <a:rPr b="0" i="0" lang="en-US" sz="2800" u="none" cap="none" strike="noStrike">
                <a:solidFill>
                  <a:schemeClr val="lt1"/>
                </a:solidFill>
                <a:latin typeface="Tahoma"/>
                <a:ea typeface="Tahoma"/>
                <a:cs typeface="Tahoma"/>
                <a:sym typeface="Tahoma"/>
              </a:rPr>
              <a:t>1970 to 2017 (except 1993)</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10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Variables: </a:t>
            </a:r>
            <a:r>
              <a:rPr b="0" i="0" lang="en-US" sz="2800" u="none" cap="none" strike="noStrike">
                <a:solidFill>
                  <a:schemeClr val="lt1"/>
                </a:solidFill>
                <a:latin typeface="Tahoma"/>
                <a:ea typeface="Tahoma"/>
                <a:cs typeface="Tahoma"/>
                <a:sym typeface="Tahoma"/>
              </a:rPr>
              <a:t>&gt;100</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10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Source: </a:t>
            </a:r>
            <a:r>
              <a:rPr b="0" i="0" lang="en-US" sz="2800" u="none" cap="none" strike="noStrike">
                <a:solidFill>
                  <a:schemeClr val="lt1"/>
                </a:solidFill>
                <a:latin typeface="Tahoma"/>
                <a:ea typeface="Tahoma"/>
                <a:cs typeface="Tahoma"/>
                <a:sym typeface="Tahoma"/>
              </a:rPr>
              <a:t>Unclassified information, mainly media reports</a:t>
            </a:r>
            <a:endParaRPr b="0" i="0" sz="2800" u="none" cap="none" strike="noStrike">
              <a:solidFill>
                <a:schemeClr val="lt1"/>
              </a:solidFill>
              <a:latin typeface="Tahoma"/>
              <a:ea typeface="Tahoma"/>
              <a:cs typeface="Tahoma"/>
              <a:sym typeface="Tahoma"/>
            </a:endParaRPr>
          </a:p>
        </p:txBody>
      </p:sp>
      <p:sp>
        <p:nvSpPr>
          <p:cNvPr id="69" name="Google Shape;69;p8"/>
          <p:cNvSpPr/>
          <p:nvPr/>
        </p:nvSpPr>
        <p:spPr>
          <a:xfrm>
            <a:off x="1859316" y="1"/>
            <a:ext cx="92710" cy="1955800"/>
          </a:xfrm>
          <a:custGeom>
            <a:rect b="b" l="l" r="r" t="t"/>
            <a:pathLst>
              <a:path extrusionOk="0" h="1955800" w="92710">
                <a:moveTo>
                  <a:pt x="0" y="1955671"/>
                </a:moveTo>
                <a:lnTo>
                  <a:pt x="0" y="0"/>
                </a:lnTo>
                <a:lnTo>
                  <a:pt x="92641" y="0"/>
                </a:lnTo>
                <a:lnTo>
                  <a:pt x="92641" y="1955671"/>
                </a:lnTo>
                <a:lnTo>
                  <a:pt x="0" y="195567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8"/>
          <p:cNvSpPr/>
          <p:nvPr/>
        </p:nvSpPr>
        <p:spPr>
          <a:xfrm>
            <a:off x="16321378" y="8331305"/>
            <a:ext cx="92710" cy="1955800"/>
          </a:xfrm>
          <a:custGeom>
            <a:rect b="b" l="l" r="r" t="t"/>
            <a:pathLst>
              <a:path extrusionOk="0" h="1955800" w="92709">
                <a:moveTo>
                  <a:pt x="92641" y="1955694"/>
                </a:moveTo>
                <a:lnTo>
                  <a:pt x="92641" y="0"/>
                </a:lnTo>
                <a:lnTo>
                  <a:pt x="0" y="0"/>
                </a:lnTo>
                <a:lnTo>
                  <a:pt x="0" y="1955694"/>
                </a:lnTo>
                <a:lnTo>
                  <a:pt x="92641" y="195569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1" name="Google Shape;71;p8"/>
          <p:cNvSpPr/>
          <p:nvPr/>
        </p:nvSpPr>
        <p:spPr>
          <a:xfrm>
            <a:off x="2209800" y="2658455"/>
            <a:ext cx="14401800" cy="95410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ahoma"/>
                <a:ea typeface="Tahoma"/>
                <a:cs typeface="Tahoma"/>
                <a:sym typeface="Tahoma"/>
              </a:rPr>
              <a:t>“</a:t>
            </a:r>
            <a:r>
              <a:rPr b="1" i="1" lang="en-US" sz="2800" u="none" cap="none" strike="noStrike">
                <a:solidFill>
                  <a:schemeClr val="lt1"/>
                </a:solidFill>
                <a:latin typeface="Tahoma"/>
                <a:ea typeface="Tahoma"/>
                <a:cs typeface="Tahoma"/>
                <a:sym typeface="Tahoma"/>
              </a:rPr>
              <a:t>Terrorism is, in the broadest sense, the use of intentional violence, generally against civilians, for political purposes</a:t>
            </a:r>
            <a:r>
              <a:rPr b="1" i="0" lang="en-US" sz="2800" u="none" cap="none" strike="noStrike">
                <a:solidFill>
                  <a:schemeClr val="lt1"/>
                </a:solidFill>
                <a:latin typeface="Tahoma"/>
                <a:ea typeface="Tahoma"/>
                <a:cs typeface="Tahoma"/>
                <a:sym typeface="Tahoma"/>
              </a:rPr>
              <a:t>”</a:t>
            </a:r>
            <a:r>
              <a:rPr b="1" i="0" lang="en-US" sz="1800" u="none" cap="none" strike="noStrike">
                <a:solidFill>
                  <a:srgbClr val="222222"/>
                </a:solidFill>
                <a:latin typeface="Arial"/>
                <a:ea typeface="Arial"/>
                <a:cs typeface="Arial"/>
                <a:sym typeface="Arial"/>
              </a:rPr>
              <a:t>.</a:t>
            </a:r>
            <a:endParaRPr b="1" i="0" sz="1800" u="none" cap="none" strike="noStrike">
              <a:solidFill>
                <a:schemeClr val="dk1"/>
              </a:solidFill>
              <a:latin typeface="Calibri"/>
              <a:ea typeface="Calibri"/>
              <a:cs typeface="Calibri"/>
              <a:sym typeface="Calibri"/>
            </a:endParaRPr>
          </a:p>
        </p:txBody>
      </p:sp>
      <p:pic>
        <p:nvPicPr>
          <p:cNvPr descr="Database" id="72" name="Google Shape;72;p8"/>
          <p:cNvPicPr preferRelativeResize="0"/>
          <p:nvPr/>
        </p:nvPicPr>
        <p:blipFill rotWithShape="1">
          <a:blip r:embed="rId3">
            <a:alphaModFix/>
          </a:blip>
          <a:srcRect b="0" l="0" r="0" t="0"/>
          <a:stretch/>
        </p:blipFill>
        <p:spPr>
          <a:xfrm>
            <a:off x="1102417" y="4339810"/>
            <a:ext cx="901420" cy="901420"/>
          </a:xfrm>
          <a:prstGeom prst="rect">
            <a:avLst/>
          </a:prstGeom>
          <a:noFill/>
          <a:ln>
            <a:noFill/>
          </a:ln>
        </p:spPr>
      </p:pic>
      <p:pic>
        <p:nvPicPr>
          <p:cNvPr descr="Clock" id="73" name="Google Shape;73;p8"/>
          <p:cNvPicPr preferRelativeResize="0"/>
          <p:nvPr/>
        </p:nvPicPr>
        <p:blipFill rotWithShape="1">
          <a:blip r:embed="rId4">
            <a:alphaModFix/>
          </a:blip>
          <a:srcRect b="0" l="0" r="0" t="0"/>
          <a:stretch/>
        </p:blipFill>
        <p:spPr>
          <a:xfrm>
            <a:off x="1097655" y="6861590"/>
            <a:ext cx="901420" cy="901420"/>
          </a:xfrm>
          <a:prstGeom prst="rect">
            <a:avLst/>
          </a:prstGeom>
          <a:noFill/>
          <a:ln>
            <a:noFill/>
          </a:ln>
        </p:spPr>
      </p:pic>
      <p:pic>
        <p:nvPicPr>
          <p:cNvPr descr="Table" id="74" name="Google Shape;74;p8"/>
          <p:cNvPicPr preferRelativeResize="0"/>
          <p:nvPr/>
        </p:nvPicPr>
        <p:blipFill rotWithShape="1">
          <a:blip r:embed="rId5">
            <a:alphaModFix/>
          </a:blip>
          <a:srcRect b="0" l="0" r="0" t="0"/>
          <a:stretch/>
        </p:blipFill>
        <p:spPr>
          <a:xfrm>
            <a:off x="1077066" y="7756520"/>
            <a:ext cx="914400" cy="914400"/>
          </a:xfrm>
          <a:prstGeom prst="rect">
            <a:avLst/>
          </a:prstGeom>
          <a:noFill/>
          <a:ln>
            <a:noFill/>
          </a:ln>
        </p:spPr>
      </p:pic>
      <p:pic>
        <p:nvPicPr>
          <p:cNvPr descr="Danger" id="75" name="Google Shape;75;p8"/>
          <p:cNvPicPr preferRelativeResize="0"/>
          <p:nvPr/>
        </p:nvPicPr>
        <p:blipFill rotWithShape="1">
          <a:blip r:embed="rId6">
            <a:alphaModFix/>
          </a:blip>
          <a:srcRect b="0" l="0" r="0" t="0"/>
          <a:stretch/>
        </p:blipFill>
        <p:spPr>
          <a:xfrm>
            <a:off x="1056478" y="5947190"/>
            <a:ext cx="914400" cy="914400"/>
          </a:xfrm>
          <a:prstGeom prst="rect">
            <a:avLst/>
          </a:prstGeom>
          <a:noFill/>
          <a:ln>
            <a:noFill/>
          </a:ln>
        </p:spPr>
      </p:pic>
      <p:pic>
        <p:nvPicPr>
          <p:cNvPr descr="Cycle with people" id="76" name="Google Shape;76;p8"/>
          <p:cNvPicPr preferRelativeResize="0"/>
          <p:nvPr/>
        </p:nvPicPr>
        <p:blipFill rotWithShape="1">
          <a:blip r:embed="rId7">
            <a:alphaModFix/>
          </a:blip>
          <a:srcRect b="0" l="0" r="0" t="0"/>
          <a:stretch/>
        </p:blipFill>
        <p:spPr>
          <a:xfrm>
            <a:off x="1069457" y="8670920"/>
            <a:ext cx="914400" cy="91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0" name="Shape 80"/>
        <p:cNvGrpSpPr/>
        <p:nvPr/>
      </p:nvGrpSpPr>
      <p:grpSpPr>
        <a:xfrm>
          <a:off x="0" y="0"/>
          <a:ext cx="0" cy="0"/>
          <a:chOff x="0" y="0"/>
          <a:chExt cx="0" cy="0"/>
        </a:xfrm>
      </p:grpSpPr>
      <p:sp>
        <p:nvSpPr>
          <p:cNvPr id="81" name="Google Shape;81;p9"/>
          <p:cNvSpPr/>
          <p:nvPr/>
        </p:nvSpPr>
        <p:spPr>
          <a:xfrm>
            <a:off x="15044344" y="0"/>
            <a:ext cx="3243657" cy="10287000"/>
          </a:xfrm>
          <a:custGeom>
            <a:rect b="b" l="l" r="r" t="t"/>
            <a:pathLst>
              <a:path extrusionOk="0" h="10287000" w="6489700">
                <a:moveTo>
                  <a:pt x="0" y="0"/>
                </a:moveTo>
                <a:lnTo>
                  <a:pt x="0" y="10286998"/>
                </a:lnTo>
                <a:lnTo>
                  <a:pt x="6489303" y="10286998"/>
                </a:lnTo>
                <a:lnTo>
                  <a:pt x="6489303" y="0"/>
                </a:lnTo>
                <a:lnTo>
                  <a:pt x="0" y="0"/>
                </a:lnTo>
                <a:close/>
              </a:path>
            </a:pathLst>
          </a:custGeom>
          <a:solidFill>
            <a:srgbClr val="111B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9"/>
          <p:cNvSpPr txBox="1"/>
          <p:nvPr>
            <p:ph type="title"/>
          </p:nvPr>
        </p:nvSpPr>
        <p:spPr>
          <a:xfrm>
            <a:off x="859050" y="192789"/>
            <a:ext cx="8368030" cy="1478600"/>
          </a:xfrm>
          <a:prstGeom prst="rect">
            <a:avLst/>
          </a:prstGeom>
          <a:noFill/>
          <a:ln>
            <a:noFill/>
          </a:ln>
        </p:spPr>
        <p:txBody>
          <a:bodyPr anchorCtr="0" anchor="t" bIns="0" lIns="0" spcFirstLastPara="1" rIns="0" wrap="square" tIns="245100">
            <a:noAutofit/>
          </a:bodyPr>
          <a:lstStyle/>
          <a:p>
            <a:pPr indent="0" lvl="0" marL="12700" marR="5080" rtl="0" algn="l">
              <a:lnSpc>
                <a:spcPct val="99555"/>
              </a:lnSpc>
              <a:spcBef>
                <a:spcPts val="0"/>
              </a:spcBef>
              <a:spcAft>
                <a:spcPts val="0"/>
              </a:spcAft>
              <a:buSzPts val="1400"/>
              <a:buNone/>
            </a:pPr>
            <a:r>
              <a:rPr lang="en-US" sz="8000"/>
              <a:t>PROBLEMS</a:t>
            </a:r>
            <a:endParaRPr sz="8000"/>
          </a:p>
        </p:txBody>
      </p:sp>
      <p:sp>
        <p:nvSpPr>
          <p:cNvPr id="83" name="Google Shape;83;p9"/>
          <p:cNvSpPr/>
          <p:nvPr/>
        </p:nvSpPr>
        <p:spPr>
          <a:xfrm>
            <a:off x="15937327" y="1"/>
            <a:ext cx="92710" cy="1803400"/>
          </a:xfrm>
          <a:custGeom>
            <a:rect b="b" l="l" r="r" t="t"/>
            <a:pathLst>
              <a:path extrusionOk="0" h="1803400" w="92709">
                <a:moveTo>
                  <a:pt x="0" y="1803092"/>
                </a:moveTo>
                <a:lnTo>
                  <a:pt x="0" y="0"/>
                </a:lnTo>
                <a:lnTo>
                  <a:pt x="92641" y="0"/>
                </a:lnTo>
                <a:lnTo>
                  <a:pt x="92641" y="1803092"/>
                </a:lnTo>
                <a:lnTo>
                  <a:pt x="0" y="1803092"/>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9"/>
          <p:cNvSpPr txBox="1"/>
          <p:nvPr/>
        </p:nvSpPr>
        <p:spPr>
          <a:xfrm>
            <a:off x="859050" y="2994201"/>
            <a:ext cx="12456900" cy="5773055"/>
          </a:xfrm>
          <a:prstGeom prst="rect">
            <a:avLst/>
          </a:prstGeom>
          <a:noFill/>
          <a:ln>
            <a:noFill/>
          </a:ln>
        </p:spPr>
        <p:txBody>
          <a:bodyPr anchorCtr="0" anchor="t" bIns="0" lIns="0" spcFirstLastPara="1" rIns="0" wrap="square" tIns="12700">
            <a:noAutofit/>
          </a:bodyPr>
          <a:lstStyle/>
          <a:p>
            <a:pPr indent="-514350" lvl="0" marL="527050" marR="5080" rtl="0" algn="l">
              <a:lnSpc>
                <a:spcPct val="150000"/>
              </a:lnSpc>
              <a:spcBef>
                <a:spcPts val="0"/>
              </a:spcBef>
              <a:spcAft>
                <a:spcPts val="0"/>
              </a:spcAft>
              <a:buClr>
                <a:srgbClr val="111B1D"/>
              </a:buClr>
              <a:buSzPts val="2800"/>
              <a:buFont typeface="Tahoma"/>
              <a:buAutoNum type="arabicPeriod"/>
            </a:pPr>
            <a:r>
              <a:rPr b="0" i="0" lang="en-US" sz="2800" u="none" cap="none" strike="noStrike">
                <a:solidFill>
                  <a:srgbClr val="111B1D"/>
                </a:solidFill>
                <a:latin typeface="Tahoma"/>
                <a:ea typeface="Tahoma"/>
                <a:cs typeface="Tahoma"/>
                <a:sym typeface="Tahoma"/>
              </a:rPr>
              <a:t>Month and Day columns have 0 as values </a:t>
            </a:r>
            <a:endParaRPr b="0" i="0" sz="1400" u="none" cap="none" strike="noStrike">
              <a:solidFill>
                <a:srgbClr val="000000"/>
              </a:solidFill>
              <a:latin typeface="Arial"/>
              <a:ea typeface="Arial"/>
              <a:cs typeface="Arial"/>
              <a:sym typeface="Arial"/>
            </a:endParaRPr>
          </a:p>
          <a:p>
            <a:pPr indent="-514350" lvl="0" marL="527050" marR="5080" rtl="0" algn="l">
              <a:lnSpc>
                <a:spcPct val="150000"/>
              </a:lnSpc>
              <a:spcBef>
                <a:spcPts val="100"/>
              </a:spcBef>
              <a:spcAft>
                <a:spcPts val="0"/>
              </a:spcAft>
              <a:buClr>
                <a:srgbClr val="111B1D"/>
              </a:buClr>
              <a:buSzPts val="2800"/>
              <a:buFont typeface="Tahoma"/>
              <a:buAutoNum type="arabicPeriod"/>
            </a:pPr>
            <a:r>
              <a:rPr b="0" i="0" lang="en-US" sz="2800" u="none" cap="none" strike="noStrike">
                <a:solidFill>
                  <a:srgbClr val="111B1D"/>
                </a:solidFill>
                <a:latin typeface="Tahoma"/>
                <a:ea typeface="Tahoma"/>
                <a:cs typeface="Tahoma"/>
                <a:sym typeface="Tahoma"/>
              </a:rPr>
              <a:t>Redundant type/Subtype columns </a:t>
            </a:r>
            <a:endParaRPr b="0" i="0" sz="1400" u="none" cap="none" strike="noStrike">
              <a:solidFill>
                <a:srgbClr val="000000"/>
              </a:solidFill>
              <a:latin typeface="Arial"/>
              <a:ea typeface="Arial"/>
              <a:cs typeface="Arial"/>
              <a:sym typeface="Arial"/>
            </a:endParaRPr>
          </a:p>
          <a:p>
            <a:pPr indent="-514350" lvl="0" marL="527050" marR="5080" rtl="0" algn="l">
              <a:lnSpc>
                <a:spcPct val="150000"/>
              </a:lnSpc>
              <a:spcBef>
                <a:spcPts val="100"/>
              </a:spcBef>
              <a:spcAft>
                <a:spcPts val="0"/>
              </a:spcAft>
              <a:buClr>
                <a:srgbClr val="111B1D"/>
              </a:buClr>
              <a:buSzPts val="2800"/>
              <a:buFont typeface="Tahoma"/>
              <a:buAutoNum type="arabicPeriod"/>
            </a:pPr>
            <a:r>
              <a:rPr b="0" i="0" lang="en-US" sz="2800" u="none" cap="none" strike="noStrike">
                <a:solidFill>
                  <a:srgbClr val="111B1D"/>
                </a:solidFill>
                <a:latin typeface="Tahoma"/>
                <a:ea typeface="Tahoma"/>
                <a:cs typeface="Tahoma"/>
                <a:sym typeface="Tahoma"/>
              </a:rPr>
              <a:t>“Unknown” values.</a:t>
            </a:r>
            <a:endParaRPr b="0" i="0" sz="1400" u="none" cap="none" strike="noStrike">
              <a:solidFill>
                <a:srgbClr val="000000"/>
              </a:solidFill>
              <a:latin typeface="Arial"/>
              <a:ea typeface="Arial"/>
              <a:cs typeface="Arial"/>
              <a:sym typeface="Arial"/>
            </a:endParaRPr>
          </a:p>
          <a:p>
            <a:pPr indent="-514350" lvl="0" marL="527050" marR="5080" rtl="0" algn="l">
              <a:lnSpc>
                <a:spcPct val="150000"/>
              </a:lnSpc>
              <a:spcBef>
                <a:spcPts val="100"/>
              </a:spcBef>
              <a:spcAft>
                <a:spcPts val="0"/>
              </a:spcAft>
              <a:buClr>
                <a:srgbClr val="111B1D"/>
              </a:buClr>
              <a:buSzPts val="2800"/>
              <a:buFont typeface="Tahoma"/>
              <a:buAutoNum type="arabicPeriod"/>
            </a:pPr>
            <a:r>
              <a:rPr b="0" i="0" lang="en-US" sz="2800" u="none" cap="none" strike="noStrike">
                <a:solidFill>
                  <a:srgbClr val="111B1D"/>
                </a:solidFill>
                <a:latin typeface="Tahoma"/>
                <a:ea typeface="Tahoma"/>
                <a:cs typeface="Tahoma"/>
                <a:sym typeface="Tahoma"/>
              </a:rPr>
              <a:t>The record of incidents for the year 1993 is missing.</a:t>
            </a:r>
            <a:endParaRPr b="0" i="0" sz="1400" u="none" cap="none" strike="noStrike">
              <a:solidFill>
                <a:srgbClr val="000000"/>
              </a:solidFill>
              <a:latin typeface="Arial"/>
              <a:ea typeface="Arial"/>
              <a:cs typeface="Arial"/>
              <a:sym typeface="Arial"/>
            </a:endParaRPr>
          </a:p>
          <a:p>
            <a:pPr indent="0" lvl="0" marL="12700" marR="5080" rtl="0" algn="l">
              <a:lnSpc>
                <a:spcPct val="150000"/>
              </a:lnSpc>
              <a:spcBef>
                <a:spcPts val="100"/>
              </a:spcBef>
              <a:spcAft>
                <a:spcPts val="0"/>
              </a:spcAft>
              <a:buClr>
                <a:srgbClr val="000000"/>
              </a:buClr>
              <a:buSzPts val="2800"/>
              <a:buFont typeface="Arial"/>
              <a:buNone/>
            </a:pPr>
            <a:r>
              <a:rPr b="0" i="0" lang="en-US" sz="2800" u="none" cap="none" strike="noStrike">
                <a:solidFill>
                  <a:srgbClr val="111B1D"/>
                </a:solidFill>
                <a:latin typeface="Tahoma"/>
                <a:ea typeface="Tahoma"/>
                <a:cs typeface="Tahoma"/>
                <a:sym typeface="Tahoma"/>
              </a:rPr>
              <a:t>5. Missing values for Motive, Group responsible</a:t>
            </a:r>
            <a:endParaRPr b="0" i="0" sz="1400" u="none" cap="none" strike="noStrike">
              <a:solidFill>
                <a:srgbClr val="000000"/>
              </a:solidFill>
              <a:latin typeface="Arial"/>
              <a:ea typeface="Arial"/>
              <a:cs typeface="Arial"/>
              <a:sym typeface="Arial"/>
            </a:endParaRPr>
          </a:p>
          <a:p>
            <a:pPr indent="0" lvl="0" marL="12700" marR="5080" rtl="0" algn="l">
              <a:lnSpc>
                <a:spcPct val="150000"/>
              </a:lnSpc>
              <a:spcBef>
                <a:spcPts val="100"/>
              </a:spcBef>
              <a:spcAft>
                <a:spcPts val="0"/>
              </a:spcAft>
              <a:buClr>
                <a:srgbClr val="000000"/>
              </a:buClr>
              <a:buSzPts val="2800"/>
              <a:buFont typeface="Arial"/>
              <a:buNone/>
            </a:pPr>
            <a:r>
              <a:rPr b="0" i="0" lang="en-US" sz="2800" u="none" cap="none" strike="noStrike">
                <a:solidFill>
                  <a:srgbClr val="111B1D"/>
                </a:solidFill>
                <a:latin typeface="Tahoma"/>
                <a:ea typeface="Tahoma"/>
                <a:cs typeface="Tahoma"/>
                <a:sym typeface="Tahoma"/>
              </a:rPr>
              <a:t>6. This is a large dataset with 1,80,000+ records.</a:t>
            </a:r>
            <a:endParaRPr b="0" i="0" sz="1400" u="none" cap="none" strike="noStrike">
              <a:solidFill>
                <a:srgbClr val="000000"/>
              </a:solidFill>
              <a:latin typeface="Arial"/>
              <a:ea typeface="Arial"/>
              <a:cs typeface="Arial"/>
              <a:sym typeface="Arial"/>
            </a:endParaRPr>
          </a:p>
          <a:p>
            <a:pPr indent="0" lvl="0" marL="12700" marR="5080" rtl="0" algn="l">
              <a:lnSpc>
                <a:spcPct val="150000"/>
              </a:lnSpc>
              <a:spcBef>
                <a:spcPts val="100"/>
              </a:spcBef>
              <a:spcAft>
                <a:spcPts val="0"/>
              </a:spcAft>
              <a:buClr>
                <a:srgbClr val="000000"/>
              </a:buClr>
              <a:buSzPts val="2800"/>
              <a:buFont typeface="Arial"/>
              <a:buNone/>
            </a:pPr>
            <a:r>
              <a:rPr b="0" i="0" lang="en-US" sz="2800" u="none" cap="none" strike="noStrike">
                <a:solidFill>
                  <a:srgbClr val="111B1D"/>
                </a:solidFill>
                <a:latin typeface="Tahoma"/>
                <a:ea typeface="Tahoma"/>
                <a:cs typeface="Tahoma"/>
                <a:sym typeface="Tahoma"/>
              </a:rPr>
              <a:t>7. Property damage column had missing values and present values had an inconsistent scale(&lt;1mn &amp; 1mn-1bn)</a:t>
            </a:r>
            <a:endParaRPr b="0" i="0" sz="1400" u="none" cap="none" strike="noStrike">
              <a:solidFill>
                <a:srgbClr val="000000"/>
              </a:solidFill>
              <a:latin typeface="Arial"/>
              <a:ea typeface="Arial"/>
              <a:cs typeface="Arial"/>
              <a:sym typeface="Arial"/>
            </a:endParaRPr>
          </a:p>
          <a:p>
            <a:pPr indent="0" lvl="0" marL="12700" marR="5080" rtl="0" algn="l">
              <a:lnSpc>
                <a:spcPct val="116100"/>
              </a:lnSpc>
              <a:spcBef>
                <a:spcPts val="100"/>
              </a:spcBef>
              <a:spcAft>
                <a:spcPts val="0"/>
              </a:spcAft>
              <a:buClr>
                <a:srgbClr val="000000"/>
              </a:buClr>
              <a:buSzPts val="2800"/>
              <a:buFont typeface="Arial"/>
              <a:buNone/>
            </a:pPr>
            <a:r>
              <a:t/>
            </a:r>
            <a:endParaRPr b="0" i="0" sz="2800" u="none" cap="none" strike="noStrike">
              <a:solidFill>
                <a:srgbClr val="111B1D"/>
              </a:solidFill>
              <a:latin typeface="Tahoma"/>
              <a:ea typeface="Tahoma"/>
              <a:cs typeface="Tahoma"/>
              <a:sym typeface="Tahoma"/>
            </a:endParaRPr>
          </a:p>
        </p:txBody>
      </p:sp>
      <p:sp>
        <p:nvSpPr>
          <p:cNvPr id="85" name="Google Shape;85;p9"/>
          <p:cNvSpPr/>
          <p:nvPr/>
        </p:nvSpPr>
        <p:spPr>
          <a:xfrm>
            <a:off x="17718500" y="8483600"/>
            <a:ext cx="92710" cy="1803400"/>
          </a:xfrm>
          <a:custGeom>
            <a:rect b="b" l="l" r="r" t="t"/>
            <a:pathLst>
              <a:path extrusionOk="0" h="1803400" w="92709">
                <a:moveTo>
                  <a:pt x="0" y="1803092"/>
                </a:moveTo>
                <a:lnTo>
                  <a:pt x="0" y="0"/>
                </a:lnTo>
                <a:lnTo>
                  <a:pt x="92641" y="0"/>
                </a:lnTo>
                <a:lnTo>
                  <a:pt x="92641" y="1803092"/>
                </a:lnTo>
                <a:lnTo>
                  <a:pt x="0" y="1803092"/>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descr="A screenshot of a cell phone&#10;&#10;Description automatically generated" id="90" name="Google Shape;90;p10"/>
          <p:cNvPicPr preferRelativeResize="0"/>
          <p:nvPr/>
        </p:nvPicPr>
        <p:blipFill rotWithShape="1">
          <a:blip r:embed="rId3">
            <a:alphaModFix/>
          </a:blip>
          <a:srcRect b="0" l="0" r="0" t="0"/>
          <a:stretch/>
        </p:blipFill>
        <p:spPr>
          <a:xfrm>
            <a:off x="1066800" y="3619500"/>
            <a:ext cx="15849600" cy="4191000"/>
          </a:xfrm>
          <a:prstGeom prst="rect">
            <a:avLst/>
          </a:prstGeom>
          <a:noFill/>
          <a:ln>
            <a:noFill/>
          </a:ln>
        </p:spPr>
      </p:pic>
      <p:sp>
        <p:nvSpPr>
          <p:cNvPr id="91" name="Google Shape;91;p10"/>
          <p:cNvSpPr txBox="1"/>
          <p:nvPr>
            <p:ph type="title"/>
          </p:nvPr>
        </p:nvSpPr>
        <p:spPr>
          <a:xfrm>
            <a:off x="4800600" y="690563"/>
            <a:ext cx="12115800" cy="1478600"/>
          </a:xfrm>
          <a:prstGeom prst="rect">
            <a:avLst/>
          </a:prstGeom>
          <a:noFill/>
          <a:ln>
            <a:noFill/>
          </a:ln>
        </p:spPr>
        <p:txBody>
          <a:bodyPr anchorCtr="0" anchor="t" bIns="0" lIns="0" spcFirstLastPara="1" rIns="0" wrap="square" tIns="245100">
            <a:noAutofit/>
          </a:bodyPr>
          <a:lstStyle/>
          <a:p>
            <a:pPr indent="-2898140" lvl="0" marL="2910205" marR="5080" rtl="0" algn="l">
              <a:lnSpc>
                <a:spcPct val="99555"/>
              </a:lnSpc>
              <a:spcBef>
                <a:spcPts val="0"/>
              </a:spcBef>
              <a:spcAft>
                <a:spcPts val="0"/>
              </a:spcAft>
              <a:buSzPts val="1400"/>
              <a:buNone/>
            </a:pPr>
            <a:r>
              <a:rPr lang="en-US" sz="8000">
                <a:solidFill>
                  <a:srgbClr val="FFFFFF"/>
                </a:solidFill>
              </a:rPr>
              <a:t>DATA PREPERATION</a:t>
            </a:r>
            <a:endParaRPr sz="8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1"/>
          <p:cNvSpPr txBox="1"/>
          <p:nvPr>
            <p:ph type="title"/>
          </p:nvPr>
        </p:nvSpPr>
        <p:spPr>
          <a:xfrm>
            <a:off x="7062969" y="2522475"/>
            <a:ext cx="10210800" cy="4937249"/>
          </a:xfrm>
          <a:prstGeom prst="rect">
            <a:avLst/>
          </a:prstGeom>
          <a:noFill/>
          <a:ln>
            <a:noFill/>
          </a:ln>
        </p:spPr>
        <p:txBody>
          <a:bodyPr anchorCtr="0" anchor="t" bIns="0" lIns="0" spcFirstLastPara="1" rIns="0" wrap="square" tIns="12700">
            <a:noAutofit/>
          </a:bodyPr>
          <a:lstStyle/>
          <a:p>
            <a:pPr indent="0" lvl="0" marL="0" rtl="0" algn="l">
              <a:lnSpc>
                <a:spcPct val="100000"/>
              </a:lnSpc>
              <a:spcBef>
                <a:spcPts val="0"/>
              </a:spcBef>
              <a:spcAft>
                <a:spcPts val="0"/>
              </a:spcAft>
              <a:buSzPts val="1400"/>
              <a:buNone/>
            </a:pPr>
            <a:r>
              <a:rPr b="0" lang="en-US">
                <a:solidFill>
                  <a:schemeClr val="lt1"/>
                </a:solidFill>
              </a:rPr>
              <a:t>Our dataset had 180k entries and 136 columns ranging from 1970 to 2017.</a:t>
            </a:r>
            <a:br>
              <a:rPr b="0" lang="en-US">
                <a:solidFill>
                  <a:schemeClr val="lt1"/>
                </a:solidFill>
              </a:rPr>
            </a:br>
            <a:br>
              <a:rPr b="0" lang="en-US">
                <a:solidFill>
                  <a:schemeClr val="lt1"/>
                </a:solidFill>
              </a:rPr>
            </a:br>
            <a:r>
              <a:rPr b="0" lang="en-US">
                <a:solidFill>
                  <a:schemeClr val="lt1"/>
                </a:solidFill>
              </a:rPr>
              <a:t>To reduce the size of the dataset, we created a subset of records from 2001 to 2017 and 28 columns.</a:t>
            </a:r>
            <a:br>
              <a:rPr b="0" lang="en-US">
                <a:solidFill>
                  <a:schemeClr val="lt1"/>
                </a:solidFill>
              </a:rPr>
            </a:br>
            <a:br>
              <a:rPr b="0" lang="en-US">
                <a:solidFill>
                  <a:schemeClr val="lt1"/>
                </a:solidFill>
              </a:rPr>
            </a:br>
            <a:r>
              <a:rPr b="0" lang="en-US">
                <a:solidFill>
                  <a:schemeClr val="lt1"/>
                </a:solidFill>
              </a:rPr>
              <a:t>Dropped columns that did not assist in our analysis.</a:t>
            </a:r>
            <a:br>
              <a:rPr b="0" lang="en-US">
                <a:solidFill>
                  <a:schemeClr val="lt1"/>
                </a:solidFill>
              </a:rPr>
            </a:br>
            <a:br>
              <a:rPr b="0" lang="en-US">
                <a:solidFill>
                  <a:schemeClr val="lt1"/>
                </a:solidFill>
              </a:rPr>
            </a:br>
            <a:r>
              <a:rPr b="0" lang="en-US">
                <a:solidFill>
                  <a:schemeClr val="lt1"/>
                </a:solidFill>
              </a:rPr>
              <a:t>Removed missing values where needed.</a:t>
            </a:r>
            <a:br>
              <a:rPr b="0" lang="en-US"/>
            </a:br>
            <a:endParaRPr>
              <a:solidFill>
                <a:schemeClr val="lt1"/>
              </a:solidFill>
            </a:endParaRPr>
          </a:p>
        </p:txBody>
      </p:sp>
      <p:sp>
        <p:nvSpPr>
          <p:cNvPr id="97" name="Google Shape;97;p11"/>
          <p:cNvSpPr/>
          <p:nvPr/>
        </p:nvSpPr>
        <p:spPr>
          <a:xfrm>
            <a:off x="16321378" y="2"/>
            <a:ext cx="92710" cy="1430020"/>
          </a:xfrm>
          <a:custGeom>
            <a:rect b="b" l="l" r="r" t="t"/>
            <a:pathLst>
              <a:path extrusionOk="0" h="1430020" w="92709">
                <a:moveTo>
                  <a:pt x="0" y="1429839"/>
                </a:moveTo>
                <a:lnTo>
                  <a:pt x="0" y="0"/>
                </a:lnTo>
                <a:lnTo>
                  <a:pt x="92641" y="0"/>
                </a:lnTo>
                <a:lnTo>
                  <a:pt x="92641" y="1429839"/>
                </a:lnTo>
                <a:lnTo>
                  <a:pt x="0" y="1429839"/>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11"/>
          <p:cNvSpPr/>
          <p:nvPr/>
        </p:nvSpPr>
        <p:spPr>
          <a:xfrm>
            <a:off x="16321378" y="8857133"/>
            <a:ext cx="92710" cy="1430020"/>
          </a:xfrm>
          <a:custGeom>
            <a:rect b="b" l="l" r="r" t="t"/>
            <a:pathLst>
              <a:path extrusionOk="0" h="1430020" w="92709">
                <a:moveTo>
                  <a:pt x="92641" y="1429866"/>
                </a:moveTo>
                <a:lnTo>
                  <a:pt x="92641" y="0"/>
                </a:lnTo>
                <a:lnTo>
                  <a:pt x="0" y="0"/>
                </a:lnTo>
                <a:lnTo>
                  <a:pt x="0" y="1429866"/>
                </a:lnTo>
                <a:lnTo>
                  <a:pt x="92641" y="1429866"/>
                </a:lnTo>
                <a:close/>
              </a:path>
            </a:pathLst>
          </a:custGeom>
          <a:solidFill>
            <a:srgbClr val="F4172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11"/>
          <p:cNvSpPr txBox="1"/>
          <p:nvPr/>
        </p:nvSpPr>
        <p:spPr>
          <a:xfrm rot="-5400000">
            <a:off x="-2526638" y="4636392"/>
            <a:ext cx="9144000" cy="709415"/>
          </a:xfrm>
          <a:prstGeom prst="rect">
            <a:avLst/>
          </a:prstGeom>
          <a:noFill/>
          <a:ln>
            <a:noFill/>
          </a:ln>
        </p:spPr>
        <p:txBody>
          <a:bodyPr anchorCtr="0" anchor="t" bIns="0" lIns="0" spcFirstLastPara="1" rIns="0" wrap="square" tIns="99050">
            <a:noAutofit/>
          </a:bodyPr>
          <a:lstStyle/>
          <a:p>
            <a:pPr indent="-180975" lvl="0" marL="193040" marR="5080" rtl="0" algn="l">
              <a:lnSpc>
                <a:spcPct val="55263"/>
              </a:lnSpc>
              <a:spcBef>
                <a:spcPts val="0"/>
              </a:spcBef>
              <a:spcAft>
                <a:spcPts val="0"/>
              </a:spcAft>
              <a:buClr>
                <a:srgbClr val="000000"/>
              </a:buClr>
              <a:buSzPts val="7200"/>
              <a:buFont typeface="Arial"/>
              <a:buNone/>
            </a:pPr>
            <a:r>
              <a:rPr b="1" i="0" lang="en-US" sz="7200" u="none" cap="none" strike="noStrike">
                <a:solidFill>
                  <a:schemeClr val="lt1"/>
                </a:solidFill>
                <a:latin typeface="Calibri"/>
                <a:ea typeface="Calibri"/>
                <a:cs typeface="Calibri"/>
                <a:sym typeface="Calibri"/>
              </a:rPr>
              <a:t>DATA PRE-PROCESSING</a:t>
            </a:r>
            <a:endParaRPr b="1" i="0" sz="7200" u="none" cap="none" strike="noStrike">
              <a:solidFill>
                <a:schemeClr val="lt1"/>
              </a:solidFill>
              <a:latin typeface="Calibri"/>
              <a:ea typeface="Calibri"/>
              <a:cs typeface="Calibri"/>
              <a:sym typeface="Calibri"/>
            </a:endParaRPr>
          </a:p>
        </p:txBody>
      </p:sp>
      <p:pic>
        <p:nvPicPr>
          <p:cNvPr descr="Filter" id="100" name="Google Shape;100;p11"/>
          <p:cNvPicPr preferRelativeResize="0"/>
          <p:nvPr/>
        </p:nvPicPr>
        <p:blipFill rotWithShape="1">
          <a:blip r:embed="rId3">
            <a:alphaModFix/>
          </a:blip>
          <a:srcRect b="0" l="0" r="0" t="0"/>
          <a:stretch/>
        </p:blipFill>
        <p:spPr>
          <a:xfrm>
            <a:off x="5315158" y="4000500"/>
            <a:ext cx="838200" cy="838200"/>
          </a:xfrm>
          <a:prstGeom prst="rect">
            <a:avLst/>
          </a:prstGeom>
          <a:noFill/>
          <a:ln>
            <a:noFill/>
          </a:ln>
        </p:spPr>
      </p:pic>
      <p:pic>
        <p:nvPicPr>
          <p:cNvPr descr="Database" id="101" name="Google Shape;101;p11"/>
          <p:cNvPicPr preferRelativeResize="0"/>
          <p:nvPr/>
        </p:nvPicPr>
        <p:blipFill rotWithShape="1">
          <a:blip r:embed="rId4">
            <a:alphaModFix/>
          </a:blip>
          <a:srcRect b="0" l="0" r="0" t="0"/>
          <a:stretch/>
        </p:blipFill>
        <p:spPr>
          <a:xfrm>
            <a:off x="5260707" y="2522475"/>
            <a:ext cx="921317" cy="914400"/>
          </a:xfrm>
          <a:prstGeom prst="rect">
            <a:avLst/>
          </a:prstGeom>
          <a:noFill/>
          <a:ln>
            <a:noFill/>
          </a:ln>
        </p:spPr>
      </p:pic>
      <p:pic>
        <p:nvPicPr>
          <p:cNvPr descr="Statistics" id="102" name="Google Shape;102;p11"/>
          <p:cNvPicPr preferRelativeResize="0"/>
          <p:nvPr/>
        </p:nvPicPr>
        <p:blipFill rotWithShape="1">
          <a:blip r:embed="rId5">
            <a:alphaModFix/>
          </a:blip>
          <a:srcRect b="0" l="0" r="0" t="0"/>
          <a:stretch/>
        </p:blipFill>
        <p:spPr>
          <a:xfrm>
            <a:off x="5301078" y="5148300"/>
            <a:ext cx="921317" cy="914400"/>
          </a:xfrm>
          <a:prstGeom prst="rect">
            <a:avLst/>
          </a:prstGeom>
          <a:noFill/>
          <a:ln>
            <a:noFill/>
          </a:ln>
        </p:spPr>
      </p:pic>
      <p:pic>
        <p:nvPicPr>
          <p:cNvPr descr="Scissors" id="103" name="Google Shape;103;p11"/>
          <p:cNvPicPr preferRelativeResize="0"/>
          <p:nvPr/>
        </p:nvPicPr>
        <p:blipFill rotWithShape="1">
          <a:blip r:embed="rId6">
            <a:alphaModFix/>
          </a:blip>
          <a:srcRect b="0" l="0" r="0" t="0"/>
          <a:stretch/>
        </p:blipFill>
        <p:spPr>
          <a:xfrm>
            <a:off x="5301078" y="6372300"/>
            <a:ext cx="921317" cy="91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2"/>
          <p:cNvSpPr txBox="1"/>
          <p:nvPr/>
        </p:nvSpPr>
        <p:spPr>
          <a:xfrm>
            <a:off x="6919913" y="71289"/>
            <a:ext cx="4194810" cy="124393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Clr>
                <a:srgbClr val="000000"/>
              </a:buClr>
              <a:buSzPts val="8000"/>
              <a:buFont typeface="Arial"/>
              <a:buNone/>
            </a:pPr>
            <a:r>
              <a:rPr b="1" i="0" lang="en-US" sz="8000" u="none" cap="none" strike="noStrike">
                <a:solidFill>
                  <a:srgbClr val="F41723"/>
                </a:solidFill>
                <a:latin typeface="Calibri"/>
                <a:ea typeface="Calibri"/>
                <a:cs typeface="Calibri"/>
                <a:sym typeface="Calibri"/>
              </a:rPr>
              <a:t>ANALYSIS</a:t>
            </a:r>
            <a:endParaRPr b="0" i="0" sz="8000" u="none" cap="none" strike="noStrike">
              <a:solidFill>
                <a:schemeClr val="dk1"/>
              </a:solidFill>
              <a:latin typeface="Calibri"/>
              <a:ea typeface="Calibri"/>
              <a:cs typeface="Calibri"/>
              <a:sym typeface="Calibri"/>
            </a:endParaRPr>
          </a:p>
        </p:txBody>
      </p:sp>
      <p:sp>
        <p:nvSpPr>
          <p:cNvPr id="110" name="Google Shape;110;p12"/>
          <p:cNvSpPr txBox="1"/>
          <p:nvPr/>
        </p:nvSpPr>
        <p:spPr>
          <a:xfrm>
            <a:off x="9017318" y="1866900"/>
            <a:ext cx="9363075" cy="1353319"/>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 Terrorism trend over the years</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pic>
        <p:nvPicPr>
          <p:cNvPr id="111" name="Google Shape;111;p12"/>
          <p:cNvPicPr preferRelativeResize="0"/>
          <p:nvPr/>
        </p:nvPicPr>
        <p:blipFill rotWithShape="1">
          <a:blip r:embed="rId3">
            <a:alphaModFix/>
          </a:blip>
          <a:srcRect b="4673" l="0" r="0" t="0"/>
          <a:stretch/>
        </p:blipFill>
        <p:spPr>
          <a:xfrm>
            <a:off x="85725" y="2781300"/>
            <a:ext cx="8543925" cy="5943600"/>
          </a:xfrm>
          <a:prstGeom prst="rect">
            <a:avLst/>
          </a:prstGeom>
          <a:noFill/>
          <a:ln>
            <a:noFill/>
          </a:ln>
        </p:spPr>
      </p:pic>
      <p:sp>
        <p:nvSpPr>
          <p:cNvPr id="112" name="Google Shape;112;p12"/>
          <p:cNvSpPr txBox="1"/>
          <p:nvPr/>
        </p:nvSpPr>
        <p:spPr>
          <a:xfrm>
            <a:off x="9177336" y="3771900"/>
            <a:ext cx="8686800" cy="6995890"/>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The number of terrorist attacks increased in 2012 and reached its peak in 2014.</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The surge in 2014 was largely due to increased activity of groups like Islamic state in Iraq and Boko Haram in Nigeria.</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Civil war in Syria also spurred worldwide terrorism attacks. </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3"/>
          <p:cNvSpPr txBox="1"/>
          <p:nvPr/>
        </p:nvSpPr>
        <p:spPr>
          <a:xfrm>
            <a:off x="9296400" y="3238500"/>
            <a:ext cx="8686800" cy="3989938"/>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Since Iraq had the most number of incidents, we decided to analyze the country’s trend over the years.</a:t>
            </a:r>
            <a:endParaRPr b="0" i="0" sz="1400" u="none" cap="none" strike="noStrike">
              <a:solidFill>
                <a:srgbClr val="000000"/>
              </a:solidFill>
              <a:latin typeface="Arial"/>
              <a:ea typeface="Arial"/>
              <a:cs typeface="Arial"/>
              <a:sym typeface="Arial"/>
            </a:endParaRPr>
          </a:p>
          <a:p>
            <a:pPr indent="0" lvl="0" marL="292735" marR="0" rtl="0" algn="l">
              <a:lnSpc>
                <a:spcPct val="100000"/>
              </a:lnSpc>
              <a:spcBef>
                <a:spcPts val="10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a:p>
            <a:pPr indent="0" lvl="0" marL="292735" marR="0" rtl="0" algn="l">
              <a:lnSpc>
                <a:spcPct val="100000"/>
              </a:lnSpc>
              <a:spcBef>
                <a:spcPts val="10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The peak in 2014 could be because of the Iraqi Civil War which continued till 2017.</a:t>
            </a:r>
            <a:endParaRPr b="0" i="0" sz="32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p:txBody>
      </p:sp>
      <p:pic>
        <p:nvPicPr>
          <p:cNvPr id="119" name="Google Shape;119;p13"/>
          <p:cNvPicPr preferRelativeResize="0"/>
          <p:nvPr/>
        </p:nvPicPr>
        <p:blipFill rotWithShape="1">
          <a:blip r:embed="rId3">
            <a:alphaModFix/>
          </a:blip>
          <a:srcRect b="8046" l="0" r="0" t="0"/>
          <a:stretch/>
        </p:blipFill>
        <p:spPr>
          <a:xfrm>
            <a:off x="28575" y="1866900"/>
            <a:ext cx="8764292" cy="6096000"/>
          </a:xfrm>
          <a:prstGeom prst="rect">
            <a:avLst/>
          </a:prstGeom>
          <a:noFill/>
          <a:ln>
            <a:noFill/>
          </a:ln>
        </p:spPr>
      </p:pic>
      <p:sp>
        <p:nvSpPr>
          <p:cNvPr id="120" name="Google Shape;120;p13"/>
          <p:cNvSpPr txBox="1"/>
          <p:nvPr/>
        </p:nvSpPr>
        <p:spPr>
          <a:xfrm>
            <a:off x="10672763" y="1561950"/>
            <a:ext cx="7483110" cy="1353300"/>
          </a:xfrm>
          <a:prstGeom prst="rect">
            <a:avLst/>
          </a:prstGeom>
          <a:noFill/>
          <a:ln>
            <a:noFill/>
          </a:ln>
        </p:spPr>
        <p:txBody>
          <a:bodyPr anchorCtr="0" anchor="t" bIns="0" lIns="0" spcFirstLastPara="1" rIns="0" wrap="square" tIns="12700">
            <a:noAutofit/>
          </a:bodyPr>
          <a:lstStyle/>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sp>
        <p:nvSpPr>
          <p:cNvPr id="121" name="Google Shape;121;p13"/>
          <p:cNvSpPr txBox="1"/>
          <p:nvPr/>
        </p:nvSpPr>
        <p:spPr>
          <a:xfrm>
            <a:off x="8925000" y="1561950"/>
            <a:ext cx="9363000" cy="1353300"/>
          </a:xfrm>
          <a:prstGeom prst="rect">
            <a:avLst/>
          </a:prstGeom>
          <a:noFill/>
          <a:ln>
            <a:noFill/>
          </a:ln>
        </p:spPr>
        <p:txBody>
          <a:bodyPr anchorCtr="0" anchor="t" bIns="0" lIns="0" spcFirstLastPara="1" rIns="0" wrap="square" tIns="12700">
            <a:noAutofit/>
          </a:bodyPr>
          <a:lstStyle/>
          <a:p>
            <a:pPr indent="662940" lvl="0" marL="12700" marR="5080" rtl="0" algn="l">
              <a:lnSpc>
                <a:spcPct val="114599"/>
              </a:lnSpc>
              <a:spcBef>
                <a:spcPts val="166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Analysis on Iraq</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14"/>
          <p:cNvPicPr preferRelativeResize="0"/>
          <p:nvPr/>
        </p:nvPicPr>
        <p:blipFill rotWithShape="1">
          <a:blip r:embed="rId3">
            <a:alphaModFix/>
          </a:blip>
          <a:srcRect b="10843" l="0" r="0" t="0"/>
          <a:stretch/>
        </p:blipFill>
        <p:spPr>
          <a:xfrm>
            <a:off x="228600" y="190500"/>
            <a:ext cx="8528533" cy="5715000"/>
          </a:xfrm>
          <a:prstGeom prst="rect">
            <a:avLst/>
          </a:prstGeom>
          <a:noFill/>
          <a:ln>
            <a:noFill/>
          </a:ln>
        </p:spPr>
      </p:pic>
      <p:pic>
        <p:nvPicPr>
          <p:cNvPr id="127" name="Google Shape;127;p14"/>
          <p:cNvPicPr preferRelativeResize="0"/>
          <p:nvPr/>
        </p:nvPicPr>
        <p:blipFill rotWithShape="1">
          <a:blip r:embed="rId4">
            <a:alphaModFix/>
          </a:blip>
          <a:srcRect b="0" l="0" r="0" t="0"/>
          <a:stretch/>
        </p:blipFill>
        <p:spPr>
          <a:xfrm>
            <a:off x="1521066" y="5905500"/>
            <a:ext cx="5943600" cy="4352925"/>
          </a:xfrm>
          <a:prstGeom prst="rect">
            <a:avLst/>
          </a:prstGeom>
          <a:noFill/>
          <a:ln>
            <a:noFill/>
          </a:ln>
        </p:spPr>
      </p:pic>
      <p:sp>
        <p:nvSpPr>
          <p:cNvPr id="128" name="Google Shape;128;p14"/>
          <p:cNvSpPr txBox="1"/>
          <p:nvPr/>
        </p:nvSpPr>
        <p:spPr>
          <a:xfrm>
            <a:off x="9530869" y="2141547"/>
            <a:ext cx="9363000" cy="1403461"/>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Total Fatalities</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sp>
        <p:nvSpPr>
          <p:cNvPr id="129" name="Google Shape;129;p14"/>
          <p:cNvSpPr txBox="1"/>
          <p:nvPr/>
        </p:nvSpPr>
        <p:spPr>
          <a:xfrm>
            <a:off x="9399534" y="3048000"/>
            <a:ext cx="7367400" cy="3247200"/>
          </a:xfrm>
          <a:prstGeom prst="rect">
            <a:avLst/>
          </a:prstGeom>
          <a:noFill/>
          <a:ln>
            <a:noFill/>
          </a:ln>
        </p:spPr>
        <p:txBody>
          <a:bodyPr anchorCtr="0" anchor="t" bIns="91425" lIns="91425" spcFirstLastPara="1" rIns="91425" wrap="square" tIns="91425">
            <a:noAutofit/>
          </a:bodyPr>
          <a:lstStyle/>
          <a:p>
            <a:pPr indent="0" lvl="0" marL="12700" marR="12700" rtl="0" algn="ctr">
              <a:lnSpc>
                <a:spcPct val="115000"/>
              </a:lnSpc>
              <a:spcBef>
                <a:spcPts val="1700"/>
              </a:spcBef>
              <a:spcAft>
                <a:spcPts val="0"/>
              </a:spcAft>
              <a:buClr>
                <a:schemeClr val="dk1"/>
              </a:buClr>
              <a:buSzPts val="1100"/>
              <a:buFont typeface="Arial"/>
              <a:buNone/>
            </a:pPr>
            <a:r>
              <a:rPr b="0" i="0" lang="en-US" sz="8000" u="none" cap="none" strike="noStrike">
                <a:solidFill>
                  <a:srgbClr val="FFFFFF"/>
                </a:solidFill>
                <a:latin typeface="Tahoma"/>
                <a:ea typeface="Tahoma"/>
                <a:cs typeface="Tahoma"/>
                <a:sym typeface="Tahoma"/>
              </a:rPr>
              <a:t>267061</a:t>
            </a:r>
            <a:endParaRPr b="0" i="0" sz="8000" u="none" cap="none" strike="noStrike">
              <a:solidFill>
                <a:srgbClr val="FFFFFF"/>
              </a:solidFill>
              <a:latin typeface="Tahoma"/>
              <a:ea typeface="Tahoma"/>
              <a:cs typeface="Tahoma"/>
              <a:sym typeface="Tahoma"/>
            </a:endParaRPr>
          </a:p>
          <a:p>
            <a:pPr indent="0" lvl="0" marL="292100" marR="0" rtl="0" algn="l">
              <a:lnSpc>
                <a:spcPct val="115000"/>
              </a:lnSpc>
              <a:spcBef>
                <a:spcPts val="100"/>
              </a:spcBef>
              <a:spcAft>
                <a:spcPts val="0"/>
              </a:spcAft>
              <a:buClr>
                <a:schemeClr val="dk1"/>
              </a:buClr>
              <a:buSzPts val="1100"/>
              <a:buFont typeface="Arial"/>
              <a:buNone/>
            </a:pPr>
            <a:r>
              <a:t/>
            </a:r>
            <a:endParaRPr b="0" i="0" sz="3200" u="none" cap="none" strike="noStrike">
              <a:solidFill>
                <a:srgbClr val="FFFFFF"/>
              </a:solidFill>
              <a:latin typeface="Calibri"/>
              <a:ea typeface="Calibri"/>
              <a:cs typeface="Calibri"/>
              <a:sym typeface="Calibri"/>
            </a:endParaRPr>
          </a:p>
          <a:p>
            <a:pPr indent="0" lvl="0" marL="292100" marR="0" rtl="0" algn="l">
              <a:lnSpc>
                <a:spcPct val="115000"/>
              </a:lnSpc>
              <a:spcBef>
                <a:spcPts val="100"/>
              </a:spcBef>
              <a:spcAft>
                <a:spcPts val="0"/>
              </a:spcAft>
              <a:buClr>
                <a:schemeClr val="dk1"/>
              </a:buClr>
              <a:buSzPts val="1100"/>
              <a:buFont typeface="Arial"/>
              <a:buNone/>
            </a:pPr>
            <a:r>
              <a:rPr b="0" i="0" lang="en-US" sz="3200" u="none" cap="none" strike="noStrike">
                <a:solidFill>
                  <a:srgbClr val="FFFFFF"/>
                </a:solidFill>
                <a:latin typeface="Calibri"/>
                <a:ea typeface="Calibri"/>
                <a:cs typeface="Calibri"/>
                <a:sym typeface="Calibri"/>
              </a:rPr>
              <a:t>Top 5 countries were responsible for 65.22% of the deaths </a:t>
            </a:r>
            <a:endParaRPr b="0" i="0" sz="3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5"/>
          <p:cNvSpPr txBox="1"/>
          <p:nvPr/>
        </p:nvSpPr>
        <p:spPr>
          <a:xfrm>
            <a:off x="9439287" y="2149586"/>
            <a:ext cx="9363000" cy="2030400"/>
          </a:xfrm>
          <a:prstGeom prst="rect">
            <a:avLst/>
          </a:prstGeom>
          <a:noFill/>
          <a:ln>
            <a:noFill/>
          </a:ln>
        </p:spPr>
        <p:txBody>
          <a:bodyPr anchorCtr="0" anchor="t" bIns="0" lIns="0" spcFirstLastPara="1" rIns="0" wrap="square" tIns="12700">
            <a:noAutofit/>
          </a:bodyPr>
          <a:lstStyle/>
          <a:p>
            <a:pPr indent="0" lvl="0" marL="292735" marR="0" rtl="0" algn="l">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Calibri"/>
                <a:ea typeface="Calibri"/>
                <a:cs typeface="Calibri"/>
                <a:sym typeface="Calibri"/>
              </a:rPr>
              <a:t>The groups that were most active between 2001 and 2017 </a:t>
            </a:r>
            <a:endParaRPr b="0" i="0" sz="4400" u="none" cap="none" strike="noStrike">
              <a:solidFill>
                <a:schemeClr val="dk1"/>
              </a:solidFill>
              <a:latin typeface="Calibri"/>
              <a:ea typeface="Calibri"/>
              <a:cs typeface="Calibri"/>
              <a:sym typeface="Calibri"/>
            </a:endParaRPr>
          </a:p>
          <a:p>
            <a:pPr indent="662940" lvl="0" marL="12700" marR="5080" rtl="0" algn="r">
              <a:lnSpc>
                <a:spcPct val="114599"/>
              </a:lnSpc>
              <a:spcBef>
                <a:spcPts val="1660"/>
              </a:spcBef>
              <a:spcAft>
                <a:spcPts val="0"/>
              </a:spcAft>
              <a:buClr>
                <a:srgbClr val="000000"/>
              </a:buClr>
              <a:buSzPts val="2800"/>
              <a:buFont typeface="Arial"/>
              <a:buNone/>
            </a:pPr>
            <a:r>
              <a:t/>
            </a:r>
            <a:endParaRPr b="0" i="0" sz="2800" u="none" cap="none" strike="noStrike">
              <a:solidFill>
                <a:schemeClr val="dk1"/>
              </a:solidFill>
              <a:latin typeface="Tahoma"/>
              <a:ea typeface="Tahoma"/>
              <a:cs typeface="Tahoma"/>
              <a:sym typeface="Tahoma"/>
            </a:endParaRPr>
          </a:p>
        </p:txBody>
      </p:sp>
      <p:pic>
        <p:nvPicPr>
          <p:cNvPr id="135" name="Google Shape;135;p15"/>
          <p:cNvPicPr preferRelativeResize="0"/>
          <p:nvPr/>
        </p:nvPicPr>
        <p:blipFill rotWithShape="1">
          <a:blip r:embed="rId3">
            <a:alphaModFix/>
          </a:blip>
          <a:srcRect b="7290" l="0" r="0" t="0"/>
          <a:stretch/>
        </p:blipFill>
        <p:spPr>
          <a:xfrm>
            <a:off x="836975" y="182975"/>
            <a:ext cx="7176523" cy="5617774"/>
          </a:xfrm>
          <a:prstGeom prst="rect">
            <a:avLst/>
          </a:prstGeom>
          <a:noFill/>
          <a:ln>
            <a:noFill/>
          </a:ln>
        </p:spPr>
      </p:pic>
      <p:sp>
        <p:nvSpPr>
          <p:cNvPr id="136" name="Google Shape;136;p15"/>
          <p:cNvSpPr txBox="1"/>
          <p:nvPr/>
        </p:nvSpPr>
        <p:spPr>
          <a:xfrm>
            <a:off x="9263025" y="4848425"/>
            <a:ext cx="8686800" cy="3990000"/>
          </a:xfrm>
          <a:prstGeom prst="rect">
            <a:avLst/>
          </a:prstGeom>
          <a:noFill/>
          <a:ln>
            <a:noFill/>
          </a:ln>
        </p:spPr>
        <p:txBody>
          <a:bodyPr anchorCtr="0" anchor="t" bIns="0" lIns="0" spcFirstLastPara="1" rIns="0" wrap="square" tIns="12700">
            <a:noAutofit/>
          </a:bodyPr>
          <a:lstStyle/>
          <a:p>
            <a:pPr indent="0" lvl="0" marL="457200" marR="5080" rtl="0" algn="l">
              <a:lnSpc>
                <a:spcPct val="114599"/>
              </a:lnSpc>
              <a:spcBef>
                <a:spcPts val="166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Taliban was involved in 7474 attacks.  All of their attacks were on South Asian countries of Afghanistan(7419) and Pakistan(54).</a:t>
            </a:r>
            <a:endParaRPr b="0" i="0" sz="3200" u="none" cap="none" strike="noStrike">
              <a:solidFill>
                <a:srgbClr val="FFFFFF"/>
              </a:solidFill>
              <a:latin typeface="Calibri"/>
              <a:ea typeface="Calibri"/>
              <a:cs typeface="Calibri"/>
              <a:sym typeface="Calibri"/>
            </a:endParaRPr>
          </a:p>
          <a:p>
            <a:pPr indent="0" lvl="0" marL="457200" marR="5080" rtl="0" algn="l">
              <a:lnSpc>
                <a:spcPct val="114599"/>
              </a:lnSpc>
              <a:spcBef>
                <a:spcPts val="1660"/>
              </a:spcBef>
              <a:spcAft>
                <a:spcPts val="0"/>
              </a:spcAft>
              <a:buClr>
                <a:srgbClr val="000000"/>
              </a:buClr>
              <a:buSzPts val="3200"/>
              <a:buFont typeface="Arial"/>
              <a:buNone/>
            </a:pPr>
            <a:r>
              <a:t/>
            </a:r>
            <a:endParaRPr b="0" i="0" sz="3200" u="none" cap="none" strike="noStrike">
              <a:solidFill>
                <a:srgbClr val="FFFFFF"/>
              </a:solidFill>
              <a:latin typeface="Calibri"/>
              <a:ea typeface="Calibri"/>
              <a:cs typeface="Calibri"/>
              <a:sym typeface="Calibri"/>
            </a:endParaRPr>
          </a:p>
        </p:txBody>
      </p:sp>
      <p:pic>
        <p:nvPicPr>
          <p:cNvPr id="137" name="Google Shape;137;p15"/>
          <p:cNvPicPr preferRelativeResize="0"/>
          <p:nvPr/>
        </p:nvPicPr>
        <p:blipFill rotWithShape="1">
          <a:blip r:embed="rId4">
            <a:alphaModFix/>
          </a:blip>
          <a:srcRect b="0" l="0" r="0" t="0"/>
          <a:stretch/>
        </p:blipFill>
        <p:spPr>
          <a:xfrm>
            <a:off x="431650" y="5965375"/>
            <a:ext cx="7525633" cy="399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