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10287000" cx="18288000"/>
  <p:notesSz cx="18288000" cy="10287000"/>
  <p:embeddedFontLst>
    <p:embeddedFont>
      <p:font typeface="Tahoma"/>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22" roundtripDataSignature="AMtx7mgI/qQDaOHxOPgmJNwwkRmef61i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Tahoma-regular.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Tahoma-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7924800" cy="51593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0358438" y="0"/>
            <a:ext cx="7924800" cy="51593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71063"/>
            <a:ext cx="7924800" cy="51593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0358438" y="9771063"/>
            <a:ext cx="7924800" cy="515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Tactics_of_terrorism#Bombing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ata.un.org/"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Terrorism"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bc.com/news/world-us-canada-33206784"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Iraqi_Civil_War_(2014%E2%80%932017)"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 name="Google Shape;54;p1: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Source: </a:t>
            </a:r>
            <a:r>
              <a:rPr lang="en-US" u="sng">
                <a:solidFill>
                  <a:schemeClr val="hlink"/>
                </a:solidFill>
                <a:hlinkClick r:id="rId2"/>
              </a:rPr>
              <a:t>https://en.wikipedia.org/wiki/Tactics_of_terrorism#Bombings</a:t>
            </a:r>
            <a:endParaRPr/>
          </a:p>
        </p:txBody>
      </p:sp>
      <p:sp>
        <p:nvSpPr>
          <p:cNvPr id="141" name="Google Shape;141;p10: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11: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Source: </a:t>
            </a:r>
            <a:r>
              <a:rPr lang="en-US" sz="1200" u="sng">
                <a:solidFill>
                  <a:schemeClr val="hlink"/>
                </a:solidFill>
                <a:latin typeface="Calibri"/>
                <a:ea typeface="Calibri"/>
                <a:cs typeface="Calibri"/>
                <a:sym typeface="Calibri"/>
                <a:hlinkClick r:id="rId2"/>
              </a:rPr>
              <a:t>https://data.un.org/</a:t>
            </a:r>
            <a:endParaRPr sz="1200" u="sng">
              <a:solidFill>
                <a:schemeClr val="lt1"/>
              </a:solidFill>
              <a:latin typeface="Calibri"/>
              <a:ea typeface="Calibri"/>
              <a:cs typeface="Calibri"/>
              <a:sym typeface="Calibri"/>
            </a:endParaRPr>
          </a:p>
        </p:txBody>
      </p:sp>
      <p:sp>
        <p:nvSpPr>
          <p:cNvPr id="155" name="Google Shape;155;p12: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1828800" y="4951413"/>
            <a:ext cx="14630400" cy="4049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13: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1828800" y="4951413"/>
            <a:ext cx="14630400" cy="4049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14:notes"/>
          <p:cNvSpPr/>
          <p:nvPr>
            <p:ph idx="2" type="sldImg"/>
          </p:nvPr>
        </p:nvSpPr>
        <p:spPr>
          <a:xfrm>
            <a:off x="6057900" y="1285875"/>
            <a:ext cx="6172200" cy="3471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 name="Google Shape;64;p2: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Source: </a:t>
            </a:r>
            <a:r>
              <a:rPr lang="en-US" u="sng">
                <a:solidFill>
                  <a:schemeClr val="hlink"/>
                </a:solidFill>
                <a:hlinkClick r:id="rId2"/>
              </a:rPr>
              <a:t>https://en.wikipedia.org/wiki/Terrorism</a:t>
            </a:r>
            <a:endParaRPr/>
          </a:p>
        </p:txBody>
      </p:sp>
      <p:sp>
        <p:nvSpPr>
          <p:cNvPr id="65" name="Google Shape;65;p2:notes"/>
          <p:cNvSpPr txBox="1"/>
          <p:nvPr>
            <p:ph idx="12" type="sldNum"/>
          </p:nvPr>
        </p:nvSpPr>
        <p:spPr>
          <a:xfrm>
            <a:off x="10358438" y="9771063"/>
            <a:ext cx="7924800" cy="5159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p3: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4: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4: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5: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6: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6: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Source: </a:t>
            </a:r>
            <a:r>
              <a:rPr b="0" i="0" lang="en-US" sz="1200" u="sng" strike="noStrike">
                <a:solidFill>
                  <a:schemeClr val="hlink"/>
                </a:solidFill>
                <a:latin typeface="Calibri"/>
                <a:ea typeface="Calibri"/>
                <a:cs typeface="Calibri"/>
                <a:sym typeface="Calibri"/>
                <a:hlinkClick r:id="rId2"/>
              </a:rPr>
              <a:t>https://www.bbc.com/news/world-us-canada-33206784</a:t>
            </a:r>
            <a:endParaRPr/>
          </a:p>
        </p:txBody>
      </p:sp>
      <p:sp>
        <p:nvSpPr>
          <p:cNvPr id="108" name="Google Shape;108;p6:notes"/>
          <p:cNvSpPr txBox="1"/>
          <p:nvPr>
            <p:ph idx="12" type="sldNum"/>
          </p:nvPr>
        </p:nvSpPr>
        <p:spPr>
          <a:xfrm>
            <a:off x="10358438" y="9771063"/>
            <a:ext cx="7924800" cy="5159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7: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7: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Source: </a:t>
            </a:r>
            <a:r>
              <a:rPr b="0" i="0" lang="en-US" sz="1200" u="sng" strike="noStrike">
                <a:solidFill>
                  <a:schemeClr val="hlink"/>
                </a:solidFill>
                <a:latin typeface="Calibri"/>
                <a:ea typeface="Calibri"/>
                <a:cs typeface="Calibri"/>
                <a:sym typeface="Calibri"/>
                <a:hlinkClick r:id="rId2"/>
              </a:rPr>
              <a:t>https://en.wikipedia.org/wiki/Iraqi_Civil_War_(2014%E2%80%932017)</a:t>
            </a:r>
            <a:endParaRPr/>
          </a:p>
        </p:txBody>
      </p:sp>
      <p:sp>
        <p:nvSpPr>
          <p:cNvPr id="117" name="Google Shape;117;p7:notes"/>
          <p:cNvSpPr txBox="1"/>
          <p:nvPr>
            <p:ph idx="12" type="sldNum"/>
          </p:nvPr>
        </p:nvSpPr>
        <p:spPr>
          <a:xfrm>
            <a:off x="10358438" y="9771063"/>
            <a:ext cx="7924800" cy="5159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en-US"/>
              <a:t>Total = 267061</a:t>
            </a:r>
            <a:endParaRPr/>
          </a:p>
          <a:p>
            <a:pPr indent="-228600" lvl="0" marL="457200" marR="0" rtl="0" algn="l">
              <a:lnSpc>
                <a:spcPct val="100000"/>
              </a:lnSpc>
              <a:spcBef>
                <a:spcPts val="0"/>
              </a:spcBef>
              <a:spcAft>
                <a:spcPts val="0"/>
              </a:spcAft>
              <a:buSzPts val="1400"/>
              <a:buNone/>
            </a:pPr>
            <a:r>
              <a:rPr lang="en-US"/>
              <a:t>Iraq = 77901 </a:t>
            </a:r>
            <a:endParaRPr/>
          </a:p>
          <a:p>
            <a:pPr indent="-228600" lvl="0" marL="457200" marR="0" rtl="0" algn="l">
              <a:lnSpc>
                <a:spcPct val="100000"/>
              </a:lnSpc>
              <a:spcBef>
                <a:spcPts val="0"/>
              </a:spcBef>
              <a:spcAft>
                <a:spcPts val="0"/>
              </a:spcAft>
              <a:buSzPts val="1400"/>
              <a:buNone/>
            </a:pPr>
            <a:r>
              <a:rPr lang="en-US"/>
              <a:t>Afghan = 38917</a:t>
            </a:r>
            <a:endParaRPr/>
          </a:p>
          <a:p>
            <a:pPr indent="-228600" lvl="0" marL="457200" marR="0" rtl="0" algn="l">
              <a:lnSpc>
                <a:spcPct val="100000"/>
              </a:lnSpc>
              <a:spcBef>
                <a:spcPts val="0"/>
              </a:spcBef>
              <a:spcAft>
                <a:spcPts val="0"/>
              </a:spcAft>
              <a:buSzPts val="1400"/>
              <a:buNone/>
            </a:pPr>
            <a:r>
              <a:rPr lang="en-US"/>
              <a:t>Nigeria =  22239</a:t>
            </a:r>
            <a:endParaRPr/>
          </a:p>
          <a:p>
            <a:pPr indent="-228600" lvl="0" marL="457200" marR="0" rtl="0" algn="l">
              <a:lnSpc>
                <a:spcPct val="100000"/>
              </a:lnSpc>
              <a:spcBef>
                <a:spcPts val="0"/>
              </a:spcBef>
              <a:spcAft>
                <a:spcPts val="0"/>
              </a:spcAft>
              <a:buSzPts val="1400"/>
              <a:buNone/>
            </a:pPr>
            <a:r>
              <a:rPr lang="en-US"/>
              <a:t>Pakistan = 20435</a:t>
            </a:r>
            <a:endParaRPr/>
          </a:p>
          <a:p>
            <a:pPr indent="-228600" lvl="0" marL="457200" marR="0" rtl="0" algn="l">
              <a:lnSpc>
                <a:spcPct val="100000"/>
              </a:lnSpc>
              <a:spcBef>
                <a:spcPts val="0"/>
              </a:spcBef>
              <a:spcAft>
                <a:spcPts val="0"/>
              </a:spcAft>
              <a:buSzPts val="1400"/>
              <a:buNone/>
            </a:pPr>
            <a:r>
              <a:rPr lang="en-US"/>
              <a:t>Syria = 14707</a:t>
            </a:r>
            <a:endParaRPr/>
          </a:p>
          <a:p>
            <a:pPr indent="-228600" lvl="0" marL="457200" marR="0" rtl="0" algn="l">
              <a:lnSpc>
                <a:spcPct val="100000"/>
              </a:lnSpc>
              <a:spcBef>
                <a:spcPts val="0"/>
              </a:spcBef>
              <a:spcAft>
                <a:spcPts val="0"/>
              </a:spcAft>
              <a:buSzPts val="1400"/>
              <a:buNone/>
            </a:pPr>
            <a:r>
              <a:t/>
            </a:r>
            <a:endParaRPr/>
          </a:p>
          <a:p>
            <a:pPr indent="-228600" lvl="0" marL="457200" marR="0" rtl="0" algn="l">
              <a:lnSpc>
                <a:spcPct val="100000"/>
              </a:lnSpc>
              <a:spcBef>
                <a:spcPts val="0"/>
              </a:spcBef>
              <a:spcAft>
                <a:spcPts val="0"/>
              </a:spcAft>
              <a:buSzPts val="1400"/>
              <a:buNone/>
            </a:pPr>
            <a:r>
              <a:rPr lang="en-US"/>
              <a:t>Top 5 : 65.22%</a:t>
            </a:r>
            <a:endParaRPr/>
          </a:p>
          <a:p>
            <a:pPr indent="0" lvl="0" marL="0" rtl="0" algn="l">
              <a:lnSpc>
                <a:spcPct val="100000"/>
              </a:lnSpc>
              <a:spcBef>
                <a:spcPts val="0"/>
              </a:spcBef>
              <a:spcAft>
                <a:spcPts val="0"/>
              </a:spcAft>
              <a:buSzPts val="1400"/>
              <a:buNone/>
            </a:pPr>
            <a:r>
              <a:t/>
            </a:r>
            <a:endParaRPr/>
          </a:p>
        </p:txBody>
      </p:sp>
      <p:sp>
        <p:nvSpPr>
          <p:cNvPr id="125" name="Google Shape;125;p8: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9: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showMasterSp="0" type="obj">
  <p:cSld name="OBJECT">
    <p:bg>
      <p:bgPr>
        <a:solidFill>
          <a:schemeClr val="lt1"/>
        </a:solidFill>
      </p:bgPr>
    </p:bg>
    <p:spTree>
      <p:nvGrpSpPr>
        <p:cNvPr id="15" name="Shape 15"/>
        <p:cNvGrpSpPr/>
        <p:nvPr/>
      </p:nvGrpSpPr>
      <p:grpSpPr>
        <a:xfrm>
          <a:off x="0" y="0"/>
          <a:ext cx="0" cy="0"/>
          <a:chOff x="0" y="0"/>
          <a:chExt cx="0" cy="0"/>
        </a:xfrm>
      </p:grpSpPr>
      <p:sp>
        <p:nvSpPr>
          <p:cNvPr id="16" name="Google Shape;16;p16"/>
          <p:cNvSpPr/>
          <p:nvPr/>
        </p:nvSpPr>
        <p:spPr>
          <a:xfrm>
            <a:off x="0" y="0"/>
            <a:ext cx="18288000" cy="10287000"/>
          </a:xfrm>
          <a:custGeom>
            <a:rect b="b" l="l" r="r" t="t"/>
            <a:pathLst>
              <a:path extrusionOk="0" h="10287000" w="18288000">
                <a:moveTo>
                  <a:pt x="0" y="0"/>
                </a:moveTo>
                <a:lnTo>
                  <a:pt x="18287999" y="0"/>
                </a:lnTo>
                <a:lnTo>
                  <a:pt x="18287999" y="10286999"/>
                </a:lnTo>
                <a:lnTo>
                  <a:pt x="0" y="10286999"/>
                </a:lnTo>
                <a:lnTo>
                  <a:pt x="0" y="0"/>
                </a:lnTo>
                <a:close/>
              </a:path>
            </a:pathLst>
          </a:custGeom>
          <a:solidFill>
            <a:srgbClr val="111B1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6"/>
          <p:cNvSpPr txBox="1"/>
          <p:nvPr>
            <p:ph type="title"/>
          </p:nvPr>
        </p:nvSpPr>
        <p:spPr>
          <a:xfrm>
            <a:off x="5116109" y="1696781"/>
            <a:ext cx="2682875" cy="51308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1" i="0" sz="3200">
                <a:solidFill>
                  <a:srgbClr val="F41723"/>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6"/>
          <p:cNvSpPr txBox="1"/>
          <p:nvPr>
            <p:ph idx="1" type="body"/>
          </p:nvPr>
        </p:nvSpPr>
        <p:spPr>
          <a:xfrm>
            <a:off x="4959916" y="1630820"/>
            <a:ext cx="8368166" cy="45034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b="1" i="0" sz="9000">
                <a:solidFill>
                  <a:schemeClr val="lt1"/>
                </a:solidFill>
                <a:latin typeface="Calibri"/>
                <a:ea typeface="Calibri"/>
                <a:cs typeface="Calibri"/>
                <a:sym typeface="Calibri"/>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 name="Google Shape;19;p16"/>
          <p:cNvSpPr txBox="1"/>
          <p:nvPr>
            <p:ph idx="11" type="ftr"/>
          </p:nvPr>
        </p:nvSpPr>
        <p:spPr>
          <a:xfrm>
            <a:off x="6217920" y="9566910"/>
            <a:ext cx="5852160" cy="51435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6"/>
          <p:cNvSpPr txBox="1"/>
          <p:nvPr>
            <p:ph idx="10" type="dt"/>
          </p:nvPr>
        </p:nvSpPr>
        <p:spPr>
          <a:xfrm>
            <a:off x="914400" y="9566910"/>
            <a:ext cx="4206240" cy="51435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2" type="sldNum"/>
          </p:nvPr>
        </p:nvSpPr>
        <p:spPr>
          <a:xfrm>
            <a:off x="13167361" y="9566910"/>
            <a:ext cx="4206240" cy="51435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showMasterSp="0">
  <p:cSld name="Title Only">
    <p:bg>
      <p:bgPr>
        <a:solidFill>
          <a:schemeClr val="lt1"/>
        </a:solidFill>
      </p:bgPr>
    </p:bg>
    <p:spTree>
      <p:nvGrpSpPr>
        <p:cNvPr id="22" name="Shape 22"/>
        <p:cNvGrpSpPr/>
        <p:nvPr/>
      </p:nvGrpSpPr>
      <p:grpSpPr>
        <a:xfrm>
          <a:off x="0" y="0"/>
          <a:ext cx="0" cy="0"/>
          <a:chOff x="0" y="0"/>
          <a:chExt cx="0" cy="0"/>
        </a:xfrm>
      </p:grpSpPr>
      <p:sp>
        <p:nvSpPr>
          <p:cNvPr id="23" name="Google Shape;23;p17"/>
          <p:cNvSpPr/>
          <p:nvPr/>
        </p:nvSpPr>
        <p:spPr>
          <a:xfrm>
            <a:off x="3950491" y="3"/>
            <a:ext cx="14337665" cy="10287000"/>
          </a:xfrm>
          <a:custGeom>
            <a:rect b="b" l="l" r="r" t="t"/>
            <a:pathLst>
              <a:path extrusionOk="0" h="10287000" w="14337665">
                <a:moveTo>
                  <a:pt x="0" y="10286999"/>
                </a:moveTo>
                <a:lnTo>
                  <a:pt x="14337507" y="10286999"/>
                </a:lnTo>
                <a:lnTo>
                  <a:pt x="14337507" y="0"/>
                </a:lnTo>
                <a:lnTo>
                  <a:pt x="0" y="0"/>
                </a:lnTo>
                <a:lnTo>
                  <a:pt x="0" y="10286999"/>
                </a:lnTo>
                <a:close/>
              </a:path>
            </a:pathLst>
          </a:custGeom>
          <a:solidFill>
            <a:srgbClr val="111B1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 name="Google Shape;24;p17"/>
          <p:cNvSpPr/>
          <p:nvPr/>
        </p:nvSpPr>
        <p:spPr>
          <a:xfrm>
            <a:off x="0" y="3"/>
            <a:ext cx="3950970" cy="10287000"/>
          </a:xfrm>
          <a:custGeom>
            <a:rect b="b" l="l" r="r" t="t"/>
            <a:pathLst>
              <a:path extrusionOk="0" h="10287000" w="3950970">
                <a:moveTo>
                  <a:pt x="0" y="10286996"/>
                </a:moveTo>
                <a:lnTo>
                  <a:pt x="3950491" y="10286996"/>
                </a:lnTo>
                <a:lnTo>
                  <a:pt x="3950491" y="0"/>
                </a:lnTo>
                <a:lnTo>
                  <a:pt x="0" y="0"/>
                </a:lnTo>
                <a:lnTo>
                  <a:pt x="0" y="10286996"/>
                </a:lnTo>
                <a:close/>
              </a:path>
            </a:pathLst>
          </a:custGeom>
          <a:solidFill>
            <a:srgbClr val="F417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 name="Google Shape;25;p17"/>
          <p:cNvSpPr/>
          <p:nvPr/>
        </p:nvSpPr>
        <p:spPr>
          <a:xfrm>
            <a:off x="16186472" y="6997793"/>
            <a:ext cx="1076325" cy="247650"/>
          </a:xfrm>
          <a:custGeom>
            <a:rect b="b" l="l" r="r" t="t"/>
            <a:pathLst>
              <a:path extrusionOk="0" h="247650" w="1076325">
                <a:moveTo>
                  <a:pt x="0" y="0"/>
                </a:moveTo>
                <a:lnTo>
                  <a:pt x="1076324" y="0"/>
                </a:lnTo>
                <a:lnTo>
                  <a:pt x="1076324" y="247649"/>
                </a:lnTo>
                <a:lnTo>
                  <a:pt x="0" y="247649"/>
                </a:lnTo>
                <a:lnTo>
                  <a:pt x="0" y="0"/>
                </a:lnTo>
                <a:close/>
              </a:path>
            </a:pathLst>
          </a:custGeom>
          <a:solidFill>
            <a:srgbClr val="F417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 name="Google Shape;26;p17"/>
          <p:cNvSpPr txBox="1"/>
          <p:nvPr>
            <p:ph type="title"/>
          </p:nvPr>
        </p:nvSpPr>
        <p:spPr>
          <a:xfrm>
            <a:off x="5116109" y="1696781"/>
            <a:ext cx="2682875" cy="51308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1" i="0" sz="3200">
                <a:solidFill>
                  <a:srgbClr val="F41723"/>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6217920" y="9566910"/>
            <a:ext cx="5852160" cy="51435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0" type="dt"/>
          </p:nvPr>
        </p:nvSpPr>
        <p:spPr>
          <a:xfrm>
            <a:off x="914400" y="9566910"/>
            <a:ext cx="4206240" cy="51435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7"/>
          <p:cNvSpPr txBox="1"/>
          <p:nvPr>
            <p:ph idx="12" type="sldNum"/>
          </p:nvPr>
        </p:nvSpPr>
        <p:spPr>
          <a:xfrm>
            <a:off x="13167361" y="9566910"/>
            <a:ext cx="4206240" cy="51435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bg>
      <p:bgPr>
        <a:solidFill>
          <a:schemeClr val="lt1"/>
        </a:solidFill>
      </p:bgPr>
    </p:bg>
    <p:spTree>
      <p:nvGrpSpPr>
        <p:cNvPr id="30" name="Shape 30"/>
        <p:cNvGrpSpPr/>
        <p:nvPr/>
      </p:nvGrpSpPr>
      <p:grpSpPr>
        <a:xfrm>
          <a:off x="0" y="0"/>
          <a:ext cx="0" cy="0"/>
          <a:chOff x="0" y="0"/>
          <a:chExt cx="0" cy="0"/>
        </a:xfrm>
      </p:grpSpPr>
      <p:sp>
        <p:nvSpPr>
          <p:cNvPr id="31" name="Google Shape;31;p18"/>
          <p:cNvSpPr/>
          <p:nvPr/>
        </p:nvSpPr>
        <p:spPr>
          <a:xfrm>
            <a:off x="8896749" y="0"/>
            <a:ext cx="9391650" cy="10287000"/>
          </a:xfrm>
          <a:custGeom>
            <a:rect b="b" l="l" r="r" t="t"/>
            <a:pathLst>
              <a:path extrusionOk="0" h="10287000" w="9391650">
                <a:moveTo>
                  <a:pt x="0" y="0"/>
                </a:moveTo>
                <a:lnTo>
                  <a:pt x="0" y="10286999"/>
                </a:lnTo>
                <a:lnTo>
                  <a:pt x="9391249" y="10286999"/>
                </a:lnTo>
                <a:lnTo>
                  <a:pt x="9391249" y="0"/>
                </a:lnTo>
                <a:lnTo>
                  <a:pt x="0" y="0"/>
                </a:lnTo>
                <a:close/>
              </a:path>
            </a:pathLst>
          </a:custGeom>
          <a:solidFill>
            <a:srgbClr val="111B1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 name="Google Shape;32;p18"/>
          <p:cNvSpPr txBox="1"/>
          <p:nvPr>
            <p:ph idx="11" type="ftr"/>
          </p:nvPr>
        </p:nvSpPr>
        <p:spPr>
          <a:xfrm>
            <a:off x="6217920" y="9566910"/>
            <a:ext cx="5852160" cy="51435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8"/>
          <p:cNvSpPr txBox="1"/>
          <p:nvPr>
            <p:ph idx="10" type="dt"/>
          </p:nvPr>
        </p:nvSpPr>
        <p:spPr>
          <a:xfrm>
            <a:off x="914400" y="9566910"/>
            <a:ext cx="4206240" cy="51435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2" type="sldNum"/>
          </p:nvPr>
        </p:nvSpPr>
        <p:spPr>
          <a:xfrm>
            <a:off x="13167361" y="9566910"/>
            <a:ext cx="4206240" cy="51435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showMasterSp="0">
  <p:cSld name="Two Content">
    <p:bg>
      <p:bgPr>
        <a:solidFill>
          <a:schemeClr val="lt1"/>
        </a:solidFill>
      </p:bgPr>
    </p:bg>
    <p:spTree>
      <p:nvGrpSpPr>
        <p:cNvPr id="35" name="Shape 35"/>
        <p:cNvGrpSpPr/>
        <p:nvPr/>
      </p:nvGrpSpPr>
      <p:grpSpPr>
        <a:xfrm>
          <a:off x="0" y="0"/>
          <a:ext cx="0" cy="0"/>
          <a:chOff x="0" y="0"/>
          <a:chExt cx="0" cy="0"/>
        </a:xfrm>
      </p:grpSpPr>
      <p:sp>
        <p:nvSpPr>
          <p:cNvPr id="36" name="Google Shape;36;p19"/>
          <p:cNvSpPr/>
          <p:nvPr/>
        </p:nvSpPr>
        <p:spPr>
          <a:xfrm>
            <a:off x="6026941" y="0"/>
            <a:ext cx="12261215" cy="10287000"/>
          </a:xfrm>
          <a:custGeom>
            <a:rect b="b" l="l" r="r" t="t"/>
            <a:pathLst>
              <a:path extrusionOk="0" h="10287000" w="12261215">
                <a:moveTo>
                  <a:pt x="0" y="10286999"/>
                </a:moveTo>
                <a:lnTo>
                  <a:pt x="12261057" y="10286999"/>
                </a:lnTo>
                <a:lnTo>
                  <a:pt x="12261057" y="0"/>
                </a:lnTo>
                <a:lnTo>
                  <a:pt x="0" y="0"/>
                </a:lnTo>
                <a:lnTo>
                  <a:pt x="0" y="10286999"/>
                </a:lnTo>
                <a:close/>
              </a:path>
            </a:pathLst>
          </a:custGeom>
          <a:solidFill>
            <a:srgbClr val="111B1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 name="Google Shape;37;p19"/>
          <p:cNvSpPr/>
          <p:nvPr/>
        </p:nvSpPr>
        <p:spPr>
          <a:xfrm>
            <a:off x="0" y="0"/>
            <a:ext cx="6027420" cy="10287000"/>
          </a:xfrm>
          <a:custGeom>
            <a:rect b="b" l="l" r="r" t="t"/>
            <a:pathLst>
              <a:path extrusionOk="0" h="10287000" w="6027420">
                <a:moveTo>
                  <a:pt x="0" y="10286999"/>
                </a:moveTo>
                <a:lnTo>
                  <a:pt x="6026941" y="10286999"/>
                </a:lnTo>
                <a:lnTo>
                  <a:pt x="6026941" y="0"/>
                </a:lnTo>
                <a:lnTo>
                  <a:pt x="0" y="0"/>
                </a:lnTo>
                <a:lnTo>
                  <a:pt x="0" y="10286999"/>
                </a:lnTo>
                <a:close/>
              </a:path>
            </a:pathLst>
          </a:custGeom>
          <a:solidFill>
            <a:srgbClr val="F417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 name="Google Shape;38;p19"/>
          <p:cNvSpPr/>
          <p:nvPr/>
        </p:nvSpPr>
        <p:spPr>
          <a:xfrm>
            <a:off x="4513726" y="1028700"/>
            <a:ext cx="6191250" cy="3924300"/>
          </a:xfrm>
          <a:custGeom>
            <a:rect b="b" l="l" r="r" t="t"/>
            <a:pathLst>
              <a:path extrusionOk="0" h="3924300" w="6191250">
                <a:moveTo>
                  <a:pt x="0" y="0"/>
                </a:moveTo>
                <a:lnTo>
                  <a:pt x="6191249" y="0"/>
                </a:lnTo>
                <a:lnTo>
                  <a:pt x="6191249" y="3924299"/>
                </a:lnTo>
                <a:lnTo>
                  <a:pt x="0" y="392429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 name="Google Shape;39;p19"/>
          <p:cNvSpPr/>
          <p:nvPr/>
        </p:nvSpPr>
        <p:spPr>
          <a:xfrm>
            <a:off x="4513726" y="5332499"/>
            <a:ext cx="6191250" cy="3924300"/>
          </a:xfrm>
          <a:custGeom>
            <a:rect b="b" l="l" r="r" t="t"/>
            <a:pathLst>
              <a:path extrusionOk="0" h="3924300" w="6191250">
                <a:moveTo>
                  <a:pt x="0" y="0"/>
                </a:moveTo>
                <a:lnTo>
                  <a:pt x="6191249" y="0"/>
                </a:lnTo>
                <a:lnTo>
                  <a:pt x="6191249" y="3924299"/>
                </a:lnTo>
                <a:lnTo>
                  <a:pt x="0" y="392429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 name="Google Shape;40;p19"/>
          <p:cNvSpPr txBox="1"/>
          <p:nvPr>
            <p:ph type="title"/>
          </p:nvPr>
        </p:nvSpPr>
        <p:spPr>
          <a:xfrm>
            <a:off x="5116109" y="1696781"/>
            <a:ext cx="2682875" cy="51308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1" i="0" sz="3200">
                <a:solidFill>
                  <a:srgbClr val="F41723"/>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9"/>
          <p:cNvSpPr txBox="1"/>
          <p:nvPr>
            <p:ph idx="1" type="body"/>
          </p:nvPr>
        </p:nvSpPr>
        <p:spPr>
          <a:xfrm>
            <a:off x="914400" y="2366010"/>
            <a:ext cx="7955280" cy="67894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 name="Google Shape;42;p19"/>
          <p:cNvSpPr txBox="1"/>
          <p:nvPr>
            <p:ph idx="2" type="body"/>
          </p:nvPr>
        </p:nvSpPr>
        <p:spPr>
          <a:xfrm>
            <a:off x="9418320" y="2366010"/>
            <a:ext cx="7955280" cy="67894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6217920" y="9566910"/>
            <a:ext cx="5852160" cy="51435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0" type="dt"/>
          </p:nvPr>
        </p:nvSpPr>
        <p:spPr>
          <a:xfrm>
            <a:off x="914400" y="9566910"/>
            <a:ext cx="4206240" cy="51435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9"/>
          <p:cNvSpPr txBox="1"/>
          <p:nvPr>
            <p:ph idx="12" type="sldNum"/>
          </p:nvPr>
        </p:nvSpPr>
        <p:spPr>
          <a:xfrm>
            <a:off x="13167361" y="9566910"/>
            <a:ext cx="4206240" cy="51435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46" name="Shape 46"/>
        <p:cNvGrpSpPr/>
        <p:nvPr/>
      </p:nvGrpSpPr>
      <p:grpSpPr>
        <a:xfrm>
          <a:off x="0" y="0"/>
          <a:ext cx="0" cy="0"/>
          <a:chOff x="0" y="0"/>
          <a:chExt cx="0" cy="0"/>
        </a:xfrm>
      </p:grpSpPr>
      <p:sp>
        <p:nvSpPr>
          <p:cNvPr id="47" name="Google Shape;47;p20"/>
          <p:cNvSpPr txBox="1"/>
          <p:nvPr>
            <p:ph type="ctrTitle"/>
          </p:nvPr>
        </p:nvSpPr>
        <p:spPr>
          <a:xfrm>
            <a:off x="1371600" y="3188970"/>
            <a:ext cx="15544800" cy="216027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 type="subTitle"/>
          </p:nvPr>
        </p:nvSpPr>
        <p:spPr>
          <a:xfrm>
            <a:off x="2743200" y="5760720"/>
            <a:ext cx="12801600" cy="257175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1" type="ftr"/>
          </p:nvPr>
        </p:nvSpPr>
        <p:spPr>
          <a:xfrm>
            <a:off x="6217920" y="9566910"/>
            <a:ext cx="5852160" cy="51435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0"/>
          <p:cNvSpPr txBox="1"/>
          <p:nvPr>
            <p:ph idx="10" type="dt"/>
          </p:nvPr>
        </p:nvSpPr>
        <p:spPr>
          <a:xfrm>
            <a:off x="914400" y="9566910"/>
            <a:ext cx="4206240" cy="51435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0"/>
          <p:cNvSpPr txBox="1"/>
          <p:nvPr>
            <p:ph idx="12" type="sldNum"/>
          </p:nvPr>
        </p:nvSpPr>
        <p:spPr>
          <a:xfrm>
            <a:off x="13167361" y="9566910"/>
            <a:ext cx="4206240" cy="51435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5116109" y="1696781"/>
            <a:ext cx="2682875" cy="51308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3200" u="none" cap="none" strike="noStrike">
                <a:solidFill>
                  <a:srgbClr val="F41723"/>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5"/>
          <p:cNvSpPr txBox="1"/>
          <p:nvPr>
            <p:ph idx="1" type="body"/>
          </p:nvPr>
        </p:nvSpPr>
        <p:spPr>
          <a:xfrm>
            <a:off x="4959916" y="1630820"/>
            <a:ext cx="8368166" cy="450342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1" i="0" sz="9000" u="none" cap="none" strike="noStrike">
                <a:solidFill>
                  <a:schemeClr val="lt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2" name="Google Shape;12;p15"/>
          <p:cNvSpPr txBox="1"/>
          <p:nvPr>
            <p:ph idx="11" type="ftr"/>
          </p:nvPr>
        </p:nvSpPr>
        <p:spPr>
          <a:xfrm>
            <a:off x="6217920" y="9566910"/>
            <a:ext cx="5852160" cy="51435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0" type="dt"/>
          </p:nvPr>
        </p:nvSpPr>
        <p:spPr>
          <a:xfrm>
            <a:off x="914400" y="9566910"/>
            <a:ext cx="4206240" cy="51435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13167361" y="9566910"/>
            <a:ext cx="4206240" cy="51435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github.com/kanishk307/Global-Terrorism-Dataset-INFM600" TargetMode="External"/><Relationship Id="rId4" Type="http://schemas.openxmlformats.org/officeDocument/2006/relationships/hyperlink" Target="https://github.com/kanishk307/Global-Terrorism-Dataset-INFM600/tree/master/Presentation" TargetMode="External"/><Relationship Id="rId9" Type="http://schemas.openxmlformats.org/officeDocument/2006/relationships/hyperlink" Target="https://github.com/kanishk307/Global-Terrorism-Dataset-INFM600/tree/master/Tableau" TargetMode="External"/><Relationship Id="rId5" Type="http://schemas.openxmlformats.org/officeDocument/2006/relationships/hyperlink" Target="https://github.com/kanishk307/Global-Terrorism-Dataset-INFM600/tree/master/Code" TargetMode="External"/><Relationship Id="rId6" Type="http://schemas.openxmlformats.org/officeDocument/2006/relationships/hyperlink" Target="https://github.com/kanishk307/Global-Terrorism-Dataset-INFM600/tree/master/Dataset" TargetMode="External"/><Relationship Id="rId7" Type="http://schemas.openxmlformats.org/officeDocument/2006/relationships/hyperlink" Target="https://github.com/kanishk307/Global-Terrorism-Dataset-INFM600/tree/master/Report" TargetMode="External"/><Relationship Id="rId8" Type="http://schemas.openxmlformats.org/officeDocument/2006/relationships/hyperlink" Target="https://github.com/kanishk307/Global-Terrorism-Dataset-INFM600/tree/master/Propos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Google Shape;56;p1"/>
          <p:cNvSpPr txBox="1"/>
          <p:nvPr>
            <p:ph type="title"/>
          </p:nvPr>
        </p:nvSpPr>
        <p:spPr>
          <a:xfrm>
            <a:off x="6996724" y="512099"/>
            <a:ext cx="4293674" cy="505267"/>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b="0" lang="en-US">
                <a:solidFill>
                  <a:srgbClr val="111B1D"/>
                </a:solidFill>
                <a:latin typeface="Tahoma"/>
                <a:ea typeface="Tahoma"/>
                <a:cs typeface="Tahoma"/>
                <a:sym typeface="Tahoma"/>
              </a:rPr>
              <a:t>December 5, 2019</a:t>
            </a:r>
            <a:endParaRPr b="0">
              <a:solidFill>
                <a:srgbClr val="111B1D"/>
              </a:solidFill>
              <a:latin typeface="Tahoma"/>
              <a:ea typeface="Tahoma"/>
              <a:cs typeface="Tahoma"/>
              <a:sym typeface="Tahoma"/>
            </a:endParaRPr>
          </a:p>
        </p:txBody>
      </p:sp>
      <p:pic>
        <p:nvPicPr>
          <p:cNvPr id="57" name="Google Shape;57;p1"/>
          <p:cNvPicPr preferRelativeResize="0"/>
          <p:nvPr/>
        </p:nvPicPr>
        <p:blipFill rotWithShape="1">
          <a:blip r:embed="rId4">
            <a:alphaModFix/>
          </a:blip>
          <a:srcRect b="0" l="0" r="0" t="0"/>
          <a:stretch/>
        </p:blipFill>
        <p:spPr>
          <a:xfrm>
            <a:off x="0" y="0"/>
            <a:ext cx="18288000" cy="10286997"/>
          </a:xfrm>
          <a:prstGeom prst="rect">
            <a:avLst/>
          </a:prstGeom>
          <a:noFill/>
          <a:ln>
            <a:noFill/>
          </a:ln>
        </p:spPr>
      </p:pic>
      <p:sp>
        <p:nvSpPr>
          <p:cNvPr id="58" name="Google Shape;58;p1"/>
          <p:cNvSpPr txBox="1"/>
          <p:nvPr/>
        </p:nvSpPr>
        <p:spPr>
          <a:xfrm>
            <a:off x="533400" y="9013856"/>
            <a:ext cx="17602199" cy="1305486"/>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FFFFFF"/>
                </a:solidFill>
                <a:latin typeface="Arial"/>
                <a:ea typeface="Arial"/>
                <a:cs typeface="Arial"/>
                <a:sym typeface="Arial"/>
              </a:rPr>
              <a:t>Team: </a:t>
            </a:r>
            <a:r>
              <a:rPr b="1" i="0" lang="en-US" sz="2800" u="none" cap="none" strike="noStrike">
                <a:solidFill>
                  <a:srgbClr val="FFFFFF"/>
                </a:solidFill>
                <a:latin typeface="Arial"/>
                <a:ea typeface="Arial"/>
                <a:cs typeface="Arial"/>
                <a:sym typeface="Arial"/>
              </a:rPr>
              <a:t>AbracaData</a:t>
            </a:r>
            <a:r>
              <a:rPr b="1" i="0" lang="en-US" sz="2800" u="none" cap="none" strike="noStrike">
                <a:solidFill>
                  <a:srgbClr val="FFFFFF"/>
                </a:solidFill>
                <a:latin typeface="Calibri"/>
                <a:ea typeface="Calibri"/>
                <a:cs typeface="Calibri"/>
                <a:sym typeface="Calibri"/>
              </a:rPr>
              <a:t> – </a:t>
            </a:r>
            <a:r>
              <a:rPr b="0" i="0" lang="en-US" sz="2800" u="none" cap="none" strike="noStrike">
                <a:solidFill>
                  <a:srgbClr val="FFFFFF"/>
                </a:solidFill>
                <a:latin typeface="Arial"/>
                <a:ea typeface="Arial"/>
                <a:cs typeface="Arial"/>
                <a:sym typeface="Arial"/>
              </a:rPr>
              <a:t>Aishwarya B Pradeep</a:t>
            </a:r>
            <a:r>
              <a:rPr b="0" i="0" lang="en-US" sz="2800" u="none" cap="none" strike="noStrike">
                <a:solidFill>
                  <a:srgbClr val="FFFFFF"/>
                </a:solidFill>
                <a:latin typeface="Calibri"/>
                <a:ea typeface="Calibri"/>
                <a:cs typeface="Calibri"/>
                <a:sym typeface="Calibri"/>
              </a:rPr>
              <a:t>, </a:t>
            </a:r>
            <a:r>
              <a:rPr b="0" i="0" lang="en-US" sz="2800" u="none" cap="none" strike="noStrike">
                <a:solidFill>
                  <a:srgbClr val="FFFFFF"/>
                </a:solidFill>
                <a:latin typeface="Arial"/>
                <a:ea typeface="Arial"/>
                <a:cs typeface="Arial"/>
                <a:sym typeface="Arial"/>
              </a:rPr>
              <a:t>Danish Mir</a:t>
            </a:r>
            <a:r>
              <a:rPr b="0" i="0" lang="en-US" sz="2800" u="none" cap="none" strike="noStrike">
                <a:solidFill>
                  <a:srgbClr val="FFFFFF"/>
                </a:solidFill>
                <a:latin typeface="Calibri"/>
                <a:ea typeface="Calibri"/>
                <a:cs typeface="Calibri"/>
                <a:sym typeface="Calibri"/>
              </a:rPr>
              <a:t>, </a:t>
            </a:r>
            <a:r>
              <a:rPr b="0" i="0" lang="en-US" sz="2800" u="none" cap="none" strike="noStrike">
                <a:solidFill>
                  <a:srgbClr val="FFFFFF"/>
                </a:solidFill>
                <a:latin typeface="Arial"/>
                <a:ea typeface="Arial"/>
                <a:cs typeface="Arial"/>
                <a:sym typeface="Arial"/>
              </a:rPr>
              <a:t>Kanishka Jain</a:t>
            </a:r>
            <a:r>
              <a:rPr b="0" i="0" lang="en-US" sz="2800" u="none" cap="none" strike="noStrike">
                <a:solidFill>
                  <a:srgbClr val="FFFFFF"/>
                </a:solidFill>
                <a:latin typeface="Calibri"/>
                <a:ea typeface="Calibri"/>
                <a:cs typeface="Calibri"/>
                <a:sym typeface="Calibri"/>
              </a:rPr>
              <a:t>, </a:t>
            </a:r>
            <a:r>
              <a:rPr b="0" i="0" lang="en-US" sz="2800" u="none" cap="none" strike="noStrike">
                <a:solidFill>
                  <a:srgbClr val="FFFFFF"/>
                </a:solidFill>
                <a:latin typeface="Arial"/>
                <a:ea typeface="Arial"/>
                <a:cs typeface="Arial"/>
                <a:sym typeface="Arial"/>
              </a:rPr>
              <a:t>Nisha Dayananda</a:t>
            </a:r>
            <a:r>
              <a:rPr b="0" i="0" lang="en-US" sz="2800" u="none" cap="none" strike="noStrike">
                <a:solidFill>
                  <a:srgbClr val="FFFFFF"/>
                </a:solidFill>
                <a:latin typeface="Calibri"/>
                <a:ea typeface="Calibri"/>
                <a:cs typeface="Calibri"/>
                <a:sym typeface="Calibri"/>
              </a:rPr>
              <a:t>, </a:t>
            </a:r>
            <a:r>
              <a:rPr b="0" i="0" lang="en-US" sz="2800" u="none" cap="none" strike="noStrike">
                <a:solidFill>
                  <a:srgbClr val="FFFFFF"/>
                </a:solidFill>
                <a:latin typeface="Arial"/>
                <a:ea typeface="Arial"/>
                <a:cs typeface="Arial"/>
                <a:sym typeface="Arial"/>
              </a:rPr>
              <a:t>Shreeya Kotasthane</a:t>
            </a:r>
            <a:endParaRPr b="0" i="0" sz="2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br>
              <a:rPr b="0" i="0" lang="en-US" sz="2800" u="none" cap="none" strike="noStrike">
                <a:solidFill>
                  <a:schemeClr val="dk1"/>
                </a:solidFill>
                <a:latin typeface="Calibri"/>
                <a:ea typeface="Calibri"/>
                <a:cs typeface="Calibri"/>
                <a:sym typeface="Calibri"/>
              </a:rPr>
            </a:br>
            <a:endParaRPr b="0" i="0" sz="2800" u="none" cap="none" strike="noStrike">
              <a:solidFill>
                <a:schemeClr val="dk1"/>
              </a:solidFill>
              <a:latin typeface="Tahoma"/>
              <a:ea typeface="Tahoma"/>
              <a:cs typeface="Tahoma"/>
              <a:sym typeface="Tahoma"/>
            </a:endParaRPr>
          </a:p>
        </p:txBody>
      </p:sp>
      <p:sp>
        <p:nvSpPr>
          <p:cNvPr id="59" name="Google Shape;59;p1"/>
          <p:cNvSpPr/>
          <p:nvPr/>
        </p:nvSpPr>
        <p:spPr>
          <a:xfrm>
            <a:off x="0" y="8789351"/>
            <a:ext cx="1430020" cy="92710"/>
          </a:xfrm>
          <a:custGeom>
            <a:rect b="b" l="l" r="r" t="t"/>
            <a:pathLst>
              <a:path extrusionOk="0" h="92709" w="1430020">
                <a:moveTo>
                  <a:pt x="1429852" y="92641"/>
                </a:moveTo>
                <a:lnTo>
                  <a:pt x="0" y="92641"/>
                </a:lnTo>
                <a:lnTo>
                  <a:pt x="0" y="0"/>
                </a:lnTo>
                <a:lnTo>
                  <a:pt x="1429852" y="0"/>
                </a:lnTo>
                <a:lnTo>
                  <a:pt x="1429852" y="92641"/>
                </a:lnTo>
                <a:close/>
              </a:path>
            </a:pathLst>
          </a:custGeom>
          <a:solidFill>
            <a:srgbClr val="111B1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1"/>
          <p:cNvSpPr/>
          <p:nvPr/>
        </p:nvSpPr>
        <p:spPr>
          <a:xfrm>
            <a:off x="16858145" y="989646"/>
            <a:ext cx="1430020" cy="92710"/>
          </a:xfrm>
          <a:custGeom>
            <a:rect b="b" l="l" r="r" t="t"/>
            <a:pathLst>
              <a:path extrusionOk="0" h="92709" w="1430019">
                <a:moveTo>
                  <a:pt x="1429852" y="0"/>
                </a:moveTo>
                <a:lnTo>
                  <a:pt x="0" y="0"/>
                </a:lnTo>
                <a:lnTo>
                  <a:pt x="0" y="92641"/>
                </a:lnTo>
                <a:lnTo>
                  <a:pt x="1429852" y="92641"/>
                </a:lnTo>
                <a:lnTo>
                  <a:pt x="1429852" y="0"/>
                </a:lnTo>
                <a:close/>
              </a:path>
            </a:pathLst>
          </a:custGeom>
          <a:solidFill>
            <a:srgbClr val="111B1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 name="Google Shape;61;p1"/>
          <p:cNvSpPr txBox="1"/>
          <p:nvPr/>
        </p:nvSpPr>
        <p:spPr>
          <a:xfrm>
            <a:off x="4114800" y="989646"/>
            <a:ext cx="10307014" cy="6733831"/>
          </a:xfrm>
          <a:prstGeom prst="rect">
            <a:avLst/>
          </a:prstGeom>
          <a:noFill/>
          <a:ln>
            <a:noFill/>
          </a:ln>
        </p:spPr>
        <p:txBody>
          <a:bodyPr anchorCtr="0" anchor="t" bIns="0" lIns="0" spcFirstLastPara="1" rIns="0" wrap="square" tIns="12700">
            <a:noAutofit/>
          </a:bodyPr>
          <a:lstStyle/>
          <a:p>
            <a:pPr indent="0" lvl="0" marL="0" marR="0" rtl="0" algn="ctr">
              <a:lnSpc>
                <a:spcPct val="138645"/>
              </a:lnSpc>
              <a:spcBef>
                <a:spcPts val="0"/>
              </a:spcBef>
              <a:spcAft>
                <a:spcPts val="0"/>
              </a:spcAft>
              <a:buClr>
                <a:srgbClr val="000000"/>
              </a:buClr>
              <a:buSzPts val="9600"/>
              <a:buFont typeface="Arial"/>
              <a:buNone/>
            </a:pPr>
            <a:r>
              <a:rPr b="1" i="0" lang="en-US" sz="9600" u="none" cap="none" strike="noStrike">
                <a:solidFill>
                  <a:srgbClr val="FFFFFF"/>
                </a:solidFill>
                <a:latin typeface="Calibri"/>
                <a:ea typeface="Calibri"/>
                <a:cs typeface="Calibri"/>
                <a:sym typeface="Calibri"/>
              </a:rPr>
              <a:t>An Analysis on the Global Terrorism Data</a:t>
            </a:r>
            <a:endParaRPr b="0" i="0" sz="9600" u="none" cap="none" strike="noStrik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0"/>
          <p:cNvSpPr txBox="1"/>
          <p:nvPr/>
        </p:nvSpPr>
        <p:spPr>
          <a:xfrm>
            <a:off x="9344025" y="1737928"/>
            <a:ext cx="9363075" cy="1353319"/>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4400"/>
              <a:buFont typeface="Arial"/>
              <a:buNone/>
            </a:pPr>
            <a:r>
              <a:rPr b="1" i="0" lang="en-US" sz="4400" u="none" cap="none" strike="noStrike">
                <a:solidFill>
                  <a:srgbClr val="FFFFFF"/>
                </a:solidFill>
                <a:latin typeface="Calibri"/>
                <a:ea typeface="Calibri"/>
                <a:cs typeface="Calibri"/>
                <a:sym typeface="Calibri"/>
              </a:rPr>
              <a:t>Common attack types</a:t>
            </a:r>
            <a:endParaRPr b="0" i="0" sz="4400" u="none" cap="none" strike="noStrike">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Clr>
                <a:srgbClr val="000000"/>
              </a:buClr>
              <a:buSzPts val="2800"/>
              <a:buFont typeface="Arial"/>
              <a:buNone/>
            </a:pPr>
            <a:r>
              <a:t/>
            </a:r>
            <a:endParaRPr b="0" i="0" sz="2800" u="none" cap="none" strike="noStrike">
              <a:solidFill>
                <a:schemeClr val="dk1"/>
              </a:solidFill>
              <a:latin typeface="Tahoma"/>
              <a:ea typeface="Tahoma"/>
              <a:cs typeface="Tahoma"/>
              <a:sym typeface="Tahoma"/>
            </a:endParaRPr>
          </a:p>
        </p:txBody>
      </p:sp>
      <p:pic>
        <p:nvPicPr>
          <p:cNvPr id="144" name="Google Shape;144;p10"/>
          <p:cNvPicPr preferRelativeResize="0"/>
          <p:nvPr/>
        </p:nvPicPr>
        <p:blipFill rotWithShape="1">
          <a:blip r:embed="rId3">
            <a:alphaModFix/>
          </a:blip>
          <a:srcRect b="6665" l="0" r="33913" t="0"/>
          <a:stretch/>
        </p:blipFill>
        <p:spPr>
          <a:xfrm>
            <a:off x="228600" y="1485900"/>
            <a:ext cx="8258176" cy="7153275"/>
          </a:xfrm>
          <a:prstGeom prst="rect">
            <a:avLst/>
          </a:prstGeom>
          <a:noFill/>
          <a:ln>
            <a:noFill/>
          </a:ln>
        </p:spPr>
      </p:pic>
      <p:sp>
        <p:nvSpPr>
          <p:cNvPr id="145" name="Google Shape;145;p10"/>
          <p:cNvSpPr txBox="1"/>
          <p:nvPr/>
        </p:nvSpPr>
        <p:spPr>
          <a:xfrm>
            <a:off x="9344025" y="3771900"/>
            <a:ext cx="8686800" cy="2681400"/>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Bombing/Explosion is seen as a prevalent type of attack as it increases the available firepower of terrorists who are usually weaker than their targets as well as giving them publicity necessary to attract sympathizers to their cause.</a:t>
            </a:r>
            <a:endParaRPr b="0" i="0" sz="3200" u="none" cap="none" strike="noStrike">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1"/>
          <p:cNvSpPr txBox="1"/>
          <p:nvPr/>
        </p:nvSpPr>
        <p:spPr>
          <a:xfrm>
            <a:off x="9344025" y="1741472"/>
            <a:ext cx="9363075" cy="2030428"/>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4400"/>
              <a:buFont typeface="Arial"/>
              <a:buNone/>
            </a:pPr>
            <a:r>
              <a:rPr b="1" i="0" lang="en-US" sz="4400" u="none" cap="none" strike="noStrike">
                <a:solidFill>
                  <a:srgbClr val="FFFFFF"/>
                </a:solidFill>
                <a:latin typeface="Calibri"/>
                <a:ea typeface="Calibri"/>
                <a:cs typeface="Calibri"/>
                <a:sym typeface="Calibri"/>
              </a:rPr>
              <a:t>Use case - 50 best startup cities</a:t>
            </a:r>
            <a:endParaRPr b="0" i="0" sz="4400" u="none" cap="none" strike="noStrike">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Clr>
                <a:srgbClr val="000000"/>
              </a:buClr>
              <a:buSzPts val="2800"/>
              <a:buFont typeface="Arial"/>
              <a:buNone/>
            </a:pPr>
            <a:r>
              <a:t/>
            </a:r>
            <a:endParaRPr b="0" i="0" sz="2800" u="none" cap="none" strike="noStrike">
              <a:solidFill>
                <a:schemeClr val="dk1"/>
              </a:solidFill>
              <a:latin typeface="Tahoma"/>
              <a:ea typeface="Tahoma"/>
              <a:cs typeface="Tahoma"/>
              <a:sym typeface="Tahoma"/>
            </a:endParaRPr>
          </a:p>
        </p:txBody>
      </p:sp>
      <p:sp>
        <p:nvSpPr>
          <p:cNvPr id="151" name="Google Shape;151;p11"/>
          <p:cNvSpPr txBox="1"/>
          <p:nvPr/>
        </p:nvSpPr>
        <p:spPr>
          <a:xfrm>
            <a:off x="9344025" y="3771900"/>
            <a:ext cx="8686800" cy="5216813"/>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50 best startup cities in 2019 as suggested by Valuer.</a:t>
            </a:r>
            <a:endParaRPr b="0" i="0" sz="1400" u="none" cap="none" strike="noStrike">
              <a:solidFill>
                <a:srgbClr val="000000"/>
              </a:solidFill>
              <a:latin typeface="Arial"/>
              <a:ea typeface="Arial"/>
              <a:cs typeface="Arial"/>
              <a:sym typeface="Arial"/>
            </a:endParaRPr>
          </a:p>
          <a:p>
            <a:pPr indent="0" lvl="0" marL="292735"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292735" marR="0" rtl="0" algn="l">
              <a:lnSpc>
                <a:spcPct val="100000"/>
              </a:lnSpc>
              <a:spcBef>
                <a:spcPts val="10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Startup cities fall in regions with comparatively low terrorist activities</a:t>
            </a:r>
            <a:endParaRPr b="0" i="0" sz="1400" u="none" cap="none" strike="noStrike">
              <a:solidFill>
                <a:srgbClr val="000000"/>
              </a:solidFill>
              <a:latin typeface="Arial"/>
              <a:ea typeface="Arial"/>
              <a:cs typeface="Arial"/>
              <a:sym typeface="Arial"/>
            </a:endParaRPr>
          </a:p>
          <a:p>
            <a:pPr indent="0" lvl="0" marL="292735" marR="0" rtl="0" algn="l">
              <a:lnSpc>
                <a:spcPct val="100000"/>
              </a:lnSpc>
              <a:spcBef>
                <a:spcPts val="1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292735" marR="0" rtl="0" algn="l">
              <a:lnSpc>
                <a:spcPct val="100000"/>
              </a:lnSpc>
              <a:spcBef>
                <a:spcPts val="10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Limitation: we have limited resolution data for startup and it has lead to a situation where a country as big as the USA has only one data point for startup favored location</a:t>
            </a:r>
            <a:endParaRPr b="0" i="0" sz="1400" u="none" cap="none" strike="noStrike">
              <a:solidFill>
                <a:srgbClr val="000000"/>
              </a:solidFill>
              <a:latin typeface="Arial"/>
              <a:ea typeface="Arial"/>
              <a:cs typeface="Arial"/>
              <a:sym typeface="Arial"/>
            </a:endParaRPr>
          </a:p>
          <a:p>
            <a:pPr indent="0" lvl="0" marL="292735" marR="0" rtl="0" algn="l">
              <a:lnSpc>
                <a:spcPct val="100000"/>
              </a:lnSpc>
              <a:spcBef>
                <a:spcPts val="100"/>
              </a:spcBef>
              <a:spcAft>
                <a:spcPts val="0"/>
              </a:spcAft>
              <a:buClr>
                <a:srgbClr val="000000"/>
              </a:buClr>
              <a:buSzPts val="3200"/>
              <a:buFont typeface="Arial"/>
              <a:buNone/>
            </a:pPr>
            <a:r>
              <a:t/>
            </a:r>
            <a:endParaRPr b="0" i="0" sz="3200" u="none" cap="none" strike="noStrike">
              <a:solidFill>
                <a:srgbClr val="FFFFFF"/>
              </a:solidFill>
              <a:latin typeface="Calibri"/>
              <a:ea typeface="Calibri"/>
              <a:cs typeface="Calibri"/>
              <a:sym typeface="Calibri"/>
            </a:endParaRPr>
          </a:p>
          <a:p>
            <a:pPr indent="0" lvl="0" marL="292735" marR="0" rtl="0" algn="l">
              <a:lnSpc>
                <a:spcPct val="100000"/>
              </a:lnSpc>
              <a:spcBef>
                <a:spcPts val="10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pic>
        <p:nvPicPr>
          <p:cNvPr id="152" name="Google Shape;152;p11"/>
          <p:cNvPicPr preferRelativeResize="0"/>
          <p:nvPr/>
        </p:nvPicPr>
        <p:blipFill rotWithShape="1">
          <a:blip r:embed="rId3">
            <a:alphaModFix/>
          </a:blip>
          <a:srcRect b="0" l="0" r="0" t="0"/>
          <a:stretch/>
        </p:blipFill>
        <p:spPr>
          <a:xfrm>
            <a:off x="0" y="1243850"/>
            <a:ext cx="8885475" cy="72295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2"/>
          <p:cNvSpPr txBox="1"/>
          <p:nvPr/>
        </p:nvSpPr>
        <p:spPr>
          <a:xfrm>
            <a:off x="9330171" y="1709353"/>
            <a:ext cx="9363075" cy="1353319"/>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4400"/>
              <a:buFont typeface="Arial"/>
              <a:buNone/>
            </a:pPr>
            <a:r>
              <a:rPr b="1" i="0" lang="en-US" sz="4400" u="none" cap="none" strike="noStrike">
                <a:solidFill>
                  <a:srgbClr val="FFFFFF"/>
                </a:solidFill>
                <a:latin typeface="Calibri"/>
                <a:ea typeface="Calibri"/>
                <a:cs typeface="Calibri"/>
                <a:sym typeface="Calibri"/>
              </a:rPr>
              <a:t>Use case - </a:t>
            </a:r>
            <a:r>
              <a:rPr b="1" lang="en-US" sz="4400">
                <a:solidFill>
                  <a:srgbClr val="FFFFFF"/>
                </a:solidFill>
                <a:latin typeface="Calibri"/>
                <a:ea typeface="Calibri"/>
                <a:cs typeface="Calibri"/>
                <a:sym typeface="Calibri"/>
              </a:rPr>
              <a:t>T</a:t>
            </a:r>
            <a:r>
              <a:rPr b="1" i="0" lang="en-US" sz="4400" u="none" cap="none" strike="noStrike">
                <a:solidFill>
                  <a:srgbClr val="FFFFFF"/>
                </a:solidFill>
                <a:latin typeface="Calibri"/>
                <a:ea typeface="Calibri"/>
                <a:cs typeface="Calibri"/>
                <a:sym typeface="Calibri"/>
              </a:rPr>
              <a:t>ourist flows </a:t>
            </a:r>
            <a:endParaRPr b="0" i="0" sz="4400" u="none" cap="none" strike="noStrike">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Clr>
                <a:srgbClr val="000000"/>
              </a:buClr>
              <a:buSzPts val="2800"/>
              <a:buFont typeface="Arial"/>
              <a:buNone/>
            </a:pPr>
            <a:r>
              <a:t/>
            </a:r>
            <a:endParaRPr b="0" i="0" sz="2800" u="none" cap="none" strike="noStrike">
              <a:solidFill>
                <a:schemeClr val="dk1"/>
              </a:solidFill>
              <a:latin typeface="Tahoma"/>
              <a:ea typeface="Tahoma"/>
              <a:cs typeface="Tahoma"/>
              <a:sym typeface="Tahoma"/>
            </a:endParaRPr>
          </a:p>
        </p:txBody>
      </p:sp>
      <p:sp>
        <p:nvSpPr>
          <p:cNvPr id="158" name="Google Shape;158;p12"/>
          <p:cNvSpPr txBox="1"/>
          <p:nvPr/>
        </p:nvSpPr>
        <p:spPr>
          <a:xfrm>
            <a:off x="9330171" y="3031499"/>
            <a:ext cx="8686800" cy="5973430"/>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We used Tourist/visitor arrivals and tourism expenditure data from UN data.</a:t>
            </a:r>
            <a:endParaRPr b="0" i="0" sz="1400" u="none" cap="none" strike="noStrike">
              <a:solidFill>
                <a:srgbClr val="000000"/>
              </a:solidFill>
              <a:latin typeface="Arial"/>
              <a:ea typeface="Arial"/>
              <a:cs typeface="Arial"/>
              <a:sym typeface="Arial"/>
            </a:endParaRPr>
          </a:p>
          <a:p>
            <a:pPr indent="0" lvl="0" marL="292735" marR="0" rtl="0" algn="l">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Calibri"/>
              <a:ea typeface="Calibri"/>
              <a:cs typeface="Calibri"/>
              <a:sym typeface="Calibri"/>
            </a:endParaRPr>
          </a:p>
          <a:p>
            <a:pPr indent="0" lvl="0" marL="292735" marR="0" rtl="0" algn="l">
              <a:lnSpc>
                <a:spcPct val="100000"/>
              </a:lnSpc>
              <a:spcBef>
                <a:spcPts val="10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Heat map shows the no. of people killed by terrorist activities and circles shows the number of tourists to these countries.</a:t>
            </a:r>
            <a:endParaRPr b="0" i="0" sz="1400" u="none" cap="none" strike="noStrike">
              <a:solidFill>
                <a:srgbClr val="000000"/>
              </a:solidFill>
              <a:latin typeface="Arial"/>
              <a:ea typeface="Arial"/>
              <a:cs typeface="Arial"/>
              <a:sym typeface="Arial"/>
            </a:endParaRPr>
          </a:p>
          <a:p>
            <a:pPr indent="0" lvl="0" marL="292735" marR="0" rtl="0" algn="l">
              <a:lnSpc>
                <a:spcPct val="100000"/>
              </a:lnSpc>
              <a:spcBef>
                <a:spcPts val="1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292735" marR="0" rtl="0" algn="l">
              <a:lnSpc>
                <a:spcPct val="100000"/>
              </a:lnSpc>
              <a:spcBef>
                <a:spcPts val="10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Given the scope of this assignment the below analysis is very crude (for instance we have not filtered by years), however this exercise exemplifies the breadth of the use cases and corresponding stakeholders</a:t>
            </a:r>
            <a:endParaRPr b="0" i="0" sz="1400" u="none" cap="none" strike="noStrike">
              <a:solidFill>
                <a:srgbClr val="000000"/>
              </a:solidFill>
              <a:latin typeface="Arial"/>
              <a:ea typeface="Arial"/>
              <a:cs typeface="Arial"/>
              <a:sym typeface="Arial"/>
            </a:endParaRPr>
          </a:p>
          <a:p>
            <a:pPr indent="0" lvl="0" marL="292735" marR="0" rtl="0" algn="l">
              <a:lnSpc>
                <a:spcPct val="100000"/>
              </a:lnSpc>
              <a:spcBef>
                <a:spcPts val="10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pic>
        <p:nvPicPr>
          <p:cNvPr id="159" name="Google Shape;159;p12"/>
          <p:cNvPicPr preferRelativeResize="0"/>
          <p:nvPr/>
        </p:nvPicPr>
        <p:blipFill rotWithShape="1">
          <a:blip r:embed="rId3">
            <a:alphaModFix/>
          </a:blip>
          <a:srcRect b="12781" l="0" r="0" t="0"/>
          <a:stretch/>
        </p:blipFill>
        <p:spPr>
          <a:xfrm>
            <a:off x="264102" y="1709353"/>
            <a:ext cx="8508126" cy="572014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3"/>
          <p:cNvSpPr/>
          <p:nvPr/>
        </p:nvSpPr>
        <p:spPr>
          <a:xfrm>
            <a:off x="16321378" y="2"/>
            <a:ext cx="92709" cy="1430020"/>
          </a:xfrm>
          <a:custGeom>
            <a:rect b="b" l="l" r="r" t="t"/>
            <a:pathLst>
              <a:path extrusionOk="0" h="1430020" w="92709">
                <a:moveTo>
                  <a:pt x="0" y="1429839"/>
                </a:moveTo>
                <a:lnTo>
                  <a:pt x="0" y="0"/>
                </a:lnTo>
                <a:lnTo>
                  <a:pt x="92641" y="0"/>
                </a:lnTo>
                <a:lnTo>
                  <a:pt x="92641" y="1429839"/>
                </a:lnTo>
                <a:lnTo>
                  <a:pt x="0" y="1429839"/>
                </a:lnTo>
                <a:close/>
              </a:path>
            </a:pathLst>
          </a:custGeom>
          <a:solidFill>
            <a:srgbClr val="F417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5" name="Google Shape;165;p13"/>
          <p:cNvSpPr/>
          <p:nvPr/>
        </p:nvSpPr>
        <p:spPr>
          <a:xfrm>
            <a:off x="16321378" y="8857133"/>
            <a:ext cx="92709" cy="1430020"/>
          </a:xfrm>
          <a:custGeom>
            <a:rect b="b" l="l" r="r" t="t"/>
            <a:pathLst>
              <a:path extrusionOk="0" h="1430020" w="92709">
                <a:moveTo>
                  <a:pt x="92641" y="1429866"/>
                </a:moveTo>
                <a:lnTo>
                  <a:pt x="92641" y="0"/>
                </a:lnTo>
                <a:lnTo>
                  <a:pt x="0" y="0"/>
                </a:lnTo>
                <a:lnTo>
                  <a:pt x="0" y="1429866"/>
                </a:lnTo>
                <a:lnTo>
                  <a:pt x="92641" y="1429866"/>
                </a:lnTo>
                <a:close/>
              </a:path>
            </a:pathLst>
          </a:custGeom>
          <a:solidFill>
            <a:srgbClr val="F417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6" name="Google Shape;166;p13"/>
          <p:cNvSpPr txBox="1"/>
          <p:nvPr/>
        </p:nvSpPr>
        <p:spPr>
          <a:xfrm rot="-5400000">
            <a:off x="-2698087" y="4697515"/>
            <a:ext cx="9144000" cy="628500"/>
          </a:xfrm>
          <a:prstGeom prst="rect">
            <a:avLst/>
          </a:prstGeom>
          <a:noFill/>
          <a:ln>
            <a:noFill/>
          </a:ln>
        </p:spPr>
        <p:txBody>
          <a:bodyPr anchorCtr="0" anchor="t" bIns="0" lIns="0" spcFirstLastPara="1" rIns="0" wrap="square" tIns="99050">
            <a:noAutofit/>
          </a:bodyPr>
          <a:lstStyle/>
          <a:p>
            <a:pPr indent="-180975" lvl="0" marL="193040" marR="5080" rtl="0" algn="ctr">
              <a:lnSpc>
                <a:spcPct val="55263"/>
              </a:lnSpc>
              <a:spcBef>
                <a:spcPts val="0"/>
              </a:spcBef>
              <a:spcAft>
                <a:spcPts val="0"/>
              </a:spcAft>
              <a:buClr>
                <a:srgbClr val="000000"/>
              </a:buClr>
              <a:buSzPts val="7200"/>
              <a:buFont typeface="Arial"/>
              <a:buNone/>
            </a:pPr>
            <a:r>
              <a:rPr b="1" i="0" lang="en-US" sz="7200" u="none" cap="none" strike="noStrike">
                <a:solidFill>
                  <a:schemeClr val="lt1"/>
                </a:solidFill>
                <a:latin typeface="Calibri"/>
                <a:ea typeface="Calibri"/>
                <a:cs typeface="Calibri"/>
                <a:sym typeface="Calibri"/>
              </a:rPr>
              <a:t>CONCLUSION</a:t>
            </a:r>
            <a:endParaRPr b="1" i="0" sz="7200" u="none" cap="none" strike="noStrike">
              <a:solidFill>
                <a:schemeClr val="lt1"/>
              </a:solidFill>
              <a:latin typeface="Calibri"/>
              <a:ea typeface="Calibri"/>
              <a:cs typeface="Calibri"/>
              <a:sym typeface="Calibri"/>
            </a:endParaRPr>
          </a:p>
        </p:txBody>
      </p:sp>
      <p:sp>
        <p:nvSpPr>
          <p:cNvPr id="167" name="Google Shape;167;p13"/>
          <p:cNvSpPr/>
          <p:nvPr/>
        </p:nvSpPr>
        <p:spPr>
          <a:xfrm>
            <a:off x="4282375" y="1326600"/>
            <a:ext cx="11637000" cy="7913100"/>
          </a:xfrm>
          <a:prstGeom prst="rect">
            <a:avLst/>
          </a:prstGeom>
          <a:noFill/>
          <a:ln>
            <a:noFill/>
          </a:ln>
        </p:spPr>
        <p:txBody>
          <a:bodyPr anchorCtr="0" anchor="t" bIns="45700" lIns="91425" spcFirstLastPara="1" rIns="91425" wrap="square" tIns="45700">
            <a:noAutofit/>
          </a:bodyPr>
          <a:lstStyle/>
          <a:p>
            <a:pPr indent="0" lvl="0" marL="0" marR="5080" rtl="0" algn="l">
              <a:lnSpc>
                <a:spcPct val="114599"/>
              </a:lnSpc>
              <a:spcBef>
                <a:spcPts val="0"/>
              </a:spcBef>
              <a:spcAft>
                <a:spcPts val="0"/>
              </a:spcAft>
              <a:buClr>
                <a:srgbClr val="000000"/>
              </a:buClr>
              <a:buSzPts val="4000"/>
              <a:buFont typeface="Arial"/>
              <a:buNone/>
            </a:pPr>
            <a:r>
              <a:rPr b="0" i="0" lang="en-US" sz="4000" u="none" cap="none" strike="noStrike">
                <a:solidFill>
                  <a:srgbClr val="FF0000"/>
                </a:solidFill>
                <a:latin typeface="Calibri"/>
                <a:ea typeface="Calibri"/>
                <a:cs typeface="Calibri"/>
                <a:sym typeface="Calibri"/>
              </a:rPr>
              <a:t>Trends</a:t>
            </a:r>
            <a:r>
              <a:rPr b="0" i="0" lang="en-US" sz="32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5080" rtl="0" algn="l">
              <a:lnSpc>
                <a:spcPct val="114599"/>
              </a:lnSpc>
              <a:spcBef>
                <a:spcPts val="1265"/>
              </a:spcBef>
              <a:spcAft>
                <a:spcPts val="0"/>
              </a:spcAft>
              <a:buClr>
                <a:srgbClr val="000000"/>
              </a:buClr>
              <a:buSzPts val="3200"/>
              <a:buFont typeface="Arial"/>
              <a:buNone/>
            </a:pPr>
            <a:r>
              <a:rPr b="0" i="0" lang="en-US" sz="3200" u="none" cap="none" strike="noStrike">
                <a:solidFill>
                  <a:schemeClr val="lt1"/>
                </a:solidFill>
                <a:latin typeface="Calibri"/>
                <a:ea typeface="Calibri"/>
                <a:cs typeface="Calibri"/>
                <a:sym typeface="Calibri"/>
              </a:rPr>
              <a:t>Data shows terrorism activities peaked in 2014</a:t>
            </a:r>
            <a:r>
              <a:rPr lang="en-US" sz="3200">
                <a:solidFill>
                  <a:schemeClr val="lt1"/>
                </a:solidFill>
                <a:latin typeface="Calibri"/>
                <a:ea typeface="Calibri"/>
                <a:cs typeface="Calibri"/>
                <a:sym typeface="Calibri"/>
              </a:rPr>
              <a:t>. </a:t>
            </a:r>
            <a:r>
              <a:rPr b="0" i="0" lang="en-US" sz="3200" u="none" cap="none" strike="noStrike">
                <a:solidFill>
                  <a:schemeClr val="lt1"/>
                </a:solidFill>
                <a:latin typeface="Calibri"/>
                <a:ea typeface="Calibri"/>
                <a:cs typeface="Calibri"/>
                <a:sym typeface="Calibri"/>
              </a:rPr>
              <a:t>There is clear link to countries like Iraq - civil war   </a:t>
            </a:r>
            <a:endParaRPr b="0" i="0" sz="1400" u="none" cap="none" strike="noStrike">
              <a:solidFill>
                <a:srgbClr val="000000"/>
              </a:solidFill>
              <a:latin typeface="Arial"/>
              <a:ea typeface="Arial"/>
              <a:cs typeface="Arial"/>
              <a:sym typeface="Arial"/>
            </a:endParaRPr>
          </a:p>
          <a:p>
            <a:pPr indent="0" lvl="0" marL="0" marR="5080" rtl="0" algn="l">
              <a:lnSpc>
                <a:spcPct val="114599"/>
              </a:lnSpc>
              <a:spcBef>
                <a:spcPts val="1265"/>
              </a:spcBef>
              <a:spcAft>
                <a:spcPts val="0"/>
              </a:spcAft>
              <a:buClr>
                <a:srgbClr val="000000"/>
              </a:buClr>
              <a:buSzPts val="3200"/>
              <a:buFont typeface="Arial"/>
              <a:buNone/>
            </a:pPr>
            <a:r>
              <a:t/>
            </a:r>
            <a:endParaRPr b="0" i="0" sz="3200" u="none" cap="none" strike="noStrike">
              <a:solidFill>
                <a:schemeClr val="lt1"/>
              </a:solidFill>
              <a:latin typeface="Calibri"/>
              <a:ea typeface="Calibri"/>
              <a:cs typeface="Calibri"/>
              <a:sym typeface="Calibri"/>
            </a:endParaRPr>
          </a:p>
          <a:p>
            <a:pPr indent="0" lvl="0" marL="0" marR="5080" rtl="0" algn="l">
              <a:lnSpc>
                <a:spcPct val="114599"/>
              </a:lnSpc>
              <a:spcBef>
                <a:spcPts val="1265"/>
              </a:spcBef>
              <a:spcAft>
                <a:spcPts val="0"/>
              </a:spcAft>
              <a:buClr>
                <a:srgbClr val="000000"/>
              </a:buClr>
              <a:buSzPts val="4000"/>
              <a:buFont typeface="Arial"/>
              <a:buNone/>
            </a:pPr>
            <a:r>
              <a:rPr b="0" i="0" lang="en-US" sz="4000" u="none" cap="none" strike="noStrike">
                <a:solidFill>
                  <a:srgbClr val="FF0000"/>
                </a:solidFill>
                <a:latin typeface="Calibri"/>
                <a:ea typeface="Calibri"/>
                <a:cs typeface="Calibri"/>
                <a:sym typeface="Calibri"/>
              </a:rPr>
              <a:t>Use cases</a:t>
            </a:r>
            <a:r>
              <a:rPr b="0" i="0" lang="en-US" sz="32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5080" rtl="0" algn="l">
              <a:lnSpc>
                <a:spcPct val="114599"/>
              </a:lnSpc>
              <a:spcBef>
                <a:spcPts val="1265"/>
              </a:spcBef>
              <a:spcAft>
                <a:spcPts val="0"/>
              </a:spcAft>
              <a:buClr>
                <a:srgbClr val="000000"/>
              </a:buClr>
              <a:buSzPts val="3200"/>
              <a:buFont typeface="Arial"/>
              <a:buNone/>
            </a:pPr>
            <a:r>
              <a:rPr b="0" i="0" lang="en-US" sz="3200" u="none" cap="none" strike="noStrike">
                <a:solidFill>
                  <a:schemeClr val="lt1"/>
                </a:solidFill>
                <a:latin typeface="Calibri"/>
                <a:ea typeface="Calibri"/>
                <a:cs typeface="Calibri"/>
                <a:sym typeface="Calibri"/>
              </a:rPr>
              <a:t>Individuals interested in the risk associated with their business could refer to the database to run a risk analysis for the region of interest.</a:t>
            </a:r>
            <a:endParaRPr b="0" i="0" sz="3200" u="none" cap="none" strike="noStrike">
              <a:solidFill>
                <a:schemeClr val="lt1"/>
              </a:solidFill>
              <a:latin typeface="Calibri"/>
              <a:ea typeface="Calibri"/>
              <a:cs typeface="Calibri"/>
              <a:sym typeface="Calibri"/>
            </a:endParaRPr>
          </a:p>
          <a:p>
            <a:pPr indent="0" lvl="0" marL="0" marR="5080" rtl="0" algn="l">
              <a:lnSpc>
                <a:spcPct val="114599"/>
              </a:lnSpc>
              <a:spcBef>
                <a:spcPts val="1265"/>
              </a:spcBef>
              <a:spcAft>
                <a:spcPts val="0"/>
              </a:spcAft>
              <a:buClr>
                <a:schemeClr val="dk1"/>
              </a:buClr>
              <a:buSzPts val="1100"/>
              <a:buFont typeface="Arial"/>
              <a:buNone/>
            </a:pPr>
            <a:r>
              <a:rPr lang="en-US" sz="3200">
                <a:solidFill>
                  <a:schemeClr val="lt1"/>
                </a:solidFill>
                <a:latin typeface="Calibri"/>
                <a:ea typeface="Calibri"/>
                <a:cs typeface="Calibri"/>
                <a:sym typeface="Calibri"/>
              </a:rPr>
              <a:t>Scholars, researchers, analysts, journalists can use our analysis.</a:t>
            </a:r>
            <a:endParaRPr sz="3200">
              <a:solidFill>
                <a:schemeClr val="lt1"/>
              </a:solidFill>
              <a:latin typeface="Calibri"/>
              <a:ea typeface="Calibri"/>
              <a:cs typeface="Calibri"/>
              <a:sym typeface="Calibri"/>
            </a:endParaRPr>
          </a:p>
          <a:p>
            <a:pPr indent="0" lvl="0" marL="0" marR="5080" rtl="0" algn="l">
              <a:lnSpc>
                <a:spcPct val="114599"/>
              </a:lnSpc>
              <a:spcBef>
                <a:spcPts val="1265"/>
              </a:spcBef>
              <a:spcAft>
                <a:spcPts val="0"/>
              </a:spcAft>
              <a:buClr>
                <a:schemeClr val="dk1"/>
              </a:buClr>
              <a:buSzPts val="1100"/>
              <a:buFont typeface="Arial"/>
              <a:buNone/>
            </a:pPr>
            <a:r>
              <a:t/>
            </a:r>
            <a:endParaRPr sz="3200">
              <a:solidFill>
                <a:schemeClr val="lt1"/>
              </a:solidFill>
              <a:latin typeface="Calibri"/>
              <a:ea typeface="Calibri"/>
              <a:cs typeface="Calibri"/>
              <a:sym typeface="Calibri"/>
            </a:endParaRPr>
          </a:p>
          <a:p>
            <a:pPr indent="0" lvl="0" marL="0" marR="5080" rtl="0" algn="l">
              <a:lnSpc>
                <a:spcPct val="114599"/>
              </a:lnSpc>
              <a:spcBef>
                <a:spcPts val="1265"/>
              </a:spcBef>
              <a:spcAft>
                <a:spcPts val="0"/>
              </a:spcAft>
              <a:buClr>
                <a:srgbClr val="000000"/>
              </a:buClr>
              <a:buSzPts val="3200"/>
              <a:buFont typeface="Arial"/>
              <a:buNone/>
            </a:pPr>
            <a:r>
              <a:t/>
            </a:r>
            <a:endParaRPr sz="32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4"/>
          <p:cNvSpPr/>
          <p:nvPr/>
        </p:nvSpPr>
        <p:spPr>
          <a:xfrm>
            <a:off x="16321378" y="2"/>
            <a:ext cx="92709" cy="1430020"/>
          </a:xfrm>
          <a:custGeom>
            <a:rect b="b" l="l" r="r" t="t"/>
            <a:pathLst>
              <a:path extrusionOk="0" h="1430020" w="92709">
                <a:moveTo>
                  <a:pt x="0" y="1429839"/>
                </a:moveTo>
                <a:lnTo>
                  <a:pt x="0" y="0"/>
                </a:lnTo>
                <a:lnTo>
                  <a:pt x="92641" y="0"/>
                </a:lnTo>
                <a:lnTo>
                  <a:pt x="92641" y="1429839"/>
                </a:lnTo>
                <a:lnTo>
                  <a:pt x="0" y="1429839"/>
                </a:lnTo>
                <a:close/>
              </a:path>
            </a:pathLst>
          </a:custGeom>
          <a:solidFill>
            <a:srgbClr val="F417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3" name="Google Shape;173;p14"/>
          <p:cNvSpPr/>
          <p:nvPr/>
        </p:nvSpPr>
        <p:spPr>
          <a:xfrm>
            <a:off x="16321378" y="8857133"/>
            <a:ext cx="92709" cy="1430020"/>
          </a:xfrm>
          <a:custGeom>
            <a:rect b="b" l="l" r="r" t="t"/>
            <a:pathLst>
              <a:path extrusionOk="0" h="1430020" w="92709">
                <a:moveTo>
                  <a:pt x="92641" y="1429866"/>
                </a:moveTo>
                <a:lnTo>
                  <a:pt x="92641" y="0"/>
                </a:lnTo>
                <a:lnTo>
                  <a:pt x="0" y="0"/>
                </a:lnTo>
                <a:lnTo>
                  <a:pt x="0" y="1429866"/>
                </a:lnTo>
                <a:lnTo>
                  <a:pt x="92641" y="1429866"/>
                </a:lnTo>
                <a:close/>
              </a:path>
            </a:pathLst>
          </a:custGeom>
          <a:solidFill>
            <a:srgbClr val="F417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4" name="Google Shape;174;p14"/>
          <p:cNvSpPr txBox="1"/>
          <p:nvPr/>
        </p:nvSpPr>
        <p:spPr>
          <a:xfrm rot="-5400000">
            <a:off x="-2698087" y="4697515"/>
            <a:ext cx="9144000" cy="628500"/>
          </a:xfrm>
          <a:prstGeom prst="rect">
            <a:avLst/>
          </a:prstGeom>
          <a:noFill/>
          <a:ln>
            <a:noFill/>
          </a:ln>
        </p:spPr>
        <p:txBody>
          <a:bodyPr anchorCtr="0" anchor="t" bIns="0" lIns="0" spcFirstLastPara="1" rIns="0" wrap="square" tIns="99050">
            <a:noAutofit/>
          </a:bodyPr>
          <a:lstStyle/>
          <a:p>
            <a:pPr indent="-180975" lvl="0" marL="193040" marR="5080" rtl="0" algn="ctr">
              <a:lnSpc>
                <a:spcPct val="55263"/>
              </a:lnSpc>
              <a:spcBef>
                <a:spcPts val="0"/>
              </a:spcBef>
              <a:spcAft>
                <a:spcPts val="0"/>
              </a:spcAft>
              <a:buClr>
                <a:srgbClr val="000000"/>
              </a:buClr>
              <a:buSzPts val="7200"/>
              <a:buFont typeface="Arial"/>
              <a:buNone/>
            </a:pPr>
            <a:r>
              <a:rPr b="1" i="0" lang="en-US" sz="7200" u="none" cap="none" strike="noStrike">
                <a:solidFill>
                  <a:schemeClr val="lt1"/>
                </a:solidFill>
                <a:latin typeface="Calibri"/>
                <a:ea typeface="Calibri"/>
                <a:cs typeface="Calibri"/>
                <a:sym typeface="Calibri"/>
              </a:rPr>
              <a:t>Resources</a:t>
            </a:r>
            <a:endParaRPr b="1" i="0" sz="7200" u="none" cap="none" strike="noStrike">
              <a:solidFill>
                <a:schemeClr val="lt1"/>
              </a:solidFill>
              <a:latin typeface="Calibri"/>
              <a:ea typeface="Calibri"/>
              <a:cs typeface="Calibri"/>
              <a:sym typeface="Calibri"/>
            </a:endParaRPr>
          </a:p>
        </p:txBody>
      </p:sp>
      <p:sp>
        <p:nvSpPr>
          <p:cNvPr id="175" name="Google Shape;175;p14"/>
          <p:cNvSpPr/>
          <p:nvPr/>
        </p:nvSpPr>
        <p:spPr>
          <a:xfrm>
            <a:off x="4281375" y="2094638"/>
            <a:ext cx="13762800" cy="6121200"/>
          </a:xfrm>
          <a:prstGeom prst="rect">
            <a:avLst/>
          </a:prstGeom>
          <a:solidFill>
            <a:srgbClr val="FFFFFF"/>
          </a:solid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5080" rtl="0" algn="l">
              <a:lnSpc>
                <a:spcPct val="114599"/>
              </a:lnSpc>
              <a:spcBef>
                <a:spcPts val="0"/>
              </a:spcBef>
              <a:spcAft>
                <a:spcPts val="0"/>
              </a:spcAft>
              <a:buClr>
                <a:srgbClr val="000000"/>
              </a:buClr>
              <a:buSzPts val="4000"/>
              <a:buFont typeface="Arial"/>
              <a:buNone/>
            </a:pPr>
            <a:r>
              <a:rPr b="0" i="0" lang="en-US" sz="4000" u="none" cap="none" strike="noStrike">
                <a:solidFill>
                  <a:srgbClr val="FF0000"/>
                </a:solidFill>
                <a:latin typeface="Calibri"/>
                <a:ea typeface="Calibri"/>
                <a:cs typeface="Calibri"/>
                <a:sym typeface="Calibri"/>
              </a:rPr>
              <a:t>Github </a:t>
            </a:r>
            <a:r>
              <a:rPr lang="en-US" sz="4000">
                <a:solidFill>
                  <a:srgbClr val="FF0000"/>
                </a:solidFill>
                <a:latin typeface="Calibri"/>
                <a:ea typeface="Calibri"/>
                <a:cs typeface="Calibri"/>
                <a:sym typeface="Calibri"/>
              </a:rPr>
              <a:t>L</a:t>
            </a:r>
            <a:r>
              <a:rPr b="0" i="0" lang="en-US" sz="4000" u="none" cap="none" strike="noStrike">
                <a:solidFill>
                  <a:srgbClr val="FF0000"/>
                </a:solidFill>
                <a:latin typeface="Calibri"/>
                <a:ea typeface="Calibri"/>
                <a:cs typeface="Calibri"/>
                <a:sym typeface="Calibri"/>
              </a:rPr>
              <a:t>ink</a:t>
            </a:r>
            <a:r>
              <a:rPr lang="en-US" sz="4000">
                <a:solidFill>
                  <a:srgbClr val="FF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5080" rtl="0" algn="l">
              <a:lnSpc>
                <a:spcPct val="114599"/>
              </a:lnSpc>
              <a:spcBef>
                <a:spcPts val="1265"/>
              </a:spcBef>
              <a:spcAft>
                <a:spcPts val="0"/>
              </a:spcAft>
              <a:buClr>
                <a:srgbClr val="000000"/>
              </a:buClr>
              <a:buSzPts val="3000"/>
              <a:buFont typeface="Arial"/>
              <a:buNone/>
            </a:pPr>
            <a:r>
              <a:rPr b="0" i="0" lang="en-US" sz="3000" u="sng" cap="none" strike="noStrike">
                <a:solidFill>
                  <a:schemeClr val="hlink"/>
                </a:solidFill>
                <a:latin typeface="Arial"/>
                <a:ea typeface="Arial"/>
                <a:cs typeface="Arial"/>
                <a:sym typeface="Arial"/>
                <a:hlinkClick r:id="rId3"/>
              </a:rPr>
              <a:t>https://github.com/kanishk307/Global-Terrorism-Dataset-INFM600</a:t>
            </a:r>
            <a:endParaRPr b="0" i="0" sz="3000" u="none" cap="none" strike="noStrike">
              <a:solidFill>
                <a:srgbClr val="000000"/>
              </a:solidFill>
              <a:latin typeface="Arial"/>
              <a:ea typeface="Arial"/>
              <a:cs typeface="Arial"/>
              <a:sym typeface="Arial"/>
            </a:endParaRPr>
          </a:p>
          <a:p>
            <a:pPr indent="0" lvl="0" marL="0" marR="5080" rtl="0" algn="l">
              <a:lnSpc>
                <a:spcPct val="114599"/>
              </a:lnSpc>
              <a:spcBef>
                <a:spcPts val="1265"/>
              </a:spcBef>
              <a:spcAft>
                <a:spcPts val="0"/>
              </a:spcAft>
              <a:buClr>
                <a:srgbClr val="000000"/>
              </a:buClr>
              <a:buSzPts val="3200"/>
              <a:buFont typeface="Arial"/>
              <a:buNone/>
            </a:pPr>
            <a:r>
              <a:t/>
            </a:r>
            <a:endParaRPr b="0" i="0" sz="3200" u="none" cap="none" strike="noStrike">
              <a:solidFill>
                <a:schemeClr val="lt1"/>
              </a:solidFill>
              <a:latin typeface="Calibri"/>
              <a:ea typeface="Calibri"/>
              <a:cs typeface="Calibri"/>
              <a:sym typeface="Calibri"/>
            </a:endParaRPr>
          </a:p>
          <a:p>
            <a:pPr indent="0" lvl="0" marL="0" marR="5080" rtl="0" algn="l">
              <a:lnSpc>
                <a:spcPct val="114599"/>
              </a:lnSpc>
              <a:spcBef>
                <a:spcPts val="1265"/>
              </a:spcBef>
              <a:spcAft>
                <a:spcPts val="0"/>
              </a:spcAft>
              <a:buClr>
                <a:srgbClr val="000000"/>
              </a:buClr>
              <a:buSzPts val="4000"/>
              <a:buFont typeface="Arial"/>
              <a:buNone/>
            </a:pPr>
            <a:r>
              <a:rPr b="0" i="0" lang="en-US" sz="4000" u="none" cap="none" strike="noStrike">
                <a:solidFill>
                  <a:srgbClr val="FF0000"/>
                </a:solidFill>
                <a:latin typeface="Calibri"/>
                <a:ea typeface="Calibri"/>
                <a:cs typeface="Calibri"/>
                <a:sym typeface="Calibri"/>
              </a:rPr>
              <a:t>Quick Links:</a:t>
            </a:r>
            <a:endParaRPr b="0" i="0" sz="4000" u="none" cap="none" strike="noStrike">
              <a:solidFill>
                <a:srgbClr val="FF0000"/>
              </a:solidFill>
              <a:latin typeface="Calibri"/>
              <a:ea typeface="Calibri"/>
              <a:cs typeface="Calibri"/>
              <a:sym typeface="Calibri"/>
            </a:endParaRPr>
          </a:p>
          <a:p>
            <a:pPr indent="-368300" lvl="0" marL="457200" marR="5080" rtl="0" algn="l">
              <a:lnSpc>
                <a:spcPct val="114599"/>
              </a:lnSpc>
              <a:spcBef>
                <a:spcPts val="1265"/>
              </a:spcBef>
              <a:spcAft>
                <a:spcPts val="0"/>
              </a:spcAft>
              <a:buClr>
                <a:srgbClr val="FF0000"/>
              </a:buClr>
              <a:buSzPts val="2200"/>
              <a:buFont typeface="Calibri"/>
              <a:buChar char="●"/>
            </a:pPr>
            <a:r>
              <a:rPr b="0" i="0" lang="en-US" sz="2200" u="none" cap="none" strike="noStrike">
                <a:solidFill>
                  <a:srgbClr val="FF0000"/>
                </a:solidFill>
                <a:latin typeface="Calibri"/>
                <a:ea typeface="Calibri"/>
                <a:cs typeface="Calibri"/>
                <a:sym typeface="Calibri"/>
              </a:rPr>
              <a:t>Presentation:</a:t>
            </a:r>
            <a:r>
              <a:rPr b="0" i="0" lang="en-US" sz="2200" u="none" cap="none" strike="noStrike">
                <a:solidFill>
                  <a:srgbClr val="FF0000"/>
                </a:solidFill>
                <a:latin typeface="Calibri"/>
                <a:ea typeface="Calibri"/>
                <a:cs typeface="Calibri"/>
                <a:sym typeface="Calibri"/>
              </a:rPr>
              <a:t> </a:t>
            </a:r>
            <a:r>
              <a:rPr b="0" i="0" lang="en-US" sz="2200" u="sng" cap="none" strike="noStrike">
                <a:solidFill>
                  <a:schemeClr val="hlink"/>
                </a:solidFill>
                <a:latin typeface="Arial"/>
                <a:ea typeface="Arial"/>
                <a:cs typeface="Arial"/>
                <a:sym typeface="Arial"/>
                <a:hlinkClick r:id="rId4"/>
              </a:rPr>
              <a:t>https://github.com/kanishk307/Global-Terrorism-Dataset-INFM600/tree/master/Presentation</a:t>
            </a:r>
            <a:endParaRPr b="0" i="0" sz="2200" u="none" cap="none" strike="noStrike">
              <a:solidFill>
                <a:srgbClr val="FF0000"/>
              </a:solidFill>
              <a:latin typeface="Calibri"/>
              <a:ea typeface="Calibri"/>
              <a:cs typeface="Calibri"/>
              <a:sym typeface="Calibri"/>
            </a:endParaRPr>
          </a:p>
          <a:p>
            <a:pPr indent="-368300" lvl="0" marL="457200" marR="5080" rtl="0" algn="l">
              <a:lnSpc>
                <a:spcPct val="114599"/>
              </a:lnSpc>
              <a:spcBef>
                <a:spcPts val="0"/>
              </a:spcBef>
              <a:spcAft>
                <a:spcPts val="0"/>
              </a:spcAft>
              <a:buClr>
                <a:srgbClr val="FF0000"/>
              </a:buClr>
              <a:buSzPts val="2200"/>
              <a:buFont typeface="Calibri"/>
              <a:buChar char="●"/>
            </a:pPr>
            <a:r>
              <a:rPr b="0" i="0" lang="en-US" sz="2200" u="none" cap="none" strike="noStrike">
                <a:solidFill>
                  <a:srgbClr val="FF0000"/>
                </a:solidFill>
                <a:latin typeface="Calibri"/>
                <a:ea typeface="Calibri"/>
                <a:cs typeface="Calibri"/>
                <a:sym typeface="Calibri"/>
              </a:rPr>
              <a:t>R Code: </a:t>
            </a:r>
            <a:r>
              <a:rPr b="0" i="0" lang="en-US" sz="2200" u="sng" cap="none" strike="noStrike">
                <a:solidFill>
                  <a:schemeClr val="hlink"/>
                </a:solidFill>
                <a:latin typeface="Arial"/>
                <a:ea typeface="Arial"/>
                <a:cs typeface="Arial"/>
                <a:sym typeface="Arial"/>
                <a:hlinkClick r:id="rId5"/>
              </a:rPr>
              <a:t>https://github.com/kanishk307/Global-Terrorism-Dataset-INFM600/tree/master/Code</a:t>
            </a:r>
            <a:endParaRPr b="0" i="0" sz="2200" u="none" cap="none" strike="noStrike">
              <a:solidFill>
                <a:srgbClr val="FF0000"/>
              </a:solidFill>
              <a:latin typeface="Calibri"/>
              <a:ea typeface="Calibri"/>
              <a:cs typeface="Calibri"/>
              <a:sym typeface="Calibri"/>
            </a:endParaRPr>
          </a:p>
          <a:p>
            <a:pPr indent="-368300" lvl="0" marL="457200" marR="5080" rtl="0" algn="l">
              <a:lnSpc>
                <a:spcPct val="114599"/>
              </a:lnSpc>
              <a:spcBef>
                <a:spcPts val="0"/>
              </a:spcBef>
              <a:spcAft>
                <a:spcPts val="0"/>
              </a:spcAft>
              <a:buClr>
                <a:srgbClr val="FF0000"/>
              </a:buClr>
              <a:buSzPts val="2200"/>
              <a:buFont typeface="Calibri"/>
              <a:buChar char="●"/>
            </a:pPr>
            <a:r>
              <a:rPr b="0" i="0" lang="en-US" sz="2200" u="none" cap="none" strike="noStrike">
                <a:solidFill>
                  <a:srgbClr val="FF0000"/>
                </a:solidFill>
                <a:latin typeface="Calibri"/>
                <a:ea typeface="Calibri"/>
                <a:cs typeface="Calibri"/>
                <a:sym typeface="Calibri"/>
              </a:rPr>
              <a:t>Dataset: </a:t>
            </a:r>
            <a:r>
              <a:rPr b="0" i="0" lang="en-US" sz="2200" u="sng" cap="none" strike="noStrike">
                <a:solidFill>
                  <a:schemeClr val="hlink"/>
                </a:solidFill>
                <a:latin typeface="Arial"/>
                <a:ea typeface="Arial"/>
                <a:cs typeface="Arial"/>
                <a:sym typeface="Arial"/>
                <a:hlinkClick r:id="rId6"/>
              </a:rPr>
              <a:t>https://github.com/kanishk307/Global-Terrorism-Dataset-INFM600/tree/master/Dataset</a:t>
            </a:r>
            <a:endParaRPr b="0" i="0" sz="2200" u="none" cap="none" strike="noStrike">
              <a:solidFill>
                <a:srgbClr val="FF0000"/>
              </a:solidFill>
              <a:latin typeface="Calibri"/>
              <a:ea typeface="Calibri"/>
              <a:cs typeface="Calibri"/>
              <a:sym typeface="Calibri"/>
            </a:endParaRPr>
          </a:p>
          <a:p>
            <a:pPr indent="-368300" lvl="0" marL="457200" marR="5080" rtl="0" algn="l">
              <a:lnSpc>
                <a:spcPct val="114599"/>
              </a:lnSpc>
              <a:spcBef>
                <a:spcPts val="0"/>
              </a:spcBef>
              <a:spcAft>
                <a:spcPts val="0"/>
              </a:spcAft>
              <a:buClr>
                <a:srgbClr val="FF0000"/>
              </a:buClr>
              <a:buSzPts val="2200"/>
              <a:buFont typeface="Calibri"/>
              <a:buChar char="●"/>
            </a:pPr>
            <a:r>
              <a:rPr b="0" i="0" lang="en-US" sz="2200" u="none" cap="none" strike="noStrike">
                <a:solidFill>
                  <a:srgbClr val="FF0000"/>
                </a:solidFill>
                <a:latin typeface="Calibri"/>
                <a:ea typeface="Calibri"/>
                <a:cs typeface="Calibri"/>
                <a:sym typeface="Calibri"/>
              </a:rPr>
              <a:t>Report: </a:t>
            </a:r>
            <a:r>
              <a:rPr b="0" i="0" lang="en-US" sz="2200" u="sng" cap="none" strike="noStrike">
                <a:solidFill>
                  <a:schemeClr val="hlink"/>
                </a:solidFill>
                <a:latin typeface="Arial"/>
                <a:ea typeface="Arial"/>
                <a:cs typeface="Arial"/>
                <a:sym typeface="Arial"/>
                <a:hlinkClick r:id="rId7"/>
              </a:rPr>
              <a:t>https://github.com/kanishk307/Global-Terrorism-Dataset-INFM600/tree/master/Report</a:t>
            </a:r>
            <a:endParaRPr b="0" i="0" sz="2200" u="none" cap="none" strike="noStrike">
              <a:solidFill>
                <a:srgbClr val="FF0000"/>
              </a:solidFill>
              <a:latin typeface="Calibri"/>
              <a:ea typeface="Calibri"/>
              <a:cs typeface="Calibri"/>
              <a:sym typeface="Calibri"/>
            </a:endParaRPr>
          </a:p>
          <a:p>
            <a:pPr indent="-368300" lvl="0" marL="457200" marR="5080" rtl="0" algn="l">
              <a:lnSpc>
                <a:spcPct val="114599"/>
              </a:lnSpc>
              <a:spcBef>
                <a:spcPts val="0"/>
              </a:spcBef>
              <a:spcAft>
                <a:spcPts val="0"/>
              </a:spcAft>
              <a:buClr>
                <a:srgbClr val="FF0000"/>
              </a:buClr>
              <a:buSzPts val="2200"/>
              <a:buFont typeface="Calibri"/>
              <a:buChar char="●"/>
            </a:pPr>
            <a:r>
              <a:rPr b="0" i="0" lang="en-US" sz="2200" u="none" cap="none" strike="noStrike">
                <a:solidFill>
                  <a:srgbClr val="FF0000"/>
                </a:solidFill>
                <a:latin typeface="Calibri"/>
                <a:ea typeface="Calibri"/>
                <a:cs typeface="Calibri"/>
                <a:sym typeface="Calibri"/>
              </a:rPr>
              <a:t>Proposal: </a:t>
            </a:r>
            <a:r>
              <a:rPr b="0" i="0" lang="en-US" sz="2200" u="sng" cap="none" strike="noStrike">
                <a:solidFill>
                  <a:schemeClr val="hlink"/>
                </a:solidFill>
                <a:latin typeface="Arial"/>
                <a:ea typeface="Arial"/>
                <a:cs typeface="Arial"/>
                <a:sym typeface="Arial"/>
                <a:hlinkClick r:id="rId8"/>
              </a:rPr>
              <a:t>https://github.com/kanishk307/Global-Terrorism-Dataset-INFM600/tree/master/Proposal</a:t>
            </a:r>
            <a:endParaRPr b="0" i="0" sz="2200" u="none" cap="none" strike="noStrike">
              <a:solidFill>
                <a:srgbClr val="FF0000"/>
              </a:solidFill>
              <a:latin typeface="Calibri"/>
              <a:ea typeface="Calibri"/>
              <a:cs typeface="Calibri"/>
              <a:sym typeface="Calibri"/>
            </a:endParaRPr>
          </a:p>
          <a:p>
            <a:pPr indent="-368300" lvl="0" marL="457200" marR="5080" rtl="0" algn="l">
              <a:lnSpc>
                <a:spcPct val="114599"/>
              </a:lnSpc>
              <a:spcBef>
                <a:spcPts val="0"/>
              </a:spcBef>
              <a:spcAft>
                <a:spcPts val="0"/>
              </a:spcAft>
              <a:buClr>
                <a:srgbClr val="FF0000"/>
              </a:buClr>
              <a:buSzPts val="2200"/>
              <a:buFont typeface="Calibri"/>
              <a:buChar char="●"/>
            </a:pPr>
            <a:r>
              <a:rPr b="0" i="0" lang="en-US" sz="2200" u="none" cap="none" strike="noStrike">
                <a:solidFill>
                  <a:srgbClr val="FF0000"/>
                </a:solidFill>
                <a:latin typeface="Calibri"/>
                <a:ea typeface="Calibri"/>
                <a:cs typeface="Calibri"/>
                <a:sym typeface="Calibri"/>
              </a:rPr>
              <a:t>Tableau: </a:t>
            </a:r>
            <a:r>
              <a:rPr b="0" i="0" lang="en-US" sz="2200" u="sng" cap="none" strike="noStrike">
                <a:solidFill>
                  <a:schemeClr val="hlink"/>
                </a:solidFill>
                <a:latin typeface="Arial"/>
                <a:ea typeface="Arial"/>
                <a:cs typeface="Arial"/>
                <a:sym typeface="Arial"/>
                <a:hlinkClick r:id="rId9"/>
              </a:rPr>
              <a:t>https://github.com/kanishk307/Global-Terrorism-Dataset-INFM600/tree/master/Tableau</a:t>
            </a:r>
            <a:endParaRPr b="0" i="0" sz="2200" u="none" cap="none" strike="noStrike">
              <a:solidFill>
                <a:srgbClr val="FF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2"/>
          <p:cNvSpPr txBox="1"/>
          <p:nvPr>
            <p:ph type="title"/>
          </p:nvPr>
        </p:nvSpPr>
        <p:spPr>
          <a:xfrm>
            <a:off x="5257800" y="537977"/>
            <a:ext cx="10151110" cy="1478600"/>
          </a:xfrm>
          <a:prstGeom prst="rect">
            <a:avLst/>
          </a:prstGeom>
          <a:noFill/>
          <a:ln>
            <a:noFill/>
          </a:ln>
        </p:spPr>
        <p:txBody>
          <a:bodyPr anchorCtr="0" anchor="t" bIns="0" lIns="0" spcFirstLastPara="1" rIns="0" wrap="square" tIns="245100">
            <a:noAutofit/>
          </a:bodyPr>
          <a:lstStyle/>
          <a:p>
            <a:pPr indent="-2898140" lvl="0" marL="2910205" marR="5080" rtl="0" algn="l">
              <a:lnSpc>
                <a:spcPct val="99555"/>
              </a:lnSpc>
              <a:spcBef>
                <a:spcPts val="0"/>
              </a:spcBef>
              <a:spcAft>
                <a:spcPts val="0"/>
              </a:spcAft>
              <a:buSzPts val="1400"/>
              <a:buNone/>
            </a:pPr>
            <a:r>
              <a:rPr lang="en-US" sz="8000">
                <a:solidFill>
                  <a:srgbClr val="FFFFFF"/>
                </a:solidFill>
              </a:rPr>
              <a:t>INTRODUCTION</a:t>
            </a:r>
            <a:endParaRPr sz="8000"/>
          </a:p>
        </p:txBody>
      </p:sp>
      <p:sp>
        <p:nvSpPr>
          <p:cNvPr id="68" name="Google Shape;68;p2"/>
          <p:cNvSpPr txBox="1"/>
          <p:nvPr/>
        </p:nvSpPr>
        <p:spPr>
          <a:xfrm>
            <a:off x="2209800" y="4305300"/>
            <a:ext cx="14401800" cy="5093061"/>
          </a:xfrm>
          <a:prstGeom prst="rect">
            <a:avLst/>
          </a:prstGeom>
          <a:noFill/>
          <a:ln>
            <a:noFill/>
          </a:ln>
        </p:spPr>
        <p:txBody>
          <a:bodyPr anchorCtr="0" anchor="t" bIns="0" lIns="0" spcFirstLastPara="1" rIns="0" wrap="square" tIns="12700">
            <a:noAutofit/>
          </a:bodyPr>
          <a:lstStyle/>
          <a:p>
            <a:pPr indent="0" lvl="0" marL="0" marR="0" rtl="0" algn="l">
              <a:lnSpc>
                <a:spcPct val="200000"/>
              </a:lnSpc>
              <a:spcBef>
                <a:spcPts val="0"/>
              </a:spcBef>
              <a:spcAft>
                <a:spcPts val="0"/>
              </a:spcAft>
              <a:buClr>
                <a:srgbClr val="000000"/>
              </a:buClr>
              <a:buSzPts val="2800"/>
              <a:buFont typeface="Arial"/>
              <a:buNone/>
            </a:pPr>
            <a:r>
              <a:rPr b="1" i="0" lang="en-US" sz="2800" u="none" cap="none" strike="noStrike">
                <a:solidFill>
                  <a:schemeClr val="lt1"/>
                </a:solidFill>
                <a:latin typeface="Tahoma"/>
                <a:ea typeface="Tahoma"/>
                <a:cs typeface="Tahoma"/>
                <a:sym typeface="Tahoma"/>
              </a:rPr>
              <a:t>Data Source: </a:t>
            </a:r>
            <a:r>
              <a:rPr b="0" i="0" lang="en-US" sz="2800" u="none" cap="none" strike="noStrike">
                <a:solidFill>
                  <a:schemeClr val="lt1"/>
                </a:solidFill>
                <a:latin typeface="Tahoma"/>
                <a:ea typeface="Tahoma"/>
                <a:cs typeface="Tahoma"/>
                <a:sym typeface="Tahoma"/>
              </a:rPr>
              <a:t>START, the National Consortium for the Study of Terrorism and Responses to Terrorism, University of Maryland, College Park </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100"/>
              </a:spcBef>
              <a:spcAft>
                <a:spcPts val="0"/>
              </a:spcAft>
              <a:buClr>
                <a:srgbClr val="000000"/>
              </a:buClr>
              <a:buSzPts val="2800"/>
              <a:buFont typeface="Arial"/>
              <a:buNone/>
            </a:pPr>
            <a:r>
              <a:rPr b="1" i="0" lang="en-US" sz="2800" u="none" cap="none" strike="noStrike">
                <a:solidFill>
                  <a:schemeClr val="lt1"/>
                </a:solidFill>
                <a:latin typeface="Tahoma"/>
                <a:ea typeface="Tahoma"/>
                <a:cs typeface="Tahoma"/>
                <a:sym typeface="Tahoma"/>
              </a:rPr>
              <a:t>Records: </a:t>
            </a:r>
            <a:r>
              <a:rPr b="0" i="0" lang="en-US" sz="2800" u="none" cap="none" strike="noStrike">
                <a:solidFill>
                  <a:schemeClr val="lt1"/>
                </a:solidFill>
                <a:latin typeface="Tahoma"/>
                <a:ea typeface="Tahoma"/>
                <a:cs typeface="Tahoma"/>
                <a:sym typeface="Tahoma"/>
              </a:rPr>
              <a:t>180k+ incidents</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100"/>
              </a:spcBef>
              <a:spcAft>
                <a:spcPts val="0"/>
              </a:spcAft>
              <a:buClr>
                <a:srgbClr val="000000"/>
              </a:buClr>
              <a:buSzPts val="2800"/>
              <a:buFont typeface="Arial"/>
              <a:buNone/>
            </a:pPr>
            <a:r>
              <a:rPr b="1" i="0" lang="en-US" sz="2800" u="none" cap="none" strike="noStrike">
                <a:solidFill>
                  <a:schemeClr val="lt1"/>
                </a:solidFill>
                <a:latin typeface="Tahoma"/>
                <a:ea typeface="Tahoma"/>
                <a:cs typeface="Tahoma"/>
                <a:sym typeface="Tahoma"/>
              </a:rPr>
              <a:t>Time Period: </a:t>
            </a:r>
            <a:r>
              <a:rPr b="0" i="0" lang="en-US" sz="2800" u="none" cap="none" strike="noStrike">
                <a:solidFill>
                  <a:schemeClr val="lt1"/>
                </a:solidFill>
                <a:latin typeface="Tahoma"/>
                <a:ea typeface="Tahoma"/>
                <a:cs typeface="Tahoma"/>
                <a:sym typeface="Tahoma"/>
              </a:rPr>
              <a:t>1970 to 2017 (except 1993)</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100"/>
              </a:spcBef>
              <a:spcAft>
                <a:spcPts val="0"/>
              </a:spcAft>
              <a:buClr>
                <a:srgbClr val="000000"/>
              </a:buClr>
              <a:buSzPts val="2800"/>
              <a:buFont typeface="Arial"/>
              <a:buNone/>
            </a:pPr>
            <a:r>
              <a:rPr b="1" i="0" lang="en-US" sz="2800" u="none" cap="none" strike="noStrike">
                <a:solidFill>
                  <a:schemeClr val="lt1"/>
                </a:solidFill>
                <a:latin typeface="Tahoma"/>
                <a:ea typeface="Tahoma"/>
                <a:cs typeface="Tahoma"/>
                <a:sym typeface="Tahoma"/>
              </a:rPr>
              <a:t>Variables: </a:t>
            </a:r>
            <a:r>
              <a:rPr b="0" i="0" lang="en-US" sz="2800" u="none" cap="none" strike="noStrike">
                <a:solidFill>
                  <a:schemeClr val="lt1"/>
                </a:solidFill>
                <a:latin typeface="Tahoma"/>
                <a:ea typeface="Tahoma"/>
                <a:cs typeface="Tahoma"/>
                <a:sym typeface="Tahoma"/>
              </a:rPr>
              <a:t>&gt;100</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100"/>
              </a:spcBef>
              <a:spcAft>
                <a:spcPts val="0"/>
              </a:spcAft>
              <a:buClr>
                <a:srgbClr val="000000"/>
              </a:buClr>
              <a:buSzPts val="2800"/>
              <a:buFont typeface="Arial"/>
              <a:buNone/>
            </a:pPr>
            <a:r>
              <a:rPr b="1" i="0" lang="en-US" sz="2800" u="none" cap="none" strike="noStrike">
                <a:solidFill>
                  <a:schemeClr val="lt1"/>
                </a:solidFill>
                <a:latin typeface="Tahoma"/>
                <a:ea typeface="Tahoma"/>
                <a:cs typeface="Tahoma"/>
                <a:sym typeface="Tahoma"/>
              </a:rPr>
              <a:t>Source: </a:t>
            </a:r>
            <a:r>
              <a:rPr b="0" i="0" lang="en-US" sz="2800" u="none" cap="none" strike="noStrike">
                <a:solidFill>
                  <a:schemeClr val="lt1"/>
                </a:solidFill>
                <a:latin typeface="Tahoma"/>
                <a:ea typeface="Tahoma"/>
                <a:cs typeface="Tahoma"/>
                <a:sym typeface="Tahoma"/>
              </a:rPr>
              <a:t>Unclassified information, mainly media reports</a:t>
            </a:r>
            <a:endParaRPr b="0" i="0" sz="2800" u="none" cap="none" strike="noStrike">
              <a:solidFill>
                <a:schemeClr val="lt1"/>
              </a:solidFill>
              <a:latin typeface="Tahoma"/>
              <a:ea typeface="Tahoma"/>
              <a:cs typeface="Tahoma"/>
              <a:sym typeface="Tahoma"/>
            </a:endParaRPr>
          </a:p>
        </p:txBody>
      </p:sp>
      <p:sp>
        <p:nvSpPr>
          <p:cNvPr id="69" name="Google Shape;69;p2"/>
          <p:cNvSpPr/>
          <p:nvPr/>
        </p:nvSpPr>
        <p:spPr>
          <a:xfrm>
            <a:off x="1859316" y="1"/>
            <a:ext cx="92710" cy="1955800"/>
          </a:xfrm>
          <a:custGeom>
            <a:rect b="b" l="l" r="r" t="t"/>
            <a:pathLst>
              <a:path extrusionOk="0" h="1955800" w="92710">
                <a:moveTo>
                  <a:pt x="0" y="1955671"/>
                </a:moveTo>
                <a:lnTo>
                  <a:pt x="0" y="0"/>
                </a:lnTo>
                <a:lnTo>
                  <a:pt x="92641" y="0"/>
                </a:lnTo>
                <a:lnTo>
                  <a:pt x="92641" y="1955671"/>
                </a:lnTo>
                <a:lnTo>
                  <a:pt x="0" y="195567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2"/>
          <p:cNvSpPr/>
          <p:nvPr/>
        </p:nvSpPr>
        <p:spPr>
          <a:xfrm>
            <a:off x="16321378" y="8331305"/>
            <a:ext cx="92710" cy="1955800"/>
          </a:xfrm>
          <a:custGeom>
            <a:rect b="b" l="l" r="r" t="t"/>
            <a:pathLst>
              <a:path extrusionOk="0" h="1955800" w="92709">
                <a:moveTo>
                  <a:pt x="92641" y="1955694"/>
                </a:moveTo>
                <a:lnTo>
                  <a:pt x="92641" y="0"/>
                </a:lnTo>
                <a:lnTo>
                  <a:pt x="0" y="0"/>
                </a:lnTo>
                <a:lnTo>
                  <a:pt x="0" y="1955694"/>
                </a:lnTo>
                <a:lnTo>
                  <a:pt x="92641" y="1955694"/>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2"/>
          <p:cNvSpPr/>
          <p:nvPr/>
        </p:nvSpPr>
        <p:spPr>
          <a:xfrm>
            <a:off x="2209800" y="2658455"/>
            <a:ext cx="14401800" cy="95410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ahoma"/>
                <a:ea typeface="Tahoma"/>
                <a:cs typeface="Tahoma"/>
                <a:sym typeface="Tahoma"/>
              </a:rPr>
              <a:t>“</a:t>
            </a:r>
            <a:r>
              <a:rPr b="1" i="1" lang="en-US" sz="2800" u="none" cap="none" strike="noStrike">
                <a:solidFill>
                  <a:schemeClr val="lt1"/>
                </a:solidFill>
                <a:latin typeface="Tahoma"/>
                <a:ea typeface="Tahoma"/>
                <a:cs typeface="Tahoma"/>
                <a:sym typeface="Tahoma"/>
              </a:rPr>
              <a:t>Terrorism is, in the broadest sense, the use of intentional violence, generally against civilians, for political purposes</a:t>
            </a:r>
            <a:r>
              <a:rPr b="1" i="0" lang="en-US" sz="2800" u="none" cap="none" strike="noStrike">
                <a:solidFill>
                  <a:schemeClr val="lt1"/>
                </a:solidFill>
                <a:latin typeface="Tahoma"/>
                <a:ea typeface="Tahoma"/>
                <a:cs typeface="Tahoma"/>
                <a:sym typeface="Tahoma"/>
              </a:rPr>
              <a:t>”</a:t>
            </a:r>
            <a:r>
              <a:rPr b="1" i="0" lang="en-US" sz="1800" u="none" cap="none" strike="noStrike">
                <a:solidFill>
                  <a:srgbClr val="222222"/>
                </a:solidFill>
                <a:latin typeface="Arial"/>
                <a:ea typeface="Arial"/>
                <a:cs typeface="Arial"/>
                <a:sym typeface="Arial"/>
              </a:rPr>
              <a:t>.</a:t>
            </a:r>
            <a:endParaRPr b="1" i="0" sz="1800" u="none" cap="none" strike="noStrike">
              <a:solidFill>
                <a:schemeClr val="dk1"/>
              </a:solidFill>
              <a:latin typeface="Calibri"/>
              <a:ea typeface="Calibri"/>
              <a:cs typeface="Calibri"/>
              <a:sym typeface="Calibri"/>
            </a:endParaRPr>
          </a:p>
        </p:txBody>
      </p:sp>
      <p:pic>
        <p:nvPicPr>
          <p:cNvPr descr="Database" id="72" name="Google Shape;72;p2"/>
          <p:cNvPicPr preferRelativeResize="0"/>
          <p:nvPr/>
        </p:nvPicPr>
        <p:blipFill rotWithShape="1">
          <a:blip r:embed="rId3">
            <a:alphaModFix/>
          </a:blip>
          <a:srcRect b="0" l="0" r="0" t="0"/>
          <a:stretch/>
        </p:blipFill>
        <p:spPr>
          <a:xfrm>
            <a:off x="1102417" y="4339810"/>
            <a:ext cx="901420" cy="901420"/>
          </a:xfrm>
          <a:prstGeom prst="rect">
            <a:avLst/>
          </a:prstGeom>
          <a:noFill/>
          <a:ln>
            <a:noFill/>
          </a:ln>
        </p:spPr>
      </p:pic>
      <p:pic>
        <p:nvPicPr>
          <p:cNvPr descr="Clock" id="73" name="Google Shape;73;p2"/>
          <p:cNvPicPr preferRelativeResize="0"/>
          <p:nvPr/>
        </p:nvPicPr>
        <p:blipFill rotWithShape="1">
          <a:blip r:embed="rId4">
            <a:alphaModFix/>
          </a:blip>
          <a:srcRect b="0" l="0" r="0" t="0"/>
          <a:stretch/>
        </p:blipFill>
        <p:spPr>
          <a:xfrm>
            <a:off x="1097655" y="6861590"/>
            <a:ext cx="901420" cy="901420"/>
          </a:xfrm>
          <a:prstGeom prst="rect">
            <a:avLst/>
          </a:prstGeom>
          <a:noFill/>
          <a:ln>
            <a:noFill/>
          </a:ln>
        </p:spPr>
      </p:pic>
      <p:pic>
        <p:nvPicPr>
          <p:cNvPr descr="Table" id="74" name="Google Shape;74;p2"/>
          <p:cNvPicPr preferRelativeResize="0"/>
          <p:nvPr/>
        </p:nvPicPr>
        <p:blipFill rotWithShape="1">
          <a:blip r:embed="rId5">
            <a:alphaModFix/>
          </a:blip>
          <a:srcRect b="0" l="0" r="0" t="0"/>
          <a:stretch/>
        </p:blipFill>
        <p:spPr>
          <a:xfrm>
            <a:off x="1077066" y="7756520"/>
            <a:ext cx="914400" cy="914400"/>
          </a:xfrm>
          <a:prstGeom prst="rect">
            <a:avLst/>
          </a:prstGeom>
          <a:noFill/>
          <a:ln>
            <a:noFill/>
          </a:ln>
        </p:spPr>
      </p:pic>
      <p:pic>
        <p:nvPicPr>
          <p:cNvPr descr="Danger" id="75" name="Google Shape;75;p2"/>
          <p:cNvPicPr preferRelativeResize="0"/>
          <p:nvPr/>
        </p:nvPicPr>
        <p:blipFill rotWithShape="1">
          <a:blip r:embed="rId6">
            <a:alphaModFix/>
          </a:blip>
          <a:srcRect b="0" l="0" r="0" t="0"/>
          <a:stretch/>
        </p:blipFill>
        <p:spPr>
          <a:xfrm>
            <a:off x="1056478" y="5947190"/>
            <a:ext cx="914400" cy="914400"/>
          </a:xfrm>
          <a:prstGeom prst="rect">
            <a:avLst/>
          </a:prstGeom>
          <a:noFill/>
          <a:ln>
            <a:noFill/>
          </a:ln>
        </p:spPr>
      </p:pic>
      <p:pic>
        <p:nvPicPr>
          <p:cNvPr descr="Cycle with people" id="76" name="Google Shape;76;p2"/>
          <p:cNvPicPr preferRelativeResize="0"/>
          <p:nvPr/>
        </p:nvPicPr>
        <p:blipFill rotWithShape="1">
          <a:blip r:embed="rId7">
            <a:alphaModFix/>
          </a:blip>
          <a:srcRect b="0" l="0" r="0" t="0"/>
          <a:stretch/>
        </p:blipFill>
        <p:spPr>
          <a:xfrm>
            <a:off x="1069457" y="8670920"/>
            <a:ext cx="914400" cy="91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80" name="Shape 80"/>
        <p:cNvGrpSpPr/>
        <p:nvPr/>
      </p:nvGrpSpPr>
      <p:grpSpPr>
        <a:xfrm>
          <a:off x="0" y="0"/>
          <a:ext cx="0" cy="0"/>
          <a:chOff x="0" y="0"/>
          <a:chExt cx="0" cy="0"/>
        </a:xfrm>
      </p:grpSpPr>
      <p:sp>
        <p:nvSpPr>
          <p:cNvPr id="81" name="Google Shape;81;p3"/>
          <p:cNvSpPr/>
          <p:nvPr/>
        </p:nvSpPr>
        <p:spPr>
          <a:xfrm>
            <a:off x="15044344" y="0"/>
            <a:ext cx="3243657" cy="10287000"/>
          </a:xfrm>
          <a:custGeom>
            <a:rect b="b" l="l" r="r" t="t"/>
            <a:pathLst>
              <a:path extrusionOk="0" h="10287000" w="6489700">
                <a:moveTo>
                  <a:pt x="0" y="0"/>
                </a:moveTo>
                <a:lnTo>
                  <a:pt x="0" y="10286998"/>
                </a:lnTo>
                <a:lnTo>
                  <a:pt x="6489303" y="10286998"/>
                </a:lnTo>
                <a:lnTo>
                  <a:pt x="6489303" y="0"/>
                </a:lnTo>
                <a:lnTo>
                  <a:pt x="0" y="0"/>
                </a:lnTo>
                <a:close/>
              </a:path>
            </a:pathLst>
          </a:custGeom>
          <a:solidFill>
            <a:srgbClr val="111B1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3"/>
          <p:cNvSpPr txBox="1"/>
          <p:nvPr>
            <p:ph type="title"/>
          </p:nvPr>
        </p:nvSpPr>
        <p:spPr>
          <a:xfrm>
            <a:off x="859050" y="192789"/>
            <a:ext cx="8368030" cy="1478600"/>
          </a:xfrm>
          <a:prstGeom prst="rect">
            <a:avLst/>
          </a:prstGeom>
          <a:noFill/>
          <a:ln>
            <a:noFill/>
          </a:ln>
        </p:spPr>
        <p:txBody>
          <a:bodyPr anchorCtr="0" anchor="t" bIns="0" lIns="0" spcFirstLastPara="1" rIns="0" wrap="square" tIns="245100">
            <a:noAutofit/>
          </a:bodyPr>
          <a:lstStyle/>
          <a:p>
            <a:pPr indent="0" lvl="0" marL="12700" marR="5080" rtl="0" algn="l">
              <a:lnSpc>
                <a:spcPct val="99555"/>
              </a:lnSpc>
              <a:spcBef>
                <a:spcPts val="0"/>
              </a:spcBef>
              <a:spcAft>
                <a:spcPts val="0"/>
              </a:spcAft>
              <a:buSzPts val="1400"/>
              <a:buNone/>
            </a:pPr>
            <a:r>
              <a:rPr lang="en-US" sz="8000"/>
              <a:t>PROBLEMS</a:t>
            </a:r>
            <a:endParaRPr sz="8000"/>
          </a:p>
        </p:txBody>
      </p:sp>
      <p:sp>
        <p:nvSpPr>
          <p:cNvPr id="83" name="Google Shape;83;p3"/>
          <p:cNvSpPr/>
          <p:nvPr/>
        </p:nvSpPr>
        <p:spPr>
          <a:xfrm>
            <a:off x="15937327" y="1"/>
            <a:ext cx="92710" cy="1803400"/>
          </a:xfrm>
          <a:custGeom>
            <a:rect b="b" l="l" r="r" t="t"/>
            <a:pathLst>
              <a:path extrusionOk="0" h="1803400" w="92709">
                <a:moveTo>
                  <a:pt x="0" y="1803092"/>
                </a:moveTo>
                <a:lnTo>
                  <a:pt x="0" y="0"/>
                </a:lnTo>
                <a:lnTo>
                  <a:pt x="92641" y="0"/>
                </a:lnTo>
                <a:lnTo>
                  <a:pt x="92641" y="1803092"/>
                </a:lnTo>
                <a:lnTo>
                  <a:pt x="0" y="1803092"/>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3"/>
          <p:cNvSpPr txBox="1"/>
          <p:nvPr/>
        </p:nvSpPr>
        <p:spPr>
          <a:xfrm>
            <a:off x="859050" y="2994200"/>
            <a:ext cx="10196100" cy="6780900"/>
          </a:xfrm>
          <a:prstGeom prst="rect">
            <a:avLst/>
          </a:prstGeom>
          <a:noFill/>
          <a:ln>
            <a:noFill/>
          </a:ln>
        </p:spPr>
        <p:txBody>
          <a:bodyPr anchorCtr="0" anchor="t" bIns="0" lIns="0" spcFirstLastPara="1" rIns="0" wrap="square" tIns="12700">
            <a:noAutofit/>
          </a:bodyPr>
          <a:lstStyle/>
          <a:p>
            <a:pPr indent="-514350" lvl="0" marL="527050" marR="5080" rtl="0" algn="l">
              <a:lnSpc>
                <a:spcPct val="150000"/>
              </a:lnSpc>
              <a:spcBef>
                <a:spcPts val="0"/>
              </a:spcBef>
              <a:spcAft>
                <a:spcPts val="0"/>
              </a:spcAft>
              <a:buClr>
                <a:srgbClr val="111B1D"/>
              </a:buClr>
              <a:buSzPts val="2800"/>
              <a:buFont typeface="Tahoma"/>
              <a:buAutoNum type="arabicPeriod"/>
            </a:pPr>
            <a:r>
              <a:rPr b="0" i="0" lang="en-US" sz="2800" u="none" cap="none" strike="noStrike">
                <a:solidFill>
                  <a:srgbClr val="111B1D"/>
                </a:solidFill>
                <a:latin typeface="Tahoma"/>
                <a:ea typeface="Tahoma"/>
                <a:cs typeface="Tahoma"/>
                <a:sym typeface="Tahoma"/>
              </a:rPr>
              <a:t>Month and Day columns have 0 as values </a:t>
            </a:r>
            <a:endParaRPr b="0" i="0" sz="1400" u="none" cap="none" strike="noStrike">
              <a:solidFill>
                <a:srgbClr val="000000"/>
              </a:solidFill>
              <a:latin typeface="Arial"/>
              <a:ea typeface="Arial"/>
              <a:cs typeface="Arial"/>
              <a:sym typeface="Arial"/>
            </a:endParaRPr>
          </a:p>
          <a:p>
            <a:pPr indent="-514350" lvl="0" marL="527050" marR="5080" rtl="0" algn="l">
              <a:lnSpc>
                <a:spcPct val="150000"/>
              </a:lnSpc>
              <a:spcBef>
                <a:spcPts val="100"/>
              </a:spcBef>
              <a:spcAft>
                <a:spcPts val="0"/>
              </a:spcAft>
              <a:buClr>
                <a:srgbClr val="111B1D"/>
              </a:buClr>
              <a:buSzPts val="2800"/>
              <a:buFont typeface="Tahoma"/>
              <a:buAutoNum type="arabicPeriod"/>
            </a:pPr>
            <a:r>
              <a:rPr b="0" i="0" lang="en-US" sz="2800" u="none" cap="none" strike="noStrike">
                <a:solidFill>
                  <a:srgbClr val="111B1D"/>
                </a:solidFill>
                <a:latin typeface="Tahoma"/>
                <a:ea typeface="Tahoma"/>
                <a:cs typeface="Tahoma"/>
                <a:sym typeface="Tahoma"/>
              </a:rPr>
              <a:t>Redundant type/Subtype columns </a:t>
            </a:r>
            <a:endParaRPr b="0" i="0" sz="1400" u="none" cap="none" strike="noStrike">
              <a:solidFill>
                <a:srgbClr val="000000"/>
              </a:solidFill>
              <a:latin typeface="Arial"/>
              <a:ea typeface="Arial"/>
              <a:cs typeface="Arial"/>
              <a:sym typeface="Arial"/>
            </a:endParaRPr>
          </a:p>
          <a:p>
            <a:pPr indent="-514350" lvl="0" marL="527050" marR="5080" rtl="0" algn="l">
              <a:lnSpc>
                <a:spcPct val="150000"/>
              </a:lnSpc>
              <a:spcBef>
                <a:spcPts val="100"/>
              </a:spcBef>
              <a:spcAft>
                <a:spcPts val="0"/>
              </a:spcAft>
              <a:buClr>
                <a:srgbClr val="111B1D"/>
              </a:buClr>
              <a:buSzPts val="2800"/>
              <a:buFont typeface="Tahoma"/>
              <a:buAutoNum type="arabicPeriod"/>
            </a:pPr>
            <a:r>
              <a:rPr b="0" i="0" lang="en-US" sz="2800" u="none" cap="none" strike="noStrike">
                <a:solidFill>
                  <a:srgbClr val="111B1D"/>
                </a:solidFill>
                <a:latin typeface="Tahoma"/>
                <a:ea typeface="Tahoma"/>
                <a:cs typeface="Tahoma"/>
                <a:sym typeface="Tahoma"/>
              </a:rPr>
              <a:t>“Unknown” values.</a:t>
            </a:r>
            <a:endParaRPr b="0" i="0" sz="1400" u="none" cap="none" strike="noStrike">
              <a:solidFill>
                <a:srgbClr val="000000"/>
              </a:solidFill>
              <a:latin typeface="Arial"/>
              <a:ea typeface="Arial"/>
              <a:cs typeface="Arial"/>
              <a:sym typeface="Arial"/>
            </a:endParaRPr>
          </a:p>
          <a:p>
            <a:pPr indent="-514350" lvl="0" marL="527050" marR="5080" rtl="0" algn="l">
              <a:lnSpc>
                <a:spcPct val="150000"/>
              </a:lnSpc>
              <a:spcBef>
                <a:spcPts val="100"/>
              </a:spcBef>
              <a:spcAft>
                <a:spcPts val="0"/>
              </a:spcAft>
              <a:buClr>
                <a:srgbClr val="111B1D"/>
              </a:buClr>
              <a:buSzPts val="2800"/>
              <a:buFont typeface="Tahoma"/>
              <a:buAutoNum type="arabicPeriod"/>
            </a:pPr>
            <a:r>
              <a:rPr b="0" i="0" lang="en-US" sz="2800" u="none" cap="none" strike="noStrike">
                <a:solidFill>
                  <a:srgbClr val="111B1D"/>
                </a:solidFill>
                <a:latin typeface="Tahoma"/>
                <a:ea typeface="Tahoma"/>
                <a:cs typeface="Tahoma"/>
                <a:sym typeface="Tahoma"/>
              </a:rPr>
              <a:t>The record of incidents for the year 1993 is missing.</a:t>
            </a:r>
            <a:endParaRPr b="0" i="0" sz="1400" u="none" cap="none" strike="noStrike">
              <a:solidFill>
                <a:srgbClr val="000000"/>
              </a:solidFill>
              <a:latin typeface="Arial"/>
              <a:ea typeface="Arial"/>
              <a:cs typeface="Arial"/>
              <a:sym typeface="Arial"/>
            </a:endParaRPr>
          </a:p>
          <a:p>
            <a:pPr indent="0" lvl="0" marL="12700" marR="5080" rtl="0" algn="l">
              <a:lnSpc>
                <a:spcPct val="150000"/>
              </a:lnSpc>
              <a:spcBef>
                <a:spcPts val="100"/>
              </a:spcBef>
              <a:spcAft>
                <a:spcPts val="0"/>
              </a:spcAft>
              <a:buClr>
                <a:srgbClr val="000000"/>
              </a:buClr>
              <a:buSzPts val="2800"/>
              <a:buFont typeface="Arial"/>
              <a:buNone/>
            </a:pPr>
            <a:r>
              <a:rPr b="0" i="0" lang="en-US" sz="2800" u="none" cap="none" strike="noStrike">
                <a:solidFill>
                  <a:srgbClr val="111B1D"/>
                </a:solidFill>
                <a:latin typeface="Tahoma"/>
                <a:ea typeface="Tahoma"/>
                <a:cs typeface="Tahoma"/>
                <a:sym typeface="Tahoma"/>
              </a:rPr>
              <a:t>5. Missing values for Motive, Group responsible</a:t>
            </a:r>
            <a:endParaRPr b="0" i="0" sz="1400" u="none" cap="none" strike="noStrike">
              <a:solidFill>
                <a:srgbClr val="000000"/>
              </a:solidFill>
              <a:latin typeface="Arial"/>
              <a:ea typeface="Arial"/>
              <a:cs typeface="Arial"/>
              <a:sym typeface="Arial"/>
            </a:endParaRPr>
          </a:p>
          <a:p>
            <a:pPr indent="0" lvl="0" marL="12700" marR="5080" rtl="0" algn="l">
              <a:lnSpc>
                <a:spcPct val="150000"/>
              </a:lnSpc>
              <a:spcBef>
                <a:spcPts val="100"/>
              </a:spcBef>
              <a:spcAft>
                <a:spcPts val="0"/>
              </a:spcAft>
              <a:buClr>
                <a:srgbClr val="000000"/>
              </a:buClr>
              <a:buSzPts val="2800"/>
              <a:buFont typeface="Arial"/>
              <a:buNone/>
            </a:pPr>
            <a:r>
              <a:rPr b="0" i="0" lang="en-US" sz="2800" u="none" cap="none" strike="noStrike">
                <a:solidFill>
                  <a:srgbClr val="111B1D"/>
                </a:solidFill>
                <a:latin typeface="Tahoma"/>
                <a:ea typeface="Tahoma"/>
                <a:cs typeface="Tahoma"/>
                <a:sym typeface="Tahoma"/>
              </a:rPr>
              <a:t>6. This is a large dataset with 1,80,000+ records.</a:t>
            </a:r>
            <a:endParaRPr b="0" i="0" sz="1400" u="none" cap="none" strike="noStrike">
              <a:solidFill>
                <a:srgbClr val="000000"/>
              </a:solidFill>
              <a:latin typeface="Arial"/>
              <a:ea typeface="Arial"/>
              <a:cs typeface="Arial"/>
              <a:sym typeface="Arial"/>
            </a:endParaRPr>
          </a:p>
          <a:p>
            <a:pPr indent="0" lvl="0" marL="12700" marR="5080" rtl="0" algn="l">
              <a:lnSpc>
                <a:spcPct val="150000"/>
              </a:lnSpc>
              <a:spcBef>
                <a:spcPts val="100"/>
              </a:spcBef>
              <a:spcAft>
                <a:spcPts val="0"/>
              </a:spcAft>
              <a:buClr>
                <a:srgbClr val="000000"/>
              </a:buClr>
              <a:buSzPts val="2800"/>
              <a:buFont typeface="Arial"/>
              <a:buNone/>
            </a:pPr>
            <a:r>
              <a:rPr b="0" i="0" lang="en-US" sz="2800" u="none" cap="none" strike="noStrike">
                <a:solidFill>
                  <a:srgbClr val="111B1D"/>
                </a:solidFill>
                <a:latin typeface="Tahoma"/>
                <a:ea typeface="Tahoma"/>
                <a:cs typeface="Tahoma"/>
                <a:sym typeface="Tahoma"/>
              </a:rPr>
              <a:t>7. Property damage column had missing values and present values </a:t>
            </a:r>
            <a:endParaRPr b="0" i="0" sz="2800" u="none" cap="none" strike="noStrike">
              <a:solidFill>
                <a:srgbClr val="111B1D"/>
              </a:solidFill>
              <a:latin typeface="Tahoma"/>
              <a:ea typeface="Tahoma"/>
              <a:cs typeface="Tahoma"/>
              <a:sym typeface="Tahoma"/>
            </a:endParaRPr>
          </a:p>
          <a:p>
            <a:pPr indent="0" lvl="0" marL="12700" marR="5080" rtl="0" algn="l">
              <a:lnSpc>
                <a:spcPct val="150000"/>
              </a:lnSpc>
              <a:spcBef>
                <a:spcPts val="100"/>
              </a:spcBef>
              <a:spcAft>
                <a:spcPts val="0"/>
              </a:spcAft>
              <a:buClr>
                <a:srgbClr val="000000"/>
              </a:buClr>
              <a:buSzPts val="2800"/>
              <a:buFont typeface="Arial"/>
              <a:buNone/>
            </a:pPr>
            <a:r>
              <a:rPr b="0" i="0" lang="en-US" sz="2800" u="none" cap="none" strike="noStrike">
                <a:solidFill>
                  <a:srgbClr val="111B1D"/>
                </a:solidFill>
                <a:latin typeface="Tahoma"/>
                <a:ea typeface="Tahoma"/>
                <a:cs typeface="Tahoma"/>
                <a:sym typeface="Tahoma"/>
              </a:rPr>
              <a:t>had an inconsistent scale(&lt;1mn &amp; 1mn-1bn)</a:t>
            </a:r>
            <a:endParaRPr b="0" i="0" sz="1400" u="none" cap="none" strike="noStrike">
              <a:solidFill>
                <a:srgbClr val="000000"/>
              </a:solidFill>
              <a:latin typeface="Arial"/>
              <a:ea typeface="Arial"/>
              <a:cs typeface="Arial"/>
              <a:sym typeface="Arial"/>
            </a:endParaRPr>
          </a:p>
          <a:p>
            <a:pPr indent="0" lvl="0" marL="12700" marR="5080" rtl="0" algn="l">
              <a:lnSpc>
                <a:spcPct val="116100"/>
              </a:lnSpc>
              <a:spcBef>
                <a:spcPts val="100"/>
              </a:spcBef>
              <a:spcAft>
                <a:spcPts val="0"/>
              </a:spcAft>
              <a:buClr>
                <a:srgbClr val="000000"/>
              </a:buClr>
              <a:buSzPts val="2800"/>
              <a:buFont typeface="Arial"/>
              <a:buNone/>
            </a:pPr>
            <a:r>
              <a:t/>
            </a:r>
            <a:endParaRPr b="0" i="0" sz="2800" u="none" cap="none" strike="noStrike">
              <a:solidFill>
                <a:srgbClr val="111B1D"/>
              </a:solidFill>
              <a:latin typeface="Tahoma"/>
              <a:ea typeface="Tahoma"/>
              <a:cs typeface="Tahoma"/>
              <a:sym typeface="Tahoma"/>
            </a:endParaRPr>
          </a:p>
        </p:txBody>
      </p:sp>
      <p:sp>
        <p:nvSpPr>
          <p:cNvPr id="85" name="Google Shape;85;p3"/>
          <p:cNvSpPr/>
          <p:nvPr/>
        </p:nvSpPr>
        <p:spPr>
          <a:xfrm>
            <a:off x="17718500" y="8483600"/>
            <a:ext cx="92710" cy="1803400"/>
          </a:xfrm>
          <a:custGeom>
            <a:rect b="b" l="l" r="r" t="t"/>
            <a:pathLst>
              <a:path extrusionOk="0" h="1803400" w="92709">
                <a:moveTo>
                  <a:pt x="0" y="1803092"/>
                </a:moveTo>
                <a:lnTo>
                  <a:pt x="0" y="0"/>
                </a:lnTo>
                <a:lnTo>
                  <a:pt x="92641" y="0"/>
                </a:lnTo>
                <a:lnTo>
                  <a:pt x="92641" y="1803092"/>
                </a:lnTo>
                <a:lnTo>
                  <a:pt x="0" y="1803092"/>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86" name="Google Shape;86;p3"/>
          <p:cNvPicPr preferRelativeResize="0"/>
          <p:nvPr/>
        </p:nvPicPr>
        <p:blipFill>
          <a:blip r:embed="rId3">
            <a:alphaModFix/>
          </a:blip>
          <a:stretch>
            <a:fillRect/>
          </a:stretch>
        </p:blipFill>
        <p:spPr>
          <a:xfrm>
            <a:off x="10589550" y="1966650"/>
            <a:ext cx="7698450" cy="63420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descr="A screenshot of a cell phone&#10;&#10;Description automatically generated" id="91" name="Google Shape;91;p4"/>
          <p:cNvPicPr preferRelativeResize="0"/>
          <p:nvPr/>
        </p:nvPicPr>
        <p:blipFill rotWithShape="1">
          <a:blip r:embed="rId3">
            <a:alphaModFix/>
          </a:blip>
          <a:srcRect b="0" l="0" r="0" t="0"/>
          <a:stretch/>
        </p:blipFill>
        <p:spPr>
          <a:xfrm>
            <a:off x="1066800" y="3619500"/>
            <a:ext cx="15849600" cy="4191000"/>
          </a:xfrm>
          <a:prstGeom prst="rect">
            <a:avLst/>
          </a:prstGeom>
          <a:noFill/>
          <a:ln>
            <a:noFill/>
          </a:ln>
        </p:spPr>
      </p:pic>
      <p:sp>
        <p:nvSpPr>
          <p:cNvPr id="92" name="Google Shape;92;p4"/>
          <p:cNvSpPr txBox="1"/>
          <p:nvPr>
            <p:ph type="title"/>
          </p:nvPr>
        </p:nvSpPr>
        <p:spPr>
          <a:xfrm>
            <a:off x="4800600" y="690563"/>
            <a:ext cx="12115800" cy="1478600"/>
          </a:xfrm>
          <a:prstGeom prst="rect">
            <a:avLst/>
          </a:prstGeom>
          <a:noFill/>
          <a:ln>
            <a:noFill/>
          </a:ln>
        </p:spPr>
        <p:txBody>
          <a:bodyPr anchorCtr="0" anchor="t" bIns="0" lIns="0" spcFirstLastPara="1" rIns="0" wrap="square" tIns="245100">
            <a:noAutofit/>
          </a:bodyPr>
          <a:lstStyle/>
          <a:p>
            <a:pPr indent="-2898140" lvl="0" marL="2910205" marR="5080" rtl="0" algn="l">
              <a:lnSpc>
                <a:spcPct val="99555"/>
              </a:lnSpc>
              <a:spcBef>
                <a:spcPts val="0"/>
              </a:spcBef>
              <a:spcAft>
                <a:spcPts val="0"/>
              </a:spcAft>
              <a:buSzPts val="1400"/>
              <a:buNone/>
            </a:pPr>
            <a:r>
              <a:rPr lang="en-US" sz="8000">
                <a:solidFill>
                  <a:srgbClr val="FFFFFF"/>
                </a:solidFill>
              </a:rPr>
              <a:t>DATA PREPERATION</a:t>
            </a:r>
            <a:endParaRPr sz="8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5"/>
          <p:cNvSpPr txBox="1"/>
          <p:nvPr>
            <p:ph type="title"/>
          </p:nvPr>
        </p:nvSpPr>
        <p:spPr>
          <a:xfrm>
            <a:off x="7062969" y="2522475"/>
            <a:ext cx="10210800" cy="4937249"/>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400"/>
              <a:buNone/>
            </a:pPr>
            <a:r>
              <a:rPr b="0" lang="en-US">
                <a:solidFill>
                  <a:schemeClr val="lt1"/>
                </a:solidFill>
              </a:rPr>
              <a:t>Our dataset had 180k entries and 136 columns ranging from 1970 to 2017.</a:t>
            </a:r>
            <a:br>
              <a:rPr b="0" lang="en-US">
                <a:solidFill>
                  <a:schemeClr val="lt1"/>
                </a:solidFill>
              </a:rPr>
            </a:br>
            <a:br>
              <a:rPr b="0" lang="en-US">
                <a:solidFill>
                  <a:schemeClr val="lt1"/>
                </a:solidFill>
              </a:rPr>
            </a:br>
            <a:r>
              <a:rPr b="0" lang="en-US">
                <a:solidFill>
                  <a:schemeClr val="lt1"/>
                </a:solidFill>
              </a:rPr>
              <a:t>To reduce the size of the dataset, we created a subset of records from 2001 to 2017 and 32 columns.</a:t>
            </a:r>
            <a:br>
              <a:rPr b="0" lang="en-US">
                <a:solidFill>
                  <a:schemeClr val="lt1"/>
                </a:solidFill>
              </a:rPr>
            </a:br>
            <a:br>
              <a:rPr b="0" lang="en-US">
                <a:solidFill>
                  <a:schemeClr val="lt1"/>
                </a:solidFill>
              </a:rPr>
            </a:br>
            <a:r>
              <a:rPr b="0" lang="en-US">
                <a:solidFill>
                  <a:schemeClr val="lt1"/>
                </a:solidFill>
              </a:rPr>
              <a:t>Dropped columns that did not assist in our analysis.</a:t>
            </a:r>
            <a:br>
              <a:rPr b="0" lang="en-US">
                <a:solidFill>
                  <a:schemeClr val="lt1"/>
                </a:solidFill>
              </a:rPr>
            </a:br>
            <a:br>
              <a:rPr b="0" lang="en-US">
                <a:solidFill>
                  <a:schemeClr val="lt1"/>
                </a:solidFill>
              </a:rPr>
            </a:br>
            <a:r>
              <a:rPr b="0" lang="en-US">
                <a:solidFill>
                  <a:schemeClr val="lt1"/>
                </a:solidFill>
              </a:rPr>
              <a:t>Removed missing values where needed.</a:t>
            </a:r>
            <a:br>
              <a:rPr b="0" lang="en-US"/>
            </a:br>
            <a:endParaRPr>
              <a:solidFill>
                <a:schemeClr val="lt1"/>
              </a:solidFill>
            </a:endParaRPr>
          </a:p>
        </p:txBody>
      </p:sp>
      <p:sp>
        <p:nvSpPr>
          <p:cNvPr id="98" name="Google Shape;98;p5"/>
          <p:cNvSpPr/>
          <p:nvPr/>
        </p:nvSpPr>
        <p:spPr>
          <a:xfrm>
            <a:off x="16321378" y="2"/>
            <a:ext cx="92710" cy="1430020"/>
          </a:xfrm>
          <a:custGeom>
            <a:rect b="b" l="l" r="r" t="t"/>
            <a:pathLst>
              <a:path extrusionOk="0" h="1430020" w="92709">
                <a:moveTo>
                  <a:pt x="0" y="1429839"/>
                </a:moveTo>
                <a:lnTo>
                  <a:pt x="0" y="0"/>
                </a:lnTo>
                <a:lnTo>
                  <a:pt x="92641" y="0"/>
                </a:lnTo>
                <a:lnTo>
                  <a:pt x="92641" y="1429839"/>
                </a:lnTo>
                <a:lnTo>
                  <a:pt x="0" y="1429839"/>
                </a:lnTo>
                <a:close/>
              </a:path>
            </a:pathLst>
          </a:custGeom>
          <a:solidFill>
            <a:srgbClr val="F417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5"/>
          <p:cNvSpPr/>
          <p:nvPr/>
        </p:nvSpPr>
        <p:spPr>
          <a:xfrm>
            <a:off x="16321378" y="8857133"/>
            <a:ext cx="92710" cy="1430020"/>
          </a:xfrm>
          <a:custGeom>
            <a:rect b="b" l="l" r="r" t="t"/>
            <a:pathLst>
              <a:path extrusionOk="0" h="1430020" w="92709">
                <a:moveTo>
                  <a:pt x="92641" y="1429866"/>
                </a:moveTo>
                <a:lnTo>
                  <a:pt x="92641" y="0"/>
                </a:lnTo>
                <a:lnTo>
                  <a:pt x="0" y="0"/>
                </a:lnTo>
                <a:lnTo>
                  <a:pt x="0" y="1429866"/>
                </a:lnTo>
                <a:lnTo>
                  <a:pt x="92641" y="1429866"/>
                </a:lnTo>
                <a:close/>
              </a:path>
            </a:pathLst>
          </a:custGeom>
          <a:solidFill>
            <a:srgbClr val="F417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5"/>
          <p:cNvSpPr txBox="1"/>
          <p:nvPr/>
        </p:nvSpPr>
        <p:spPr>
          <a:xfrm rot="-5400000">
            <a:off x="-2526638" y="4636392"/>
            <a:ext cx="9144000" cy="709415"/>
          </a:xfrm>
          <a:prstGeom prst="rect">
            <a:avLst/>
          </a:prstGeom>
          <a:noFill/>
          <a:ln>
            <a:noFill/>
          </a:ln>
        </p:spPr>
        <p:txBody>
          <a:bodyPr anchorCtr="0" anchor="t" bIns="0" lIns="0" spcFirstLastPara="1" rIns="0" wrap="square" tIns="99050">
            <a:noAutofit/>
          </a:bodyPr>
          <a:lstStyle/>
          <a:p>
            <a:pPr indent="-180975" lvl="0" marL="193040" marR="5080" rtl="0" algn="l">
              <a:lnSpc>
                <a:spcPct val="55263"/>
              </a:lnSpc>
              <a:spcBef>
                <a:spcPts val="0"/>
              </a:spcBef>
              <a:spcAft>
                <a:spcPts val="0"/>
              </a:spcAft>
              <a:buClr>
                <a:srgbClr val="000000"/>
              </a:buClr>
              <a:buSzPts val="7200"/>
              <a:buFont typeface="Arial"/>
              <a:buNone/>
            </a:pPr>
            <a:r>
              <a:rPr b="1" i="0" lang="en-US" sz="7200" u="none" cap="none" strike="noStrike">
                <a:solidFill>
                  <a:schemeClr val="lt1"/>
                </a:solidFill>
                <a:latin typeface="Calibri"/>
                <a:ea typeface="Calibri"/>
                <a:cs typeface="Calibri"/>
                <a:sym typeface="Calibri"/>
              </a:rPr>
              <a:t>DATA PRE-PROCESSING</a:t>
            </a:r>
            <a:endParaRPr b="1" i="0" sz="7200" u="none" cap="none" strike="noStrike">
              <a:solidFill>
                <a:schemeClr val="lt1"/>
              </a:solidFill>
              <a:latin typeface="Calibri"/>
              <a:ea typeface="Calibri"/>
              <a:cs typeface="Calibri"/>
              <a:sym typeface="Calibri"/>
            </a:endParaRPr>
          </a:p>
        </p:txBody>
      </p:sp>
      <p:pic>
        <p:nvPicPr>
          <p:cNvPr descr="Filter" id="101" name="Google Shape;101;p5"/>
          <p:cNvPicPr preferRelativeResize="0"/>
          <p:nvPr/>
        </p:nvPicPr>
        <p:blipFill rotWithShape="1">
          <a:blip r:embed="rId3">
            <a:alphaModFix/>
          </a:blip>
          <a:srcRect b="0" l="0" r="0" t="0"/>
          <a:stretch/>
        </p:blipFill>
        <p:spPr>
          <a:xfrm>
            <a:off x="5315158" y="4000500"/>
            <a:ext cx="838200" cy="838200"/>
          </a:xfrm>
          <a:prstGeom prst="rect">
            <a:avLst/>
          </a:prstGeom>
          <a:noFill/>
          <a:ln>
            <a:noFill/>
          </a:ln>
        </p:spPr>
      </p:pic>
      <p:pic>
        <p:nvPicPr>
          <p:cNvPr descr="Database" id="102" name="Google Shape;102;p5"/>
          <p:cNvPicPr preferRelativeResize="0"/>
          <p:nvPr/>
        </p:nvPicPr>
        <p:blipFill rotWithShape="1">
          <a:blip r:embed="rId4">
            <a:alphaModFix/>
          </a:blip>
          <a:srcRect b="0" l="0" r="0" t="0"/>
          <a:stretch/>
        </p:blipFill>
        <p:spPr>
          <a:xfrm>
            <a:off x="5260707" y="2522475"/>
            <a:ext cx="921317" cy="914400"/>
          </a:xfrm>
          <a:prstGeom prst="rect">
            <a:avLst/>
          </a:prstGeom>
          <a:noFill/>
          <a:ln>
            <a:noFill/>
          </a:ln>
        </p:spPr>
      </p:pic>
      <p:pic>
        <p:nvPicPr>
          <p:cNvPr descr="Statistics" id="103" name="Google Shape;103;p5"/>
          <p:cNvPicPr preferRelativeResize="0"/>
          <p:nvPr/>
        </p:nvPicPr>
        <p:blipFill rotWithShape="1">
          <a:blip r:embed="rId5">
            <a:alphaModFix/>
          </a:blip>
          <a:srcRect b="0" l="0" r="0" t="0"/>
          <a:stretch/>
        </p:blipFill>
        <p:spPr>
          <a:xfrm>
            <a:off x="5301078" y="5148300"/>
            <a:ext cx="921317" cy="914400"/>
          </a:xfrm>
          <a:prstGeom prst="rect">
            <a:avLst/>
          </a:prstGeom>
          <a:noFill/>
          <a:ln>
            <a:noFill/>
          </a:ln>
        </p:spPr>
      </p:pic>
      <p:pic>
        <p:nvPicPr>
          <p:cNvPr descr="Scissors" id="104" name="Google Shape;104;p5"/>
          <p:cNvPicPr preferRelativeResize="0"/>
          <p:nvPr/>
        </p:nvPicPr>
        <p:blipFill rotWithShape="1">
          <a:blip r:embed="rId6">
            <a:alphaModFix/>
          </a:blip>
          <a:srcRect b="0" l="0" r="0" t="0"/>
          <a:stretch/>
        </p:blipFill>
        <p:spPr>
          <a:xfrm>
            <a:off x="5301078" y="6372300"/>
            <a:ext cx="921317" cy="91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6"/>
          <p:cNvSpPr txBox="1"/>
          <p:nvPr/>
        </p:nvSpPr>
        <p:spPr>
          <a:xfrm>
            <a:off x="6919913" y="71289"/>
            <a:ext cx="4194810" cy="124393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8000"/>
              <a:buFont typeface="Arial"/>
              <a:buNone/>
            </a:pPr>
            <a:r>
              <a:rPr b="1" i="0" lang="en-US" sz="8000" u="none" cap="none" strike="noStrike">
                <a:solidFill>
                  <a:srgbClr val="F41723"/>
                </a:solidFill>
                <a:latin typeface="Calibri"/>
                <a:ea typeface="Calibri"/>
                <a:cs typeface="Calibri"/>
                <a:sym typeface="Calibri"/>
              </a:rPr>
              <a:t>ANALYSIS</a:t>
            </a:r>
            <a:endParaRPr b="0" i="0" sz="8000" u="none" cap="none" strike="noStrike">
              <a:solidFill>
                <a:schemeClr val="dk1"/>
              </a:solidFill>
              <a:latin typeface="Calibri"/>
              <a:ea typeface="Calibri"/>
              <a:cs typeface="Calibri"/>
              <a:sym typeface="Calibri"/>
            </a:endParaRPr>
          </a:p>
        </p:txBody>
      </p:sp>
      <p:sp>
        <p:nvSpPr>
          <p:cNvPr id="111" name="Google Shape;111;p6"/>
          <p:cNvSpPr txBox="1"/>
          <p:nvPr/>
        </p:nvSpPr>
        <p:spPr>
          <a:xfrm>
            <a:off x="9017318" y="1866900"/>
            <a:ext cx="9363075" cy="1353319"/>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4400"/>
              <a:buFont typeface="Arial"/>
              <a:buNone/>
            </a:pPr>
            <a:r>
              <a:rPr b="1" i="0" lang="en-US" sz="4400" u="none" cap="none" strike="noStrike">
                <a:solidFill>
                  <a:srgbClr val="FFFFFF"/>
                </a:solidFill>
                <a:latin typeface="Calibri"/>
                <a:ea typeface="Calibri"/>
                <a:cs typeface="Calibri"/>
                <a:sym typeface="Calibri"/>
              </a:rPr>
              <a:t> Terrorism trend over the years</a:t>
            </a:r>
            <a:endParaRPr b="0" i="0" sz="4400" u="none" cap="none" strike="noStrike">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Clr>
                <a:srgbClr val="000000"/>
              </a:buClr>
              <a:buSzPts val="2800"/>
              <a:buFont typeface="Arial"/>
              <a:buNone/>
            </a:pPr>
            <a:r>
              <a:t/>
            </a:r>
            <a:endParaRPr b="0" i="0" sz="2800" u="none" cap="none" strike="noStrike">
              <a:solidFill>
                <a:schemeClr val="dk1"/>
              </a:solidFill>
              <a:latin typeface="Tahoma"/>
              <a:ea typeface="Tahoma"/>
              <a:cs typeface="Tahoma"/>
              <a:sym typeface="Tahoma"/>
            </a:endParaRPr>
          </a:p>
        </p:txBody>
      </p:sp>
      <p:pic>
        <p:nvPicPr>
          <p:cNvPr id="112" name="Google Shape;112;p6"/>
          <p:cNvPicPr preferRelativeResize="0"/>
          <p:nvPr/>
        </p:nvPicPr>
        <p:blipFill rotWithShape="1">
          <a:blip r:embed="rId3">
            <a:alphaModFix/>
          </a:blip>
          <a:srcRect b="4673" l="0" r="0" t="0"/>
          <a:stretch/>
        </p:blipFill>
        <p:spPr>
          <a:xfrm>
            <a:off x="85725" y="2781300"/>
            <a:ext cx="8543925" cy="5943600"/>
          </a:xfrm>
          <a:prstGeom prst="rect">
            <a:avLst/>
          </a:prstGeom>
          <a:noFill/>
          <a:ln>
            <a:noFill/>
          </a:ln>
        </p:spPr>
      </p:pic>
      <p:sp>
        <p:nvSpPr>
          <p:cNvPr id="113" name="Google Shape;113;p6"/>
          <p:cNvSpPr txBox="1"/>
          <p:nvPr/>
        </p:nvSpPr>
        <p:spPr>
          <a:xfrm>
            <a:off x="9177336" y="3771900"/>
            <a:ext cx="8686800" cy="6995890"/>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The number of terrorist attacks increased in 2012 and reached its peak in 2014.</a:t>
            </a:r>
            <a:endParaRPr b="0" i="0" sz="1400" u="none" cap="none" strike="noStrike">
              <a:solidFill>
                <a:srgbClr val="000000"/>
              </a:solidFill>
              <a:latin typeface="Arial"/>
              <a:ea typeface="Arial"/>
              <a:cs typeface="Arial"/>
              <a:sym typeface="Arial"/>
            </a:endParaRPr>
          </a:p>
          <a:p>
            <a:pPr indent="0" lvl="0" marL="292735" marR="0" rtl="0" algn="l">
              <a:lnSpc>
                <a:spcPct val="100000"/>
              </a:lnSpc>
              <a:spcBef>
                <a:spcPts val="100"/>
              </a:spcBef>
              <a:spcAft>
                <a:spcPts val="0"/>
              </a:spcAft>
              <a:buClr>
                <a:srgbClr val="000000"/>
              </a:buClr>
              <a:buSzPts val="3200"/>
              <a:buFont typeface="Arial"/>
              <a:buNone/>
            </a:pPr>
            <a:r>
              <a:t/>
            </a:r>
            <a:endParaRPr b="0" i="0" sz="3200" u="none" cap="none" strike="noStrike">
              <a:solidFill>
                <a:srgbClr val="FFFFFF"/>
              </a:solidFill>
              <a:latin typeface="Calibri"/>
              <a:ea typeface="Calibri"/>
              <a:cs typeface="Calibri"/>
              <a:sym typeface="Calibri"/>
            </a:endParaRPr>
          </a:p>
          <a:p>
            <a:pPr indent="0" lvl="0" marL="292735" marR="0" rtl="0" algn="l">
              <a:lnSpc>
                <a:spcPct val="100000"/>
              </a:lnSpc>
              <a:spcBef>
                <a:spcPts val="10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The surge in 2014 was largely due to increased activity of groups like Islamic state in Iraq and Boko Haram in Nigeria.</a:t>
            </a:r>
            <a:endParaRPr b="0" i="0" sz="1400" u="none" cap="none" strike="noStrike">
              <a:solidFill>
                <a:srgbClr val="000000"/>
              </a:solidFill>
              <a:latin typeface="Arial"/>
              <a:ea typeface="Arial"/>
              <a:cs typeface="Arial"/>
              <a:sym typeface="Arial"/>
            </a:endParaRPr>
          </a:p>
          <a:p>
            <a:pPr indent="0" lvl="0" marL="292735" marR="0" rtl="0" algn="l">
              <a:lnSpc>
                <a:spcPct val="100000"/>
              </a:lnSpc>
              <a:spcBef>
                <a:spcPts val="100"/>
              </a:spcBef>
              <a:spcAft>
                <a:spcPts val="0"/>
              </a:spcAft>
              <a:buClr>
                <a:srgbClr val="000000"/>
              </a:buClr>
              <a:buSzPts val="3200"/>
              <a:buFont typeface="Arial"/>
              <a:buNone/>
            </a:pPr>
            <a:r>
              <a:t/>
            </a:r>
            <a:endParaRPr b="0" i="0" sz="3200" u="none" cap="none" strike="noStrike">
              <a:solidFill>
                <a:srgbClr val="FFFFFF"/>
              </a:solidFill>
              <a:latin typeface="Calibri"/>
              <a:ea typeface="Calibri"/>
              <a:cs typeface="Calibri"/>
              <a:sym typeface="Calibri"/>
            </a:endParaRPr>
          </a:p>
          <a:p>
            <a:pPr indent="0" lvl="0" marL="292735" marR="0" rtl="0" algn="l">
              <a:lnSpc>
                <a:spcPct val="100000"/>
              </a:lnSpc>
              <a:spcBef>
                <a:spcPts val="10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Civil war in Syria also spurred worldwide terrorism attacks. </a:t>
            </a:r>
            <a:endParaRPr b="0" i="0" sz="1400" u="none" cap="none" strike="noStrike">
              <a:solidFill>
                <a:srgbClr val="000000"/>
              </a:solidFill>
              <a:latin typeface="Arial"/>
              <a:ea typeface="Arial"/>
              <a:cs typeface="Arial"/>
              <a:sym typeface="Arial"/>
            </a:endParaRPr>
          </a:p>
          <a:p>
            <a:pPr indent="0" lvl="0" marL="292735" marR="0" rtl="0" algn="l">
              <a:lnSpc>
                <a:spcPct val="100000"/>
              </a:lnSpc>
              <a:spcBef>
                <a:spcPts val="100"/>
              </a:spcBef>
              <a:spcAft>
                <a:spcPts val="0"/>
              </a:spcAft>
              <a:buClr>
                <a:srgbClr val="000000"/>
              </a:buClr>
              <a:buSzPts val="3200"/>
              <a:buFont typeface="Arial"/>
              <a:buNone/>
            </a:pPr>
            <a:r>
              <a:t/>
            </a:r>
            <a:endParaRPr b="0" i="0" sz="3200" u="none" cap="none" strike="noStrike">
              <a:solidFill>
                <a:srgbClr val="FFFFFF"/>
              </a:solidFill>
              <a:latin typeface="Calibri"/>
              <a:ea typeface="Calibri"/>
              <a:cs typeface="Calibri"/>
              <a:sym typeface="Calibri"/>
            </a:endParaRPr>
          </a:p>
          <a:p>
            <a:pPr indent="0" lvl="0" marL="292735" marR="0" rtl="0" algn="l">
              <a:lnSpc>
                <a:spcPct val="100000"/>
              </a:lnSpc>
              <a:spcBef>
                <a:spcPts val="10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7"/>
          <p:cNvSpPr txBox="1"/>
          <p:nvPr/>
        </p:nvSpPr>
        <p:spPr>
          <a:xfrm>
            <a:off x="9296400" y="3238500"/>
            <a:ext cx="8686800" cy="3989938"/>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Since Iraq had the most number of incidents, we decided to analyze the country’s trend over the years.</a:t>
            </a:r>
            <a:endParaRPr b="0" i="0" sz="1400" u="none" cap="none" strike="noStrike">
              <a:solidFill>
                <a:srgbClr val="000000"/>
              </a:solidFill>
              <a:latin typeface="Arial"/>
              <a:ea typeface="Arial"/>
              <a:cs typeface="Arial"/>
              <a:sym typeface="Arial"/>
            </a:endParaRPr>
          </a:p>
          <a:p>
            <a:pPr indent="0" lvl="0" marL="292735" marR="0" rtl="0" algn="l">
              <a:lnSpc>
                <a:spcPct val="100000"/>
              </a:lnSpc>
              <a:spcBef>
                <a:spcPts val="100"/>
              </a:spcBef>
              <a:spcAft>
                <a:spcPts val="0"/>
              </a:spcAft>
              <a:buClr>
                <a:srgbClr val="000000"/>
              </a:buClr>
              <a:buSzPts val="3200"/>
              <a:buFont typeface="Arial"/>
              <a:buNone/>
            </a:pPr>
            <a:r>
              <a:t/>
            </a:r>
            <a:endParaRPr b="0" i="0" sz="3200" u="none" cap="none" strike="noStrike">
              <a:solidFill>
                <a:srgbClr val="FFFFFF"/>
              </a:solidFill>
              <a:latin typeface="Calibri"/>
              <a:ea typeface="Calibri"/>
              <a:cs typeface="Calibri"/>
              <a:sym typeface="Calibri"/>
            </a:endParaRPr>
          </a:p>
          <a:p>
            <a:pPr indent="0" lvl="0" marL="292735" marR="0" rtl="0" algn="l">
              <a:lnSpc>
                <a:spcPct val="100000"/>
              </a:lnSpc>
              <a:spcBef>
                <a:spcPts val="10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The peak in 2014 could be because of the Iraqi Civil War which continued till 2017.</a:t>
            </a:r>
            <a:endParaRPr b="0" i="0" sz="3200" u="none" cap="none" strike="noStrike">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pic>
        <p:nvPicPr>
          <p:cNvPr id="120" name="Google Shape;120;p7"/>
          <p:cNvPicPr preferRelativeResize="0"/>
          <p:nvPr/>
        </p:nvPicPr>
        <p:blipFill rotWithShape="1">
          <a:blip r:embed="rId3">
            <a:alphaModFix/>
          </a:blip>
          <a:srcRect b="8046" l="0" r="0" t="0"/>
          <a:stretch/>
        </p:blipFill>
        <p:spPr>
          <a:xfrm>
            <a:off x="28575" y="1866900"/>
            <a:ext cx="8764292" cy="6096000"/>
          </a:xfrm>
          <a:prstGeom prst="rect">
            <a:avLst/>
          </a:prstGeom>
          <a:noFill/>
          <a:ln>
            <a:noFill/>
          </a:ln>
        </p:spPr>
      </p:pic>
      <p:sp>
        <p:nvSpPr>
          <p:cNvPr id="121" name="Google Shape;121;p7"/>
          <p:cNvSpPr txBox="1"/>
          <p:nvPr/>
        </p:nvSpPr>
        <p:spPr>
          <a:xfrm>
            <a:off x="10672763" y="1561950"/>
            <a:ext cx="7483110" cy="1353300"/>
          </a:xfrm>
          <a:prstGeom prst="rect">
            <a:avLst/>
          </a:prstGeom>
          <a:noFill/>
          <a:ln>
            <a:noFill/>
          </a:ln>
        </p:spPr>
        <p:txBody>
          <a:bodyPr anchorCtr="0" anchor="t" bIns="0" lIns="0" spcFirstLastPara="1" rIns="0" wrap="square" tIns="12700">
            <a:noAutofit/>
          </a:bodyPr>
          <a:lstStyle/>
          <a:p>
            <a:pPr indent="662940" lvl="0" marL="12700" marR="5080" rtl="0" algn="r">
              <a:lnSpc>
                <a:spcPct val="114599"/>
              </a:lnSpc>
              <a:spcBef>
                <a:spcPts val="1660"/>
              </a:spcBef>
              <a:spcAft>
                <a:spcPts val="0"/>
              </a:spcAft>
              <a:buClr>
                <a:srgbClr val="000000"/>
              </a:buClr>
              <a:buSzPts val="2800"/>
              <a:buFont typeface="Arial"/>
              <a:buNone/>
            </a:pPr>
            <a:r>
              <a:t/>
            </a:r>
            <a:endParaRPr b="0" i="0" sz="2800" u="none" cap="none" strike="noStrike">
              <a:solidFill>
                <a:schemeClr val="dk1"/>
              </a:solidFill>
              <a:latin typeface="Tahoma"/>
              <a:ea typeface="Tahoma"/>
              <a:cs typeface="Tahoma"/>
              <a:sym typeface="Tahoma"/>
            </a:endParaRPr>
          </a:p>
        </p:txBody>
      </p:sp>
      <p:sp>
        <p:nvSpPr>
          <p:cNvPr id="122" name="Google Shape;122;p7"/>
          <p:cNvSpPr txBox="1"/>
          <p:nvPr/>
        </p:nvSpPr>
        <p:spPr>
          <a:xfrm>
            <a:off x="8925000" y="1561950"/>
            <a:ext cx="9363000" cy="1353300"/>
          </a:xfrm>
          <a:prstGeom prst="rect">
            <a:avLst/>
          </a:prstGeom>
          <a:noFill/>
          <a:ln>
            <a:noFill/>
          </a:ln>
        </p:spPr>
        <p:txBody>
          <a:bodyPr anchorCtr="0" anchor="t" bIns="0" lIns="0" spcFirstLastPara="1" rIns="0" wrap="square" tIns="12700">
            <a:noAutofit/>
          </a:bodyPr>
          <a:lstStyle/>
          <a:p>
            <a:pPr indent="662940" lvl="0" marL="12700" marR="5080" rtl="0" algn="l">
              <a:lnSpc>
                <a:spcPct val="114599"/>
              </a:lnSpc>
              <a:spcBef>
                <a:spcPts val="1660"/>
              </a:spcBef>
              <a:spcAft>
                <a:spcPts val="0"/>
              </a:spcAft>
              <a:buClr>
                <a:srgbClr val="000000"/>
              </a:buClr>
              <a:buSzPts val="4400"/>
              <a:buFont typeface="Arial"/>
              <a:buNone/>
            </a:pPr>
            <a:r>
              <a:rPr b="1" i="0" lang="en-US" sz="4400" u="none" cap="none" strike="noStrike">
                <a:solidFill>
                  <a:srgbClr val="FFFFFF"/>
                </a:solidFill>
                <a:latin typeface="Calibri"/>
                <a:ea typeface="Calibri"/>
                <a:cs typeface="Calibri"/>
                <a:sym typeface="Calibri"/>
              </a:rPr>
              <a:t>Analysis on Iraq</a:t>
            </a:r>
            <a:endParaRPr b="0" i="0" sz="2800" u="none" cap="none" strike="noStrike">
              <a:solidFill>
                <a:schemeClr val="dk1"/>
              </a:solidFill>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8"/>
          <p:cNvPicPr preferRelativeResize="0"/>
          <p:nvPr/>
        </p:nvPicPr>
        <p:blipFill rotWithShape="1">
          <a:blip r:embed="rId3">
            <a:alphaModFix/>
          </a:blip>
          <a:srcRect b="10843" l="0" r="0" t="0"/>
          <a:stretch/>
        </p:blipFill>
        <p:spPr>
          <a:xfrm>
            <a:off x="228600" y="190500"/>
            <a:ext cx="8528533" cy="5715000"/>
          </a:xfrm>
          <a:prstGeom prst="rect">
            <a:avLst/>
          </a:prstGeom>
          <a:noFill/>
          <a:ln>
            <a:noFill/>
          </a:ln>
        </p:spPr>
      </p:pic>
      <p:pic>
        <p:nvPicPr>
          <p:cNvPr id="128" name="Google Shape;128;p8"/>
          <p:cNvPicPr preferRelativeResize="0"/>
          <p:nvPr/>
        </p:nvPicPr>
        <p:blipFill rotWithShape="1">
          <a:blip r:embed="rId4">
            <a:alphaModFix/>
          </a:blip>
          <a:srcRect b="0" l="0" r="0" t="0"/>
          <a:stretch/>
        </p:blipFill>
        <p:spPr>
          <a:xfrm>
            <a:off x="1521066" y="5905500"/>
            <a:ext cx="5943600" cy="4352925"/>
          </a:xfrm>
          <a:prstGeom prst="rect">
            <a:avLst/>
          </a:prstGeom>
          <a:noFill/>
          <a:ln>
            <a:noFill/>
          </a:ln>
        </p:spPr>
      </p:pic>
      <p:sp>
        <p:nvSpPr>
          <p:cNvPr id="129" name="Google Shape;129;p8"/>
          <p:cNvSpPr txBox="1"/>
          <p:nvPr/>
        </p:nvSpPr>
        <p:spPr>
          <a:xfrm>
            <a:off x="9530869" y="2141547"/>
            <a:ext cx="9363000" cy="1403461"/>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4400"/>
              <a:buFont typeface="Arial"/>
              <a:buNone/>
            </a:pPr>
            <a:r>
              <a:rPr b="1" i="0" lang="en-US" sz="4400" u="none" cap="none" strike="noStrike">
                <a:solidFill>
                  <a:srgbClr val="FFFFFF"/>
                </a:solidFill>
                <a:latin typeface="Calibri"/>
                <a:ea typeface="Calibri"/>
                <a:cs typeface="Calibri"/>
                <a:sym typeface="Calibri"/>
              </a:rPr>
              <a:t>Total Fatalities</a:t>
            </a:r>
            <a:endParaRPr b="0" i="0" sz="4400" u="none" cap="none" strike="noStrike">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Clr>
                <a:srgbClr val="000000"/>
              </a:buClr>
              <a:buSzPts val="2800"/>
              <a:buFont typeface="Arial"/>
              <a:buNone/>
            </a:pPr>
            <a:r>
              <a:t/>
            </a:r>
            <a:endParaRPr b="0" i="0" sz="2800" u="none" cap="none" strike="noStrike">
              <a:solidFill>
                <a:schemeClr val="dk1"/>
              </a:solidFill>
              <a:latin typeface="Tahoma"/>
              <a:ea typeface="Tahoma"/>
              <a:cs typeface="Tahoma"/>
              <a:sym typeface="Tahoma"/>
            </a:endParaRPr>
          </a:p>
        </p:txBody>
      </p:sp>
      <p:sp>
        <p:nvSpPr>
          <p:cNvPr id="130" name="Google Shape;130;p8"/>
          <p:cNvSpPr txBox="1"/>
          <p:nvPr/>
        </p:nvSpPr>
        <p:spPr>
          <a:xfrm>
            <a:off x="9399534" y="3048000"/>
            <a:ext cx="7367400" cy="3247200"/>
          </a:xfrm>
          <a:prstGeom prst="rect">
            <a:avLst/>
          </a:prstGeom>
          <a:noFill/>
          <a:ln>
            <a:noFill/>
          </a:ln>
        </p:spPr>
        <p:txBody>
          <a:bodyPr anchorCtr="0" anchor="t" bIns="91425" lIns="91425" spcFirstLastPara="1" rIns="91425" wrap="square" tIns="91425">
            <a:noAutofit/>
          </a:bodyPr>
          <a:lstStyle/>
          <a:p>
            <a:pPr indent="0" lvl="0" marL="12700" marR="12700" rtl="0" algn="ctr">
              <a:lnSpc>
                <a:spcPct val="115000"/>
              </a:lnSpc>
              <a:spcBef>
                <a:spcPts val="1700"/>
              </a:spcBef>
              <a:spcAft>
                <a:spcPts val="0"/>
              </a:spcAft>
              <a:buClr>
                <a:schemeClr val="dk1"/>
              </a:buClr>
              <a:buSzPts val="1100"/>
              <a:buFont typeface="Arial"/>
              <a:buNone/>
            </a:pPr>
            <a:r>
              <a:rPr b="0" i="0" lang="en-US" sz="8000" u="none" cap="none" strike="noStrike">
                <a:solidFill>
                  <a:srgbClr val="FFFFFF"/>
                </a:solidFill>
                <a:latin typeface="Tahoma"/>
                <a:ea typeface="Tahoma"/>
                <a:cs typeface="Tahoma"/>
                <a:sym typeface="Tahoma"/>
              </a:rPr>
              <a:t>267061</a:t>
            </a:r>
            <a:endParaRPr b="0" i="0" sz="8000" u="none" cap="none" strike="noStrike">
              <a:solidFill>
                <a:srgbClr val="FFFFFF"/>
              </a:solidFill>
              <a:latin typeface="Tahoma"/>
              <a:ea typeface="Tahoma"/>
              <a:cs typeface="Tahoma"/>
              <a:sym typeface="Tahoma"/>
            </a:endParaRPr>
          </a:p>
          <a:p>
            <a:pPr indent="0" lvl="0" marL="292100" marR="0" rtl="0" algn="l">
              <a:lnSpc>
                <a:spcPct val="115000"/>
              </a:lnSpc>
              <a:spcBef>
                <a:spcPts val="100"/>
              </a:spcBef>
              <a:spcAft>
                <a:spcPts val="0"/>
              </a:spcAft>
              <a:buClr>
                <a:schemeClr val="dk1"/>
              </a:buClr>
              <a:buSzPts val="1100"/>
              <a:buFont typeface="Arial"/>
              <a:buNone/>
            </a:pPr>
            <a:r>
              <a:t/>
            </a:r>
            <a:endParaRPr b="0" i="0" sz="3200" u="none" cap="none" strike="noStrike">
              <a:solidFill>
                <a:srgbClr val="FFFFFF"/>
              </a:solidFill>
              <a:latin typeface="Calibri"/>
              <a:ea typeface="Calibri"/>
              <a:cs typeface="Calibri"/>
              <a:sym typeface="Calibri"/>
            </a:endParaRPr>
          </a:p>
          <a:p>
            <a:pPr indent="0" lvl="0" marL="292100" marR="0" rtl="0" algn="l">
              <a:lnSpc>
                <a:spcPct val="115000"/>
              </a:lnSpc>
              <a:spcBef>
                <a:spcPts val="100"/>
              </a:spcBef>
              <a:spcAft>
                <a:spcPts val="0"/>
              </a:spcAft>
              <a:buClr>
                <a:schemeClr val="dk1"/>
              </a:buClr>
              <a:buSzPts val="1100"/>
              <a:buFont typeface="Arial"/>
              <a:buNone/>
            </a:pPr>
            <a:r>
              <a:rPr b="0" i="0" lang="en-US" sz="3200" u="none" cap="none" strike="noStrike">
                <a:solidFill>
                  <a:srgbClr val="FFFFFF"/>
                </a:solidFill>
                <a:latin typeface="Calibri"/>
                <a:ea typeface="Calibri"/>
                <a:cs typeface="Calibri"/>
                <a:sym typeface="Calibri"/>
              </a:rPr>
              <a:t>Top 5 countries were responsible for 65.22% of the deaths </a:t>
            </a:r>
            <a:endParaRPr b="0" i="0" sz="32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9"/>
          <p:cNvSpPr txBox="1"/>
          <p:nvPr/>
        </p:nvSpPr>
        <p:spPr>
          <a:xfrm>
            <a:off x="9439287" y="2149586"/>
            <a:ext cx="9363000" cy="2030400"/>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4400"/>
              <a:buFont typeface="Arial"/>
              <a:buNone/>
            </a:pPr>
            <a:r>
              <a:rPr b="1" i="0" lang="en-US" sz="4400" u="none" cap="none" strike="noStrike">
                <a:solidFill>
                  <a:srgbClr val="FFFFFF"/>
                </a:solidFill>
                <a:latin typeface="Calibri"/>
                <a:ea typeface="Calibri"/>
                <a:cs typeface="Calibri"/>
                <a:sym typeface="Calibri"/>
              </a:rPr>
              <a:t>The groups that were most active between 2001 and 2017 </a:t>
            </a:r>
            <a:endParaRPr b="0" i="0" sz="4400" u="none" cap="none" strike="noStrike">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Clr>
                <a:srgbClr val="000000"/>
              </a:buClr>
              <a:buSzPts val="2800"/>
              <a:buFont typeface="Arial"/>
              <a:buNone/>
            </a:pPr>
            <a:r>
              <a:t/>
            </a:r>
            <a:endParaRPr b="0" i="0" sz="2800" u="none" cap="none" strike="noStrike">
              <a:solidFill>
                <a:schemeClr val="dk1"/>
              </a:solidFill>
              <a:latin typeface="Tahoma"/>
              <a:ea typeface="Tahoma"/>
              <a:cs typeface="Tahoma"/>
              <a:sym typeface="Tahoma"/>
            </a:endParaRPr>
          </a:p>
        </p:txBody>
      </p:sp>
      <p:pic>
        <p:nvPicPr>
          <p:cNvPr id="136" name="Google Shape;136;p9"/>
          <p:cNvPicPr preferRelativeResize="0"/>
          <p:nvPr/>
        </p:nvPicPr>
        <p:blipFill rotWithShape="1">
          <a:blip r:embed="rId3">
            <a:alphaModFix/>
          </a:blip>
          <a:srcRect b="7289" l="0" r="0" t="0"/>
          <a:stretch/>
        </p:blipFill>
        <p:spPr>
          <a:xfrm>
            <a:off x="836975" y="182975"/>
            <a:ext cx="7176523" cy="5617774"/>
          </a:xfrm>
          <a:prstGeom prst="rect">
            <a:avLst/>
          </a:prstGeom>
          <a:noFill/>
          <a:ln>
            <a:noFill/>
          </a:ln>
        </p:spPr>
      </p:pic>
      <p:sp>
        <p:nvSpPr>
          <p:cNvPr id="137" name="Google Shape;137;p9"/>
          <p:cNvSpPr txBox="1"/>
          <p:nvPr/>
        </p:nvSpPr>
        <p:spPr>
          <a:xfrm>
            <a:off x="9263025" y="4848425"/>
            <a:ext cx="8686800" cy="3990000"/>
          </a:xfrm>
          <a:prstGeom prst="rect">
            <a:avLst/>
          </a:prstGeom>
          <a:noFill/>
          <a:ln>
            <a:noFill/>
          </a:ln>
        </p:spPr>
        <p:txBody>
          <a:bodyPr anchorCtr="0" anchor="t" bIns="0" lIns="0" spcFirstLastPara="1" rIns="0" wrap="square" tIns="12700">
            <a:noAutofit/>
          </a:bodyPr>
          <a:lstStyle/>
          <a:p>
            <a:pPr indent="0" lvl="0" marL="457200" marR="5080" rtl="0" algn="l">
              <a:lnSpc>
                <a:spcPct val="114599"/>
              </a:lnSpc>
              <a:spcBef>
                <a:spcPts val="166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Taliban was involved in 7474 attacks.  All of their attacks were on South Asian countries of Afghanistan(7419) and Pakistan(54).</a:t>
            </a:r>
            <a:endParaRPr b="0" i="0" sz="3200" u="none" cap="none" strike="noStrike">
              <a:solidFill>
                <a:srgbClr val="FFFFFF"/>
              </a:solidFill>
              <a:latin typeface="Calibri"/>
              <a:ea typeface="Calibri"/>
              <a:cs typeface="Calibri"/>
              <a:sym typeface="Calibri"/>
            </a:endParaRPr>
          </a:p>
          <a:p>
            <a:pPr indent="0" lvl="0" marL="457200" marR="5080" rtl="0" algn="l">
              <a:lnSpc>
                <a:spcPct val="114599"/>
              </a:lnSpc>
              <a:spcBef>
                <a:spcPts val="1660"/>
              </a:spcBef>
              <a:spcAft>
                <a:spcPts val="0"/>
              </a:spcAft>
              <a:buClr>
                <a:srgbClr val="000000"/>
              </a:buClr>
              <a:buSzPts val="3200"/>
              <a:buFont typeface="Arial"/>
              <a:buNone/>
            </a:pPr>
            <a:r>
              <a:t/>
            </a:r>
            <a:endParaRPr b="0" i="0" sz="3200" u="none" cap="none" strike="noStrike">
              <a:solidFill>
                <a:srgbClr val="FFFFFF"/>
              </a:solidFill>
              <a:latin typeface="Calibri"/>
              <a:ea typeface="Calibri"/>
              <a:cs typeface="Calibri"/>
              <a:sym typeface="Calibri"/>
            </a:endParaRPr>
          </a:p>
        </p:txBody>
      </p:sp>
      <p:pic>
        <p:nvPicPr>
          <p:cNvPr id="138" name="Google Shape;138;p9"/>
          <p:cNvPicPr preferRelativeResize="0"/>
          <p:nvPr/>
        </p:nvPicPr>
        <p:blipFill rotWithShape="1">
          <a:blip r:embed="rId4">
            <a:alphaModFix/>
          </a:blip>
          <a:srcRect b="0" l="0" r="0" t="0"/>
          <a:stretch/>
        </p:blipFill>
        <p:spPr>
          <a:xfrm>
            <a:off x="431650" y="5965375"/>
            <a:ext cx="7525633" cy="399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