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18288000" cy="102870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5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0358438" y="0"/>
            <a:ext cx="7924800" cy="515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71063"/>
            <a:ext cx="7924800" cy="5159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actics_of_terrorism#Bombin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un.or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rroris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bc.com/news/world-us-canada-3320678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raqi_Civil_War_(2014%E2%80%932017)"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Source: </a:t>
            </a:r>
            <a:r>
              <a:rPr lang="en-US" u="sng">
                <a:solidFill>
                  <a:schemeClr val="hlink"/>
                </a:solidFill>
                <a:hlinkClick r:id="rId2"/>
              </a:rPr>
              <a:t>https://en.wikipedia.org/wiki/Tactics_of_terrorism#Bombings</a:t>
            </a:r>
            <a:endParaRPr/>
          </a:p>
        </p:txBody>
      </p:sp>
      <p:sp>
        <p:nvSpPr>
          <p:cNvPr id="140" name="Google Shape;140;p10: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Source: </a:t>
            </a:r>
            <a:r>
              <a:rPr lang="en-US" sz="1200" u="sng">
                <a:solidFill>
                  <a:schemeClr val="hlink"/>
                </a:solidFill>
                <a:latin typeface="Calibri"/>
                <a:ea typeface="Calibri"/>
                <a:cs typeface="Calibri"/>
                <a:sym typeface="Calibri"/>
                <a:hlinkClick r:id="rId2"/>
              </a:rPr>
              <a:t>https://data.un.org/</a:t>
            </a:r>
            <a:endParaRPr sz="1200" u="sng">
              <a:solidFill>
                <a:schemeClr val="lt1"/>
              </a:solidFill>
              <a:latin typeface="Calibri"/>
              <a:ea typeface="Calibri"/>
              <a:cs typeface="Calibri"/>
              <a:sym typeface="Calibri"/>
            </a:endParaRPr>
          </a:p>
        </p:txBody>
      </p:sp>
      <p:sp>
        <p:nvSpPr>
          <p:cNvPr id="154" name="Google Shape;154;p1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def4237c_0_5: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75def4237c_0_5:notes"/>
          <p:cNvSpPr/>
          <p:nvPr>
            <p:ph idx="2" type="sldImg"/>
          </p:nvPr>
        </p:nvSpPr>
        <p:spPr>
          <a:xfrm>
            <a:off x="6057900" y="1285875"/>
            <a:ext cx="6172200" cy="34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lang="en-US" u="sng">
                <a:solidFill>
                  <a:schemeClr val="hlink"/>
                </a:solidFill>
                <a:hlinkClick r:id="rId2"/>
              </a:rPr>
              <a:t>https://en.wikipedia.org/wiki/Terrorism</a:t>
            </a:r>
            <a:endParaRPr/>
          </a:p>
        </p:txBody>
      </p:sp>
      <p:sp>
        <p:nvSpPr>
          <p:cNvPr id="65" name="Google Shape;65;p2: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https://www.bbc.com/news/world-us-canada-33206784</a:t>
            </a:r>
            <a:endParaRPr/>
          </a:p>
        </p:txBody>
      </p:sp>
      <p:sp>
        <p:nvSpPr>
          <p:cNvPr id="107" name="Google Shape;107;p6: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7: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https://en.wikipedia.org/wiki/Iraqi_Civil_War_(2014%E2%80%932017)</a:t>
            </a:r>
            <a:endParaRPr/>
          </a:p>
        </p:txBody>
      </p:sp>
      <p:sp>
        <p:nvSpPr>
          <p:cNvPr id="116" name="Google Shape;116;p7: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Total = 267061</a:t>
            </a:r>
            <a:endParaRPr/>
          </a:p>
          <a:p>
            <a:pPr indent="-228600" lvl="0" marL="457200" marR="0" rtl="0" algn="l">
              <a:lnSpc>
                <a:spcPct val="100000"/>
              </a:lnSpc>
              <a:spcBef>
                <a:spcPts val="0"/>
              </a:spcBef>
              <a:spcAft>
                <a:spcPts val="0"/>
              </a:spcAft>
              <a:buSzPts val="1400"/>
              <a:buNone/>
            </a:pPr>
            <a:r>
              <a:rPr lang="en-US"/>
              <a:t>Iraq = 77901 </a:t>
            </a:r>
            <a:endParaRPr/>
          </a:p>
          <a:p>
            <a:pPr indent="-228600" lvl="0" marL="457200" marR="0" rtl="0" algn="l">
              <a:lnSpc>
                <a:spcPct val="100000"/>
              </a:lnSpc>
              <a:spcBef>
                <a:spcPts val="0"/>
              </a:spcBef>
              <a:spcAft>
                <a:spcPts val="0"/>
              </a:spcAft>
              <a:buSzPts val="1400"/>
              <a:buNone/>
            </a:pPr>
            <a:r>
              <a:rPr lang="en-US"/>
              <a:t>Afghan = 38917</a:t>
            </a:r>
            <a:endParaRPr/>
          </a:p>
          <a:p>
            <a:pPr indent="-228600" lvl="0" marL="457200" marR="0" rtl="0" algn="l">
              <a:lnSpc>
                <a:spcPct val="100000"/>
              </a:lnSpc>
              <a:spcBef>
                <a:spcPts val="0"/>
              </a:spcBef>
              <a:spcAft>
                <a:spcPts val="0"/>
              </a:spcAft>
              <a:buSzPts val="1400"/>
              <a:buNone/>
            </a:pPr>
            <a:r>
              <a:rPr lang="en-US"/>
              <a:t>Nigeria =  22239</a:t>
            </a:r>
            <a:endParaRPr/>
          </a:p>
          <a:p>
            <a:pPr indent="-228600" lvl="0" marL="457200" marR="0" rtl="0" algn="l">
              <a:lnSpc>
                <a:spcPct val="100000"/>
              </a:lnSpc>
              <a:spcBef>
                <a:spcPts val="0"/>
              </a:spcBef>
              <a:spcAft>
                <a:spcPts val="0"/>
              </a:spcAft>
              <a:buSzPts val="1400"/>
              <a:buNone/>
            </a:pPr>
            <a:r>
              <a:rPr lang="en-US"/>
              <a:t>Pakistan = 20435</a:t>
            </a:r>
            <a:endParaRPr/>
          </a:p>
          <a:p>
            <a:pPr indent="-228600" lvl="0" marL="457200" marR="0" rtl="0" algn="l">
              <a:lnSpc>
                <a:spcPct val="100000"/>
              </a:lnSpc>
              <a:spcBef>
                <a:spcPts val="0"/>
              </a:spcBef>
              <a:spcAft>
                <a:spcPts val="0"/>
              </a:spcAft>
              <a:buSzPts val="1400"/>
              <a:buNone/>
            </a:pPr>
            <a:r>
              <a:rPr lang="en-US"/>
              <a:t>Syria = 14707</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en-US"/>
              <a:t>Top 5 : 65.22%</a:t>
            </a:r>
            <a:endParaRPr/>
          </a:p>
          <a:p>
            <a:pPr indent="0" lvl="0" marL="0" rtl="0" algn="l">
              <a:lnSpc>
                <a:spcPct val="100000"/>
              </a:lnSpc>
              <a:spcBef>
                <a:spcPts val="0"/>
              </a:spcBef>
              <a:spcAft>
                <a:spcPts val="0"/>
              </a:spcAft>
              <a:buSzPts val="1400"/>
              <a:buNone/>
            </a:pPr>
            <a:r>
              <a:t/>
            </a:r>
            <a:endParaRPr/>
          </a:p>
        </p:txBody>
      </p:sp>
      <p:sp>
        <p:nvSpPr>
          <p:cNvPr id="124" name="Google Shape;124;p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2"/>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1" i="0" sz="9000">
                <a:solidFill>
                  <a:schemeClr val="lt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3"/>
          <p:cNvSpPr/>
          <p:nvPr/>
        </p:nvSpPr>
        <p:spPr>
          <a:xfrm>
            <a:off x="3950491" y="3"/>
            <a:ext cx="14337665" cy="10287000"/>
          </a:xfrm>
          <a:custGeom>
            <a:rect b="b" l="l" r="r" t="t"/>
            <a:pathLst>
              <a:path extrusionOk="0" h="10287000" w="14337665">
                <a:moveTo>
                  <a:pt x="0" y="10286999"/>
                </a:moveTo>
                <a:lnTo>
                  <a:pt x="14337507" y="10286999"/>
                </a:lnTo>
                <a:lnTo>
                  <a:pt x="1433750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3"/>
          <p:cNvSpPr/>
          <p:nvPr/>
        </p:nvSpPr>
        <p:spPr>
          <a:xfrm>
            <a:off x="0" y="3"/>
            <a:ext cx="3950970" cy="10287000"/>
          </a:xfrm>
          <a:custGeom>
            <a:rect b="b" l="l" r="r" t="t"/>
            <a:pathLst>
              <a:path extrusionOk="0" h="10287000" w="3950970">
                <a:moveTo>
                  <a:pt x="0" y="10286996"/>
                </a:moveTo>
                <a:lnTo>
                  <a:pt x="3950491" y="10286996"/>
                </a:lnTo>
                <a:lnTo>
                  <a:pt x="3950491" y="0"/>
                </a:lnTo>
                <a:lnTo>
                  <a:pt x="0" y="0"/>
                </a:lnTo>
                <a:lnTo>
                  <a:pt x="0" y="1028699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3"/>
          <p:cNvSpPr/>
          <p:nvPr/>
        </p:nvSpPr>
        <p:spPr>
          <a:xfrm>
            <a:off x="16186472" y="6997793"/>
            <a:ext cx="1076325" cy="247650"/>
          </a:xfrm>
          <a:custGeom>
            <a:rect b="b" l="l" r="r" t="t"/>
            <a:pathLst>
              <a:path extrusionOk="0" h="247650" w="1076325">
                <a:moveTo>
                  <a:pt x="0" y="0"/>
                </a:moveTo>
                <a:lnTo>
                  <a:pt x="1076324" y="0"/>
                </a:lnTo>
                <a:lnTo>
                  <a:pt x="1076324" y="247649"/>
                </a:lnTo>
                <a:lnTo>
                  <a:pt x="0" y="247649"/>
                </a:lnTo>
                <a:lnTo>
                  <a:pt x="0" y="0"/>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30" name="Shape 30"/>
        <p:cNvGrpSpPr/>
        <p:nvPr/>
      </p:nvGrpSpPr>
      <p:grpSpPr>
        <a:xfrm>
          <a:off x="0" y="0"/>
          <a:ext cx="0" cy="0"/>
          <a:chOff x="0" y="0"/>
          <a:chExt cx="0" cy="0"/>
        </a:xfrm>
      </p:grpSpPr>
      <p:sp>
        <p:nvSpPr>
          <p:cNvPr id="31" name="Google Shape;31;p4"/>
          <p:cNvSpPr/>
          <p:nvPr/>
        </p:nvSpPr>
        <p:spPr>
          <a:xfrm>
            <a:off x="8896749" y="0"/>
            <a:ext cx="9391650" cy="10287000"/>
          </a:xfrm>
          <a:custGeom>
            <a:rect b="b" l="l" r="r" t="t"/>
            <a:pathLst>
              <a:path extrusionOk="0" h="10287000" w="9391650">
                <a:moveTo>
                  <a:pt x="0" y="0"/>
                </a:moveTo>
                <a:lnTo>
                  <a:pt x="0" y="10286999"/>
                </a:lnTo>
                <a:lnTo>
                  <a:pt x="9391249" y="10286999"/>
                </a:lnTo>
                <a:lnTo>
                  <a:pt x="9391249"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4"/>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6026941" y="0"/>
            <a:ext cx="12261215" cy="10287000"/>
          </a:xfrm>
          <a:custGeom>
            <a:rect b="b" l="l" r="r" t="t"/>
            <a:pathLst>
              <a:path extrusionOk="0" h="10287000" w="12261215">
                <a:moveTo>
                  <a:pt x="0" y="10286999"/>
                </a:moveTo>
                <a:lnTo>
                  <a:pt x="12261057" y="10286999"/>
                </a:lnTo>
                <a:lnTo>
                  <a:pt x="1226105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5"/>
          <p:cNvSpPr/>
          <p:nvPr/>
        </p:nvSpPr>
        <p:spPr>
          <a:xfrm>
            <a:off x="0" y="0"/>
            <a:ext cx="6027420" cy="10287000"/>
          </a:xfrm>
          <a:custGeom>
            <a:rect b="b" l="l" r="r" t="t"/>
            <a:pathLst>
              <a:path extrusionOk="0" h="10287000" w="6027420">
                <a:moveTo>
                  <a:pt x="0" y="10286999"/>
                </a:moveTo>
                <a:lnTo>
                  <a:pt x="6026941" y="10286999"/>
                </a:lnTo>
                <a:lnTo>
                  <a:pt x="6026941" y="0"/>
                </a:lnTo>
                <a:lnTo>
                  <a:pt x="0" y="0"/>
                </a:lnTo>
                <a:lnTo>
                  <a:pt x="0" y="1028699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5"/>
          <p:cNvSpPr/>
          <p:nvPr/>
        </p:nvSpPr>
        <p:spPr>
          <a:xfrm>
            <a:off x="4513726" y="1028700"/>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5"/>
          <p:cNvSpPr/>
          <p:nvPr/>
        </p:nvSpPr>
        <p:spPr>
          <a:xfrm>
            <a:off x="4513726" y="5332499"/>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91440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2" type="body"/>
          </p:nvPr>
        </p:nvSpPr>
        <p:spPr>
          <a:xfrm>
            <a:off x="941832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6" name="Shape 46"/>
        <p:cNvGrpSpPr/>
        <p:nvPr/>
      </p:nvGrpSpPr>
      <p:grpSpPr>
        <a:xfrm>
          <a:off x="0" y="0"/>
          <a:ext cx="0" cy="0"/>
          <a:chOff x="0" y="0"/>
          <a:chExt cx="0" cy="0"/>
        </a:xfrm>
      </p:grpSpPr>
      <p:sp>
        <p:nvSpPr>
          <p:cNvPr id="47" name="Google Shape;47;p6"/>
          <p:cNvSpPr txBox="1"/>
          <p:nvPr>
            <p:ph type="ctrTitle"/>
          </p:nvPr>
        </p:nvSpPr>
        <p:spPr>
          <a:xfrm>
            <a:off x="1371600" y="3188970"/>
            <a:ext cx="15544800" cy="21602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F4172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1" i="0" sz="90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kanishk307/Global-Terrorism-Dataset-INFM600" TargetMode="External"/><Relationship Id="rId4" Type="http://schemas.openxmlformats.org/officeDocument/2006/relationships/hyperlink" Target="https://github.com/kanishk307/Global-Terrorism-Dataset-INFM600/tree/master/Presentation" TargetMode="External"/><Relationship Id="rId5" Type="http://schemas.openxmlformats.org/officeDocument/2006/relationships/hyperlink" Target="https://github.com/kanishk307/Global-Terrorism-Dataset-INFM600/tree/master/Code" TargetMode="External"/><Relationship Id="rId6" Type="http://schemas.openxmlformats.org/officeDocument/2006/relationships/hyperlink" Target="https://github.com/kanishk307/Global-Terrorism-Dataset-INFM600/tree/master/Dataset" TargetMode="External"/><Relationship Id="rId7" Type="http://schemas.openxmlformats.org/officeDocument/2006/relationships/hyperlink" Target="https://github.com/kanishk307/Global-Terrorism-Dataset-INFM600/tree/master/Report" TargetMode="External"/><Relationship Id="rId8" Type="http://schemas.openxmlformats.org/officeDocument/2006/relationships/hyperlink" Target="https://github.com/kanishk307/Global-Terrorism-Dataset-INFM600/tree/master/Propos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7"/>
          <p:cNvSpPr txBox="1"/>
          <p:nvPr>
            <p:ph type="title"/>
          </p:nvPr>
        </p:nvSpPr>
        <p:spPr>
          <a:xfrm>
            <a:off x="6996724" y="512099"/>
            <a:ext cx="4293674" cy="505267"/>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0" lang="en-US">
                <a:solidFill>
                  <a:srgbClr val="111B1D"/>
                </a:solidFill>
                <a:latin typeface="Tahoma"/>
                <a:ea typeface="Tahoma"/>
                <a:cs typeface="Tahoma"/>
                <a:sym typeface="Tahoma"/>
              </a:rPr>
              <a:t>December 5, 2019</a:t>
            </a:r>
            <a:endParaRPr b="0">
              <a:solidFill>
                <a:srgbClr val="111B1D"/>
              </a:solidFill>
              <a:latin typeface="Tahoma"/>
              <a:ea typeface="Tahoma"/>
              <a:cs typeface="Tahoma"/>
              <a:sym typeface="Tahoma"/>
            </a:endParaRPr>
          </a:p>
        </p:txBody>
      </p:sp>
      <p:pic>
        <p:nvPicPr>
          <p:cNvPr id="57" name="Google Shape;57;p7"/>
          <p:cNvPicPr preferRelativeResize="0"/>
          <p:nvPr/>
        </p:nvPicPr>
        <p:blipFill rotWithShape="1">
          <a:blip r:embed="rId4">
            <a:alphaModFix/>
          </a:blip>
          <a:srcRect b="0" l="0" r="0" t="0"/>
          <a:stretch/>
        </p:blipFill>
        <p:spPr>
          <a:xfrm>
            <a:off x="0" y="0"/>
            <a:ext cx="18288000" cy="10286997"/>
          </a:xfrm>
          <a:prstGeom prst="rect">
            <a:avLst/>
          </a:prstGeom>
          <a:noFill/>
          <a:ln>
            <a:noFill/>
          </a:ln>
        </p:spPr>
      </p:pic>
      <p:sp>
        <p:nvSpPr>
          <p:cNvPr id="58" name="Google Shape;58;p7"/>
          <p:cNvSpPr txBox="1"/>
          <p:nvPr/>
        </p:nvSpPr>
        <p:spPr>
          <a:xfrm>
            <a:off x="533400" y="9013856"/>
            <a:ext cx="17602199" cy="1305486"/>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Arial"/>
                <a:ea typeface="Arial"/>
                <a:cs typeface="Arial"/>
                <a:sym typeface="Arial"/>
              </a:rPr>
              <a:t>Team: </a:t>
            </a:r>
            <a:r>
              <a:rPr b="1" i="0" lang="en-US" sz="2800" u="none" cap="none" strike="noStrike">
                <a:solidFill>
                  <a:srgbClr val="FFFFFF"/>
                </a:solidFill>
                <a:latin typeface="Arial"/>
                <a:ea typeface="Arial"/>
                <a:cs typeface="Arial"/>
                <a:sym typeface="Arial"/>
              </a:rPr>
              <a:t>AbracaData</a:t>
            </a:r>
            <a:r>
              <a:rPr b="1" i="0" lang="en-US" sz="2800" u="none" cap="none" strike="noStrike">
                <a:solidFill>
                  <a:srgbClr val="FFFFFF"/>
                </a:solidFill>
                <a:latin typeface="Calibri"/>
                <a:ea typeface="Calibri"/>
                <a:cs typeface="Calibri"/>
                <a:sym typeface="Calibri"/>
              </a:rPr>
              <a:t> – </a:t>
            </a:r>
            <a:r>
              <a:rPr b="0" i="0" lang="en-US" sz="2800" u="none" cap="none" strike="noStrike">
                <a:solidFill>
                  <a:srgbClr val="FFFFFF"/>
                </a:solidFill>
                <a:latin typeface="Arial"/>
                <a:ea typeface="Arial"/>
                <a:cs typeface="Arial"/>
                <a:sym typeface="Arial"/>
              </a:rPr>
              <a:t>Aishwarya B Pradeep</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Danish Mir</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Kanishka Jain</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Nisha Dayananda</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Shreeya Kotasthane</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Tahoma"/>
              <a:ea typeface="Tahoma"/>
              <a:cs typeface="Tahoma"/>
              <a:sym typeface="Tahoma"/>
            </a:endParaRPr>
          </a:p>
        </p:txBody>
      </p:sp>
      <p:sp>
        <p:nvSpPr>
          <p:cNvPr id="59" name="Google Shape;59;p7"/>
          <p:cNvSpPr/>
          <p:nvPr/>
        </p:nvSpPr>
        <p:spPr>
          <a:xfrm>
            <a:off x="0" y="8789351"/>
            <a:ext cx="1430020" cy="92710"/>
          </a:xfrm>
          <a:custGeom>
            <a:rect b="b" l="l" r="r" t="t"/>
            <a:pathLst>
              <a:path extrusionOk="0" h="92709" w="1430020">
                <a:moveTo>
                  <a:pt x="1429852" y="92641"/>
                </a:moveTo>
                <a:lnTo>
                  <a:pt x="0" y="92641"/>
                </a:lnTo>
                <a:lnTo>
                  <a:pt x="0" y="0"/>
                </a:lnTo>
                <a:lnTo>
                  <a:pt x="1429852" y="0"/>
                </a:lnTo>
                <a:lnTo>
                  <a:pt x="1429852" y="92641"/>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6858145" y="989646"/>
            <a:ext cx="1430020" cy="92710"/>
          </a:xfrm>
          <a:custGeom>
            <a:rect b="b" l="l" r="r" t="t"/>
            <a:pathLst>
              <a:path extrusionOk="0" h="92709" w="1430019">
                <a:moveTo>
                  <a:pt x="1429852" y="0"/>
                </a:moveTo>
                <a:lnTo>
                  <a:pt x="0" y="0"/>
                </a:lnTo>
                <a:lnTo>
                  <a:pt x="0" y="92641"/>
                </a:lnTo>
                <a:lnTo>
                  <a:pt x="1429852" y="92641"/>
                </a:lnTo>
                <a:lnTo>
                  <a:pt x="1429852"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7"/>
          <p:cNvSpPr txBox="1"/>
          <p:nvPr/>
        </p:nvSpPr>
        <p:spPr>
          <a:xfrm>
            <a:off x="4114800" y="989646"/>
            <a:ext cx="10307014" cy="6733831"/>
          </a:xfrm>
          <a:prstGeom prst="rect">
            <a:avLst/>
          </a:prstGeom>
          <a:noFill/>
          <a:ln>
            <a:noFill/>
          </a:ln>
        </p:spPr>
        <p:txBody>
          <a:bodyPr anchorCtr="0" anchor="t" bIns="0" lIns="0" spcFirstLastPara="1" rIns="0" wrap="square" tIns="12700">
            <a:noAutofit/>
          </a:bodyPr>
          <a:lstStyle/>
          <a:p>
            <a:pPr indent="0" lvl="0" marL="0" marR="0" rtl="0" algn="ctr">
              <a:lnSpc>
                <a:spcPct val="138645"/>
              </a:lnSpc>
              <a:spcBef>
                <a:spcPts val="0"/>
              </a:spcBef>
              <a:spcAft>
                <a:spcPts val="0"/>
              </a:spcAft>
              <a:buClr>
                <a:srgbClr val="000000"/>
              </a:buClr>
              <a:buSzPts val="9600"/>
              <a:buFont typeface="Arial"/>
              <a:buNone/>
            </a:pPr>
            <a:r>
              <a:rPr b="1" i="0" lang="en-US" sz="9600" u="none" cap="none" strike="noStrike">
                <a:solidFill>
                  <a:srgbClr val="FFFFFF"/>
                </a:solidFill>
                <a:latin typeface="Calibri"/>
                <a:ea typeface="Calibri"/>
                <a:cs typeface="Calibri"/>
                <a:sym typeface="Calibri"/>
              </a:rPr>
              <a:t>An Analysis on the Global Terrorism Data</a:t>
            </a:r>
            <a:endParaRPr b="0" i="0" sz="9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6"/>
          <p:cNvSpPr txBox="1"/>
          <p:nvPr/>
        </p:nvSpPr>
        <p:spPr>
          <a:xfrm>
            <a:off x="9344025" y="1737928"/>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Common attack types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43" name="Google Shape;143;p16"/>
          <p:cNvPicPr preferRelativeResize="0"/>
          <p:nvPr/>
        </p:nvPicPr>
        <p:blipFill rotWithShape="1">
          <a:blip r:embed="rId3">
            <a:alphaModFix/>
          </a:blip>
          <a:srcRect b="6665" l="0" r="33913" t="0"/>
          <a:stretch/>
        </p:blipFill>
        <p:spPr>
          <a:xfrm>
            <a:off x="228600" y="1485900"/>
            <a:ext cx="8258176" cy="7153275"/>
          </a:xfrm>
          <a:prstGeom prst="rect">
            <a:avLst/>
          </a:prstGeom>
          <a:noFill/>
          <a:ln>
            <a:noFill/>
          </a:ln>
        </p:spPr>
      </p:pic>
      <p:sp>
        <p:nvSpPr>
          <p:cNvPr id="144" name="Google Shape;144;p16"/>
          <p:cNvSpPr txBox="1"/>
          <p:nvPr/>
        </p:nvSpPr>
        <p:spPr>
          <a:xfrm>
            <a:off x="9344025" y="3771900"/>
            <a:ext cx="8686800" cy="2681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Bombing/Explosion is seen as a prevalent type of attack as it increases the available firepower of terrorists who are usually weaker than their targets as well as giving them publicity necessary to attract sympathizers to their cause.</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7"/>
          <p:cNvSpPr txBox="1"/>
          <p:nvPr/>
        </p:nvSpPr>
        <p:spPr>
          <a:xfrm>
            <a:off x="9344025" y="1741472"/>
            <a:ext cx="9363075" cy="203042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- 50 best startup cities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0" name="Google Shape;150;p17"/>
          <p:cNvSpPr txBox="1"/>
          <p:nvPr/>
        </p:nvSpPr>
        <p:spPr>
          <a:xfrm>
            <a:off x="9344025" y="3771900"/>
            <a:ext cx="8686800" cy="5216813"/>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50 best startup cities in 2019 as suggested by Valuer.</a:t>
            </a:r>
            <a:endParaRPr/>
          </a:p>
          <a:p>
            <a:pPr indent="0" lvl="0" marL="29273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Startup cities fall in regions with comparatively low terrorist activities</a:t>
            </a:r>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Limitation: we have limited resolution data for startup and it has lead to a situation where a country as big as the USA has only one data point for startup favored location</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1" name="Google Shape;151;p17"/>
          <p:cNvPicPr preferRelativeResize="0"/>
          <p:nvPr/>
        </p:nvPicPr>
        <p:blipFill rotWithShape="1">
          <a:blip r:embed="rId3">
            <a:alphaModFix/>
          </a:blip>
          <a:srcRect b="0" l="0" r="0" t="0"/>
          <a:stretch/>
        </p:blipFill>
        <p:spPr>
          <a:xfrm>
            <a:off x="0" y="1243850"/>
            <a:ext cx="8885475" cy="7229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nvSpPr>
        <p:spPr>
          <a:xfrm>
            <a:off x="9330171" y="1709353"/>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tourist flows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7" name="Google Shape;157;p18"/>
          <p:cNvSpPr txBox="1"/>
          <p:nvPr/>
        </p:nvSpPr>
        <p:spPr>
          <a:xfrm>
            <a:off x="9330171" y="3031499"/>
            <a:ext cx="8686800" cy="597343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We used Tourist/visitor arrivals and tourism expenditure data from UN data.</a:t>
            </a:r>
            <a:endParaRPr/>
          </a:p>
          <a:p>
            <a:pPr indent="0" lvl="0" marL="292735"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Heat map shows the no. of people killed by terrorist activities and circles shows the number of tourists to these countries.</a:t>
            </a:r>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Given the scope of this assignment the below analysis is very crude (for instance we have not filtered by years), however this exercise exemplifies the breadth of the use cases and corresponding stakeholders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8" name="Google Shape;158;p18"/>
          <p:cNvPicPr preferRelativeResize="0"/>
          <p:nvPr/>
        </p:nvPicPr>
        <p:blipFill rotWithShape="1">
          <a:blip r:embed="rId3">
            <a:alphaModFix/>
          </a:blip>
          <a:srcRect b="12781" l="0" r="0" t="0"/>
          <a:stretch/>
        </p:blipFill>
        <p:spPr>
          <a:xfrm>
            <a:off x="264102" y="1709353"/>
            <a:ext cx="8508126" cy="5720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9"/>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9"/>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CONCLUSION</a:t>
            </a:r>
            <a:endParaRPr b="1" i="0" sz="7200" u="none" cap="none" strike="noStrike">
              <a:solidFill>
                <a:schemeClr val="lt1"/>
              </a:solidFill>
              <a:latin typeface="Calibri"/>
              <a:ea typeface="Calibri"/>
              <a:cs typeface="Calibri"/>
              <a:sym typeface="Calibri"/>
            </a:endParaRPr>
          </a:p>
        </p:txBody>
      </p:sp>
      <p:sp>
        <p:nvSpPr>
          <p:cNvPr id="166" name="Google Shape;166;p19"/>
          <p:cNvSpPr/>
          <p:nvPr/>
        </p:nvSpPr>
        <p:spPr>
          <a:xfrm>
            <a:off x="5500687" y="2241969"/>
            <a:ext cx="9144000" cy="5539593"/>
          </a:xfrm>
          <a:prstGeom prst="rect">
            <a:avLst/>
          </a:prstGeom>
          <a:noFill/>
          <a:ln>
            <a:noFill/>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None/>
            </a:pPr>
            <a:r>
              <a:rPr b="0" i="0" lang="en-US" sz="4000" u="none" cap="none" strike="noStrike">
                <a:solidFill>
                  <a:srgbClr val="FF0000"/>
                </a:solidFill>
                <a:latin typeface="Calibri"/>
                <a:ea typeface="Calibri"/>
                <a:cs typeface="Calibri"/>
                <a:sym typeface="Calibri"/>
              </a:rPr>
              <a:t>Trends</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b="0" i="0" lang="en-US" sz="3200" u="none" cap="none" strike="noStrike">
                <a:solidFill>
                  <a:schemeClr val="lt1"/>
                </a:solidFill>
                <a:latin typeface="Calibri"/>
                <a:ea typeface="Calibri"/>
                <a:cs typeface="Calibri"/>
                <a:sym typeface="Calibri"/>
              </a:rPr>
              <a:t>Data shows terrorism activities peaked in 2014 There is clear link to countries like Iraq - civil war   </a:t>
            </a:r>
            <a:endParaRPr/>
          </a:p>
          <a:p>
            <a:pPr indent="0" lvl="0" marL="0" marR="5080" rtl="0" algn="l">
              <a:lnSpc>
                <a:spcPct val="114599"/>
              </a:lnSpc>
              <a:spcBef>
                <a:spcPts val="1265"/>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None/>
            </a:pPr>
            <a:r>
              <a:rPr b="0" i="0" lang="en-US" sz="4000" u="none" cap="none" strike="noStrike">
                <a:solidFill>
                  <a:srgbClr val="FF0000"/>
                </a:solidFill>
                <a:latin typeface="Calibri"/>
                <a:ea typeface="Calibri"/>
                <a:cs typeface="Calibri"/>
                <a:sym typeface="Calibri"/>
              </a:rPr>
              <a:t>Use cases</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b="0" i="0" lang="en-US" sz="3200" u="none" cap="none" strike="noStrike">
                <a:solidFill>
                  <a:schemeClr val="lt1"/>
                </a:solidFill>
                <a:latin typeface="Calibri"/>
                <a:ea typeface="Calibri"/>
                <a:cs typeface="Calibri"/>
                <a:sym typeface="Calibri"/>
              </a:rPr>
              <a:t>Individuals interested in the risk associated with their business could refer to the database to run a risk analysis for the region of interest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20"/>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20"/>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lang="en-US" sz="7200">
                <a:solidFill>
                  <a:schemeClr val="lt1"/>
                </a:solidFill>
                <a:latin typeface="Calibri"/>
                <a:ea typeface="Calibri"/>
                <a:cs typeface="Calibri"/>
                <a:sym typeface="Calibri"/>
              </a:rPr>
              <a:t>Resources</a:t>
            </a:r>
            <a:endParaRPr b="1" i="0" sz="7200" u="none" cap="none" strike="noStrike">
              <a:solidFill>
                <a:schemeClr val="lt1"/>
              </a:solidFill>
              <a:latin typeface="Calibri"/>
              <a:ea typeface="Calibri"/>
              <a:cs typeface="Calibri"/>
              <a:sym typeface="Calibri"/>
            </a:endParaRPr>
          </a:p>
        </p:txBody>
      </p:sp>
      <p:sp>
        <p:nvSpPr>
          <p:cNvPr id="174" name="Google Shape;174;p20"/>
          <p:cNvSpPr/>
          <p:nvPr/>
        </p:nvSpPr>
        <p:spPr>
          <a:xfrm>
            <a:off x="4397719" y="2373750"/>
            <a:ext cx="13762800" cy="5539500"/>
          </a:xfrm>
          <a:prstGeom prst="rect">
            <a:avLst/>
          </a:prstGeom>
          <a:noFill/>
          <a:ln>
            <a:noFill/>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None/>
            </a:pPr>
            <a:r>
              <a:rPr lang="en-US" sz="4000">
                <a:solidFill>
                  <a:srgbClr val="FF0000"/>
                </a:solidFill>
                <a:latin typeface="Calibri"/>
                <a:ea typeface="Calibri"/>
                <a:cs typeface="Calibri"/>
                <a:sym typeface="Calibri"/>
              </a:rPr>
              <a:t>Github link</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lang="en-US" sz="3000" u="sng">
                <a:solidFill>
                  <a:schemeClr val="hlink"/>
                </a:solidFill>
                <a:hlinkClick r:id="rId3"/>
              </a:rPr>
              <a:t>https://github.com/kanishk307/Global-Terrorism-Dataset-INFM600</a:t>
            </a:r>
            <a:endParaRPr sz="3000"/>
          </a:p>
          <a:p>
            <a:pPr indent="0" lvl="0" marL="0" marR="5080" rtl="0" algn="l">
              <a:lnSpc>
                <a:spcPct val="114599"/>
              </a:lnSpc>
              <a:spcBef>
                <a:spcPts val="1265"/>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None/>
            </a:pPr>
            <a:r>
              <a:rPr lang="en-US" sz="4000">
                <a:solidFill>
                  <a:srgbClr val="FF0000"/>
                </a:solidFill>
                <a:latin typeface="Calibri"/>
                <a:ea typeface="Calibri"/>
                <a:cs typeface="Calibri"/>
                <a:sym typeface="Calibri"/>
              </a:rPr>
              <a:t>Quick Links:</a:t>
            </a:r>
            <a:endParaRPr sz="4000">
              <a:solidFill>
                <a:srgbClr val="FF0000"/>
              </a:solidFill>
              <a:latin typeface="Calibri"/>
              <a:ea typeface="Calibri"/>
              <a:cs typeface="Calibri"/>
              <a:sym typeface="Calibri"/>
            </a:endParaRPr>
          </a:p>
          <a:p>
            <a:pPr indent="-381000" lvl="0" marL="457200" marR="5080" rtl="0" algn="l">
              <a:lnSpc>
                <a:spcPct val="114599"/>
              </a:lnSpc>
              <a:spcBef>
                <a:spcPts val="1265"/>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Presentation: </a:t>
            </a:r>
            <a:r>
              <a:rPr lang="en-US" sz="1800" u="sng">
                <a:solidFill>
                  <a:schemeClr val="hlink"/>
                </a:solidFill>
                <a:hlinkClick r:id="rId4"/>
              </a:rPr>
              <a:t>https://github.com/kanishk307/Global-Terrorism-Dataset-INFM600/tree/master/Presentation</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R Code: </a:t>
            </a:r>
            <a:r>
              <a:rPr lang="en-US" sz="1800" u="sng">
                <a:solidFill>
                  <a:schemeClr val="hlink"/>
                </a:solidFill>
                <a:hlinkClick r:id="rId5"/>
              </a:rPr>
              <a:t>https://github.com/kanishk307/Global-Terrorism-Dataset-INFM600/tree/master/Code</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Dataset: </a:t>
            </a:r>
            <a:r>
              <a:rPr lang="en-US" sz="1800" u="sng">
                <a:solidFill>
                  <a:schemeClr val="hlink"/>
                </a:solidFill>
                <a:hlinkClick r:id="rId6"/>
              </a:rPr>
              <a:t>https://github.com/kanishk307/Global-Terrorism-Dataset-INFM600/tree/master/Dataset</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Report: </a:t>
            </a:r>
            <a:r>
              <a:rPr lang="en-US" sz="1800" u="sng">
                <a:solidFill>
                  <a:schemeClr val="hlink"/>
                </a:solidFill>
                <a:hlinkClick r:id="rId7"/>
              </a:rPr>
              <a:t>https://github.com/kanishk307/Global-Terrorism-Dataset-INFM600/tree/master/Report</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Proposal: </a:t>
            </a:r>
            <a:r>
              <a:rPr lang="en-US" sz="1800" u="sng">
                <a:solidFill>
                  <a:schemeClr val="hlink"/>
                </a:solidFill>
                <a:hlinkClick r:id="rId8"/>
              </a:rPr>
              <a:t>https://github.com/kanishk307/Global-Terrorism-Dataset-INFM600/tree/master/Proposal</a:t>
            </a:r>
            <a:endParaRPr sz="18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8"/>
          <p:cNvSpPr txBox="1"/>
          <p:nvPr>
            <p:ph type="title"/>
          </p:nvPr>
        </p:nvSpPr>
        <p:spPr>
          <a:xfrm>
            <a:off x="5257800" y="537977"/>
            <a:ext cx="1015111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INTRODUCTION</a:t>
            </a:r>
            <a:endParaRPr sz="8000"/>
          </a:p>
        </p:txBody>
      </p:sp>
      <p:sp>
        <p:nvSpPr>
          <p:cNvPr id="68" name="Google Shape;68;p8"/>
          <p:cNvSpPr txBox="1"/>
          <p:nvPr/>
        </p:nvSpPr>
        <p:spPr>
          <a:xfrm>
            <a:off x="2209800" y="4305300"/>
            <a:ext cx="14401800" cy="5093061"/>
          </a:xfrm>
          <a:prstGeom prst="rect">
            <a:avLst/>
          </a:prstGeom>
          <a:noFill/>
          <a:ln>
            <a:noFill/>
          </a:ln>
        </p:spPr>
        <p:txBody>
          <a:bodyPr anchorCtr="0" anchor="t" bIns="0" lIns="0" spcFirstLastPara="1" rIns="0" wrap="square" tIns="12700">
            <a:noAutofit/>
          </a:bodyPr>
          <a:lstStyle/>
          <a:p>
            <a:pPr indent="0" lvl="0" marL="0" marR="0" rtl="0" algn="l">
              <a:lnSpc>
                <a:spcPct val="2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Data Source: </a:t>
            </a:r>
            <a:r>
              <a:rPr b="0" i="0" lang="en-US" sz="2800" u="none" cap="none" strike="noStrike">
                <a:solidFill>
                  <a:schemeClr val="lt1"/>
                </a:solidFill>
                <a:latin typeface="Tahoma"/>
                <a:ea typeface="Tahoma"/>
                <a:cs typeface="Tahoma"/>
                <a:sym typeface="Tahoma"/>
              </a:rPr>
              <a:t>START, the National Consortium for the Study of Terrorism and Responses to Terrorism, University of Maryland, College Park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Records: </a:t>
            </a:r>
            <a:r>
              <a:rPr b="0" i="0" lang="en-US" sz="2800" u="none" cap="none" strike="noStrike">
                <a:solidFill>
                  <a:schemeClr val="lt1"/>
                </a:solidFill>
                <a:latin typeface="Tahoma"/>
                <a:ea typeface="Tahoma"/>
                <a:cs typeface="Tahoma"/>
                <a:sym typeface="Tahoma"/>
              </a:rPr>
              <a:t>180k+ incidents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Time Period: </a:t>
            </a:r>
            <a:r>
              <a:rPr b="0" i="0" lang="en-US" sz="2800" u="none" cap="none" strike="noStrike">
                <a:solidFill>
                  <a:schemeClr val="lt1"/>
                </a:solidFill>
                <a:latin typeface="Tahoma"/>
                <a:ea typeface="Tahoma"/>
                <a:cs typeface="Tahoma"/>
                <a:sym typeface="Tahoma"/>
              </a:rPr>
              <a:t>1970 to 2017 (except 1993)</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Variables: </a:t>
            </a:r>
            <a:r>
              <a:rPr b="0" i="0" lang="en-US" sz="2800" u="none" cap="none" strike="noStrike">
                <a:solidFill>
                  <a:schemeClr val="lt1"/>
                </a:solidFill>
                <a:latin typeface="Tahoma"/>
                <a:ea typeface="Tahoma"/>
                <a:cs typeface="Tahoma"/>
                <a:sym typeface="Tahoma"/>
              </a:rPr>
              <a:t>&gt;100</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Source: </a:t>
            </a:r>
            <a:r>
              <a:rPr b="0" i="0" lang="en-US" sz="2800" u="none" cap="none" strike="noStrike">
                <a:solidFill>
                  <a:schemeClr val="lt1"/>
                </a:solidFill>
                <a:latin typeface="Tahoma"/>
                <a:ea typeface="Tahoma"/>
                <a:cs typeface="Tahoma"/>
                <a:sym typeface="Tahoma"/>
              </a:rPr>
              <a:t>Unclassified information, mainly media reports</a:t>
            </a:r>
            <a:endParaRPr b="0" i="0" sz="2800" u="none" cap="none" strike="noStrike">
              <a:solidFill>
                <a:schemeClr val="lt1"/>
              </a:solidFill>
              <a:latin typeface="Tahoma"/>
              <a:ea typeface="Tahoma"/>
              <a:cs typeface="Tahoma"/>
              <a:sym typeface="Tahoma"/>
            </a:endParaRPr>
          </a:p>
        </p:txBody>
      </p:sp>
      <p:sp>
        <p:nvSpPr>
          <p:cNvPr id="69" name="Google Shape;69;p8"/>
          <p:cNvSpPr/>
          <p:nvPr/>
        </p:nvSpPr>
        <p:spPr>
          <a:xfrm>
            <a:off x="1859316" y="1"/>
            <a:ext cx="92710" cy="1955800"/>
          </a:xfrm>
          <a:custGeom>
            <a:rect b="b" l="l" r="r" t="t"/>
            <a:pathLst>
              <a:path extrusionOk="0" h="1955800" w="92710">
                <a:moveTo>
                  <a:pt x="0" y="1955671"/>
                </a:moveTo>
                <a:lnTo>
                  <a:pt x="0" y="0"/>
                </a:lnTo>
                <a:lnTo>
                  <a:pt x="92641" y="0"/>
                </a:lnTo>
                <a:lnTo>
                  <a:pt x="92641" y="1955671"/>
                </a:lnTo>
                <a:lnTo>
                  <a:pt x="0" y="195567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16321378" y="8331305"/>
            <a:ext cx="92710" cy="1955800"/>
          </a:xfrm>
          <a:custGeom>
            <a:rect b="b" l="l" r="r" t="t"/>
            <a:pathLst>
              <a:path extrusionOk="0" h="1955800" w="92709">
                <a:moveTo>
                  <a:pt x="92641" y="1955694"/>
                </a:moveTo>
                <a:lnTo>
                  <a:pt x="92641" y="0"/>
                </a:lnTo>
                <a:lnTo>
                  <a:pt x="0" y="0"/>
                </a:lnTo>
                <a:lnTo>
                  <a:pt x="0" y="1955694"/>
                </a:lnTo>
                <a:lnTo>
                  <a:pt x="92641" y="19556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2209800" y="2658455"/>
            <a:ext cx="14401800"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a:t>
            </a:r>
            <a:r>
              <a:rPr b="1" i="1" lang="en-US" sz="2800" u="none" cap="none" strike="noStrike">
                <a:solidFill>
                  <a:schemeClr val="lt1"/>
                </a:solidFill>
                <a:latin typeface="Tahoma"/>
                <a:ea typeface="Tahoma"/>
                <a:cs typeface="Tahoma"/>
                <a:sym typeface="Tahoma"/>
              </a:rPr>
              <a:t>Terrorism is, in the broadest sense, the use of intentional violence, generally against civilians, for political purposes</a:t>
            </a:r>
            <a:r>
              <a:rPr b="1" i="0" lang="en-US" sz="2800" u="none" cap="none" strike="noStrike">
                <a:solidFill>
                  <a:schemeClr val="lt1"/>
                </a:solidFill>
                <a:latin typeface="Tahoma"/>
                <a:ea typeface="Tahoma"/>
                <a:cs typeface="Tahoma"/>
                <a:sym typeface="Tahoma"/>
              </a:rPr>
              <a:t>”</a:t>
            </a:r>
            <a:r>
              <a:rPr b="1" i="0" lang="en-US" sz="1800" u="none" cap="none" strike="noStrike">
                <a:solidFill>
                  <a:srgbClr val="222222"/>
                </a:solidFill>
                <a:latin typeface="Arial"/>
                <a:ea typeface="Arial"/>
                <a:cs typeface="Arial"/>
                <a:sym typeface="Arial"/>
              </a:rPr>
              <a:t>.</a:t>
            </a:r>
            <a:endParaRPr b="1" i="0" sz="1800" u="none" cap="none" strike="noStrike">
              <a:solidFill>
                <a:schemeClr val="dk1"/>
              </a:solidFill>
              <a:latin typeface="Calibri"/>
              <a:ea typeface="Calibri"/>
              <a:cs typeface="Calibri"/>
              <a:sym typeface="Calibri"/>
            </a:endParaRPr>
          </a:p>
        </p:txBody>
      </p:sp>
      <p:pic>
        <p:nvPicPr>
          <p:cNvPr descr="Database" id="72" name="Google Shape;72;p8"/>
          <p:cNvPicPr preferRelativeResize="0"/>
          <p:nvPr/>
        </p:nvPicPr>
        <p:blipFill rotWithShape="1">
          <a:blip r:embed="rId3">
            <a:alphaModFix/>
          </a:blip>
          <a:srcRect b="0" l="0" r="0" t="0"/>
          <a:stretch/>
        </p:blipFill>
        <p:spPr>
          <a:xfrm>
            <a:off x="1102417" y="4339810"/>
            <a:ext cx="901420" cy="901420"/>
          </a:xfrm>
          <a:prstGeom prst="rect">
            <a:avLst/>
          </a:prstGeom>
          <a:noFill/>
          <a:ln>
            <a:noFill/>
          </a:ln>
        </p:spPr>
      </p:pic>
      <p:pic>
        <p:nvPicPr>
          <p:cNvPr descr="Clock" id="73" name="Google Shape;73;p8"/>
          <p:cNvPicPr preferRelativeResize="0"/>
          <p:nvPr/>
        </p:nvPicPr>
        <p:blipFill rotWithShape="1">
          <a:blip r:embed="rId4">
            <a:alphaModFix/>
          </a:blip>
          <a:srcRect b="0" l="0" r="0" t="0"/>
          <a:stretch/>
        </p:blipFill>
        <p:spPr>
          <a:xfrm>
            <a:off x="1097655" y="6861590"/>
            <a:ext cx="901420" cy="901420"/>
          </a:xfrm>
          <a:prstGeom prst="rect">
            <a:avLst/>
          </a:prstGeom>
          <a:noFill/>
          <a:ln>
            <a:noFill/>
          </a:ln>
        </p:spPr>
      </p:pic>
      <p:pic>
        <p:nvPicPr>
          <p:cNvPr descr="Table" id="74" name="Google Shape;74;p8"/>
          <p:cNvPicPr preferRelativeResize="0"/>
          <p:nvPr/>
        </p:nvPicPr>
        <p:blipFill rotWithShape="1">
          <a:blip r:embed="rId5">
            <a:alphaModFix/>
          </a:blip>
          <a:srcRect b="0" l="0" r="0" t="0"/>
          <a:stretch/>
        </p:blipFill>
        <p:spPr>
          <a:xfrm>
            <a:off x="1077066" y="7756520"/>
            <a:ext cx="914400" cy="914400"/>
          </a:xfrm>
          <a:prstGeom prst="rect">
            <a:avLst/>
          </a:prstGeom>
          <a:noFill/>
          <a:ln>
            <a:noFill/>
          </a:ln>
        </p:spPr>
      </p:pic>
      <p:pic>
        <p:nvPicPr>
          <p:cNvPr descr="Danger" id="75" name="Google Shape;75;p8"/>
          <p:cNvPicPr preferRelativeResize="0"/>
          <p:nvPr/>
        </p:nvPicPr>
        <p:blipFill rotWithShape="1">
          <a:blip r:embed="rId6">
            <a:alphaModFix/>
          </a:blip>
          <a:srcRect b="0" l="0" r="0" t="0"/>
          <a:stretch/>
        </p:blipFill>
        <p:spPr>
          <a:xfrm>
            <a:off x="1056478" y="5947190"/>
            <a:ext cx="914400" cy="914400"/>
          </a:xfrm>
          <a:prstGeom prst="rect">
            <a:avLst/>
          </a:prstGeom>
          <a:noFill/>
          <a:ln>
            <a:noFill/>
          </a:ln>
        </p:spPr>
      </p:pic>
      <p:pic>
        <p:nvPicPr>
          <p:cNvPr descr="Cycle with people" id="76" name="Google Shape;76;p8"/>
          <p:cNvPicPr preferRelativeResize="0"/>
          <p:nvPr/>
        </p:nvPicPr>
        <p:blipFill rotWithShape="1">
          <a:blip r:embed="rId7">
            <a:alphaModFix/>
          </a:blip>
          <a:srcRect b="0" l="0" r="0" t="0"/>
          <a:stretch/>
        </p:blipFill>
        <p:spPr>
          <a:xfrm>
            <a:off x="1069457" y="867092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0" name="Shape 80"/>
        <p:cNvGrpSpPr/>
        <p:nvPr/>
      </p:nvGrpSpPr>
      <p:grpSpPr>
        <a:xfrm>
          <a:off x="0" y="0"/>
          <a:ext cx="0" cy="0"/>
          <a:chOff x="0" y="0"/>
          <a:chExt cx="0" cy="0"/>
        </a:xfrm>
      </p:grpSpPr>
      <p:sp>
        <p:nvSpPr>
          <p:cNvPr id="81" name="Google Shape;81;p9"/>
          <p:cNvSpPr/>
          <p:nvPr/>
        </p:nvSpPr>
        <p:spPr>
          <a:xfrm>
            <a:off x="15044344" y="0"/>
            <a:ext cx="3243657" cy="10287000"/>
          </a:xfrm>
          <a:custGeom>
            <a:rect b="b" l="l" r="r" t="t"/>
            <a:pathLst>
              <a:path extrusionOk="0" h="10287000" w="6489700">
                <a:moveTo>
                  <a:pt x="0" y="0"/>
                </a:moveTo>
                <a:lnTo>
                  <a:pt x="0" y="10286998"/>
                </a:lnTo>
                <a:lnTo>
                  <a:pt x="6489303" y="10286998"/>
                </a:lnTo>
                <a:lnTo>
                  <a:pt x="6489303"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9"/>
          <p:cNvSpPr txBox="1"/>
          <p:nvPr>
            <p:ph type="title"/>
          </p:nvPr>
        </p:nvSpPr>
        <p:spPr>
          <a:xfrm>
            <a:off x="859050" y="192789"/>
            <a:ext cx="8368030" cy="1478600"/>
          </a:xfrm>
          <a:prstGeom prst="rect">
            <a:avLst/>
          </a:prstGeom>
          <a:noFill/>
          <a:ln>
            <a:noFill/>
          </a:ln>
        </p:spPr>
        <p:txBody>
          <a:bodyPr anchorCtr="0" anchor="t" bIns="0" lIns="0" spcFirstLastPara="1" rIns="0" wrap="square" tIns="245100">
            <a:noAutofit/>
          </a:bodyPr>
          <a:lstStyle/>
          <a:p>
            <a:pPr indent="0" lvl="0" marL="12700" marR="5080" rtl="0" algn="l">
              <a:lnSpc>
                <a:spcPct val="99555"/>
              </a:lnSpc>
              <a:spcBef>
                <a:spcPts val="0"/>
              </a:spcBef>
              <a:spcAft>
                <a:spcPts val="0"/>
              </a:spcAft>
              <a:buSzPts val="1400"/>
              <a:buNone/>
            </a:pPr>
            <a:r>
              <a:rPr lang="en-US" sz="8000"/>
              <a:t>PROBLEMS</a:t>
            </a:r>
            <a:endParaRPr sz="8000"/>
          </a:p>
        </p:txBody>
      </p:sp>
      <p:sp>
        <p:nvSpPr>
          <p:cNvPr id="83" name="Google Shape;83;p9"/>
          <p:cNvSpPr/>
          <p:nvPr/>
        </p:nvSpPr>
        <p:spPr>
          <a:xfrm>
            <a:off x="15937327" y="1"/>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9"/>
          <p:cNvSpPr txBox="1"/>
          <p:nvPr/>
        </p:nvSpPr>
        <p:spPr>
          <a:xfrm>
            <a:off x="859050" y="2994201"/>
            <a:ext cx="12456900" cy="5773055"/>
          </a:xfrm>
          <a:prstGeom prst="rect">
            <a:avLst/>
          </a:prstGeom>
          <a:noFill/>
          <a:ln>
            <a:noFill/>
          </a:ln>
        </p:spPr>
        <p:txBody>
          <a:bodyPr anchorCtr="0" anchor="t" bIns="0" lIns="0" spcFirstLastPara="1" rIns="0" wrap="square" tIns="12700">
            <a:noAutofit/>
          </a:bodyPr>
          <a:lstStyle/>
          <a:p>
            <a:pPr indent="-514350" lvl="0" marL="527050" marR="5080" rtl="0" algn="l">
              <a:lnSpc>
                <a:spcPct val="150000"/>
              </a:lnSpc>
              <a:spcBef>
                <a:spcPts val="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Month and Day columns have 0 as values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Redundant type/Subtype columns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“Unknown” values.</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The record of incidents for the year 1993 is missing.</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5. Missing values for Motive, Group responsible</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6. This is a large dataset with 1,80,000+ records.</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7. Property damage column had missing values and present values had an inconsistent scale(&lt;1mn &amp; 1mn-1bn)</a:t>
            </a:r>
            <a:endParaRPr b="0" i="0" sz="1400" u="none" cap="none" strike="noStrike">
              <a:solidFill>
                <a:srgbClr val="000000"/>
              </a:solidFill>
              <a:latin typeface="Arial"/>
              <a:ea typeface="Arial"/>
              <a:cs typeface="Arial"/>
              <a:sym typeface="Arial"/>
            </a:endParaRPr>
          </a:p>
          <a:p>
            <a:pPr indent="0" lvl="0" marL="12700" marR="5080" rtl="0" algn="l">
              <a:lnSpc>
                <a:spcPct val="116100"/>
              </a:lnSpc>
              <a:spcBef>
                <a:spcPts val="100"/>
              </a:spcBef>
              <a:spcAft>
                <a:spcPts val="0"/>
              </a:spcAft>
              <a:buClr>
                <a:srgbClr val="000000"/>
              </a:buClr>
              <a:buSzPts val="2800"/>
              <a:buFont typeface="Arial"/>
              <a:buNone/>
            </a:pPr>
            <a:r>
              <a:t/>
            </a:r>
            <a:endParaRPr b="0" i="0" sz="2800" u="none" cap="none" strike="noStrike">
              <a:solidFill>
                <a:srgbClr val="111B1D"/>
              </a:solidFill>
              <a:latin typeface="Tahoma"/>
              <a:ea typeface="Tahoma"/>
              <a:cs typeface="Tahoma"/>
              <a:sym typeface="Tahoma"/>
            </a:endParaRPr>
          </a:p>
        </p:txBody>
      </p:sp>
      <p:sp>
        <p:nvSpPr>
          <p:cNvPr id="85" name="Google Shape;85;p9"/>
          <p:cNvSpPr/>
          <p:nvPr/>
        </p:nvSpPr>
        <p:spPr>
          <a:xfrm>
            <a:off x="17718500" y="8483600"/>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A screenshot of a cell phone&#10;&#10;Description automatically generated" id="90" name="Google Shape;90;p10"/>
          <p:cNvPicPr preferRelativeResize="0"/>
          <p:nvPr/>
        </p:nvPicPr>
        <p:blipFill rotWithShape="1">
          <a:blip r:embed="rId3">
            <a:alphaModFix/>
          </a:blip>
          <a:srcRect b="0" l="0" r="0" t="0"/>
          <a:stretch/>
        </p:blipFill>
        <p:spPr>
          <a:xfrm>
            <a:off x="1066800" y="3619500"/>
            <a:ext cx="15849600" cy="4191000"/>
          </a:xfrm>
          <a:prstGeom prst="rect">
            <a:avLst/>
          </a:prstGeom>
          <a:noFill/>
          <a:ln>
            <a:noFill/>
          </a:ln>
        </p:spPr>
      </p:pic>
      <p:sp>
        <p:nvSpPr>
          <p:cNvPr id="91" name="Google Shape;91;p10"/>
          <p:cNvSpPr txBox="1"/>
          <p:nvPr>
            <p:ph type="title"/>
          </p:nvPr>
        </p:nvSpPr>
        <p:spPr>
          <a:xfrm>
            <a:off x="4800600" y="690563"/>
            <a:ext cx="1211580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DATA PREPERATION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1"/>
          <p:cNvSpPr txBox="1"/>
          <p:nvPr>
            <p:ph type="title"/>
          </p:nvPr>
        </p:nvSpPr>
        <p:spPr>
          <a:xfrm>
            <a:off x="7062969" y="2522475"/>
            <a:ext cx="10210800" cy="4937249"/>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0" lang="en-US">
                <a:solidFill>
                  <a:schemeClr val="lt1"/>
                </a:solidFill>
              </a:rPr>
              <a:t>Our dataset had 180k entries and 136 columns ranging from 1970 to 2017.</a:t>
            </a:r>
            <a:br>
              <a:rPr b="0" lang="en-US">
                <a:solidFill>
                  <a:schemeClr val="lt1"/>
                </a:solidFill>
              </a:rPr>
            </a:br>
            <a:br>
              <a:rPr b="0" lang="en-US">
                <a:solidFill>
                  <a:schemeClr val="lt1"/>
                </a:solidFill>
              </a:rPr>
            </a:br>
            <a:r>
              <a:rPr b="0" lang="en-US">
                <a:solidFill>
                  <a:schemeClr val="lt1"/>
                </a:solidFill>
              </a:rPr>
              <a:t>To reduce the size of the dataset, we created a subset of records from 2001 to 2017 and 28 columns.</a:t>
            </a:r>
            <a:br>
              <a:rPr b="0" lang="en-US">
                <a:solidFill>
                  <a:schemeClr val="lt1"/>
                </a:solidFill>
              </a:rPr>
            </a:br>
            <a:br>
              <a:rPr b="0" lang="en-US">
                <a:solidFill>
                  <a:schemeClr val="lt1"/>
                </a:solidFill>
              </a:rPr>
            </a:br>
            <a:r>
              <a:rPr b="0" lang="en-US">
                <a:solidFill>
                  <a:schemeClr val="lt1"/>
                </a:solidFill>
              </a:rPr>
              <a:t>Dropped columns that did not assist in our analysis.</a:t>
            </a:r>
            <a:br>
              <a:rPr b="0" lang="en-US">
                <a:solidFill>
                  <a:schemeClr val="lt1"/>
                </a:solidFill>
              </a:rPr>
            </a:br>
            <a:br>
              <a:rPr b="0" lang="en-US">
                <a:solidFill>
                  <a:schemeClr val="lt1"/>
                </a:solidFill>
              </a:rPr>
            </a:br>
            <a:r>
              <a:rPr b="0" lang="en-US">
                <a:solidFill>
                  <a:schemeClr val="lt1"/>
                </a:solidFill>
              </a:rPr>
              <a:t>Removed missing values where needed.</a:t>
            </a:r>
            <a:br>
              <a:rPr b="0" lang="en-US"/>
            </a:br>
            <a:endParaRPr>
              <a:solidFill>
                <a:schemeClr val="lt1"/>
              </a:solidFill>
            </a:endParaRPr>
          </a:p>
        </p:txBody>
      </p:sp>
      <p:sp>
        <p:nvSpPr>
          <p:cNvPr id="97" name="Google Shape;97;p11"/>
          <p:cNvSpPr/>
          <p:nvPr/>
        </p:nvSpPr>
        <p:spPr>
          <a:xfrm>
            <a:off x="16321378" y="2"/>
            <a:ext cx="92710"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1"/>
          <p:cNvSpPr/>
          <p:nvPr/>
        </p:nvSpPr>
        <p:spPr>
          <a:xfrm>
            <a:off x="16321378" y="8857133"/>
            <a:ext cx="92710"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1"/>
          <p:cNvSpPr txBox="1"/>
          <p:nvPr/>
        </p:nvSpPr>
        <p:spPr>
          <a:xfrm rot="-5400000">
            <a:off x="-2526638" y="4636392"/>
            <a:ext cx="9144000" cy="709415"/>
          </a:xfrm>
          <a:prstGeom prst="rect">
            <a:avLst/>
          </a:prstGeom>
          <a:noFill/>
          <a:ln>
            <a:noFill/>
          </a:ln>
        </p:spPr>
        <p:txBody>
          <a:bodyPr anchorCtr="0" anchor="t" bIns="0" lIns="0" spcFirstLastPara="1" rIns="0" wrap="square" tIns="99050">
            <a:noAutofit/>
          </a:bodyPr>
          <a:lstStyle/>
          <a:p>
            <a:pPr indent="-180975" lvl="0" marL="193040" marR="5080" rtl="0" algn="l">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DATA PRE-PROCESSING</a:t>
            </a:r>
            <a:endParaRPr b="1" i="0" sz="7200" u="none" cap="none" strike="noStrike">
              <a:solidFill>
                <a:schemeClr val="lt1"/>
              </a:solidFill>
              <a:latin typeface="Calibri"/>
              <a:ea typeface="Calibri"/>
              <a:cs typeface="Calibri"/>
              <a:sym typeface="Calibri"/>
            </a:endParaRPr>
          </a:p>
        </p:txBody>
      </p:sp>
      <p:pic>
        <p:nvPicPr>
          <p:cNvPr descr="Filter" id="100" name="Google Shape;100;p11"/>
          <p:cNvPicPr preferRelativeResize="0"/>
          <p:nvPr/>
        </p:nvPicPr>
        <p:blipFill rotWithShape="1">
          <a:blip r:embed="rId3">
            <a:alphaModFix/>
          </a:blip>
          <a:srcRect b="0" l="0" r="0" t="0"/>
          <a:stretch/>
        </p:blipFill>
        <p:spPr>
          <a:xfrm>
            <a:off x="5315158" y="4000500"/>
            <a:ext cx="838200" cy="838200"/>
          </a:xfrm>
          <a:prstGeom prst="rect">
            <a:avLst/>
          </a:prstGeom>
          <a:noFill/>
          <a:ln>
            <a:noFill/>
          </a:ln>
        </p:spPr>
      </p:pic>
      <p:pic>
        <p:nvPicPr>
          <p:cNvPr descr="Database" id="101" name="Google Shape;101;p11"/>
          <p:cNvPicPr preferRelativeResize="0"/>
          <p:nvPr/>
        </p:nvPicPr>
        <p:blipFill rotWithShape="1">
          <a:blip r:embed="rId4">
            <a:alphaModFix/>
          </a:blip>
          <a:srcRect b="0" l="0" r="0" t="0"/>
          <a:stretch/>
        </p:blipFill>
        <p:spPr>
          <a:xfrm>
            <a:off x="5260707" y="2522475"/>
            <a:ext cx="921317" cy="914400"/>
          </a:xfrm>
          <a:prstGeom prst="rect">
            <a:avLst/>
          </a:prstGeom>
          <a:noFill/>
          <a:ln>
            <a:noFill/>
          </a:ln>
        </p:spPr>
      </p:pic>
      <p:pic>
        <p:nvPicPr>
          <p:cNvPr descr="Statistics" id="102" name="Google Shape;102;p11"/>
          <p:cNvPicPr preferRelativeResize="0"/>
          <p:nvPr/>
        </p:nvPicPr>
        <p:blipFill rotWithShape="1">
          <a:blip r:embed="rId5">
            <a:alphaModFix/>
          </a:blip>
          <a:srcRect b="0" l="0" r="0" t="0"/>
          <a:stretch/>
        </p:blipFill>
        <p:spPr>
          <a:xfrm>
            <a:off x="5301078" y="5148300"/>
            <a:ext cx="921317" cy="914400"/>
          </a:xfrm>
          <a:prstGeom prst="rect">
            <a:avLst/>
          </a:prstGeom>
          <a:noFill/>
          <a:ln>
            <a:noFill/>
          </a:ln>
        </p:spPr>
      </p:pic>
      <p:pic>
        <p:nvPicPr>
          <p:cNvPr descr="Scissors" id="103" name="Google Shape;103;p11"/>
          <p:cNvPicPr preferRelativeResize="0"/>
          <p:nvPr/>
        </p:nvPicPr>
        <p:blipFill rotWithShape="1">
          <a:blip r:embed="rId6">
            <a:alphaModFix/>
          </a:blip>
          <a:srcRect b="0" l="0" r="0" t="0"/>
          <a:stretch/>
        </p:blipFill>
        <p:spPr>
          <a:xfrm>
            <a:off x="5301078" y="6372300"/>
            <a:ext cx="921317"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2"/>
          <p:cNvSpPr txBox="1"/>
          <p:nvPr/>
        </p:nvSpPr>
        <p:spPr>
          <a:xfrm>
            <a:off x="6919913" y="71289"/>
            <a:ext cx="4194810" cy="124393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8000"/>
              <a:buFont typeface="Arial"/>
              <a:buNone/>
            </a:pPr>
            <a:r>
              <a:rPr b="1" i="0" lang="en-US" sz="8000" u="none" cap="none" strike="noStrike">
                <a:solidFill>
                  <a:srgbClr val="F41723"/>
                </a:solidFill>
                <a:latin typeface="Calibri"/>
                <a:ea typeface="Calibri"/>
                <a:cs typeface="Calibri"/>
                <a:sym typeface="Calibri"/>
              </a:rPr>
              <a:t>ANALYSIS</a:t>
            </a:r>
            <a:endParaRPr b="0" i="0" sz="8000" u="none" cap="none" strike="noStrike">
              <a:solidFill>
                <a:schemeClr val="dk1"/>
              </a:solidFill>
              <a:latin typeface="Calibri"/>
              <a:ea typeface="Calibri"/>
              <a:cs typeface="Calibri"/>
              <a:sym typeface="Calibri"/>
            </a:endParaRPr>
          </a:p>
        </p:txBody>
      </p:sp>
      <p:sp>
        <p:nvSpPr>
          <p:cNvPr id="110" name="Google Shape;110;p12"/>
          <p:cNvSpPr txBox="1"/>
          <p:nvPr/>
        </p:nvSpPr>
        <p:spPr>
          <a:xfrm>
            <a:off x="9017318" y="1866900"/>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 Terrorism trend over the years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11" name="Google Shape;111;p12"/>
          <p:cNvPicPr preferRelativeResize="0"/>
          <p:nvPr/>
        </p:nvPicPr>
        <p:blipFill rotWithShape="1">
          <a:blip r:embed="rId3">
            <a:alphaModFix/>
          </a:blip>
          <a:srcRect b="4673" l="0" r="0" t="0"/>
          <a:stretch/>
        </p:blipFill>
        <p:spPr>
          <a:xfrm>
            <a:off x="85725" y="2781300"/>
            <a:ext cx="8543925" cy="5943600"/>
          </a:xfrm>
          <a:prstGeom prst="rect">
            <a:avLst/>
          </a:prstGeom>
          <a:noFill/>
          <a:ln>
            <a:noFill/>
          </a:ln>
        </p:spPr>
      </p:pic>
      <p:sp>
        <p:nvSpPr>
          <p:cNvPr id="112" name="Google Shape;112;p12"/>
          <p:cNvSpPr txBox="1"/>
          <p:nvPr/>
        </p:nvSpPr>
        <p:spPr>
          <a:xfrm>
            <a:off x="9177336" y="3771900"/>
            <a:ext cx="8686800" cy="699589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number of terrorist attacks increased in 2012 and reached its peak in 2014.</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surge in 2014 was largely due to increased activity of groups like Islamic state in Iraq and Boko Haram in Nigeria.</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Civil war in Syria also spurred worldwide terrorism attacks.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3"/>
          <p:cNvSpPr txBox="1"/>
          <p:nvPr/>
        </p:nvSpPr>
        <p:spPr>
          <a:xfrm>
            <a:off x="9296400" y="3238500"/>
            <a:ext cx="8686800" cy="398993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Since Iraq had the most number of incidents, we decided to analyze the country’s trend over the years.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peak in 2014 could be because of the Iraqi Civil War which continued till 2017.</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19" name="Google Shape;119;p13"/>
          <p:cNvPicPr preferRelativeResize="0"/>
          <p:nvPr/>
        </p:nvPicPr>
        <p:blipFill rotWithShape="1">
          <a:blip r:embed="rId3">
            <a:alphaModFix/>
          </a:blip>
          <a:srcRect b="8046" l="0" r="0" t="0"/>
          <a:stretch/>
        </p:blipFill>
        <p:spPr>
          <a:xfrm>
            <a:off x="28575" y="1866900"/>
            <a:ext cx="8764292" cy="6096000"/>
          </a:xfrm>
          <a:prstGeom prst="rect">
            <a:avLst/>
          </a:prstGeom>
          <a:noFill/>
          <a:ln>
            <a:noFill/>
          </a:ln>
        </p:spPr>
      </p:pic>
      <p:sp>
        <p:nvSpPr>
          <p:cNvPr id="120" name="Google Shape;120;p13"/>
          <p:cNvSpPr txBox="1"/>
          <p:nvPr/>
        </p:nvSpPr>
        <p:spPr>
          <a:xfrm>
            <a:off x="10672763" y="1561950"/>
            <a:ext cx="7483110" cy="1353300"/>
          </a:xfrm>
          <a:prstGeom prst="rect">
            <a:avLst/>
          </a:prstGeom>
          <a:noFill/>
          <a:ln>
            <a:noFill/>
          </a:ln>
        </p:spPr>
        <p:txBody>
          <a:bodyPr anchorCtr="0" anchor="t" bIns="0" lIns="0" spcFirstLastPara="1" rIns="0" wrap="square" tIns="12700">
            <a:noAutofit/>
          </a:bodyPr>
          <a:lstStyle/>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1" name="Google Shape;121;p13"/>
          <p:cNvSpPr txBox="1"/>
          <p:nvPr/>
        </p:nvSpPr>
        <p:spPr>
          <a:xfrm>
            <a:off x="8925000" y="1561950"/>
            <a:ext cx="9363000" cy="1353300"/>
          </a:xfrm>
          <a:prstGeom prst="rect">
            <a:avLst/>
          </a:prstGeom>
          <a:noFill/>
          <a:ln>
            <a:noFill/>
          </a:ln>
        </p:spPr>
        <p:txBody>
          <a:bodyPr anchorCtr="0" anchor="t" bIns="0" lIns="0" spcFirstLastPara="1" rIns="0" wrap="square" tIns="12700">
            <a:noAutofit/>
          </a:bodyPr>
          <a:lstStyle/>
          <a:p>
            <a:pPr indent="662940" lvl="0" marL="12700" marR="5080" rtl="0" algn="l">
              <a:lnSpc>
                <a:spcPct val="114599"/>
              </a:lnSpc>
              <a:spcBef>
                <a:spcPts val="166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Analysis on Iraq</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4"/>
          <p:cNvPicPr preferRelativeResize="0"/>
          <p:nvPr/>
        </p:nvPicPr>
        <p:blipFill rotWithShape="1">
          <a:blip r:embed="rId3">
            <a:alphaModFix/>
          </a:blip>
          <a:srcRect b="10843" l="0" r="0" t="0"/>
          <a:stretch/>
        </p:blipFill>
        <p:spPr>
          <a:xfrm>
            <a:off x="228600" y="190500"/>
            <a:ext cx="8528533" cy="5715000"/>
          </a:xfrm>
          <a:prstGeom prst="rect">
            <a:avLst/>
          </a:prstGeom>
          <a:noFill/>
          <a:ln>
            <a:noFill/>
          </a:ln>
        </p:spPr>
      </p:pic>
      <p:pic>
        <p:nvPicPr>
          <p:cNvPr id="127" name="Google Shape;127;p14"/>
          <p:cNvPicPr preferRelativeResize="0"/>
          <p:nvPr/>
        </p:nvPicPr>
        <p:blipFill rotWithShape="1">
          <a:blip r:embed="rId4">
            <a:alphaModFix/>
          </a:blip>
          <a:srcRect b="0" l="0" r="0" t="0"/>
          <a:stretch/>
        </p:blipFill>
        <p:spPr>
          <a:xfrm>
            <a:off x="1521066" y="5905500"/>
            <a:ext cx="5943600" cy="4352925"/>
          </a:xfrm>
          <a:prstGeom prst="rect">
            <a:avLst/>
          </a:prstGeom>
          <a:noFill/>
          <a:ln>
            <a:noFill/>
          </a:ln>
        </p:spPr>
      </p:pic>
      <p:sp>
        <p:nvSpPr>
          <p:cNvPr id="128" name="Google Shape;128;p14"/>
          <p:cNvSpPr txBox="1"/>
          <p:nvPr/>
        </p:nvSpPr>
        <p:spPr>
          <a:xfrm>
            <a:off x="9530869" y="2141547"/>
            <a:ext cx="9363000" cy="1403461"/>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Total Fatalities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9" name="Google Shape;129;p14"/>
          <p:cNvSpPr txBox="1"/>
          <p:nvPr/>
        </p:nvSpPr>
        <p:spPr>
          <a:xfrm>
            <a:off x="9399534" y="3048000"/>
            <a:ext cx="7367400" cy="32472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5000"/>
              </a:lnSpc>
              <a:spcBef>
                <a:spcPts val="1700"/>
              </a:spcBef>
              <a:spcAft>
                <a:spcPts val="0"/>
              </a:spcAft>
              <a:buClr>
                <a:schemeClr val="dk1"/>
              </a:buClr>
              <a:buSzPts val="1100"/>
              <a:buFont typeface="Arial"/>
              <a:buNone/>
            </a:pPr>
            <a:r>
              <a:rPr b="0" i="0" lang="en-US" sz="8000" u="none" cap="none" strike="noStrike">
                <a:solidFill>
                  <a:srgbClr val="FFFFFF"/>
                </a:solidFill>
                <a:latin typeface="Tahoma"/>
                <a:ea typeface="Tahoma"/>
                <a:cs typeface="Tahoma"/>
                <a:sym typeface="Tahoma"/>
              </a:rPr>
              <a:t>267061</a:t>
            </a:r>
            <a:endParaRPr b="0" i="0" sz="8000" u="none" cap="none" strike="noStrike">
              <a:solidFill>
                <a:srgbClr val="FFFFFF"/>
              </a:solidFill>
              <a:latin typeface="Tahoma"/>
              <a:ea typeface="Tahoma"/>
              <a:cs typeface="Tahoma"/>
              <a:sym typeface="Tahoma"/>
            </a:endParaRPr>
          </a:p>
          <a:p>
            <a:pPr indent="0" lvl="0" marL="292100" marR="0" rtl="0" algn="l">
              <a:lnSpc>
                <a:spcPct val="115000"/>
              </a:lnSpc>
              <a:spcBef>
                <a:spcPts val="100"/>
              </a:spcBef>
              <a:spcAft>
                <a:spcPts val="0"/>
              </a:spcAft>
              <a:buClr>
                <a:schemeClr val="dk1"/>
              </a:buClr>
              <a:buSzPts val="1100"/>
              <a:buFont typeface="Arial"/>
              <a:buNone/>
            </a:pPr>
            <a:r>
              <a:t/>
            </a:r>
            <a:endParaRPr b="0" i="0" sz="3200" u="none" cap="none" strike="noStrike">
              <a:solidFill>
                <a:srgbClr val="FFFFFF"/>
              </a:solidFill>
              <a:latin typeface="Calibri"/>
              <a:ea typeface="Calibri"/>
              <a:cs typeface="Calibri"/>
              <a:sym typeface="Calibri"/>
            </a:endParaRPr>
          </a:p>
          <a:p>
            <a:pPr indent="0" lvl="0" marL="292100" marR="0" rtl="0" algn="l">
              <a:lnSpc>
                <a:spcPct val="115000"/>
              </a:lnSpc>
              <a:spcBef>
                <a:spcPts val="100"/>
              </a:spcBef>
              <a:spcAft>
                <a:spcPts val="0"/>
              </a:spcAft>
              <a:buClr>
                <a:schemeClr val="dk1"/>
              </a:buClr>
              <a:buSzPts val="1100"/>
              <a:buFont typeface="Arial"/>
              <a:buNone/>
            </a:pPr>
            <a:r>
              <a:rPr b="0" i="0" lang="en-US" sz="3200" u="none" cap="none" strike="noStrike">
                <a:solidFill>
                  <a:srgbClr val="FFFFFF"/>
                </a:solidFill>
                <a:latin typeface="Calibri"/>
                <a:ea typeface="Calibri"/>
                <a:cs typeface="Calibri"/>
                <a:sym typeface="Calibri"/>
              </a:rPr>
              <a:t>Top 5 countries were responsible for 65.22% of the deaths </a:t>
            </a:r>
            <a:endParaRPr b="0" i="0" sz="3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5"/>
          <p:cNvSpPr txBox="1"/>
          <p:nvPr/>
        </p:nvSpPr>
        <p:spPr>
          <a:xfrm>
            <a:off x="9439287" y="2149586"/>
            <a:ext cx="9363000" cy="2030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The groups that were most active between 2001 and 2017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35" name="Google Shape;135;p15"/>
          <p:cNvPicPr preferRelativeResize="0"/>
          <p:nvPr/>
        </p:nvPicPr>
        <p:blipFill rotWithShape="1">
          <a:blip r:embed="rId3">
            <a:alphaModFix/>
          </a:blip>
          <a:srcRect b="7290" l="0" r="0" t="0"/>
          <a:stretch/>
        </p:blipFill>
        <p:spPr>
          <a:xfrm>
            <a:off x="836975" y="182975"/>
            <a:ext cx="7176523" cy="5617774"/>
          </a:xfrm>
          <a:prstGeom prst="rect">
            <a:avLst/>
          </a:prstGeom>
          <a:noFill/>
          <a:ln>
            <a:noFill/>
          </a:ln>
        </p:spPr>
      </p:pic>
      <p:sp>
        <p:nvSpPr>
          <p:cNvPr id="136" name="Google Shape;136;p15"/>
          <p:cNvSpPr txBox="1"/>
          <p:nvPr/>
        </p:nvSpPr>
        <p:spPr>
          <a:xfrm>
            <a:off x="9263025" y="4848425"/>
            <a:ext cx="8686800" cy="3990000"/>
          </a:xfrm>
          <a:prstGeom prst="rect">
            <a:avLst/>
          </a:prstGeom>
          <a:noFill/>
          <a:ln>
            <a:noFill/>
          </a:ln>
        </p:spPr>
        <p:txBody>
          <a:bodyPr anchorCtr="0" anchor="t" bIns="0" lIns="0" spcFirstLastPara="1" rIns="0" wrap="square" tIns="12700">
            <a:noAutofit/>
          </a:bodyPr>
          <a:lstStyle/>
          <a:p>
            <a:pPr indent="0" lvl="0" marL="457200" marR="5080" rtl="0" algn="l">
              <a:lnSpc>
                <a:spcPct val="114599"/>
              </a:lnSpc>
              <a:spcBef>
                <a:spcPts val="166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Taliban was involved in 7474 attacks.  All of their attacks were on South Asian countries of Afghanistan(7419) and Pakistan(54).</a:t>
            </a:r>
            <a:endParaRPr b="0" i="0" sz="3200" u="none" cap="none" strike="noStrike">
              <a:solidFill>
                <a:srgbClr val="FFFFFF"/>
              </a:solidFill>
              <a:latin typeface="Calibri"/>
              <a:ea typeface="Calibri"/>
              <a:cs typeface="Calibri"/>
              <a:sym typeface="Calibri"/>
            </a:endParaRPr>
          </a:p>
          <a:p>
            <a:pPr indent="0" lvl="0" marL="457200" marR="5080" rtl="0" algn="l">
              <a:lnSpc>
                <a:spcPct val="114599"/>
              </a:lnSpc>
              <a:spcBef>
                <a:spcPts val="166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p:txBody>
      </p:sp>
      <p:pic>
        <p:nvPicPr>
          <p:cNvPr id="137" name="Google Shape;137;p15"/>
          <p:cNvPicPr preferRelativeResize="0"/>
          <p:nvPr/>
        </p:nvPicPr>
        <p:blipFill rotWithShape="1">
          <a:blip r:embed="rId4">
            <a:alphaModFix/>
          </a:blip>
          <a:srcRect b="0" l="0" r="0" t="0"/>
          <a:stretch/>
        </p:blipFill>
        <p:spPr>
          <a:xfrm>
            <a:off x="431650" y="5965375"/>
            <a:ext cx="7525633" cy="399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