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10287000" cx="18288000"/>
  <p:notesSz cx="18288000" cy="10287000"/>
  <p:embeddedFontLst>
    <p:embeddedFont>
      <p:font typeface="Tahoma"/>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21" roundtripDataSignature="AMtx7mj4lrE6D8uHzFVPrGOeOs2ZC3B/7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Tahoma-bold.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Tahom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7924800" cy="5159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10358438" y="0"/>
            <a:ext cx="7924800" cy="5159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828800" y="4951413"/>
            <a:ext cx="14630400" cy="404971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771063"/>
            <a:ext cx="7924800" cy="51593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10358438" y="9771063"/>
            <a:ext cx="7924800" cy="51593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Tactics_of_terrorism#Bombings"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Terrorism"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bc.com/news/world-us-canada-33206784"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Iraqi_Civil_War_(2014%E2%80%932017)"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1:notes"/>
          <p:cNvSpPr txBox="1"/>
          <p:nvPr>
            <p:ph idx="1" type="body"/>
          </p:nvPr>
        </p:nvSpPr>
        <p:spPr>
          <a:xfrm>
            <a:off x="1828800" y="4951413"/>
            <a:ext cx="14630400" cy="4049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1: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1828800" y="4951413"/>
            <a:ext cx="14630400" cy="4049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Source: </a:t>
            </a:r>
            <a:r>
              <a:rPr lang="en-US" u="sng">
                <a:hlinkClick r:id="rId2"/>
              </a:rPr>
              <a:t>https://en.wikipedia.org/wiki/Tactics_of_terrorism#Bombings</a:t>
            </a:r>
            <a:endParaRPr/>
          </a:p>
        </p:txBody>
      </p:sp>
      <p:sp>
        <p:nvSpPr>
          <p:cNvPr id="140" name="Google Shape;140;p10: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12:notes"/>
          <p:cNvSpPr txBox="1"/>
          <p:nvPr>
            <p:ph idx="1" type="body"/>
          </p:nvPr>
        </p:nvSpPr>
        <p:spPr>
          <a:xfrm>
            <a:off x="1828800" y="4951413"/>
            <a:ext cx="14630400" cy="4049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2: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1828800" y="4951413"/>
            <a:ext cx="14630400" cy="4049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5cbdb1901_4_7:notes"/>
          <p:cNvSpPr txBox="1"/>
          <p:nvPr>
            <p:ph idx="1" type="body"/>
          </p:nvPr>
        </p:nvSpPr>
        <p:spPr>
          <a:xfrm>
            <a:off x="1828800" y="4951413"/>
            <a:ext cx="14630400" cy="4049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75cbdb1901_4_7:notes"/>
          <p:cNvSpPr/>
          <p:nvPr>
            <p:ph idx="2" type="sldImg"/>
          </p:nvPr>
        </p:nvSpPr>
        <p:spPr>
          <a:xfrm>
            <a:off x="6057900" y="1285875"/>
            <a:ext cx="6172200" cy="34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 name="Google Shape;64;p2:notes"/>
          <p:cNvSpPr txBox="1"/>
          <p:nvPr>
            <p:ph idx="1" type="body"/>
          </p:nvPr>
        </p:nvSpPr>
        <p:spPr>
          <a:xfrm>
            <a:off x="1828800" y="4951413"/>
            <a:ext cx="14630400" cy="40497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Source: </a:t>
            </a:r>
            <a:r>
              <a:rPr lang="en-US" u="sng">
                <a:solidFill>
                  <a:schemeClr val="hlink"/>
                </a:solidFill>
                <a:hlinkClick r:id="rId2"/>
              </a:rPr>
              <a:t>https://en.wikipedia.org/wiki/Terrorism</a:t>
            </a:r>
            <a:endParaRPr/>
          </a:p>
        </p:txBody>
      </p:sp>
      <p:sp>
        <p:nvSpPr>
          <p:cNvPr id="65" name="Google Shape;65;p2:notes"/>
          <p:cNvSpPr txBox="1"/>
          <p:nvPr>
            <p:ph idx="12" type="sldNum"/>
          </p:nvPr>
        </p:nvSpPr>
        <p:spPr>
          <a:xfrm>
            <a:off x="10358438" y="9771063"/>
            <a:ext cx="7924800" cy="5159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3:notes"/>
          <p:cNvSpPr txBox="1"/>
          <p:nvPr>
            <p:ph idx="1" type="body"/>
          </p:nvPr>
        </p:nvSpPr>
        <p:spPr>
          <a:xfrm>
            <a:off x="1828800" y="4951413"/>
            <a:ext cx="14630400" cy="4049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3: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4:notes"/>
          <p:cNvSpPr txBox="1"/>
          <p:nvPr>
            <p:ph idx="1" type="body"/>
          </p:nvPr>
        </p:nvSpPr>
        <p:spPr>
          <a:xfrm>
            <a:off x="1828800" y="4951413"/>
            <a:ext cx="14630400" cy="4049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4: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5:notes"/>
          <p:cNvSpPr txBox="1"/>
          <p:nvPr>
            <p:ph idx="1" type="body"/>
          </p:nvPr>
        </p:nvSpPr>
        <p:spPr>
          <a:xfrm>
            <a:off x="1828800" y="4951413"/>
            <a:ext cx="14630400" cy="4049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5: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6: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6:notes"/>
          <p:cNvSpPr txBox="1"/>
          <p:nvPr>
            <p:ph idx="1" type="body"/>
          </p:nvPr>
        </p:nvSpPr>
        <p:spPr>
          <a:xfrm>
            <a:off x="1828800" y="4951413"/>
            <a:ext cx="14630400" cy="40497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Source: </a:t>
            </a:r>
            <a:r>
              <a:rPr b="0" i="0" lang="en-US" sz="1200" u="sng" strike="noStrike">
                <a:solidFill>
                  <a:schemeClr val="dk1"/>
                </a:solidFill>
                <a:latin typeface="Calibri"/>
                <a:ea typeface="Calibri"/>
                <a:cs typeface="Calibri"/>
                <a:sym typeface="Calibri"/>
                <a:hlinkClick r:id="rId2"/>
              </a:rPr>
              <a:t>https://www.bbc.com/news/world-us-canada-33206784</a:t>
            </a:r>
            <a:endParaRPr/>
          </a:p>
        </p:txBody>
      </p:sp>
      <p:sp>
        <p:nvSpPr>
          <p:cNvPr id="107" name="Google Shape;107;p6:notes"/>
          <p:cNvSpPr txBox="1"/>
          <p:nvPr>
            <p:ph idx="12" type="sldNum"/>
          </p:nvPr>
        </p:nvSpPr>
        <p:spPr>
          <a:xfrm>
            <a:off x="10358438" y="9771063"/>
            <a:ext cx="7924800" cy="5159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7: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7:notes"/>
          <p:cNvSpPr txBox="1"/>
          <p:nvPr>
            <p:ph idx="1" type="body"/>
          </p:nvPr>
        </p:nvSpPr>
        <p:spPr>
          <a:xfrm>
            <a:off x="1828800" y="4951413"/>
            <a:ext cx="14630400" cy="40497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Source: </a:t>
            </a:r>
            <a:r>
              <a:rPr b="0" i="0" lang="en-US" sz="1200" u="sng" strike="noStrike">
                <a:solidFill>
                  <a:schemeClr val="dk1"/>
                </a:solidFill>
                <a:latin typeface="Calibri"/>
                <a:ea typeface="Calibri"/>
                <a:cs typeface="Calibri"/>
                <a:sym typeface="Calibri"/>
                <a:hlinkClick r:id="rId2"/>
              </a:rPr>
              <a:t>https://en.wikipedia.org/wiki/Iraqi_Civil_War_(2014%E2%80%932017)</a:t>
            </a:r>
            <a:endParaRPr/>
          </a:p>
        </p:txBody>
      </p:sp>
      <p:sp>
        <p:nvSpPr>
          <p:cNvPr id="116" name="Google Shape;116;p7:notes"/>
          <p:cNvSpPr txBox="1"/>
          <p:nvPr>
            <p:ph idx="12" type="sldNum"/>
          </p:nvPr>
        </p:nvSpPr>
        <p:spPr>
          <a:xfrm>
            <a:off x="10358438" y="9771063"/>
            <a:ext cx="7924800" cy="5159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1828800" y="4951413"/>
            <a:ext cx="14630400" cy="4049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1828800" y="4951413"/>
            <a:ext cx="14630400" cy="4049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showMasterSp="0" type="obj">
  <p:cSld name="OBJECT">
    <p:bg>
      <p:bgPr>
        <a:solidFill>
          <a:schemeClr val="lt1"/>
        </a:solidFill>
      </p:bgPr>
    </p:bg>
    <p:spTree>
      <p:nvGrpSpPr>
        <p:cNvPr id="15" name="Shape 15"/>
        <p:cNvGrpSpPr/>
        <p:nvPr/>
      </p:nvGrpSpPr>
      <p:grpSpPr>
        <a:xfrm>
          <a:off x="0" y="0"/>
          <a:ext cx="0" cy="0"/>
          <a:chOff x="0" y="0"/>
          <a:chExt cx="0" cy="0"/>
        </a:xfrm>
      </p:grpSpPr>
      <p:sp>
        <p:nvSpPr>
          <p:cNvPr id="16" name="Google Shape;16;p16"/>
          <p:cNvSpPr/>
          <p:nvPr/>
        </p:nvSpPr>
        <p:spPr>
          <a:xfrm>
            <a:off x="0" y="0"/>
            <a:ext cx="18288000" cy="10287000"/>
          </a:xfrm>
          <a:custGeom>
            <a:rect b="b" l="l" r="r" t="t"/>
            <a:pathLst>
              <a:path extrusionOk="0" h="10287000" w="18288000">
                <a:moveTo>
                  <a:pt x="0" y="0"/>
                </a:moveTo>
                <a:lnTo>
                  <a:pt x="18287999" y="0"/>
                </a:lnTo>
                <a:lnTo>
                  <a:pt x="18287999" y="10286999"/>
                </a:lnTo>
                <a:lnTo>
                  <a:pt x="0" y="10286999"/>
                </a:lnTo>
                <a:lnTo>
                  <a:pt x="0" y="0"/>
                </a:lnTo>
                <a:close/>
              </a:path>
            </a:pathLst>
          </a:custGeom>
          <a:solidFill>
            <a:srgbClr val="111B1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6"/>
          <p:cNvSpPr txBox="1"/>
          <p:nvPr>
            <p:ph type="title"/>
          </p:nvPr>
        </p:nvSpPr>
        <p:spPr>
          <a:xfrm>
            <a:off x="5116109" y="1696781"/>
            <a:ext cx="2682875" cy="5130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rgbClr val="F4172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6"/>
          <p:cNvSpPr txBox="1"/>
          <p:nvPr>
            <p:ph idx="1" type="body"/>
          </p:nvPr>
        </p:nvSpPr>
        <p:spPr>
          <a:xfrm>
            <a:off x="4959916" y="1630820"/>
            <a:ext cx="8368166" cy="45034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1" i="0" sz="9000">
                <a:solidFill>
                  <a:schemeClr val="lt1"/>
                </a:solidFill>
                <a:latin typeface="Calibri"/>
                <a:ea typeface="Calibri"/>
                <a:cs typeface="Calibri"/>
                <a:sym typeface="Calibri"/>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16"/>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showMasterSp="0">
  <p:cSld name="Title Only">
    <p:bg>
      <p:bgPr>
        <a:solidFill>
          <a:schemeClr val="lt1"/>
        </a:solidFill>
      </p:bgPr>
    </p:bg>
    <p:spTree>
      <p:nvGrpSpPr>
        <p:cNvPr id="22" name="Shape 22"/>
        <p:cNvGrpSpPr/>
        <p:nvPr/>
      </p:nvGrpSpPr>
      <p:grpSpPr>
        <a:xfrm>
          <a:off x="0" y="0"/>
          <a:ext cx="0" cy="0"/>
          <a:chOff x="0" y="0"/>
          <a:chExt cx="0" cy="0"/>
        </a:xfrm>
      </p:grpSpPr>
      <p:sp>
        <p:nvSpPr>
          <p:cNvPr id="23" name="Google Shape;23;p17"/>
          <p:cNvSpPr/>
          <p:nvPr/>
        </p:nvSpPr>
        <p:spPr>
          <a:xfrm>
            <a:off x="3950491" y="3"/>
            <a:ext cx="14337665" cy="10287000"/>
          </a:xfrm>
          <a:custGeom>
            <a:rect b="b" l="l" r="r" t="t"/>
            <a:pathLst>
              <a:path extrusionOk="0" h="10287000" w="14337665">
                <a:moveTo>
                  <a:pt x="0" y="10286999"/>
                </a:moveTo>
                <a:lnTo>
                  <a:pt x="14337507" y="10286999"/>
                </a:lnTo>
                <a:lnTo>
                  <a:pt x="14337507" y="0"/>
                </a:lnTo>
                <a:lnTo>
                  <a:pt x="0" y="0"/>
                </a:lnTo>
                <a:lnTo>
                  <a:pt x="0" y="10286999"/>
                </a:lnTo>
                <a:close/>
              </a:path>
            </a:pathLst>
          </a:custGeom>
          <a:solidFill>
            <a:srgbClr val="111B1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 name="Google Shape;24;p17"/>
          <p:cNvSpPr/>
          <p:nvPr/>
        </p:nvSpPr>
        <p:spPr>
          <a:xfrm>
            <a:off x="0" y="3"/>
            <a:ext cx="3950970" cy="10287000"/>
          </a:xfrm>
          <a:custGeom>
            <a:rect b="b" l="l" r="r" t="t"/>
            <a:pathLst>
              <a:path extrusionOk="0" h="10287000" w="3950970">
                <a:moveTo>
                  <a:pt x="0" y="10286996"/>
                </a:moveTo>
                <a:lnTo>
                  <a:pt x="3950491" y="10286996"/>
                </a:lnTo>
                <a:lnTo>
                  <a:pt x="3950491" y="0"/>
                </a:lnTo>
                <a:lnTo>
                  <a:pt x="0" y="0"/>
                </a:lnTo>
                <a:lnTo>
                  <a:pt x="0" y="10286996"/>
                </a:lnTo>
                <a:close/>
              </a:path>
            </a:pathLst>
          </a:custGeom>
          <a:solidFill>
            <a:srgbClr val="F4172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 name="Google Shape;25;p17"/>
          <p:cNvSpPr/>
          <p:nvPr/>
        </p:nvSpPr>
        <p:spPr>
          <a:xfrm>
            <a:off x="16186472" y="6997793"/>
            <a:ext cx="1076325" cy="247650"/>
          </a:xfrm>
          <a:custGeom>
            <a:rect b="b" l="l" r="r" t="t"/>
            <a:pathLst>
              <a:path extrusionOk="0" h="247650" w="1076325">
                <a:moveTo>
                  <a:pt x="0" y="0"/>
                </a:moveTo>
                <a:lnTo>
                  <a:pt x="1076324" y="0"/>
                </a:lnTo>
                <a:lnTo>
                  <a:pt x="1076324" y="247649"/>
                </a:lnTo>
                <a:lnTo>
                  <a:pt x="0" y="247649"/>
                </a:lnTo>
                <a:lnTo>
                  <a:pt x="0" y="0"/>
                </a:lnTo>
                <a:close/>
              </a:path>
            </a:pathLst>
          </a:custGeom>
          <a:solidFill>
            <a:srgbClr val="F4172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 name="Google Shape;26;p17"/>
          <p:cNvSpPr txBox="1"/>
          <p:nvPr>
            <p:ph type="title"/>
          </p:nvPr>
        </p:nvSpPr>
        <p:spPr>
          <a:xfrm>
            <a:off x="5116109" y="1696781"/>
            <a:ext cx="2682875" cy="5130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rgbClr val="F4172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7"/>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7"/>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bg>
      <p:bgPr>
        <a:solidFill>
          <a:schemeClr val="lt1"/>
        </a:solidFill>
      </p:bgPr>
    </p:bg>
    <p:spTree>
      <p:nvGrpSpPr>
        <p:cNvPr id="30" name="Shape 30"/>
        <p:cNvGrpSpPr/>
        <p:nvPr/>
      </p:nvGrpSpPr>
      <p:grpSpPr>
        <a:xfrm>
          <a:off x="0" y="0"/>
          <a:ext cx="0" cy="0"/>
          <a:chOff x="0" y="0"/>
          <a:chExt cx="0" cy="0"/>
        </a:xfrm>
      </p:grpSpPr>
      <p:sp>
        <p:nvSpPr>
          <p:cNvPr id="31" name="Google Shape;31;p18"/>
          <p:cNvSpPr/>
          <p:nvPr/>
        </p:nvSpPr>
        <p:spPr>
          <a:xfrm>
            <a:off x="8896749" y="0"/>
            <a:ext cx="9391650" cy="10287000"/>
          </a:xfrm>
          <a:custGeom>
            <a:rect b="b" l="l" r="r" t="t"/>
            <a:pathLst>
              <a:path extrusionOk="0" h="10287000" w="9391650">
                <a:moveTo>
                  <a:pt x="0" y="0"/>
                </a:moveTo>
                <a:lnTo>
                  <a:pt x="0" y="10286999"/>
                </a:lnTo>
                <a:lnTo>
                  <a:pt x="9391249" y="10286999"/>
                </a:lnTo>
                <a:lnTo>
                  <a:pt x="9391249" y="0"/>
                </a:lnTo>
                <a:lnTo>
                  <a:pt x="0" y="0"/>
                </a:lnTo>
                <a:close/>
              </a:path>
            </a:pathLst>
          </a:custGeom>
          <a:solidFill>
            <a:srgbClr val="111B1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8"/>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8"/>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showMasterSp="0">
  <p:cSld name="Two Content">
    <p:bg>
      <p:bgPr>
        <a:solidFill>
          <a:schemeClr val="lt1"/>
        </a:solidFill>
      </p:bgPr>
    </p:bg>
    <p:spTree>
      <p:nvGrpSpPr>
        <p:cNvPr id="35" name="Shape 35"/>
        <p:cNvGrpSpPr/>
        <p:nvPr/>
      </p:nvGrpSpPr>
      <p:grpSpPr>
        <a:xfrm>
          <a:off x="0" y="0"/>
          <a:ext cx="0" cy="0"/>
          <a:chOff x="0" y="0"/>
          <a:chExt cx="0" cy="0"/>
        </a:xfrm>
      </p:grpSpPr>
      <p:sp>
        <p:nvSpPr>
          <p:cNvPr id="36" name="Google Shape;36;p19"/>
          <p:cNvSpPr/>
          <p:nvPr/>
        </p:nvSpPr>
        <p:spPr>
          <a:xfrm>
            <a:off x="6026941" y="0"/>
            <a:ext cx="12261215" cy="10287000"/>
          </a:xfrm>
          <a:custGeom>
            <a:rect b="b" l="l" r="r" t="t"/>
            <a:pathLst>
              <a:path extrusionOk="0" h="10287000" w="12261215">
                <a:moveTo>
                  <a:pt x="0" y="10286999"/>
                </a:moveTo>
                <a:lnTo>
                  <a:pt x="12261057" y="10286999"/>
                </a:lnTo>
                <a:lnTo>
                  <a:pt x="12261057" y="0"/>
                </a:lnTo>
                <a:lnTo>
                  <a:pt x="0" y="0"/>
                </a:lnTo>
                <a:lnTo>
                  <a:pt x="0" y="10286999"/>
                </a:lnTo>
                <a:close/>
              </a:path>
            </a:pathLst>
          </a:custGeom>
          <a:solidFill>
            <a:srgbClr val="111B1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 name="Google Shape;37;p19"/>
          <p:cNvSpPr/>
          <p:nvPr/>
        </p:nvSpPr>
        <p:spPr>
          <a:xfrm>
            <a:off x="0" y="0"/>
            <a:ext cx="6027420" cy="10287000"/>
          </a:xfrm>
          <a:custGeom>
            <a:rect b="b" l="l" r="r" t="t"/>
            <a:pathLst>
              <a:path extrusionOk="0" h="10287000" w="6027420">
                <a:moveTo>
                  <a:pt x="0" y="10286999"/>
                </a:moveTo>
                <a:lnTo>
                  <a:pt x="6026941" y="10286999"/>
                </a:lnTo>
                <a:lnTo>
                  <a:pt x="6026941" y="0"/>
                </a:lnTo>
                <a:lnTo>
                  <a:pt x="0" y="0"/>
                </a:lnTo>
                <a:lnTo>
                  <a:pt x="0" y="10286999"/>
                </a:lnTo>
                <a:close/>
              </a:path>
            </a:pathLst>
          </a:custGeom>
          <a:solidFill>
            <a:srgbClr val="F4172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 name="Google Shape;38;p19"/>
          <p:cNvSpPr/>
          <p:nvPr/>
        </p:nvSpPr>
        <p:spPr>
          <a:xfrm>
            <a:off x="4513726" y="1028700"/>
            <a:ext cx="6191250" cy="3924300"/>
          </a:xfrm>
          <a:custGeom>
            <a:rect b="b" l="l" r="r" t="t"/>
            <a:pathLst>
              <a:path extrusionOk="0" h="3924300" w="6191250">
                <a:moveTo>
                  <a:pt x="0" y="0"/>
                </a:moveTo>
                <a:lnTo>
                  <a:pt x="6191249" y="0"/>
                </a:lnTo>
                <a:lnTo>
                  <a:pt x="6191249" y="3924299"/>
                </a:lnTo>
                <a:lnTo>
                  <a:pt x="0" y="392429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 name="Google Shape;39;p19"/>
          <p:cNvSpPr/>
          <p:nvPr/>
        </p:nvSpPr>
        <p:spPr>
          <a:xfrm>
            <a:off x="4513726" y="5332499"/>
            <a:ext cx="6191250" cy="3924300"/>
          </a:xfrm>
          <a:custGeom>
            <a:rect b="b" l="l" r="r" t="t"/>
            <a:pathLst>
              <a:path extrusionOk="0" h="3924300" w="6191250">
                <a:moveTo>
                  <a:pt x="0" y="0"/>
                </a:moveTo>
                <a:lnTo>
                  <a:pt x="6191249" y="0"/>
                </a:lnTo>
                <a:lnTo>
                  <a:pt x="6191249" y="3924299"/>
                </a:lnTo>
                <a:lnTo>
                  <a:pt x="0" y="392429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 name="Google Shape;40;p19"/>
          <p:cNvSpPr txBox="1"/>
          <p:nvPr>
            <p:ph type="title"/>
          </p:nvPr>
        </p:nvSpPr>
        <p:spPr>
          <a:xfrm>
            <a:off x="5116109" y="1696781"/>
            <a:ext cx="2682875" cy="5130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rgbClr val="F4172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9"/>
          <p:cNvSpPr txBox="1"/>
          <p:nvPr>
            <p:ph idx="1" type="body"/>
          </p:nvPr>
        </p:nvSpPr>
        <p:spPr>
          <a:xfrm>
            <a:off x="914400" y="2366010"/>
            <a:ext cx="7955280" cy="67894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9"/>
          <p:cNvSpPr txBox="1"/>
          <p:nvPr>
            <p:ph idx="2" type="body"/>
          </p:nvPr>
        </p:nvSpPr>
        <p:spPr>
          <a:xfrm>
            <a:off x="9418320" y="2366010"/>
            <a:ext cx="7955280" cy="67894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19"/>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9"/>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46" name="Shape 46"/>
        <p:cNvGrpSpPr/>
        <p:nvPr/>
      </p:nvGrpSpPr>
      <p:grpSpPr>
        <a:xfrm>
          <a:off x="0" y="0"/>
          <a:ext cx="0" cy="0"/>
          <a:chOff x="0" y="0"/>
          <a:chExt cx="0" cy="0"/>
        </a:xfrm>
      </p:grpSpPr>
      <p:sp>
        <p:nvSpPr>
          <p:cNvPr id="47" name="Google Shape;47;p20"/>
          <p:cNvSpPr txBox="1"/>
          <p:nvPr>
            <p:ph type="ctrTitle"/>
          </p:nvPr>
        </p:nvSpPr>
        <p:spPr>
          <a:xfrm>
            <a:off x="1371600" y="3188970"/>
            <a:ext cx="15544800" cy="21602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20"/>
          <p:cNvSpPr txBox="1"/>
          <p:nvPr>
            <p:ph idx="1" type="subTitle"/>
          </p:nvPr>
        </p:nvSpPr>
        <p:spPr>
          <a:xfrm>
            <a:off x="2743200" y="5760720"/>
            <a:ext cx="12801600" cy="25717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0"/>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0"/>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5116109" y="1696781"/>
            <a:ext cx="2682875" cy="51308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200" u="none" cap="none" strike="noStrike">
                <a:solidFill>
                  <a:srgbClr val="F41723"/>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4959916" y="1630820"/>
            <a:ext cx="8368166" cy="450342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1" i="0" sz="9000" u="none" cap="none" strike="noStrike">
                <a:solidFill>
                  <a:schemeClr val="lt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2" name="Google Shape;12;p15"/>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2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ata.un.org/" TargetMode="External"/><Relationship Id="rId4" Type="http://schemas.openxmlformats.org/officeDocument/2006/relationships/hyperlink" Target="https://data.un.org/" TargetMode="External"/><Relationship Id="rId5"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blipFill>
          <a:blip r:embed="rId3">
            <a:alphaModFix/>
          </a:blip>
          <a:stretch>
            <a:fillRect/>
          </a:stretch>
        </a:blipFill>
      </p:bgPr>
    </p:bg>
    <p:spTree>
      <p:nvGrpSpPr>
        <p:cNvPr id="55" name="Shape 55"/>
        <p:cNvGrpSpPr/>
        <p:nvPr/>
      </p:nvGrpSpPr>
      <p:grpSpPr>
        <a:xfrm>
          <a:off x="0" y="0"/>
          <a:ext cx="0" cy="0"/>
          <a:chOff x="0" y="0"/>
          <a:chExt cx="0" cy="0"/>
        </a:xfrm>
      </p:grpSpPr>
      <p:sp>
        <p:nvSpPr>
          <p:cNvPr id="56" name="Google Shape;56;p1"/>
          <p:cNvSpPr txBox="1"/>
          <p:nvPr>
            <p:ph type="title"/>
          </p:nvPr>
        </p:nvSpPr>
        <p:spPr>
          <a:xfrm>
            <a:off x="6996724" y="512099"/>
            <a:ext cx="4293674" cy="505267"/>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a:solidFill>
                  <a:srgbClr val="111B1D"/>
                </a:solidFill>
                <a:latin typeface="Tahoma"/>
                <a:ea typeface="Tahoma"/>
                <a:cs typeface="Tahoma"/>
                <a:sym typeface="Tahoma"/>
              </a:rPr>
              <a:t>December 5, 2019</a:t>
            </a:r>
            <a:endParaRPr b="0">
              <a:solidFill>
                <a:srgbClr val="111B1D"/>
              </a:solidFill>
              <a:latin typeface="Tahoma"/>
              <a:ea typeface="Tahoma"/>
              <a:cs typeface="Tahoma"/>
              <a:sym typeface="Tahoma"/>
            </a:endParaRPr>
          </a:p>
        </p:txBody>
      </p:sp>
      <p:pic>
        <p:nvPicPr>
          <p:cNvPr id="57" name="Google Shape;57;p1"/>
          <p:cNvPicPr preferRelativeResize="0"/>
          <p:nvPr/>
        </p:nvPicPr>
        <p:blipFill>
          <a:blip r:embed="rId4">
            <a:alphaModFix/>
          </a:blip>
          <a:stretch>
            <a:fillRect/>
          </a:stretch>
        </p:blipFill>
        <p:spPr>
          <a:xfrm>
            <a:off x="0" y="0"/>
            <a:ext cx="18288000" cy="10286997"/>
          </a:xfrm>
          <a:prstGeom prst="rect">
            <a:avLst/>
          </a:prstGeom>
          <a:noFill/>
          <a:ln>
            <a:noFill/>
          </a:ln>
        </p:spPr>
      </p:pic>
      <p:sp>
        <p:nvSpPr>
          <p:cNvPr id="58" name="Google Shape;58;p1"/>
          <p:cNvSpPr txBox="1"/>
          <p:nvPr/>
        </p:nvSpPr>
        <p:spPr>
          <a:xfrm>
            <a:off x="533400" y="9013856"/>
            <a:ext cx="17602199" cy="1305486"/>
          </a:xfrm>
          <a:prstGeom prst="rect">
            <a:avLst/>
          </a:prstGeom>
          <a:noFill/>
          <a:ln>
            <a:noFill/>
          </a:ln>
        </p:spPr>
        <p:txBody>
          <a:bodyPr anchorCtr="0" anchor="t" bIns="0" lIns="0" spcFirstLastPara="1" rIns="0" wrap="square" tIns="12700">
            <a:spAutoFit/>
          </a:bodyPr>
          <a:lstStyle/>
          <a:p>
            <a:pPr indent="0" lvl="0" marL="0" marR="0" rtl="0" algn="l">
              <a:spcBef>
                <a:spcPts val="0"/>
              </a:spcBef>
              <a:spcAft>
                <a:spcPts val="0"/>
              </a:spcAft>
              <a:buNone/>
            </a:pPr>
            <a:r>
              <a:rPr lang="en-US" sz="2800">
                <a:solidFill>
                  <a:srgbClr val="FFFFFF"/>
                </a:solidFill>
                <a:latin typeface="Arial"/>
                <a:ea typeface="Arial"/>
                <a:cs typeface="Arial"/>
                <a:sym typeface="Arial"/>
              </a:rPr>
              <a:t>Team: </a:t>
            </a:r>
            <a:r>
              <a:rPr b="1" lang="en-US" sz="2800">
                <a:solidFill>
                  <a:srgbClr val="FFFFFF"/>
                </a:solidFill>
                <a:latin typeface="Arial"/>
                <a:ea typeface="Arial"/>
                <a:cs typeface="Arial"/>
                <a:sym typeface="Arial"/>
              </a:rPr>
              <a:t>AbracaData</a:t>
            </a:r>
            <a:r>
              <a:rPr b="1" lang="en-US" sz="2800">
                <a:solidFill>
                  <a:srgbClr val="FFFFFF"/>
                </a:solidFill>
                <a:latin typeface="Calibri"/>
                <a:ea typeface="Calibri"/>
                <a:cs typeface="Calibri"/>
                <a:sym typeface="Calibri"/>
              </a:rPr>
              <a:t> – </a:t>
            </a:r>
            <a:r>
              <a:rPr lang="en-US" sz="2800">
                <a:solidFill>
                  <a:srgbClr val="FFFFFF"/>
                </a:solidFill>
                <a:latin typeface="Arial"/>
                <a:ea typeface="Arial"/>
                <a:cs typeface="Arial"/>
                <a:sym typeface="Arial"/>
              </a:rPr>
              <a:t>Aishwarya B Pradeep</a:t>
            </a:r>
            <a:r>
              <a:rPr lang="en-US" sz="2800">
                <a:solidFill>
                  <a:srgbClr val="FFFFFF"/>
                </a:solidFill>
                <a:latin typeface="Calibri"/>
                <a:ea typeface="Calibri"/>
                <a:cs typeface="Calibri"/>
                <a:sym typeface="Calibri"/>
              </a:rPr>
              <a:t>, </a:t>
            </a:r>
            <a:r>
              <a:rPr lang="en-US" sz="2800">
                <a:solidFill>
                  <a:srgbClr val="FFFFFF"/>
                </a:solidFill>
                <a:latin typeface="Arial"/>
                <a:ea typeface="Arial"/>
                <a:cs typeface="Arial"/>
                <a:sym typeface="Arial"/>
              </a:rPr>
              <a:t>Danish Mir</a:t>
            </a:r>
            <a:r>
              <a:rPr lang="en-US" sz="2800">
                <a:solidFill>
                  <a:srgbClr val="FFFFFF"/>
                </a:solidFill>
                <a:latin typeface="Calibri"/>
                <a:ea typeface="Calibri"/>
                <a:cs typeface="Calibri"/>
                <a:sym typeface="Calibri"/>
              </a:rPr>
              <a:t>, </a:t>
            </a:r>
            <a:r>
              <a:rPr lang="en-US" sz="2800">
                <a:solidFill>
                  <a:srgbClr val="FFFFFF"/>
                </a:solidFill>
                <a:latin typeface="Arial"/>
                <a:ea typeface="Arial"/>
                <a:cs typeface="Arial"/>
                <a:sym typeface="Arial"/>
              </a:rPr>
              <a:t>Kanishka Jain</a:t>
            </a:r>
            <a:r>
              <a:rPr lang="en-US" sz="2800">
                <a:solidFill>
                  <a:srgbClr val="FFFFFF"/>
                </a:solidFill>
                <a:latin typeface="Calibri"/>
                <a:ea typeface="Calibri"/>
                <a:cs typeface="Calibri"/>
                <a:sym typeface="Calibri"/>
              </a:rPr>
              <a:t>, </a:t>
            </a:r>
            <a:r>
              <a:rPr lang="en-US" sz="2800">
                <a:solidFill>
                  <a:srgbClr val="FFFFFF"/>
                </a:solidFill>
                <a:latin typeface="Arial"/>
                <a:ea typeface="Arial"/>
                <a:cs typeface="Arial"/>
                <a:sym typeface="Arial"/>
              </a:rPr>
              <a:t>Nisha Dayananda</a:t>
            </a:r>
            <a:r>
              <a:rPr lang="en-US" sz="2800">
                <a:solidFill>
                  <a:srgbClr val="FFFFFF"/>
                </a:solidFill>
                <a:latin typeface="Calibri"/>
                <a:ea typeface="Calibri"/>
                <a:cs typeface="Calibri"/>
                <a:sym typeface="Calibri"/>
              </a:rPr>
              <a:t>, </a:t>
            </a:r>
            <a:r>
              <a:rPr lang="en-US" sz="2800">
                <a:solidFill>
                  <a:srgbClr val="FFFFFF"/>
                </a:solidFill>
                <a:latin typeface="Arial"/>
                <a:ea typeface="Arial"/>
                <a:cs typeface="Arial"/>
                <a:sym typeface="Arial"/>
              </a:rPr>
              <a:t>Shreeya Kotasthane</a:t>
            </a:r>
            <a:endParaRPr sz="2800">
              <a:solidFill>
                <a:srgbClr val="FFFFFF"/>
              </a:solidFill>
              <a:latin typeface="Calibri"/>
              <a:ea typeface="Calibri"/>
              <a:cs typeface="Calibri"/>
              <a:sym typeface="Calibri"/>
            </a:endParaRPr>
          </a:p>
          <a:p>
            <a:pPr indent="0" lvl="0" marL="0" marR="0" rtl="0" algn="l">
              <a:spcBef>
                <a:spcPts val="0"/>
              </a:spcBef>
              <a:spcAft>
                <a:spcPts val="0"/>
              </a:spcAft>
              <a:buNone/>
            </a:pPr>
            <a:br>
              <a:rPr lang="en-US" sz="2800">
                <a:solidFill>
                  <a:schemeClr val="dk1"/>
                </a:solidFill>
                <a:latin typeface="Calibri"/>
                <a:ea typeface="Calibri"/>
                <a:cs typeface="Calibri"/>
                <a:sym typeface="Calibri"/>
              </a:rPr>
            </a:br>
            <a:endParaRPr sz="2800">
              <a:solidFill>
                <a:schemeClr val="dk1"/>
              </a:solidFill>
              <a:latin typeface="Tahoma"/>
              <a:ea typeface="Tahoma"/>
              <a:cs typeface="Tahoma"/>
              <a:sym typeface="Tahoma"/>
            </a:endParaRPr>
          </a:p>
        </p:txBody>
      </p:sp>
      <p:sp>
        <p:nvSpPr>
          <p:cNvPr id="59" name="Google Shape;59;p1"/>
          <p:cNvSpPr/>
          <p:nvPr/>
        </p:nvSpPr>
        <p:spPr>
          <a:xfrm>
            <a:off x="0" y="8789351"/>
            <a:ext cx="1430020" cy="92710"/>
          </a:xfrm>
          <a:custGeom>
            <a:rect b="b" l="l" r="r" t="t"/>
            <a:pathLst>
              <a:path extrusionOk="0" h="92709" w="1430020">
                <a:moveTo>
                  <a:pt x="1429852" y="92641"/>
                </a:moveTo>
                <a:lnTo>
                  <a:pt x="0" y="92641"/>
                </a:lnTo>
                <a:lnTo>
                  <a:pt x="0" y="0"/>
                </a:lnTo>
                <a:lnTo>
                  <a:pt x="1429852" y="0"/>
                </a:lnTo>
                <a:lnTo>
                  <a:pt x="1429852" y="92641"/>
                </a:lnTo>
                <a:close/>
              </a:path>
            </a:pathLst>
          </a:custGeom>
          <a:solidFill>
            <a:srgbClr val="111B1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1"/>
          <p:cNvSpPr/>
          <p:nvPr/>
        </p:nvSpPr>
        <p:spPr>
          <a:xfrm>
            <a:off x="16858145" y="989646"/>
            <a:ext cx="1430020" cy="92710"/>
          </a:xfrm>
          <a:custGeom>
            <a:rect b="b" l="l" r="r" t="t"/>
            <a:pathLst>
              <a:path extrusionOk="0" h="92709" w="1430019">
                <a:moveTo>
                  <a:pt x="1429852" y="0"/>
                </a:moveTo>
                <a:lnTo>
                  <a:pt x="0" y="0"/>
                </a:lnTo>
                <a:lnTo>
                  <a:pt x="0" y="92641"/>
                </a:lnTo>
                <a:lnTo>
                  <a:pt x="1429852" y="92641"/>
                </a:lnTo>
                <a:lnTo>
                  <a:pt x="1429852" y="0"/>
                </a:lnTo>
                <a:close/>
              </a:path>
            </a:pathLst>
          </a:custGeom>
          <a:solidFill>
            <a:srgbClr val="111B1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 name="Google Shape;61;p1"/>
          <p:cNvSpPr txBox="1"/>
          <p:nvPr/>
        </p:nvSpPr>
        <p:spPr>
          <a:xfrm>
            <a:off x="4114800" y="989646"/>
            <a:ext cx="10307014" cy="6733831"/>
          </a:xfrm>
          <a:prstGeom prst="rect">
            <a:avLst/>
          </a:prstGeom>
          <a:noFill/>
          <a:ln>
            <a:noFill/>
          </a:ln>
        </p:spPr>
        <p:txBody>
          <a:bodyPr anchorCtr="0" anchor="t" bIns="0" lIns="0" spcFirstLastPara="1" rIns="0" wrap="square" tIns="12700">
            <a:spAutoFit/>
          </a:bodyPr>
          <a:lstStyle/>
          <a:p>
            <a:pPr indent="0" lvl="0" marL="0" marR="0" rtl="0" algn="ctr">
              <a:lnSpc>
                <a:spcPct val="138645"/>
              </a:lnSpc>
              <a:spcBef>
                <a:spcPts val="0"/>
              </a:spcBef>
              <a:spcAft>
                <a:spcPts val="0"/>
              </a:spcAft>
              <a:buNone/>
            </a:pPr>
            <a:r>
              <a:rPr b="1" lang="en-US" sz="9600">
                <a:solidFill>
                  <a:srgbClr val="FFFFFF"/>
                </a:solidFill>
                <a:latin typeface="Calibri"/>
                <a:ea typeface="Calibri"/>
                <a:cs typeface="Calibri"/>
                <a:sym typeface="Calibri"/>
              </a:rPr>
              <a:t>An Analysis on the Global Terrorism Data</a:t>
            </a:r>
            <a:endParaRPr sz="9600">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0"/>
          <p:cNvSpPr txBox="1"/>
          <p:nvPr/>
        </p:nvSpPr>
        <p:spPr>
          <a:xfrm>
            <a:off x="9829800" y="1709353"/>
            <a:ext cx="9363075" cy="1353319"/>
          </a:xfrm>
          <a:prstGeom prst="rect">
            <a:avLst/>
          </a:prstGeom>
          <a:noFill/>
          <a:ln>
            <a:noFill/>
          </a:ln>
        </p:spPr>
        <p:txBody>
          <a:bodyPr anchorCtr="0" anchor="t" bIns="0" lIns="0" spcFirstLastPara="1" rIns="0" wrap="square" tIns="12700">
            <a:spAutoFit/>
          </a:bodyPr>
          <a:lstStyle/>
          <a:p>
            <a:pPr indent="0" lvl="0" marL="292735" marR="0" rtl="0" algn="l">
              <a:lnSpc>
                <a:spcPct val="100000"/>
              </a:lnSpc>
              <a:spcBef>
                <a:spcPts val="0"/>
              </a:spcBef>
              <a:spcAft>
                <a:spcPts val="0"/>
              </a:spcAft>
              <a:buNone/>
            </a:pPr>
            <a:r>
              <a:rPr b="1" lang="en-US" sz="4400">
                <a:solidFill>
                  <a:srgbClr val="FFFFFF"/>
                </a:solidFill>
                <a:latin typeface="Calibri"/>
                <a:ea typeface="Calibri"/>
                <a:cs typeface="Calibri"/>
                <a:sym typeface="Calibri"/>
              </a:rPr>
              <a:t>Common attack types</a:t>
            </a:r>
            <a:endParaRPr sz="4400">
              <a:solidFill>
                <a:schemeClr val="dk1"/>
              </a:solidFill>
              <a:latin typeface="Calibri"/>
              <a:ea typeface="Calibri"/>
              <a:cs typeface="Calibri"/>
              <a:sym typeface="Calibri"/>
            </a:endParaRPr>
          </a:p>
          <a:p>
            <a:pPr indent="662940" lvl="0" marL="12700" marR="5080" rtl="0" algn="r">
              <a:lnSpc>
                <a:spcPct val="114599"/>
              </a:lnSpc>
              <a:spcBef>
                <a:spcPts val="1660"/>
              </a:spcBef>
              <a:spcAft>
                <a:spcPts val="0"/>
              </a:spcAft>
              <a:buNone/>
            </a:pPr>
            <a:r>
              <a:t/>
            </a:r>
            <a:endParaRPr sz="2800">
              <a:solidFill>
                <a:schemeClr val="dk1"/>
              </a:solidFill>
              <a:latin typeface="Tahoma"/>
              <a:ea typeface="Tahoma"/>
              <a:cs typeface="Tahoma"/>
              <a:sym typeface="Tahoma"/>
            </a:endParaRPr>
          </a:p>
        </p:txBody>
      </p:sp>
      <p:pic>
        <p:nvPicPr>
          <p:cNvPr id="143" name="Google Shape;143;p10"/>
          <p:cNvPicPr preferRelativeResize="0"/>
          <p:nvPr/>
        </p:nvPicPr>
        <p:blipFill rotWithShape="1">
          <a:blip r:embed="rId3">
            <a:alphaModFix/>
          </a:blip>
          <a:srcRect b="6665" l="0" r="33913" t="0"/>
          <a:stretch/>
        </p:blipFill>
        <p:spPr>
          <a:xfrm>
            <a:off x="228600" y="1485900"/>
            <a:ext cx="8258176" cy="7153275"/>
          </a:xfrm>
          <a:prstGeom prst="rect">
            <a:avLst/>
          </a:prstGeom>
          <a:noFill/>
          <a:ln>
            <a:noFill/>
          </a:ln>
        </p:spPr>
      </p:pic>
      <p:sp>
        <p:nvSpPr>
          <p:cNvPr id="144" name="Google Shape;144;p10"/>
          <p:cNvSpPr txBox="1"/>
          <p:nvPr/>
        </p:nvSpPr>
        <p:spPr>
          <a:xfrm>
            <a:off x="9344025" y="3771900"/>
            <a:ext cx="8686800" cy="2681400"/>
          </a:xfrm>
          <a:prstGeom prst="rect">
            <a:avLst/>
          </a:prstGeom>
          <a:noFill/>
          <a:ln>
            <a:noFill/>
          </a:ln>
        </p:spPr>
        <p:txBody>
          <a:bodyPr anchorCtr="0" anchor="t" bIns="0" lIns="0" spcFirstLastPara="1" rIns="0" wrap="square" tIns="12700">
            <a:spAutoFit/>
          </a:bodyPr>
          <a:lstStyle/>
          <a:p>
            <a:pPr indent="0" lvl="0" marL="292735" marR="0" rtl="0" algn="l">
              <a:lnSpc>
                <a:spcPct val="100000"/>
              </a:lnSpc>
              <a:spcBef>
                <a:spcPts val="0"/>
              </a:spcBef>
              <a:spcAft>
                <a:spcPts val="0"/>
              </a:spcAft>
              <a:buNone/>
            </a:pPr>
            <a:r>
              <a:rPr lang="en-US" sz="3200">
                <a:solidFill>
                  <a:srgbClr val="FFFFFF"/>
                </a:solidFill>
                <a:latin typeface="Calibri"/>
                <a:ea typeface="Calibri"/>
                <a:cs typeface="Calibri"/>
                <a:sym typeface="Calibri"/>
              </a:rPr>
              <a:t>Bombing/Explosion is seen as a prevalent type of attack as it increases the available firepower of terrorists who are usually weaker than their targets as well as giving them publicity necessary to attract sympathizers to their cause.</a:t>
            </a:r>
            <a:endParaRPr sz="3200">
              <a:solidFill>
                <a:schemeClr val="dk1"/>
              </a:solidFill>
              <a:latin typeface="Calibri"/>
              <a:ea typeface="Calibri"/>
              <a:cs typeface="Calibri"/>
              <a:sym typeface="Calibri"/>
            </a:endParaRPr>
          </a:p>
          <a:p>
            <a:pPr indent="662940" lvl="0" marL="12700" marR="5080" rtl="0" algn="r">
              <a:lnSpc>
                <a:spcPct val="114599"/>
              </a:lnSpc>
              <a:spcBef>
                <a:spcPts val="1660"/>
              </a:spcBef>
              <a:spcAft>
                <a:spcPts val="0"/>
              </a:spcAft>
              <a:buNone/>
            </a:pPr>
            <a:r>
              <a:t/>
            </a:r>
            <a:endParaRPr sz="1800">
              <a:solidFill>
                <a:schemeClr val="dk1"/>
              </a:solidFill>
              <a:latin typeface="Tahoma"/>
              <a:ea typeface="Tahoma"/>
              <a:cs typeface="Tahoma"/>
              <a:sym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2"/>
          <p:cNvSpPr txBox="1"/>
          <p:nvPr/>
        </p:nvSpPr>
        <p:spPr>
          <a:xfrm>
            <a:off x="9344025" y="1741472"/>
            <a:ext cx="9363075" cy="2030428"/>
          </a:xfrm>
          <a:prstGeom prst="rect">
            <a:avLst/>
          </a:prstGeom>
          <a:noFill/>
          <a:ln>
            <a:noFill/>
          </a:ln>
        </p:spPr>
        <p:txBody>
          <a:bodyPr anchorCtr="0" anchor="t" bIns="0" lIns="0" spcFirstLastPara="1" rIns="0" wrap="square" tIns="12700">
            <a:spAutoFit/>
          </a:bodyPr>
          <a:lstStyle/>
          <a:p>
            <a:pPr indent="0" lvl="0" marL="292735" marR="0" rtl="0" algn="l">
              <a:spcBef>
                <a:spcPts val="0"/>
              </a:spcBef>
              <a:spcAft>
                <a:spcPts val="0"/>
              </a:spcAft>
              <a:buNone/>
            </a:pPr>
            <a:r>
              <a:rPr b="1" lang="en-US" sz="4400">
                <a:solidFill>
                  <a:srgbClr val="FFFFFF"/>
                </a:solidFill>
                <a:latin typeface="Calibri"/>
                <a:ea typeface="Calibri"/>
                <a:cs typeface="Calibri"/>
                <a:sym typeface="Calibri"/>
              </a:rPr>
              <a:t>Use case - 50 best startup cities</a:t>
            </a:r>
            <a:endParaRPr sz="4400">
              <a:solidFill>
                <a:schemeClr val="dk1"/>
              </a:solidFill>
              <a:latin typeface="Calibri"/>
              <a:ea typeface="Calibri"/>
              <a:cs typeface="Calibri"/>
              <a:sym typeface="Calibri"/>
            </a:endParaRPr>
          </a:p>
          <a:p>
            <a:pPr indent="662940" lvl="0" marL="12700" marR="5080" rtl="0" algn="r">
              <a:lnSpc>
                <a:spcPct val="114599"/>
              </a:lnSpc>
              <a:spcBef>
                <a:spcPts val="1660"/>
              </a:spcBef>
              <a:spcAft>
                <a:spcPts val="0"/>
              </a:spcAft>
              <a:buNone/>
            </a:pPr>
            <a:r>
              <a:t/>
            </a:r>
            <a:endParaRPr sz="2800">
              <a:solidFill>
                <a:schemeClr val="dk1"/>
              </a:solidFill>
              <a:latin typeface="Tahoma"/>
              <a:ea typeface="Tahoma"/>
              <a:cs typeface="Tahoma"/>
              <a:sym typeface="Tahoma"/>
            </a:endParaRPr>
          </a:p>
        </p:txBody>
      </p:sp>
      <p:sp>
        <p:nvSpPr>
          <p:cNvPr id="150" name="Google Shape;150;p12"/>
          <p:cNvSpPr txBox="1"/>
          <p:nvPr/>
        </p:nvSpPr>
        <p:spPr>
          <a:xfrm>
            <a:off x="9344025" y="3771900"/>
            <a:ext cx="8686800" cy="6250429"/>
          </a:xfrm>
          <a:prstGeom prst="rect">
            <a:avLst/>
          </a:prstGeom>
          <a:noFill/>
          <a:ln>
            <a:noFill/>
          </a:ln>
        </p:spPr>
        <p:txBody>
          <a:bodyPr anchorCtr="0" anchor="t" bIns="0" lIns="0" spcFirstLastPara="1" rIns="0" wrap="square" tIns="12700">
            <a:spAutoFit/>
          </a:bodyPr>
          <a:lstStyle/>
          <a:p>
            <a:pPr indent="0" lvl="0" marL="292735" marR="0" rtl="0" algn="l">
              <a:lnSpc>
                <a:spcPct val="100000"/>
              </a:lnSpc>
              <a:spcBef>
                <a:spcPts val="0"/>
              </a:spcBef>
              <a:spcAft>
                <a:spcPts val="0"/>
              </a:spcAft>
              <a:buNone/>
            </a:pPr>
            <a:r>
              <a:rPr lang="en-US" sz="3200">
                <a:solidFill>
                  <a:srgbClr val="FFFFFF"/>
                </a:solidFill>
                <a:latin typeface="Calibri"/>
                <a:ea typeface="Calibri"/>
                <a:cs typeface="Calibri"/>
                <a:sym typeface="Calibri"/>
              </a:rPr>
              <a:t>50 best startup cities in 2019 as suggested by Valuer</a:t>
            </a:r>
            <a:endParaRPr sz="3200">
              <a:solidFill>
                <a:srgbClr val="FFFFFF"/>
              </a:solidFill>
              <a:latin typeface="Calibri"/>
              <a:ea typeface="Calibri"/>
              <a:cs typeface="Calibri"/>
              <a:sym typeface="Calibri"/>
            </a:endParaRPr>
          </a:p>
          <a:p>
            <a:pPr indent="0" lvl="0" marL="292735" marR="0" rtl="0" algn="l">
              <a:lnSpc>
                <a:spcPct val="100000"/>
              </a:lnSpc>
              <a:spcBef>
                <a:spcPts val="0"/>
              </a:spcBef>
              <a:spcAft>
                <a:spcPts val="0"/>
              </a:spcAft>
              <a:buNone/>
            </a:pPr>
            <a:r>
              <a:t/>
            </a:r>
            <a:endParaRPr sz="3200">
              <a:solidFill>
                <a:srgbClr val="FFFFFF"/>
              </a:solidFill>
              <a:latin typeface="Calibri"/>
              <a:ea typeface="Calibri"/>
              <a:cs typeface="Calibri"/>
              <a:sym typeface="Calibri"/>
            </a:endParaRPr>
          </a:p>
          <a:p>
            <a:pPr indent="0" lvl="0" marL="292735" marR="0" rtl="0" algn="l">
              <a:lnSpc>
                <a:spcPct val="100000"/>
              </a:lnSpc>
              <a:spcBef>
                <a:spcPts val="0"/>
              </a:spcBef>
              <a:spcAft>
                <a:spcPts val="0"/>
              </a:spcAft>
              <a:buNone/>
            </a:pPr>
            <a:r>
              <a:rPr lang="en-US" sz="3200">
                <a:solidFill>
                  <a:srgbClr val="FFFFFF"/>
                </a:solidFill>
                <a:latin typeface="Calibri"/>
                <a:ea typeface="Calibri"/>
                <a:cs typeface="Calibri"/>
                <a:sym typeface="Calibri"/>
              </a:rPr>
              <a:t>https://valuer.ai/blog/top-50-best-startup-cities/</a:t>
            </a:r>
            <a:endParaRPr sz="3200">
              <a:solidFill>
                <a:srgbClr val="FFFFFF"/>
              </a:solidFill>
              <a:latin typeface="Calibri"/>
              <a:ea typeface="Calibri"/>
              <a:cs typeface="Calibri"/>
              <a:sym typeface="Calibri"/>
            </a:endParaRPr>
          </a:p>
          <a:p>
            <a:pPr indent="0" lvl="0" marL="292735" marR="0" rtl="0" algn="l">
              <a:spcBef>
                <a:spcPts val="100"/>
              </a:spcBef>
              <a:spcAft>
                <a:spcPts val="0"/>
              </a:spcAft>
              <a:buNone/>
            </a:pPr>
            <a:r>
              <a:rPr lang="en-US" sz="3200">
                <a:solidFill>
                  <a:srgbClr val="FFFFFF"/>
                </a:solidFill>
                <a:latin typeface="Calibri"/>
                <a:ea typeface="Calibri"/>
                <a:cs typeface="Calibri"/>
                <a:sym typeface="Calibri"/>
              </a:rPr>
              <a:t>Startup cities fall in regions with comparatively low terrorist activities</a:t>
            </a:r>
            <a:endParaRPr sz="3200">
              <a:solidFill>
                <a:srgbClr val="FFFFFF"/>
              </a:solidFill>
              <a:latin typeface="Calibri"/>
              <a:ea typeface="Calibri"/>
              <a:cs typeface="Calibri"/>
              <a:sym typeface="Calibri"/>
            </a:endParaRPr>
          </a:p>
          <a:p>
            <a:pPr indent="0" lvl="0" marL="292735" marR="0" rtl="0" algn="l">
              <a:spcBef>
                <a:spcPts val="100"/>
              </a:spcBef>
              <a:spcAft>
                <a:spcPts val="0"/>
              </a:spcAft>
              <a:buNone/>
            </a:pPr>
            <a:r>
              <a:t/>
            </a:r>
            <a:endParaRPr sz="3200">
              <a:solidFill>
                <a:srgbClr val="FFFFFF"/>
              </a:solidFill>
              <a:latin typeface="Calibri"/>
              <a:ea typeface="Calibri"/>
              <a:cs typeface="Calibri"/>
              <a:sym typeface="Calibri"/>
            </a:endParaRPr>
          </a:p>
          <a:p>
            <a:pPr indent="0" lvl="0" marL="292735" marR="0" rtl="0" algn="l">
              <a:spcBef>
                <a:spcPts val="100"/>
              </a:spcBef>
              <a:spcAft>
                <a:spcPts val="0"/>
              </a:spcAft>
              <a:buNone/>
            </a:pPr>
            <a:r>
              <a:rPr lang="en-US" sz="3200">
                <a:solidFill>
                  <a:srgbClr val="FFFFFF"/>
                </a:solidFill>
                <a:latin typeface="Calibri"/>
                <a:ea typeface="Calibri"/>
                <a:cs typeface="Calibri"/>
                <a:sym typeface="Calibri"/>
              </a:rPr>
              <a:t>L</a:t>
            </a:r>
            <a:r>
              <a:rPr lang="en-US" sz="3200">
                <a:solidFill>
                  <a:srgbClr val="FFFFFF"/>
                </a:solidFill>
                <a:latin typeface="Calibri"/>
                <a:ea typeface="Calibri"/>
                <a:cs typeface="Calibri"/>
                <a:sym typeface="Calibri"/>
              </a:rPr>
              <a:t>imitation: we have limited resolution data for startup and it has lead to a situation where a country as big as the USA has only one data point for startup favored location</a:t>
            </a:r>
            <a:endParaRPr/>
          </a:p>
          <a:p>
            <a:pPr indent="0" lvl="0" marL="292735" marR="0" rtl="0" algn="l">
              <a:spcBef>
                <a:spcPts val="100"/>
              </a:spcBef>
              <a:spcAft>
                <a:spcPts val="0"/>
              </a:spcAft>
              <a:buNone/>
            </a:pPr>
            <a:r>
              <a:t/>
            </a:r>
            <a:endParaRPr sz="3200">
              <a:solidFill>
                <a:srgbClr val="FFFFFF"/>
              </a:solidFill>
              <a:latin typeface="Calibri"/>
              <a:ea typeface="Calibri"/>
              <a:cs typeface="Calibri"/>
              <a:sym typeface="Calibri"/>
            </a:endParaRPr>
          </a:p>
          <a:p>
            <a:pPr indent="0" lvl="0" marL="292735" marR="0" rtl="0" algn="l">
              <a:lnSpc>
                <a:spcPct val="100000"/>
              </a:lnSpc>
              <a:spcBef>
                <a:spcPts val="100"/>
              </a:spcBef>
              <a:spcAft>
                <a:spcPts val="0"/>
              </a:spcAft>
              <a:buNone/>
            </a:pPr>
            <a:r>
              <a:t/>
            </a:r>
            <a:endParaRPr sz="1800">
              <a:solidFill>
                <a:schemeClr val="dk1"/>
              </a:solidFill>
              <a:latin typeface="Tahoma"/>
              <a:ea typeface="Tahoma"/>
              <a:cs typeface="Tahoma"/>
              <a:sym typeface="Tahoma"/>
            </a:endParaRPr>
          </a:p>
        </p:txBody>
      </p:sp>
      <p:pic>
        <p:nvPicPr>
          <p:cNvPr id="151" name="Google Shape;151;p12"/>
          <p:cNvPicPr preferRelativeResize="0"/>
          <p:nvPr/>
        </p:nvPicPr>
        <p:blipFill>
          <a:blip r:embed="rId3">
            <a:alphaModFix/>
          </a:blip>
          <a:stretch>
            <a:fillRect/>
          </a:stretch>
        </p:blipFill>
        <p:spPr>
          <a:xfrm>
            <a:off x="0" y="1243850"/>
            <a:ext cx="8885475" cy="72295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3"/>
          <p:cNvSpPr txBox="1"/>
          <p:nvPr/>
        </p:nvSpPr>
        <p:spPr>
          <a:xfrm>
            <a:off x="9829800" y="1709353"/>
            <a:ext cx="9363075" cy="1353319"/>
          </a:xfrm>
          <a:prstGeom prst="rect">
            <a:avLst/>
          </a:prstGeom>
          <a:noFill/>
          <a:ln>
            <a:noFill/>
          </a:ln>
        </p:spPr>
        <p:txBody>
          <a:bodyPr anchorCtr="0" anchor="t" bIns="0" lIns="0" spcFirstLastPara="1" rIns="0" wrap="square" tIns="12700">
            <a:spAutoFit/>
          </a:bodyPr>
          <a:lstStyle/>
          <a:p>
            <a:pPr indent="0" lvl="0" marL="292735" marR="0" rtl="0" algn="l">
              <a:spcBef>
                <a:spcPts val="0"/>
              </a:spcBef>
              <a:spcAft>
                <a:spcPts val="0"/>
              </a:spcAft>
              <a:buNone/>
            </a:pPr>
            <a:r>
              <a:rPr b="1" lang="en-US" sz="4400">
                <a:solidFill>
                  <a:srgbClr val="FFFFFF"/>
                </a:solidFill>
                <a:latin typeface="Calibri"/>
                <a:ea typeface="Calibri"/>
                <a:cs typeface="Calibri"/>
                <a:sym typeface="Calibri"/>
              </a:rPr>
              <a:t>Use case - tourist flows </a:t>
            </a:r>
            <a:endParaRPr sz="4400">
              <a:solidFill>
                <a:schemeClr val="dk1"/>
              </a:solidFill>
              <a:latin typeface="Calibri"/>
              <a:ea typeface="Calibri"/>
              <a:cs typeface="Calibri"/>
              <a:sym typeface="Calibri"/>
            </a:endParaRPr>
          </a:p>
          <a:p>
            <a:pPr indent="662940" lvl="0" marL="12700" marR="5080" rtl="0" algn="r">
              <a:lnSpc>
                <a:spcPct val="114599"/>
              </a:lnSpc>
              <a:spcBef>
                <a:spcPts val="1660"/>
              </a:spcBef>
              <a:spcAft>
                <a:spcPts val="0"/>
              </a:spcAft>
              <a:buNone/>
            </a:pPr>
            <a:r>
              <a:t/>
            </a:r>
            <a:endParaRPr sz="2800">
              <a:solidFill>
                <a:schemeClr val="dk1"/>
              </a:solidFill>
              <a:latin typeface="Tahoma"/>
              <a:ea typeface="Tahoma"/>
              <a:cs typeface="Tahoma"/>
              <a:sym typeface="Tahoma"/>
            </a:endParaRPr>
          </a:p>
        </p:txBody>
      </p:sp>
      <p:sp>
        <p:nvSpPr>
          <p:cNvPr id="157" name="Google Shape;157;p13"/>
          <p:cNvSpPr txBox="1"/>
          <p:nvPr/>
        </p:nvSpPr>
        <p:spPr>
          <a:xfrm>
            <a:off x="9330171" y="3031499"/>
            <a:ext cx="8686800" cy="7209666"/>
          </a:xfrm>
          <a:prstGeom prst="rect">
            <a:avLst/>
          </a:prstGeom>
          <a:noFill/>
          <a:ln>
            <a:noFill/>
          </a:ln>
        </p:spPr>
        <p:txBody>
          <a:bodyPr anchorCtr="0" anchor="t" bIns="0" lIns="0" spcFirstLastPara="1" rIns="0" wrap="square" tIns="12700">
            <a:spAutoFit/>
          </a:bodyPr>
          <a:lstStyle/>
          <a:p>
            <a:pPr indent="0" lvl="0" marL="292735" marR="0" rtl="0" algn="l">
              <a:spcBef>
                <a:spcPts val="0"/>
              </a:spcBef>
              <a:spcAft>
                <a:spcPts val="0"/>
              </a:spcAft>
              <a:buNone/>
            </a:pPr>
            <a:r>
              <a:rPr lang="en-US" sz="3200">
                <a:solidFill>
                  <a:srgbClr val="FFFFFF"/>
                </a:solidFill>
                <a:latin typeface="Calibri"/>
                <a:ea typeface="Calibri"/>
                <a:cs typeface="Calibri"/>
                <a:sym typeface="Calibri"/>
              </a:rPr>
              <a:t>W</a:t>
            </a:r>
            <a:r>
              <a:rPr lang="en-US" sz="3200">
                <a:solidFill>
                  <a:srgbClr val="FFFFFF"/>
                </a:solidFill>
                <a:latin typeface="Calibri"/>
                <a:ea typeface="Calibri"/>
                <a:cs typeface="Calibri"/>
                <a:sym typeface="Calibri"/>
              </a:rPr>
              <a:t>e used Tourist/visitor arrivals and tourism expenditure data from UN data </a:t>
            </a:r>
            <a:r>
              <a:rPr lang="en-US" sz="3200" u="sng">
                <a:solidFill>
                  <a:schemeClr val="lt1"/>
                </a:solidFill>
                <a:latin typeface="Calibri"/>
                <a:ea typeface="Calibri"/>
                <a:cs typeface="Calibri"/>
                <a:sym typeface="Calibri"/>
                <a:hlinkClick r:id="rId3"/>
              </a:rPr>
              <a:t>https</a:t>
            </a:r>
            <a:r>
              <a:rPr lang="en-US" sz="3200" u="sng">
                <a:solidFill>
                  <a:srgbClr val="FFFFFF"/>
                </a:solidFill>
                <a:latin typeface="Calibri"/>
                <a:ea typeface="Calibri"/>
                <a:cs typeface="Calibri"/>
                <a:sym typeface="Calibri"/>
                <a:hlinkClick r:id="rId4"/>
              </a:rPr>
              <a:t>://data.un.org/</a:t>
            </a:r>
            <a:endParaRPr sz="3200">
              <a:solidFill>
                <a:srgbClr val="FFFFFF"/>
              </a:solidFill>
              <a:latin typeface="Calibri"/>
              <a:ea typeface="Calibri"/>
              <a:cs typeface="Calibri"/>
              <a:sym typeface="Calibri"/>
            </a:endParaRPr>
          </a:p>
          <a:p>
            <a:pPr indent="0" lvl="0" marL="292735" marR="0" rtl="0" algn="l">
              <a:spcBef>
                <a:spcPts val="0"/>
              </a:spcBef>
              <a:spcAft>
                <a:spcPts val="0"/>
              </a:spcAft>
              <a:buNone/>
            </a:pPr>
            <a:r>
              <a:t/>
            </a:r>
            <a:endParaRPr sz="3200">
              <a:solidFill>
                <a:srgbClr val="FFFFFF"/>
              </a:solidFill>
              <a:latin typeface="Calibri"/>
              <a:ea typeface="Calibri"/>
              <a:cs typeface="Calibri"/>
              <a:sym typeface="Calibri"/>
            </a:endParaRPr>
          </a:p>
          <a:p>
            <a:pPr indent="0" lvl="0" marL="292735" marR="0" rtl="0" algn="l">
              <a:spcBef>
                <a:spcPts val="100"/>
              </a:spcBef>
              <a:spcAft>
                <a:spcPts val="0"/>
              </a:spcAft>
              <a:buNone/>
            </a:pPr>
            <a:r>
              <a:rPr lang="en-US" sz="3200">
                <a:solidFill>
                  <a:srgbClr val="FFFFFF"/>
                </a:solidFill>
                <a:latin typeface="Calibri"/>
                <a:ea typeface="Calibri"/>
                <a:cs typeface="Calibri"/>
                <a:sym typeface="Calibri"/>
              </a:rPr>
              <a:t>Heat map shows the no. of people killed by terrorist activities and circles shows the number of tourists to these countries</a:t>
            </a:r>
            <a:endParaRPr sz="3200">
              <a:solidFill>
                <a:srgbClr val="FFFFFF"/>
              </a:solidFill>
              <a:latin typeface="Calibri"/>
              <a:ea typeface="Calibri"/>
              <a:cs typeface="Calibri"/>
              <a:sym typeface="Calibri"/>
            </a:endParaRPr>
          </a:p>
          <a:p>
            <a:pPr indent="0" lvl="0" marL="292735" marR="0" rtl="0" algn="l">
              <a:spcBef>
                <a:spcPts val="100"/>
              </a:spcBef>
              <a:spcAft>
                <a:spcPts val="0"/>
              </a:spcAft>
              <a:buNone/>
            </a:pPr>
            <a:r>
              <a:t/>
            </a:r>
            <a:endParaRPr sz="3200">
              <a:solidFill>
                <a:srgbClr val="FFFFFF"/>
              </a:solidFill>
              <a:latin typeface="Calibri"/>
              <a:ea typeface="Calibri"/>
              <a:cs typeface="Calibri"/>
              <a:sym typeface="Calibri"/>
            </a:endParaRPr>
          </a:p>
          <a:p>
            <a:pPr indent="0" lvl="0" marL="292735" marR="0" rtl="0" algn="l">
              <a:spcBef>
                <a:spcPts val="100"/>
              </a:spcBef>
              <a:spcAft>
                <a:spcPts val="0"/>
              </a:spcAft>
              <a:buNone/>
            </a:pPr>
            <a:r>
              <a:rPr lang="en-US" sz="3200">
                <a:solidFill>
                  <a:srgbClr val="FFFFFF"/>
                </a:solidFill>
                <a:latin typeface="Calibri"/>
                <a:ea typeface="Calibri"/>
                <a:cs typeface="Calibri"/>
                <a:sym typeface="Calibri"/>
              </a:rPr>
              <a:t>Given the scope of this assignment the below analysis is very crude (for instance we have not filtered by years), however this exercise exemplifies the breadth of the use cases and corresponding stakeholders</a:t>
            </a:r>
            <a:endParaRPr/>
          </a:p>
          <a:p>
            <a:pPr indent="0" lvl="0" marL="292735" marR="0" rtl="0" algn="l">
              <a:lnSpc>
                <a:spcPct val="100000"/>
              </a:lnSpc>
              <a:spcBef>
                <a:spcPts val="100"/>
              </a:spcBef>
              <a:spcAft>
                <a:spcPts val="0"/>
              </a:spcAft>
              <a:buNone/>
            </a:pPr>
            <a:r>
              <a:t/>
            </a:r>
            <a:endParaRPr sz="1800">
              <a:solidFill>
                <a:schemeClr val="dk1"/>
              </a:solidFill>
              <a:latin typeface="Tahoma"/>
              <a:ea typeface="Tahoma"/>
              <a:cs typeface="Tahoma"/>
              <a:sym typeface="Tahoma"/>
            </a:endParaRPr>
          </a:p>
        </p:txBody>
      </p:sp>
      <p:pic>
        <p:nvPicPr>
          <p:cNvPr id="158" name="Google Shape;158;p13"/>
          <p:cNvPicPr preferRelativeResize="0"/>
          <p:nvPr/>
        </p:nvPicPr>
        <p:blipFill rotWithShape="1">
          <a:blip r:embed="rId5">
            <a:alphaModFix/>
          </a:blip>
          <a:srcRect b="12781" l="0" r="0" t="0"/>
          <a:stretch/>
        </p:blipFill>
        <p:spPr>
          <a:xfrm>
            <a:off x="264102" y="1709353"/>
            <a:ext cx="8508126" cy="572014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g75cbdb1901_4_7"/>
          <p:cNvSpPr/>
          <p:nvPr/>
        </p:nvSpPr>
        <p:spPr>
          <a:xfrm>
            <a:off x="16321378" y="2"/>
            <a:ext cx="92709" cy="1430020"/>
          </a:xfrm>
          <a:custGeom>
            <a:rect b="b" l="l" r="r" t="t"/>
            <a:pathLst>
              <a:path extrusionOk="0" h="1430020" w="92709">
                <a:moveTo>
                  <a:pt x="0" y="1429839"/>
                </a:moveTo>
                <a:lnTo>
                  <a:pt x="0" y="0"/>
                </a:lnTo>
                <a:lnTo>
                  <a:pt x="92641" y="0"/>
                </a:lnTo>
                <a:lnTo>
                  <a:pt x="92641" y="1429839"/>
                </a:lnTo>
                <a:lnTo>
                  <a:pt x="0" y="1429839"/>
                </a:lnTo>
                <a:close/>
              </a:path>
            </a:pathLst>
          </a:custGeom>
          <a:solidFill>
            <a:srgbClr val="F4172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g75cbdb1901_4_7"/>
          <p:cNvSpPr/>
          <p:nvPr/>
        </p:nvSpPr>
        <p:spPr>
          <a:xfrm>
            <a:off x="16321378" y="8857133"/>
            <a:ext cx="92709" cy="1430020"/>
          </a:xfrm>
          <a:custGeom>
            <a:rect b="b" l="l" r="r" t="t"/>
            <a:pathLst>
              <a:path extrusionOk="0" h="1430020" w="92709">
                <a:moveTo>
                  <a:pt x="92641" y="1429866"/>
                </a:moveTo>
                <a:lnTo>
                  <a:pt x="92641" y="0"/>
                </a:lnTo>
                <a:lnTo>
                  <a:pt x="0" y="0"/>
                </a:lnTo>
                <a:lnTo>
                  <a:pt x="0" y="1429866"/>
                </a:lnTo>
                <a:lnTo>
                  <a:pt x="92641" y="1429866"/>
                </a:lnTo>
                <a:close/>
              </a:path>
            </a:pathLst>
          </a:custGeom>
          <a:solidFill>
            <a:srgbClr val="F4172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g75cbdb1901_4_7"/>
          <p:cNvSpPr txBox="1"/>
          <p:nvPr/>
        </p:nvSpPr>
        <p:spPr>
          <a:xfrm rot="-5400000">
            <a:off x="-2698059" y="4676849"/>
            <a:ext cx="9144000" cy="628500"/>
          </a:xfrm>
          <a:prstGeom prst="rect">
            <a:avLst/>
          </a:prstGeom>
          <a:noFill/>
          <a:ln>
            <a:noFill/>
          </a:ln>
        </p:spPr>
        <p:txBody>
          <a:bodyPr anchorCtr="0" anchor="t" bIns="0" lIns="0" spcFirstLastPara="1" rIns="0" wrap="square" tIns="99050">
            <a:noAutofit/>
          </a:bodyPr>
          <a:lstStyle/>
          <a:p>
            <a:pPr indent="-180975" lvl="0" marL="193040" marR="5080" rtl="0" algn="ctr">
              <a:lnSpc>
                <a:spcPct val="55263"/>
              </a:lnSpc>
              <a:spcBef>
                <a:spcPts val="0"/>
              </a:spcBef>
              <a:spcAft>
                <a:spcPts val="0"/>
              </a:spcAft>
              <a:buNone/>
            </a:pPr>
            <a:r>
              <a:rPr b="1" lang="en-US" sz="7200">
                <a:solidFill>
                  <a:schemeClr val="lt1"/>
                </a:solidFill>
                <a:latin typeface="Calibri"/>
                <a:ea typeface="Calibri"/>
                <a:cs typeface="Calibri"/>
                <a:sym typeface="Calibri"/>
              </a:rPr>
              <a:t>CONCLUSION</a:t>
            </a:r>
            <a:endParaRPr b="1" sz="7200">
              <a:solidFill>
                <a:schemeClr val="lt1"/>
              </a:solidFill>
              <a:latin typeface="Calibri"/>
              <a:ea typeface="Calibri"/>
              <a:cs typeface="Calibri"/>
              <a:sym typeface="Calibri"/>
            </a:endParaRPr>
          </a:p>
        </p:txBody>
      </p:sp>
      <p:sp>
        <p:nvSpPr>
          <p:cNvPr id="166" name="Google Shape;166;g75cbdb1901_4_7"/>
          <p:cNvSpPr txBox="1"/>
          <p:nvPr/>
        </p:nvSpPr>
        <p:spPr>
          <a:xfrm>
            <a:off x="6673575" y="1705000"/>
            <a:ext cx="10236600" cy="6255000"/>
          </a:xfrm>
          <a:prstGeom prst="rect">
            <a:avLst/>
          </a:prstGeom>
          <a:solidFill>
            <a:srgbClr val="FFFFFF"/>
          </a:solidFill>
          <a:ln>
            <a:noFill/>
          </a:ln>
        </p:spPr>
        <p:txBody>
          <a:bodyPr anchorCtr="0" anchor="t" bIns="91425" lIns="91425" spcFirstLastPara="1" rIns="91425" wrap="square" tIns="91425">
            <a:noAutofit/>
          </a:bodyPr>
          <a:lstStyle/>
          <a:p>
            <a:pPr indent="0" lvl="0" marL="0" marR="5080" rtl="0" algn="l">
              <a:lnSpc>
                <a:spcPct val="114599"/>
              </a:lnSpc>
              <a:spcBef>
                <a:spcPts val="1265"/>
              </a:spcBef>
              <a:spcAft>
                <a:spcPts val="0"/>
              </a:spcAft>
              <a:buNone/>
            </a:pPr>
            <a:r>
              <a:rPr lang="en-US" sz="3200">
                <a:solidFill>
                  <a:srgbClr val="F41723"/>
                </a:solidFill>
                <a:latin typeface="Calibri"/>
                <a:ea typeface="Calibri"/>
                <a:cs typeface="Calibri"/>
                <a:sym typeface="Calibri"/>
              </a:rPr>
              <a:t>Trends:</a:t>
            </a:r>
            <a:endParaRPr sz="3200">
              <a:solidFill>
                <a:srgbClr val="F41723"/>
              </a:solidFill>
              <a:latin typeface="Calibri"/>
              <a:ea typeface="Calibri"/>
              <a:cs typeface="Calibri"/>
              <a:sym typeface="Calibri"/>
            </a:endParaRPr>
          </a:p>
          <a:p>
            <a:pPr indent="0" lvl="0" marL="0" marR="5080" rtl="0" algn="l">
              <a:lnSpc>
                <a:spcPct val="114599"/>
              </a:lnSpc>
              <a:spcBef>
                <a:spcPts val="1265"/>
              </a:spcBef>
              <a:spcAft>
                <a:spcPts val="0"/>
              </a:spcAft>
              <a:buNone/>
            </a:pPr>
            <a:r>
              <a:rPr lang="en-US" sz="3200">
                <a:solidFill>
                  <a:schemeClr val="dk1"/>
                </a:solidFill>
                <a:latin typeface="Calibri"/>
                <a:ea typeface="Calibri"/>
                <a:cs typeface="Calibri"/>
                <a:sym typeface="Calibri"/>
              </a:rPr>
              <a:t>D</a:t>
            </a:r>
            <a:r>
              <a:rPr lang="en-US" sz="3200">
                <a:solidFill>
                  <a:schemeClr val="dk1"/>
                </a:solidFill>
                <a:latin typeface="Calibri"/>
                <a:ea typeface="Calibri"/>
                <a:cs typeface="Calibri"/>
                <a:sym typeface="Calibri"/>
              </a:rPr>
              <a:t>ata shows terrorism activities peaked in 2014 There is clear link to countries like Iraq - civil war   </a:t>
            </a:r>
            <a:endParaRPr sz="3200">
              <a:solidFill>
                <a:schemeClr val="dk1"/>
              </a:solidFill>
              <a:latin typeface="Calibri"/>
              <a:ea typeface="Calibri"/>
              <a:cs typeface="Calibri"/>
              <a:sym typeface="Calibri"/>
            </a:endParaRPr>
          </a:p>
          <a:p>
            <a:pPr indent="0" lvl="0" marL="0" marR="5080" rtl="0" algn="l">
              <a:lnSpc>
                <a:spcPct val="114599"/>
              </a:lnSpc>
              <a:spcBef>
                <a:spcPts val="1265"/>
              </a:spcBef>
              <a:spcAft>
                <a:spcPts val="0"/>
              </a:spcAft>
              <a:buClr>
                <a:schemeClr val="dk1"/>
              </a:buClr>
              <a:buSzPts val="1100"/>
              <a:buFont typeface="Arial"/>
              <a:buNone/>
            </a:pPr>
            <a:r>
              <a:t/>
            </a:r>
            <a:endParaRPr sz="3200">
              <a:solidFill>
                <a:srgbClr val="F41723"/>
              </a:solidFill>
              <a:latin typeface="Calibri"/>
              <a:ea typeface="Calibri"/>
              <a:cs typeface="Calibri"/>
              <a:sym typeface="Calibri"/>
            </a:endParaRPr>
          </a:p>
          <a:p>
            <a:pPr indent="0" lvl="0" marL="0" marR="5080" rtl="0" algn="l">
              <a:lnSpc>
                <a:spcPct val="114599"/>
              </a:lnSpc>
              <a:spcBef>
                <a:spcPts val="1265"/>
              </a:spcBef>
              <a:spcAft>
                <a:spcPts val="0"/>
              </a:spcAft>
              <a:buClr>
                <a:schemeClr val="dk1"/>
              </a:buClr>
              <a:buSzPts val="1100"/>
              <a:buFont typeface="Arial"/>
              <a:buNone/>
            </a:pPr>
            <a:r>
              <a:rPr lang="en-US" sz="3200">
                <a:solidFill>
                  <a:srgbClr val="F41723"/>
                </a:solidFill>
                <a:latin typeface="Calibri"/>
                <a:ea typeface="Calibri"/>
                <a:cs typeface="Calibri"/>
                <a:sym typeface="Calibri"/>
              </a:rPr>
              <a:t>Usecases:</a:t>
            </a:r>
            <a:endParaRPr sz="3200">
              <a:solidFill>
                <a:srgbClr val="F41723"/>
              </a:solidFill>
              <a:latin typeface="Calibri"/>
              <a:ea typeface="Calibri"/>
              <a:cs typeface="Calibri"/>
              <a:sym typeface="Calibri"/>
            </a:endParaRPr>
          </a:p>
          <a:p>
            <a:pPr indent="0" lvl="0" marL="0" marR="5080" rtl="0" algn="l">
              <a:lnSpc>
                <a:spcPct val="114599"/>
              </a:lnSpc>
              <a:spcBef>
                <a:spcPts val="1265"/>
              </a:spcBef>
              <a:spcAft>
                <a:spcPts val="0"/>
              </a:spcAft>
              <a:buClr>
                <a:schemeClr val="dk1"/>
              </a:buClr>
              <a:buSzPts val="1100"/>
              <a:buFont typeface="Arial"/>
              <a:buNone/>
            </a:pPr>
            <a:r>
              <a:rPr lang="en-US" sz="3200">
                <a:solidFill>
                  <a:schemeClr val="dk1"/>
                </a:solidFill>
                <a:latin typeface="Calibri"/>
                <a:ea typeface="Calibri"/>
                <a:cs typeface="Calibri"/>
                <a:sym typeface="Calibri"/>
              </a:rPr>
              <a:t>Individuals interested in the risk associated with their business could refer to the database to run a risk analysis for the region of interest</a:t>
            </a:r>
            <a:endParaRPr sz="3200">
              <a:solidFill>
                <a:schemeClr val="dk1"/>
              </a:solidFill>
              <a:latin typeface="Calibri"/>
              <a:ea typeface="Calibri"/>
              <a:cs typeface="Calibri"/>
              <a:sym typeface="Calibri"/>
            </a:endParaRPr>
          </a:p>
          <a:p>
            <a:pPr indent="0" lvl="0" marL="0" marR="5080" rtl="0" algn="l">
              <a:lnSpc>
                <a:spcPct val="114599"/>
              </a:lnSpc>
              <a:spcBef>
                <a:spcPts val="1265"/>
              </a:spcBef>
              <a:spcAft>
                <a:spcPts val="0"/>
              </a:spcAft>
              <a:buClr>
                <a:schemeClr val="dk1"/>
              </a:buClr>
              <a:buFont typeface="Arial"/>
              <a:buNone/>
            </a:pPr>
            <a:r>
              <a:t/>
            </a:r>
            <a:endParaRPr sz="3200">
              <a:solidFill>
                <a:schemeClr val="dk1"/>
              </a:solidFill>
              <a:latin typeface="Calibri"/>
              <a:ea typeface="Calibri"/>
              <a:cs typeface="Calibri"/>
              <a:sym typeface="Calibri"/>
            </a:endParaRPr>
          </a:p>
          <a:p>
            <a:pPr indent="0" lvl="0" marL="0" marR="5080" rtl="0" algn="l">
              <a:lnSpc>
                <a:spcPct val="114599"/>
              </a:lnSpc>
              <a:spcBef>
                <a:spcPts val="1265"/>
              </a:spcBef>
              <a:spcAft>
                <a:spcPts val="0"/>
              </a:spcAft>
              <a:buClr>
                <a:schemeClr val="dk1"/>
              </a:buClr>
              <a:buFont typeface="Arial"/>
              <a:buNone/>
            </a:pPr>
            <a:r>
              <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2"/>
          <p:cNvSpPr txBox="1"/>
          <p:nvPr>
            <p:ph type="title"/>
          </p:nvPr>
        </p:nvSpPr>
        <p:spPr>
          <a:xfrm>
            <a:off x="5257800" y="537977"/>
            <a:ext cx="10151110" cy="1417824"/>
          </a:xfrm>
          <a:prstGeom prst="rect">
            <a:avLst/>
          </a:prstGeom>
          <a:noFill/>
          <a:ln>
            <a:noFill/>
          </a:ln>
        </p:spPr>
        <p:txBody>
          <a:bodyPr anchorCtr="0" anchor="t" bIns="0" lIns="0" spcFirstLastPara="1" rIns="0" wrap="square" tIns="245100">
            <a:spAutoFit/>
          </a:bodyPr>
          <a:lstStyle/>
          <a:p>
            <a:pPr indent="-2898140" lvl="0" marL="2910205" marR="5080" rtl="0" algn="l">
              <a:lnSpc>
                <a:spcPct val="99555"/>
              </a:lnSpc>
              <a:spcBef>
                <a:spcPts val="0"/>
              </a:spcBef>
              <a:spcAft>
                <a:spcPts val="0"/>
              </a:spcAft>
              <a:buNone/>
            </a:pPr>
            <a:r>
              <a:rPr lang="en-US" sz="9000">
                <a:solidFill>
                  <a:srgbClr val="FFFFFF"/>
                </a:solidFill>
              </a:rPr>
              <a:t>INTRODUCTION</a:t>
            </a:r>
            <a:endParaRPr sz="9000"/>
          </a:p>
        </p:txBody>
      </p:sp>
      <p:sp>
        <p:nvSpPr>
          <p:cNvPr id="68" name="Google Shape;68;p2"/>
          <p:cNvSpPr txBox="1"/>
          <p:nvPr/>
        </p:nvSpPr>
        <p:spPr>
          <a:xfrm>
            <a:off x="2209800" y="4305300"/>
            <a:ext cx="14401800" cy="5093061"/>
          </a:xfrm>
          <a:prstGeom prst="rect">
            <a:avLst/>
          </a:prstGeom>
          <a:noFill/>
          <a:ln>
            <a:noFill/>
          </a:ln>
        </p:spPr>
        <p:txBody>
          <a:bodyPr anchorCtr="0" anchor="t" bIns="0" lIns="0" spcFirstLastPara="1" rIns="0" wrap="square" tIns="12700">
            <a:spAutoFit/>
          </a:bodyPr>
          <a:lstStyle/>
          <a:p>
            <a:pPr indent="0" lvl="0" marL="0" marR="0" rtl="0" algn="l">
              <a:lnSpc>
                <a:spcPct val="200000"/>
              </a:lnSpc>
              <a:spcBef>
                <a:spcPts val="0"/>
              </a:spcBef>
              <a:spcAft>
                <a:spcPts val="0"/>
              </a:spcAft>
              <a:buNone/>
            </a:pPr>
            <a:r>
              <a:rPr b="1" lang="en-US" sz="2800">
                <a:solidFill>
                  <a:schemeClr val="lt1"/>
                </a:solidFill>
                <a:latin typeface="Tahoma"/>
                <a:ea typeface="Tahoma"/>
                <a:cs typeface="Tahoma"/>
                <a:sym typeface="Tahoma"/>
              </a:rPr>
              <a:t>Data Source: </a:t>
            </a:r>
            <a:r>
              <a:rPr lang="en-US" sz="2800">
                <a:solidFill>
                  <a:schemeClr val="lt1"/>
                </a:solidFill>
                <a:latin typeface="Tahoma"/>
                <a:ea typeface="Tahoma"/>
                <a:cs typeface="Tahoma"/>
                <a:sym typeface="Tahoma"/>
              </a:rPr>
              <a:t>START, the National Consortium for the Study of Terrorism and Responses to Terrorism, University of Maryland, College Park </a:t>
            </a:r>
            <a:endParaRPr/>
          </a:p>
          <a:p>
            <a:pPr indent="0" lvl="0" marL="0" marR="0" rtl="0" algn="l">
              <a:lnSpc>
                <a:spcPct val="200000"/>
              </a:lnSpc>
              <a:spcBef>
                <a:spcPts val="100"/>
              </a:spcBef>
              <a:spcAft>
                <a:spcPts val="0"/>
              </a:spcAft>
              <a:buNone/>
            </a:pPr>
            <a:r>
              <a:rPr b="1" lang="en-US" sz="2800">
                <a:solidFill>
                  <a:schemeClr val="lt1"/>
                </a:solidFill>
                <a:latin typeface="Tahoma"/>
                <a:ea typeface="Tahoma"/>
                <a:cs typeface="Tahoma"/>
                <a:sym typeface="Tahoma"/>
              </a:rPr>
              <a:t>Records: </a:t>
            </a:r>
            <a:r>
              <a:rPr lang="en-US" sz="2800">
                <a:solidFill>
                  <a:schemeClr val="lt1"/>
                </a:solidFill>
                <a:latin typeface="Tahoma"/>
                <a:ea typeface="Tahoma"/>
                <a:cs typeface="Tahoma"/>
                <a:sym typeface="Tahoma"/>
              </a:rPr>
              <a:t>180k+ incidents</a:t>
            </a:r>
            <a:endParaRPr/>
          </a:p>
          <a:p>
            <a:pPr indent="0" lvl="0" marL="0" marR="0" rtl="0" algn="l">
              <a:lnSpc>
                <a:spcPct val="200000"/>
              </a:lnSpc>
              <a:spcBef>
                <a:spcPts val="100"/>
              </a:spcBef>
              <a:spcAft>
                <a:spcPts val="0"/>
              </a:spcAft>
              <a:buNone/>
            </a:pPr>
            <a:r>
              <a:rPr b="1" lang="en-US" sz="2800">
                <a:solidFill>
                  <a:schemeClr val="lt1"/>
                </a:solidFill>
                <a:latin typeface="Tahoma"/>
                <a:ea typeface="Tahoma"/>
                <a:cs typeface="Tahoma"/>
                <a:sym typeface="Tahoma"/>
              </a:rPr>
              <a:t>Time Period: </a:t>
            </a:r>
            <a:r>
              <a:rPr lang="en-US" sz="2800">
                <a:solidFill>
                  <a:schemeClr val="lt1"/>
                </a:solidFill>
                <a:latin typeface="Tahoma"/>
                <a:ea typeface="Tahoma"/>
                <a:cs typeface="Tahoma"/>
                <a:sym typeface="Tahoma"/>
              </a:rPr>
              <a:t>1970 to 2017 (except 1993)</a:t>
            </a:r>
            <a:endParaRPr/>
          </a:p>
          <a:p>
            <a:pPr indent="0" lvl="0" marL="0" marR="0" rtl="0" algn="l">
              <a:lnSpc>
                <a:spcPct val="200000"/>
              </a:lnSpc>
              <a:spcBef>
                <a:spcPts val="100"/>
              </a:spcBef>
              <a:spcAft>
                <a:spcPts val="0"/>
              </a:spcAft>
              <a:buNone/>
            </a:pPr>
            <a:r>
              <a:rPr b="1" lang="en-US" sz="2800">
                <a:solidFill>
                  <a:schemeClr val="lt1"/>
                </a:solidFill>
                <a:latin typeface="Tahoma"/>
                <a:ea typeface="Tahoma"/>
                <a:cs typeface="Tahoma"/>
                <a:sym typeface="Tahoma"/>
              </a:rPr>
              <a:t>Variables: </a:t>
            </a:r>
            <a:r>
              <a:rPr lang="en-US" sz="2800">
                <a:solidFill>
                  <a:schemeClr val="lt1"/>
                </a:solidFill>
                <a:latin typeface="Tahoma"/>
                <a:ea typeface="Tahoma"/>
                <a:cs typeface="Tahoma"/>
                <a:sym typeface="Tahoma"/>
              </a:rPr>
              <a:t>&gt;100</a:t>
            </a:r>
            <a:endParaRPr/>
          </a:p>
          <a:p>
            <a:pPr indent="0" lvl="0" marL="0" marR="0" rtl="0" algn="l">
              <a:lnSpc>
                <a:spcPct val="200000"/>
              </a:lnSpc>
              <a:spcBef>
                <a:spcPts val="100"/>
              </a:spcBef>
              <a:spcAft>
                <a:spcPts val="0"/>
              </a:spcAft>
              <a:buNone/>
            </a:pPr>
            <a:r>
              <a:rPr b="1" lang="en-US" sz="2800">
                <a:solidFill>
                  <a:schemeClr val="lt1"/>
                </a:solidFill>
                <a:latin typeface="Tahoma"/>
                <a:ea typeface="Tahoma"/>
                <a:cs typeface="Tahoma"/>
                <a:sym typeface="Tahoma"/>
              </a:rPr>
              <a:t>Source: </a:t>
            </a:r>
            <a:r>
              <a:rPr lang="en-US" sz="2800">
                <a:solidFill>
                  <a:schemeClr val="lt1"/>
                </a:solidFill>
                <a:latin typeface="Tahoma"/>
                <a:ea typeface="Tahoma"/>
                <a:cs typeface="Tahoma"/>
                <a:sym typeface="Tahoma"/>
              </a:rPr>
              <a:t>Unclassified information, mainly media reports</a:t>
            </a:r>
            <a:endParaRPr sz="2800">
              <a:solidFill>
                <a:schemeClr val="lt1"/>
              </a:solidFill>
              <a:latin typeface="Tahoma"/>
              <a:ea typeface="Tahoma"/>
              <a:cs typeface="Tahoma"/>
              <a:sym typeface="Tahoma"/>
            </a:endParaRPr>
          </a:p>
        </p:txBody>
      </p:sp>
      <p:sp>
        <p:nvSpPr>
          <p:cNvPr id="69" name="Google Shape;69;p2"/>
          <p:cNvSpPr/>
          <p:nvPr/>
        </p:nvSpPr>
        <p:spPr>
          <a:xfrm>
            <a:off x="1859316" y="1"/>
            <a:ext cx="92710" cy="1955800"/>
          </a:xfrm>
          <a:custGeom>
            <a:rect b="b" l="l" r="r" t="t"/>
            <a:pathLst>
              <a:path extrusionOk="0" h="1955800" w="92710">
                <a:moveTo>
                  <a:pt x="0" y="1955671"/>
                </a:moveTo>
                <a:lnTo>
                  <a:pt x="0" y="0"/>
                </a:lnTo>
                <a:lnTo>
                  <a:pt x="92641" y="0"/>
                </a:lnTo>
                <a:lnTo>
                  <a:pt x="92641" y="1955671"/>
                </a:lnTo>
                <a:lnTo>
                  <a:pt x="0" y="1955671"/>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2"/>
          <p:cNvSpPr/>
          <p:nvPr/>
        </p:nvSpPr>
        <p:spPr>
          <a:xfrm>
            <a:off x="16321378" y="8331305"/>
            <a:ext cx="92710" cy="1955800"/>
          </a:xfrm>
          <a:custGeom>
            <a:rect b="b" l="l" r="r" t="t"/>
            <a:pathLst>
              <a:path extrusionOk="0" h="1955800" w="92709">
                <a:moveTo>
                  <a:pt x="92641" y="1955694"/>
                </a:moveTo>
                <a:lnTo>
                  <a:pt x="92641" y="0"/>
                </a:lnTo>
                <a:lnTo>
                  <a:pt x="0" y="0"/>
                </a:lnTo>
                <a:lnTo>
                  <a:pt x="0" y="1955694"/>
                </a:lnTo>
                <a:lnTo>
                  <a:pt x="92641" y="1955694"/>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2"/>
          <p:cNvSpPr/>
          <p:nvPr/>
        </p:nvSpPr>
        <p:spPr>
          <a:xfrm>
            <a:off x="2209800" y="2658455"/>
            <a:ext cx="14401800"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latin typeface="Tahoma"/>
                <a:ea typeface="Tahoma"/>
                <a:cs typeface="Tahoma"/>
                <a:sym typeface="Tahoma"/>
              </a:rPr>
              <a:t>“</a:t>
            </a:r>
            <a:r>
              <a:rPr b="1" i="1" lang="en-US" sz="2800">
                <a:solidFill>
                  <a:schemeClr val="lt1"/>
                </a:solidFill>
                <a:latin typeface="Tahoma"/>
                <a:ea typeface="Tahoma"/>
                <a:cs typeface="Tahoma"/>
                <a:sym typeface="Tahoma"/>
              </a:rPr>
              <a:t>Terrorism is, in the broadest sense, the use of intentional violence, generally against civilians, for political purposes</a:t>
            </a:r>
            <a:r>
              <a:rPr b="1" lang="en-US" sz="2800">
                <a:solidFill>
                  <a:schemeClr val="lt1"/>
                </a:solidFill>
                <a:latin typeface="Tahoma"/>
                <a:ea typeface="Tahoma"/>
                <a:cs typeface="Tahoma"/>
                <a:sym typeface="Tahoma"/>
              </a:rPr>
              <a:t>”</a:t>
            </a:r>
            <a:r>
              <a:rPr b="1" i="0" lang="en-US" sz="1800">
                <a:solidFill>
                  <a:srgbClr val="222222"/>
                </a:solidFill>
                <a:latin typeface="Arial"/>
                <a:ea typeface="Arial"/>
                <a:cs typeface="Arial"/>
                <a:sym typeface="Arial"/>
              </a:rPr>
              <a:t>.</a:t>
            </a:r>
            <a:endParaRPr b="1" sz="1800">
              <a:solidFill>
                <a:schemeClr val="dk1"/>
              </a:solidFill>
              <a:latin typeface="Calibri"/>
              <a:ea typeface="Calibri"/>
              <a:cs typeface="Calibri"/>
              <a:sym typeface="Calibri"/>
            </a:endParaRPr>
          </a:p>
        </p:txBody>
      </p:sp>
      <p:pic>
        <p:nvPicPr>
          <p:cNvPr descr="Database" id="72" name="Google Shape;72;p2"/>
          <p:cNvPicPr preferRelativeResize="0"/>
          <p:nvPr/>
        </p:nvPicPr>
        <p:blipFill rotWithShape="1">
          <a:blip r:embed="rId3">
            <a:alphaModFix/>
          </a:blip>
          <a:srcRect b="0" l="0" r="0" t="0"/>
          <a:stretch/>
        </p:blipFill>
        <p:spPr>
          <a:xfrm>
            <a:off x="1062968" y="4121288"/>
            <a:ext cx="901420" cy="901420"/>
          </a:xfrm>
          <a:prstGeom prst="rect">
            <a:avLst/>
          </a:prstGeom>
          <a:noFill/>
          <a:ln>
            <a:noFill/>
          </a:ln>
        </p:spPr>
      </p:pic>
      <p:pic>
        <p:nvPicPr>
          <p:cNvPr descr="Clock" id="73" name="Google Shape;73;p2"/>
          <p:cNvPicPr preferRelativeResize="0"/>
          <p:nvPr/>
        </p:nvPicPr>
        <p:blipFill rotWithShape="1">
          <a:blip r:embed="rId4">
            <a:alphaModFix/>
          </a:blip>
          <a:srcRect b="0" l="0" r="0" t="0"/>
          <a:stretch/>
        </p:blipFill>
        <p:spPr>
          <a:xfrm>
            <a:off x="1062981" y="6619867"/>
            <a:ext cx="901420" cy="901420"/>
          </a:xfrm>
          <a:prstGeom prst="rect">
            <a:avLst/>
          </a:prstGeom>
          <a:noFill/>
          <a:ln>
            <a:noFill/>
          </a:ln>
        </p:spPr>
      </p:pic>
      <p:pic>
        <p:nvPicPr>
          <p:cNvPr descr="Table" id="74" name="Google Shape;74;p2"/>
          <p:cNvPicPr preferRelativeResize="0"/>
          <p:nvPr/>
        </p:nvPicPr>
        <p:blipFill rotWithShape="1">
          <a:blip r:embed="rId5">
            <a:alphaModFix/>
          </a:blip>
          <a:srcRect b="0" l="0" r="0" t="0"/>
          <a:stretch/>
        </p:blipFill>
        <p:spPr>
          <a:xfrm>
            <a:off x="1056471" y="7521270"/>
            <a:ext cx="914400" cy="914400"/>
          </a:xfrm>
          <a:prstGeom prst="rect">
            <a:avLst/>
          </a:prstGeom>
          <a:noFill/>
          <a:ln>
            <a:noFill/>
          </a:ln>
        </p:spPr>
      </p:pic>
      <p:pic>
        <p:nvPicPr>
          <p:cNvPr descr="Danger" id="75" name="Google Shape;75;p2"/>
          <p:cNvPicPr preferRelativeResize="0"/>
          <p:nvPr/>
        </p:nvPicPr>
        <p:blipFill rotWithShape="1">
          <a:blip r:embed="rId6">
            <a:alphaModFix/>
          </a:blip>
          <a:srcRect b="0" l="0" r="0" t="0"/>
          <a:stretch/>
        </p:blipFill>
        <p:spPr>
          <a:xfrm>
            <a:off x="1056483" y="5705470"/>
            <a:ext cx="914400" cy="914400"/>
          </a:xfrm>
          <a:prstGeom prst="rect">
            <a:avLst/>
          </a:prstGeom>
          <a:noFill/>
          <a:ln>
            <a:noFill/>
          </a:ln>
        </p:spPr>
      </p:pic>
      <p:pic>
        <p:nvPicPr>
          <p:cNvPr descr="Cycle with people" id="76" name="Google Shape;76;p2"/>
          <p:cNvPicPr preferRelativeResize="0"/>
          <p:nvPr/>
        </p:nvPicPr>
        <p:blipFill rotWithShape="1">
          <a:blip r:embed="rId7">
            <a:alphaModFix/>
          </a:blip>
          <a:srcRect b="0" l="0" r="0" t="0"/>
          <a:stretch/>
        </p:blipFill>
        <p:spPr>
          <a:xfrm>
            <a:off x="1056483" y="8435670"/>
            <a:ext cx="914400" cy="914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80" name="Shape 80"/>
        <p:cNvGrpSpPr/>
        <p:nvPr/>
      </p:nvGrpSpPr>
      <p:grpSpPr>
        <a:xfrm>
          <a:off x="0" y="0"/>
          <a:ext cx="0" cy="0"/>
          <a:chOff x="0" y="0"/>
          <a:chExt cx="0" cy="0"/>
        </a:xfrm>
      </p:grpSpPr>
      <p:sp>
        <p:nvSpPr>
          <p:cNvPr id="81" name="Google Shape;81;p3"/>
          <p:cNvSpPr/>
          <p:nvPr/>
        </p:nvSpPr>
        <p:spPr>
          <a:xfrm>
            <a:off x="11798696" y="1"/>
            <a:ext cx="6489700" cy="10287000"/>
          </a:xfrm>
          <a:custGeom>
            <a:rect b="b" l="l" r="r" t="t"/>
            <a:pathLst>
              <a:path extrusionOk="0" h="10287000" w="6489700">
                <a:moveTo>
                  <a:pt x="0" y="0"/>
                </a:moveTo>
                <a:lnTo>
                  <a:pt x="0" y="10286998"/>
                </a:lnTo>
                <a:lnTo>
                  <a:pt x="6489303" y="10286998"/>
                </a:lnTo>
                <a:lnTo>
                  <a:pt x="6489303" y="0"/>
                </a:lnTo>
                <a:lnTo>
                  <a:pt x="0" y="0"/>
                </a:lnTo>
                <a:close/>
              </a:path>
            </a:pathLst>
          </a:custGeom>
          <a:solidFill>
            <a:srgbClr val="111B1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3"/>
          <p:cNvSpPr txBox="1"/>
          <p:nvPr>
            <p:ph type="title"/>
          </p:nvPr>
        </p:nvSpPr>
        <p:spPr>
          <a:xfrm>
            <a:off x="859050" y="192789"/>
            <a:ext cx="8368030" cy="1417824"/>
          </a:xfrm>
          <a:prstGeom prst="rect">
            <a:avLst/>
          </a:prstGeom>
          <a:noFill/>
          <a:ln>
            <a:noFill/>
          </a:ln>
        </p:spPr>
        <p:txBody>
          <a:bodyPr anchorCtr="0" anchor="t" bIns="0" lIns="0" spcFirstLastPara="1" rIns="0" wrap="square" tIns="245100">
            <a:spAutoFit/>
          </a:bodyPr>
          <a:lstStyle/>
          <a:p>
            <a:pPr indent="0" lvl="0" marL="12700" marR="5080" rtl="0" algn="l">
              <a:lnSpc>
                <a:spcPct val="99555"/>
              </a:lnSpc>
              <a:spcBef>
                <a:spcPts val="0"/>
              </a:spcBef>
              <a:spcAft>
                <a:spcPts val="0"/>
              </a:spcAft>
              <a:buNone/>
            </a:pPr>
            <a:r>
              <a:rPr lang="en-US" sz="9000"/>
              <a:t>PROBLEMS</a:t>
            </a:r>
            <a:endParaRPr sz="9000"/>
          </a:p>
        </p:txBody>
      </p:sp>
      <p:sp>
        <p:nvSpPr>
          <p:cNvPr id="83" name="Google Shape;83;p3"/>
          <p:cNvSpPr/>
          <p:nvPr/>
        </p:nvSpPr>
        <p:spPr>
          <a:xfrm>
            <a:off x="13151263" y="1"/>
            <a:ext cx="92710" cy="1803400"/>
          </a:xfrm>
          <a:custGeom>
            <a:rect b="b" l="l" r="r" t="t"/>
            <a:pathLst>
              <a:path extrusionOk="0" h="1803400" w="92709">
                <a:moveTo>
                  <a:pt x="0" y="1803092"/>
                </a:moveTo>
                <a:lnTo>
                  <a:pt x="0" y="0"/>
                </a:lnTo>
                <a:lnTo>
                  <a:pt x="92641" y="0"/>
                </a:lnTo>
                <a:lnTo>
                  <a:pt x="92641" y="1803092"/>
                </a:lnTo>
                <a:lnTo>
                  <a:pt x="0" y="1803092"/>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4" name="Google Shape;84;p3"/>
          <p:cNvPicPr preferRelativeResize="0"/>
          <p:nvPr/>
        </p:nvPicPr>
        <p:blipFill rotWithShape="1">
          <a:blip r:embed="rId3">
            <a:alphaModFix/>
          </a:blip>
          <a:srcRect b="0" l="0" r="0" t="0"/>
          <a:stretch/>
        </p:blipFill>
        <p:spPr>
          <a:xfrm>
            <a:off x="10989310" y="1803401"/>
            <a:ext cx="5944022" cy="7302499"/>
          </a:xfrm>
          <a:prstGeom prst="rect">
            <a:avLst/>
          </a:prstGeom>
          <a:noFill/>
          <a:ln>
            <a:noFill/>
          </a:ln>
        </p:spPr>
      </p:pic>
      <p:sp>
        <p:nvSpPr>
          <p:cNvPr id="85" name="Google Shape;85;p3"/>
          <p:cNvSpPr txBox="1"/>
          <p:nvPr/>
        </p:nvSpPr>
        <p:spPr>
          <a:xfrm>
            <a:off x="859050" y="1979789"/>
            <a:ext cx="8669326" cy="8307211"/>
          </a:xfrm>
          <a:prstGeom prst="rect">
            <a:avLst/>
          </a:prstGeom>
          <a:noFill/>
          <a:ln>
            <a:noFill/>
          </a:ln>
        </p:spPr>
        <p:txBody>
          <a:bodyPr anchorCtr="0" anchor="t" bIns="0" lIns="0" spcFirstLastPara="1" rIns="0" wrap="square" tIns="12700">
            <a:spAutoFit/>
          </a:bodyPr>
          <a:lstStyle/>
          <a:p>
            <a:pPr indent="-514350" lvl="0" marL="527050" marR="5080" rtl="0" algn="l">
              <a:lnSpc>
                <a:spcPct val="150000"/>
              </a:lnSpc>
              <a:spcBef>
                <a:spcPts val="0"/>
              </a:spcBef>
              <a:spcAft>
                <a:spcPts val="0"/>
              </a:spcAft>
              <a:buClr>
                <a:srgbClr val="111B1D"/>
              </a:buClr>
              <a:buSzPts val="2800"/>
              <a:buFont typeface="Tahoma"/>
              <a:buAutoNum type="arabicPeriod"/>
            </a:pPr>
            <a:r>
              <a:rPr lang="en-US" sz="2800">
                <a:solidFill>
                  <a:srgbClr val="111B1D"/>
                </a:solidFill>
                <a:latin typeface="Tahoma"/>
                <a:ea typeface="Tahoma"/>
                <a:cs typeface="Tahoma"/>
                <a:sym typeface="Tahoma"/>
              </a:rPr>
              <a:t>Month and Day columns have 0 as values </a:t>
            </a:r>
            <a:endParaRPr/>
          </a:p>
          <a:p>
            <a:pPr indent="-514350" lvl="0" marL="527050" marR="5080" rtl="0" algn="l">
              <a:lnSpc>
                <a:spcPct val="150000"/>
              </a:lnSpc>
              <a:spcBef>
                <a:spcPts val="100"/>
              </a:spcBef>
              <a:spcAft>
                <a:spcPts val="0"/>
              </a:spcAft>
              <a:buClr>
                <a:srgbClr val="111B1D"/>
              </a:buClr>
              <a:buSzPts val="2800"/>
              <a:buFont typeface="Tahoma"/>
              <a:buAutoNum type="arabicPeriod"/>
            </a:pPr>
            <a:r>
              <a:rPr lang="en-US" sz="2800">
                <a:solidFill>
                  <a:srgbClr val="111B1D"/>
                </a:solidFill>
                <a:latin typeface="Tahoma"/>
                <a:ea typeface="Tahoma"/>
                <a:cs typeface="Tahoma"/>
                <a:sym typeface="Tahoma"/>
              </a:rPr>
              <a:t>Redundant type/Subtype columns </a:t>
            </a:r>
            <a:endParaRPr/>
          </a:p>
          <a:p>
            <a:pPr indent="-514350" lvl="0" marL="527050" marR="5080" rtl="0" algn="l">
              <a:lnSpc>
                <a:spcPct val="150000"/>
              </a:lnSpc>
              <a:spcBef>
                <a:spcPts val="100"/>
              </a:spcBef>
              <a:spcAft>
                <a:spcPts val="0"/>
              </a:spcAft>
              <a:buClr>
                <a:srgbClr val="111B1D"/>
              </a:buClr>
              <a:buSzPts val="2800"/>
              <a:buFont typeface="Tahoma"/>
              <a:buAutoNum type="arabicPeriod"/>
            </a:pPr>
            <a:r>
              <a:rPr lang="en-US" sz="2800">
                <a:solidFill>
                  <a:srgbClr val="111B1D"/>
                </a:solidFill>
                <a:latin typeface="Tahoma"/>
                <a:ea typeface="Tahoma"/>
                <a:cs typeface="Tahoma"/>
                <a:sym typeface="Tahoma"/>
              </a:rPr>
              <a:t>“Unknown” values.</a:t>
            </a:r>
            <a:endParaRPr/>
          </a:p>
          <a:p>
            <a:pPr indent="-514350" lvl="0" marL="527050" marR="5080" rtl="0" algn="l">
              <a:lnSpc>
                <a:spcPct val="150000"/>
              </a:lnSpc>
              <a:spcBef>
                <a:spcPts val="100"/>
              </a:spcBef>
              <a:spcAft>
                <a:spcPts val="0"/>
              </a:spcAft>
              <a:buClr>
                <a:srgbClr val="111B1D"/>
              </a:buClr>
              <a:buSzPts val="2800"/>
              <a:buFont typeface="Tahoma"/>
              <a:buAutoNum type="arabicPeriod"/>
            </a:pPr>
            <a:r>
              <a:rPr lang="en-US" sz="2800">
                <a:solidFill>
                  <a:srgbClr val="111B1D"/>
                </a:solidFill>
                <a:latin typeface="Tahoma"/>
                <a:ea typeface="Tahoma"/>
                <a:cs typeface="Tahoma"/>
                <a:sym typeface="Tahoma"/>
              </a:rPr>
              <a:t>The record of incidents for the year 1993 is missing.</a:t>
            </a:r>
            <a:endParaRPr/>
          </a:p>
          <a:p>
            <a:pPr indent="0" lvl="0" marL="12700" marR="5080" rtl="0" algn="l">
              <a:lnSpc>
                <a:spcPct val="150000"/>
              </a:lnSpc>
              <a:spcBef>
                <a:spcPts val="100"/>
              </a:spcBef>
              <a:spcAft>
                <a:spcPts val="0"/>
              </a:spcAft>
              <a:buNone/>
            </a:pPr>
            <a:r>
              <a:rPr lang="en-US" sz="2800">
                <a:solidFill>
                  <a:srgbClr val="111B1D"/>
                </a:solidFill>
                <a:latin typeface="Tahoma"/>
                <a:ea typeface="Tahoma"/>
                <a:cs typeface="Tahoma"/>
                <a:sym typeface="Tahoma"/>
              </a:rPr>
              <a:t>5. Missing values for Motive, Group responsible</a:t>
            </a:r>
            <a:endParaRPr/>
          </a:p>
          <a:p>
            <a:pPr indent="0" lvl="0" marL="12700" marR="5080" rtl="0" algn="l">
              <a:lnSpc>
                <a:spcPct val="150000"/>
              </a:lnSpc>
              <a:spcBef>
                <a:spcPts val="100"/>
              </a:spcBef>
              <a:spcAft>
                <a:spcPts val="0"/>
              </a:spcAft>
              <a:buNone/>
            </a:pPr>
            <a:r>
              <a:rPr lang="en-US" sz="2800">
                <a:solidFill>
                  <a:srgbClr val="111B1D"/>
                </a:solidFill>
                <a:latin typeface="Tahoma"/>
                <a:ea typeface="Tahoma"/>
                <a:cs typeface="Tahoma"/>
                <a:sym typeface="Tahoma"/>
              </a:rPr>
              <a:t>6. This is a large dataset with 1,80,000+ records.</a:t>
            </a:r>
            <a:endParaRPr/>
          </a:p>
          <a:p>
            <a:pPr indent="0" lvl="0" marL="12700" marR="5080" rtl="0" algn="l">
              <a:lnSpc>
                <a:spcPct val="150000"/>
              </a:lnSpc>
              <a:spcBef>
                <a:spcPts val="100"/>
              </a:spcBef>
              <a:spcAft>
                <a:spcPts val="0"/>
              </a:spcAft>
              <a:buNone/>
            </a:pPr>
            <a:r>
              <a:rPr lang="en-US" sz="2800">
                <a:solidFill>
                  <a:srgbClr val="111B1D"/>
                </a:solidFill>
                <a:latin typeface="Tahoma"/>
                <a:ea typeface="Tahoma"/>
                <a:cs typeface="Tahoma"/>
                <a:sym typeface="Tahoma"/>
              </a:rPr>
              <a:t>7. Property damage column had missing values and present values had an inconsistent scale(&lt;1mn &amp; 1mn-1bn)</a:t>
            </a:r>
            <a:endParaRPr/>
          </a:p>
          <a:p>
            <a:pPr indent="0" lvl="0" marL="12700" marR="5080" rtl="0" algn="l">
              <a:lnSpc>
                <a:spcPct val="116100"/>
              </a:lnSpc>
              <a:spcBef>
                <a:spcPts val="100"/>
              </a:spcBef>
              <a:spcAft>
                <a:spcPts val="0"/>
              </a:spcAft>
              <a:buNone/>
            </a:pPr>
            <a:r>
              <a:t/>
            </a:r>
            <a:endParaRPr sz="2800">
              <a:solidFill>
                <a:srgbClr val="111B1D"/>
              </a:solidFill>
              <a:latin typeface="Tahoma"/>
              <a:ea typeface="Tahoma"/>
              <a:cs typeface="Tahoma"/>
              <a:sym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pic>
        <p:nvPicPr>
          <p:cNvPr descr="A screenshot of a cell phone&#10;&#10;Description automatically generated" id="90" name="Google Shape;90;p4"/>
          <p:cNvPicPr preferRelativeResize="0"/>
          <p:nvPr/>
        </p:nvPicPr>
        <p:blipFill rotWithShape="1">
          <a:blip r:embed="rId3">
            <a:alphaModFix/>
          </a:blip>
          <a:srcRect b="0" l="0" r="0" t="0"/>
          <a:stretch/>
        </p:blipFill>
        <p:spPr>
          <a:xfrm>
            <a:off x="1066800" y="3619500"/>
            <a:ext cx="15849600" cy="4191000"/>
          </a:xfrm>
          <a:prstGeom prst="rect">
            <a:avLst/>
          </a:prstGeom>
          <a:noFill/>
          <a:ln>
            <a:noFill/>
          </a:ln>
        </p:spPr>
      </p:pic>
      <p:sp>
        <p:nvSpPr>
          <p:cNvPr id="91" name="Google Shape;91;p4"/>
          <p:cNvSpPr txBox="1"/>
          <p:nvPr>
            <p:ph type="title"/>
          </p:nvPr>
        </p:nvSpPr>
        <p:spPr>
          <a:xfrm>
            <a:off x="3352800" y="647700"/>
            <a:ext cx="12115800" cy="1417824"/>
          </a:xfrm>
          <a:prstGeom prst="rect">
            <a:avLst/>
          </a:prstGeom>
          <a:noFill/>
          <a:ln>
            <a:noFill/>
          </a:ln>
        </p:spPr>
        <p:txBody>
          <a:bodyPr anchorCtr="0" anchor="t" bIns="0" lIns="0" spcFirstLastPara="1" rIns="0" wrap="square" tIns="245100">
            <a:spAutoFit/>
          </a:bodyPr>
          <a:lstStyle/>
          <a:p>
            <a:pPr indent="-2898140" lvl="0" marL="2910205" marR="5080" rtl="0" algn="l">
              <a:lnSpc>
                <a:spcPct val="99555"/>
              </a:lnSpc>
              <a:spcBef>
                <a:spcPts val="0"/>
              </a:spcBef>
              <a:spcAft>
                <a:spcPts val="0"/>
              </a:spcAft>
              <a:buNone/>
            </a:pPr>
            <a:r>
              <a:rPr lang="en-US" sz="9000">
                <a:solidFill>
                  <a:srgbClr val="FFFFFF"/>
                </a:solidFill>
              </a:rPr>
              <a:t>DATA PREPERATION</a:t>
            </a:r>
            <a:endParaRPr sz="9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5"/>
          <p:cNvSpPr txBox="1"/>
          <p:nvPr>
            <p:ph type="title"/>
          </p:nvPr>
        </p:nvSpPr>
        <p:spPr>
          <a:xfrm>
            <a:off x="7062969" y="2522475"/>
            <a:ext cx="10210800" cy="4937249"/>
          </a:xfrm>
          <a:prstGeom prst="rect">
            <a:avLst/>
          </a:prstGeom>
          <a:noFill/>
          <a:ln>
            <a:noFill/>
          </a:ln>
        </p:spPr>
        <p:txBody>
          <a:bodyPr anchorCtr="0" anchor="t" bIns="0" lIns="0" spcFirstLastPara="1" rIns="0" wrap="square" tIns="12700">
            <a:spAutoFit/>
          </a:bodyPr>
          <a:lstStyle/>
          <a:p>
            <a:pPr indent="0" lvl="0" marL="0" rtl="0" algn="l">
              <a:spcBef>
                <a:spcPts val="0"/>
              </a:spcBef>
              <a:spcAft>
                <a:spcPts val="0"/>
              </a:spcAft>
              <a:buNone/>
            </a:pPr>
            <a:r>
              <a:rPr b="0" lang="en-US">
                <a:solidFill>
                  <a:schemeClr val="lt1"/>
                </a:solidFill>
              </a:rPr>
              <a:t>Our dataset had 180k entries and 136 columns ranging from 1970 to 2017.</a:t>
            </a:r>
            <a:br>
              <a:rPr b="0" lang="en-US">
                <a:solidFill>
                  <a:schemeClr val="lt1"/>
                </a:solidFill>
              </a:rPr>
            </a:br>
            <a:br>
              <a:rPr b="0" lang="en-US">
                <a:solidFill>
                  <a:schemeClr val="lt1"/>
                </a:solidFill>
              </a:rPr>
            </a:br>
            <a:r>
              <a:rPr b="0" lang="en-US">
                <a:solidFill>
                  <a:schemeClr val="lt1"/>
                </a:solidFill>
              </a:rPr>
              <a:t>To reduce the size of the dataset, we created a subset of records from 2001 to 2017 and 28 columns.</a:t>
            </a:r>
            <a:br>
              <a:rPr b="0" lang="en-US">
                <a:solidFill>
                  <a:schemeClr val="lt1"/>
                </a:solidFill>
              </a:rPr>
            </a:br>
            <a:br>
              <a:rPr b="0" lang="en-US">
                <a:solidFill>
                  <a:schemeClr val="lt1"/>
                </a:solidFill>
              </a:rPr>
            </a:br>
            <a:r>
              <a:rPr b="0" lang="en-US">
                <a:solidFill>
                  <a:schemeClr val="lt1"/>
                </a:solidFill>
              </a:rPr>
              <a:t>Dropped columns that did not assist in our analysis.</a:t>
            </a:r>
            <a:br>
              <a:rPr b="0" lang="en-US">
                <a:solidFill>
                  <a:schemeClr val="lt1"/>
                </a:solidFill>
              </a:rPr>
            </a:br>
            <a:br>
              <a:rPr b="0" lang="en-US">
                <a:solidFill>
                  <a:schemeClr val="lt1"/>
                </a:solidFill>
              </a:rPr>
            </a:br>
            <a:r>
              <a:rPr b="0" lang="en-US">
                <a:solidFill>
                  <a:schemeClr val="lt1"/>
                </a:solidFill>
              </a:rPr>
              <a:t>Removed missing values where needed.</a:t>
            </a:r>
            <a:br>
              <a:rPr b="0" lang="en-US"/>
            </a:br>
            <a:endParaRPr>
              <a:solidFill>
                <a:schemeClr val="lt1"/>
              </a:solidFill>
            </a:endParaRPr>
          </a:p>
        </p:txBody>
      </p:sp>
      <p:sp>
        <p:nvSpPr>
          <p:cNvPr id="97" name="Google Shape;97;p5"/>
          <p:cNvSpPr/>
          <p:nvPr/>
        </p:nvSpPr>
        <p:spPr>
          <a:xfrm>
            <a:off x="16321378" y="2"/>
            <a:ext cx="92710" cy="1430020"/>
          </a:xfrm>
          <a:custGeom>
            <a:rect b="b" l="l" r="r" t="t"/>
            <a:pathLst>
              <a:path extrusionOk="0" h="1430020" w="92709">
                <a:moveTo>
                  <a:pt x="0" y="1429839"/>
                </a:moveTo>
                <a:lnTo>
                  <a:pt x="0" y="0"/>
                </a:lnTo>
                <a:lnTo>
                  <a:pt x="92641" y="0"/>
                </a:lnTo>
                <a:lnTo>
                  <a:pt x="92641" y="1429839"/>
                </a:lnTo>
                <a:lnTo>
                  <a:pt x="0" y="1429839"/>
                </a:lnTo>
                <a:close/>
              </a:path>
            </a:pathLst>
          </a:custGeom>
          <a:solidFill>
            <a:srgbClr val="F4172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5"/>
          <p:cNvSpPr/>
          <p:nvPr/>
        </p:nvSpPr>
        <p:spPr>
          <a:xfrm>
            <a:off x="16321378" y="8857133"/>
            <a:ext cx="92710" cy="1430020"/>
          </a:xfrm>
          <a:custGeom>
            <a:rect b="b" l="l" r="r" t="t"/>
            <a:pathLst>
              <a:path extrusionOk="0" h="1430020" w="92709">
                <a:moveTo>
                  <a:pt x="92641" y="1429866"/>
                </a:moveTo>
                <a:lnTo>
                  <a:pt x="92641" y="0"/>
                </a:lnTo>
                <a:lnTo>
                  <a:pt x="0" y="0"/>
                </a:lnTo>
                <a:lnTo>
                  <a:pt x="0" y="1429866"/>
                </a:lnTo>
                <a:lnTo>
                  <a:pt x="92641" y="1429866"/>
                </a:lnTo>
                <a:close/>
              </a:path>
            </a:pathLst>
          </a:custGeom>
          <a:solidFill>
            <a:srgbClr val="F4172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5"/>
          <p:cNvSpPr txBox="1"/>
          <p:nvPr/>
        </p:nvSpPr>
        <p:spPr>
          <a:xfrm rot="-5400000">
            <a:off x="-2698088" y="4676878"/>
            <a:ext cx="9144000" cy="628442"/>
          </a:xfrm>
          <a:prstGeom prst="rect">
            <a:avLst/>
          </a:prstGeom>
          <a:noFill/>
          <a:ln>
            <a:noFill/>
          </a:ln>
        </p:spPr>
        <p:txBody>
          <a:bodyPr anchorCtr="0" anchor="t" bIns="0" lIns="0" spcFirstLastPara="1" rIns="0" wrap="square" tIns="99050">
            <a:spAutoFit/>
          </a:bodyPr>
          <a:lstStyle/>
          <a:p>
            <a:pPr indent="-180975" lvl="0" marL="193040" marR="5080" rtl="0" algn="l">
              <a:lnSpc>
                <a:spcPct val="55263"/>
              </a:lnSpc>
              <a:spcBef>
                <a:spcPts val="0"/>
              </a:spcBef>
              <a:spcAft>
                <a:spcPts val="0"/>
              </a:spcAft>
              <a:buNone/>
            </a:pPr>
            <a:r>
              <a:rPr b="1" lang="en-US" sz="7200">
                <a:solidFill>
                  <a:schemeClr val="lt1"/>
                </a:solidFill>
                <a:latin typeface="Calibri"/>
                <a:ea typeface="Calibri"/>
                <a:cs typeface="Calibri"/>
                <a:sym typeface="Calibri"/>
              </a:rPr>
              <a:t>DATA PRE-PROCESSING</a:t>
            </a:r>
            <a:endParaRPr b="1" sz="7200">
              <a:solidFill>
                <a:schemeClr val="lt1"/>
              </a:solidFill>
              <a:latin typeface="Calibri"/>
              <a:ea typeface="Calibri"/>
              <a:cs typeface="Calibri"/>
              <a:sym typeface="Calibri"/>
            </a:endParaRPr>
          </a:p>
        </p:txBody>
      </p:sp>
      <p:pic>
        <p:nvPicPr>
          <p:cNvPr descr="Filter" id="100" name="Google Shape;100;p5"/>
          <p:cNvPicPr preferRelativeResize="0"/>
          <p:nvPr/>
        </p:nvPicPr>
        <p:blipFill rotWithShape="1">
          <a:blip r:embed="rId3">
            <a:alphaModFix/>
          </a:blip>
          <a:srcRect b="0" l="0" r="0" t="0"/>
          <a:stretch/>
        </p:blipFill>
        <p:spPr>
          <a:xfrm>
            <a:off x="5315158" y="4000500"/>
            <a:ext cx="838200" cy="838200"/>
          </a:xfrm>
          <a:prstGeom prst="rect">
            <a:avLst/>
          </a:prstGeom>
          <a:noFill/>
          <a:ln>
            <a:noFill/>
          </a:ln>
        </p:spPr>
      </p:pic>
      <p:pic>
        <p:nvPicPr>
          <p:cNvPr descr="Database" id="101" name="Google Shape;101;p5"/>
          <p:cNvPicPr preferRelativeResize="0"/>
          <p:nvPr/>
        </p:nvPicPr>
        <p:blipFill rotWithShape="1">
          <a:blip r:embed="rId4">
            <a:alphaModFix/>
          </a:blip>
          <a:srcRect b="0" l="0" r="0" t="0"/>
          <a:stretch/>
        </p:blipFill>
        <p:spPr>
          <a:xfrm>
            <a:off x="5260707" y="2522475"/>
            <a:ext cx="921317" cy="914400"/>
          </a:xfrm>
          <a:prstGeom prst="rect">
            <a:avLst/>
          </a:prstGeom>
          <a:noFill/>
          <a:ln>
            <a:noFill/>
          </a:ln>
        </p:spPr>
      </p:pic>
      <p:pic>
        <p:nvPicPr>
          <p:cNvPr descr="Statistics" id="102" name="Google Shape;102;p5"/>
          <p:cNvPicPr preferRelativeResize="0"/>
          <p:nvPr/>
        </p:nvPicPr>
        <p:blipFill rotWithShape="1">
          <a:blip r:embed="rId5">
            <a:alphaModFix/>
          </a:blip>
          <a:srcRect b="0" l="0" r="0" t="0"/>
          <a:stretch/>
        </p:blipFill>
        <p:spPr>
          <a:xfrm>
            <a:off x="5301078" y="5148300"/>
            <a:ext cx="921317" cy="914400"/>
          </a:xfrm>
          <a:prstGeom prst="rect">
            <a:avLst/>
          </a:prstGeom>
          <a:noFill/>
          <a:ln>
            <a:noFill/>
          </a:ln>
        </p:spPr>
      </p:pic>
      <p:pic>
        <p:nvPicPr>
          <p:cNvPr descr="Scissors" id="103" name="Google Shape;103;p5"/>
          <p:cNvPicPr preferRelativeResize="0"/>
          <p:nvPr/>
        </p:nvPicPr>
        <p:blipFill rotWithShape="1">
          <a:blip r:embed="rId6">
            <a:alphaModFix/>
          </a:blip>
          <a:srcRect b="0" l="0" r="0" t="0"/>
          <a:stretch/>
        </p:blipFill>
        <p:spPr>
          <a:xfrm>
            <a:off x="5301078" y="6372300"/>
            <a:ext cx="921317" cy="914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6"/>
          <p:cNvSpPr txBox="1"/>
          <p:nvPr/>
        </p:nvSpPr>
        <p:spPr>
          <a:xfrm>
            <a:off x="6934200" y="33337"/>
            <a:ext cx="4194810" cy="11208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7200">
                <a:solidFill>
                  <a:srgbClr val="F41723"/>
                </a:solidFill>
                <a:latin typeface="Calibri"/>
                <a:ea typeface="Calibri"/>
                <a:cs typeface="Calibri"/>
                <a:sym typeface="Calibri"/>
              </a:rPr>
              <a:t>ANALYSIS</a:t>
            </a:r>
            <a:endParaRPr sz="7200">
              <a:solidFill>
                <a:schemeClr val="dk1"/>
              </a:solidFill>
              <a:latin typeface="Calibri"/>
              <a:ea typeface="Calibri"/>
              <a:cs typeface="Calibri"/>
              <a:sym typeface="Calibri"/>
            </a:endParaRPr>
          </a:p>
        </p:txBody>
      </p:sp>
      <p:sp>
        <p:nvSpPr>
          <p:cNvPr id="110" name="Google Shape;110;p6"/>
          <p:cNvSpPr txBox="1"/>
          <p:nvPr/>
        </p:nvSpPr>
        <p:spPr>
          <a:xfrm>
            <a:off x="8839199" y="1866900"/>
            <a:ext cx="9363075" cy="1353319"/>
          </a:xfrm>
          <a:prstGeom prst="rect">
            <a:avLst/>
          </a:prstGeom>
          <a:noFill/>
          <a:ln>
            <a:noFill/>
          </a:ln>
        </p:spPr>
        <p:txBody>
          <a:bodyPr anchorCtr="0" anchor="t" bIns="0" lIns="0" spcFirstLastPara="1" rIns="0" wrap="square" tIns="12700">
            <a:spAutoFit/>
          </a:bodyPr>
          <a:lstStyle/>
          <a:p>
            <a:pPr indent="0" lvl="0" marL="292735" marR="0" rtl="0" algn="l">
              <a:lnSpc>
                <a:spcPct val="100000"/>
              </a:lnSpc>
              <a:spcBef>
                <a:spcPts val="0"/>
              </a:spcBef>
              <a:spcAft>
                <a:spcPts val="0"/>
              </a:spcAft>
              <a:buNone/>
            </a:pPr>
            <a:r>
              <a:rPr b="1" lang="en-US" sz="4400">
                <a:solidFill>
                  <a:srgbClr val="FFFFFF"/>
                </a:solidFill>
                <a:latin typeface="Calibri"/>
                <a:ea typeface="Calibri"/>
                <a:cs typeface="Calibri"/>
                <a:sym typeface="Calibri"/>
              </a:rPr>
              <a:t> </a:t>
            </a:r>
            <a:r>
              <a:rPr b="1" lang="en-US" sz="4400">
                <a:solidFill>
                  <a:srgbClr val="FFFFFF"/>
                </a:solidFill>
                <a:latin typeface="Calibri"/>
                <a:ea typeface="Calibri"/>
                <a:cs typeface="Calibri"/>
                <a:sym typeface="Calibri"/>
              </a:rPr>
              <a:t>Terrorism trend over the years</a:t>
            </a:r>
            <a:endParaRPr sz="4400">
              <a:solidFill>
                <a:schemeClr val="dk1"/>
              </a:solidFill>
              <a:latin typeface="Calibri"/>
              <a:ea typeface="Calibri"/>
              <a:cs typeface="Calibri"/>
              <a:sym typeface="Calibri"/>
            </a:endParaRPr>
          </a:p>
          <a:p>
            <a:pPr indent="662940" lvl="0" marL="12700" marR="5080" rtl="0" algn="r">
              <a:lnSpc>
                <a:spcPct val="114599"/>
              </a:lnSpc>
              <a:spcBef>
                <a:spcPts val="1660"/>
              </a:spcBef>
              <a:spcAft>
                <a:spcPts val="0"/>
              </a:spcAft>
              <a:buNone/>
            </a:pPr>
            <a:r>
              <a:t/>
            </a:r>
            <a:endParaRPr sz="2800">
              <a:solidFill>
                <a:schemeClr val="dk1"/>
              </a:solidFill>
              <a:latin typeface="Tahoma"/>
              <a:ea typeface="Tahoma"/>
              <a:cs typeface="Tahoma"/>
              <a:sym typeface="Tahoma"/>
            </a:endParaRPr>
          </a:p>
        </p:txBody>
      </p:sp>
      <p:pic>
        <p:nvPicPr>
          <p:cNvPr id="111" name="Google Shape;111;p6"/>
          <p:cNvPicPr preferRelativeResize="0"/>
          <p:nvPr/>
        </p:nvPicPr>
        <p:blipFill rotWithShape="1">
          <a:blip r:embed="rId3">
            <a:alphaModFix/>
          </a:blip>
          <a:srcRect b="4674" l="0" r="0" t="0"/>
          <a:stretch/>
        </p:blipFill>
        <p:spPr>
          <a:xfrm>
            <a:off x="85725" y="2781300"/>
            <a:ext cx="8543925" cy="5943600"/>
          </a:xfrm>
          <a:prstGeom prst="rect">
            <a:avLst/>
          </a:prstGeom>
          <a:noFill/>
          <a:ln>
            <a:noFill/>
          </a:ln>
        </p:spPr>
      </p:pic>
      <p:sp>
        <p:nvSpPr>
          <p:cNvPr id="112" name="Google Shape;112;p6"/>
          <p:cNvSpPr txBox="1"/>
          <p:nvPr/>
        </p:nvSpPr>
        <p:spPr>
          <a:xfrm>
            <a:off x="9177336" y="3771900"/>
            <a:ext cx="8686800" cy="6995890"/>
          </a:xfrm>
          <a:prstGeom prst="rect">
            <a:avLst/>
          </a:prstGeom>
          <a:noFill/>
          <a:ln>
            <a:noFill/>
          </a:ln>
        </p:spPr>
        <p:txBody>
          <a:bodyPr anchorCtr="0" anchor="t" bIns="0" lIns="0" spcFirstLastPara="1" rIns="0" wrap="square" tIns="12700">
            <a:spAutoFit/>
          </a:bodyPr>
          <a:lstStyle/>
          <a:p>
            <a:pPr indent="0" lvl="0" marL="292735" marR="0" rtl="0" algn="l">
              <a:lnSpc>
                <a:spcPct val="100000"/>
              </a:lnSpc>
              <a:spcBef>
                <a:spcPts val="0"/>
              </a:spcBef>
              <a:spcAft>
                <a:spcPts val="0"/>
              </a:spcAft>
              <a:buNone/>
            </a:pPr>
            <a:r>
              <a:rPr lang="en-US" sz="3200">
                <a:solidFill>
                  <a:srgbClr val="FFFFFF"/>
                </a:solidFill>
                <a:latin typeface="Calibri"/>
                <a:ea typeface="Calibri"/>
                <a:cs typeface="Calibri"/>
                <a:sym typeface="Calibri"/>
              </a:rPr>
              <a:t>The number of terrorist attacks increased in 2012 and reached its peak in 2014.</a:t>
            </a:r>
            <a:endParaRPr/>
          </a:p>
          <a:p>
            <a:pPr indent="0" lvl="0" marL="292735" marR="0" rtl="0" algn="l">
              <a:lnSpc>
                <a:spcPct val="100000"/>
              </a:lnSpc>
              <a:spcBef>
                <a:spcPts val="100"/>
              </a:spcBef>
              <a:spcAft>
                <a:spcPts val="0"/>
              </a:spcAft>
              <a:buNone/>
            </a:pPr>
            <a:r>
              <a:t/>
            </a:r>
            <a:endParaRPr sz="3200">
              <a:solidFill>
                <a:srgbClr val="FFFFFF"/>
              </a:solidFill>
              <a:latin typeface="Calibri"/>
              <a:ea typeface="Calibri"/>
              <a:cs typeface="Calibri"/>
              <a:sym typeface="Calibri"/>
            </a:endParaRPr>
          </a:p>
          <a:p>
            <a:pPr indent="0" lvl="0" marL="292735" marR="0" rtl="0" algn="l">
              <a:lnSpc>
                <a:spcPct val="100000"/>
              </a:lnSpc>
              <a:spcBef>
                <a:spcPts val="100"/>
              </a:spcBef>
              <a:spcAft>
                <a:spcPts val="0"/>
              </a:spcAft>
              <a:buNone/>
            </a:pPr>
            <a:r>
              <a:rPr lang="en-US" sz="3200">
                <a:solidFill>
                  <a:srgbClr val="FFFFFF"/>
                </a:solidFill>
                <a:latin typeface="Calibri"/>
                <a:ea typeface="Calibri"/>
                <a:cs typeface="Calibri"/>
                <a:sym typeface="Calibri"/>
              </a:rPr>
              <a:t>The surge in 2014 was largely due to increased activity of groups like Islamic state in Iraq and Boko Haram in Nigeria.</a:t>
            </a:r>
            <a:endParaRPr/>
          </a:p>
          <a:p>
            <a:pPr indent="0" lvl="0" marL="292735" marR="0" rtl="0" algn="l">
              <a:lnSpc>
                <a:spcPct val="100000"/>
              </a:lnSpc>
              <a:spcBef>
                <a:spcPts val="100"/>
              </a:spcBef>
              <a:spcAft>
                <a:spcPts val="0"/>
              </a:spcAft>
              <a:buNone/>
            </a:pPr>
            <a:r>
              <a:t/>
            </a:r>
            <a:endParaRPr sz="3200">
              <a:solidFill>
                <a:srgbClr val="FFFFFF"/>
              </a:solidFill>
              <a:latin typeface="Calibri"/>
              <a:ea typeface="Calibri"/>
              <a:cs typeface="Calibri"/>
              <a:sym typeface="Calibri"/>
            </a:endParaRPr>
          </a:p>
          <a:p>
            <a:pPr indent="0" lvl="0" marL="292735" marR="0" rtl="0" algn="l">
              <a:lnSpc>
                <a:spcPct val="100000"/>
              </a:lnSpc>
              <a:spcBef>
                <a:spcPts val="100"/>
              </a:spcBef>
              <a:spcAft>
                <a:spcPts val="0"/>
              </a:spcAft>
              <a:buNone/>
            </a:pPr>
            <a:r>
              <a:rPr lang="en-US" sz="3200">
                <a:solidFill>
                  <a:srgbClr val="FFFFFF"/>
                </a:solidFill>
                <a:latin typeface="Calibri"/>
                <a:ea typeface="Calibri"/>
                <a:cs typeface="Calibri"/>
                <a:sym typeface="Calibri"/>
              </a:rPr>
              <a:t>Civil war in Syria also spurred worldwide terrorism attacks. </a:t>
            </a:r>
            <a:endParaRPr/>
          </a:p>
          <a:p>
            <a:pPr indent="0" lvl="0" marL="292735" marR="0" rtl="0" algn="l">
              <a:lnSpc>
                <a:spcPct val="100000"/>
              </a:lnSpc>
              <a:spcBef>
                <a:spcPts val="100"/>
              </a:spcBef>
              <a:spcAft>
                <a:spcPts val="0"/>
              </a:spcAft>
              <a:buNone/>
            </a:pPr>
            <a:r>
              <a:t/>
            </a:r>
            <a:endParaRPr sz="3200">
              <a:solidFill>
                <a:srgbClr val="FFFFFF"/>
              </a:solidFill>
              <a:latin typeface="Calibri"/>
              <a:ea typeface="Calibri"/>
              <a:cs typeface="Calibri"/>
              <a:sym typeface="Calibri"/>
            </a:endParaRPr>
          </a:p>
          <a:p>
            <a:pPr indent="0" lvl="0" marL="292735" marR="0" rtl="0" algn="l">
              <a:lnSpc>
                <a:spcPct val="100000"/>
              </a:lnSpc>
              <a:spcBef>
                <a:spcPts val="100"/>
              </a:spcBef>
              <a:spcAft>
                <a:spcPts val="0"/>
              </a:spcAft>
              <a:buNone/>
            </a:pPr>
            <a:r>
              <a:t/>
            </a:r>
            <a:endParaRPr sz="3200">
              <a:solidFill>
                <a:schemeClr val="dk1"/>
              </a:solidFill>
              <a:latin typeface="Calibri"/>
              <a:ea typeface="Calibri"/>
              <a:cs typeface="Calibri"/>
              <a:sym typeface="Calibri"/>
            </a:endParaRPr>
          </a:p>
          <a:p>
            <a:pPr indent="662940" lvl="0" marL="12700" marR="5080" rtl="0" algn="r">
              <a:lnSpc>
                <a:spcPct val="114599"/>
              </a:lnSpc>
              <a:spcBef>
                <a:spcPts val="1660"/>
              </a:spcBef>
              <a:spcAft>
                <a:spcPts val="0"/>
              </a:spcAft>
              <a:buNone/>
            </a:pPr>
            <a:r>
              <a:t/>
            </a:r>
            <a:endParaRPr sz="1800">
              <a:solidFill>
                <a:schemeClr val="dk1"/>
              </a:solidFill>
              <a:latin typeface="Tahoma"/>
              <a:ea typeface="Tahoma"/>
              <a:cs typeface="Tahoma"/>
              <a:sym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7"/>
          <p:cNvSpPr txBox="1"/>
          <p:nvPr/>
        </p:nvSpPr>
        <p:spPr>
          <a:xfrm>
            <a:off x="9296400" y="3238500"/>
            <a:ext cx="8686800" cy="3989938"/>
          </a:xfrm>
          <a:prstGeom prst="rect">
            <a:avLst/>
          </a:prstGeom>
          <a:noFill/>
          <a:ln>
            <a:noFill/>
          </a:ln>
        </p:spPr>
        <p:txBody>
          <a:bodyPr anchorCtr="0" anchor="t" bIns="0" lIns="0" spcFirstLastPara="1" rIns="0" wrap="square" tIns="12700">
            <a:spAutoFit/>
          </a:bodyPr>
          <a:lstStyle/>
          <a:p>
            <a:pPr indent="0" lvl="0" marL="292735" marR="0" rtl="0" algn="l">
              <a:lnSpc>
                <a:spcPct val="100000"/>
              </a:lnSpc>
              <a:spcBef>
                <a:spcPts val="0"/>
              </a:spcBef>
              <a:spcAft>
                <a:spcPts val="0"/>
              </a:spcAft>
              <a:buNone/>
            </a:pPr>
            <a:r>
              <a:rPr lang="en-US" sz="3200">
                <a:solidFill>
                  <a:srgbClr val="FFFFFF"/>
                </a:solidFill>
                <a:latin typeface="Calibri"/>
                <a:ea typeface="Calibri"/>
                <a:cs typeface="Calibri"/>
                <a:sym typeface="Calibri"/>
              </a:rPr>
              <a:t>Since Iraq had the most number of incidents, we decided to analyze the country’s trend over the years.</a:t>
            </a:r>
            <a:endParaRPr/>
          </a:p>
          <a:p>
            <a:pPr indent="0" lvl="0" marL="292735" marR="0" rtl="0" algn="l">
              <a:lnSpc>
                <a:spcPct val="100000"/>
              </a:lnSpc>
              <a:spcBef>
                <a:spcPts val="100"/>
              </a:spcBef>
              <a:spcAft>
                <a:spcPts val="0"/>
              </a:spcAft>
              <a:buNone/>
            </a:pPr>
            <a:r>
              <a:t/>
            </a:r>
            <a:endParaRPr sz="3200">
              <a:solidFill>
                <a:srgbClr val="FFFFFF"/>
              </a:solidFill>
              <a:latin typeface="Calibri"/>
              <a:ea typeface="Calibri"/>
              <a:cs typeface="Calibri"/>
              <a:sym typeface="Calibri"/>
            </a:endParaRPr>
          </a:p>
          <a:p>
            <a:pPr indent="0" lvl="0" marL="292735" marR="0" rtl="0" algn="l">
              <a:lnSpc>
                <a:spcPct val="100000"/>
              </a:lnSpc>
              <a:spcBef>
                <a:spcPts val="100"/>
              </a:spcBef>
              <a:spcAft>
                <a:spcPts val="0"/>
              </a:spcAft>
              <a:buNone/>
            </a:pPr>
            <a:r>
              <a:rPr lang="en-US" sz="3200">
                <a:solidFill>
                  <a:srgbClr val="FFFFFF"/>
                </a:solidFill>
                <a:latin typeface="Calibri"/>
                <a:ea typeface="Calibri"/>
                <a:cs typeface="Calibri"/>
                <a:sym typeface="Calibri"/>
              </a:rPr>
              <a:t>The peak in 2014 could be because of the Iraqi Civil War which continued till 2017.</a:t>
            </a:r>
            <a:endParaRPr sz="3200">
              <a:solidFill>
                <a:schemeClr val="dk1"/>
              </a:solidFill>
              <a:latin typeface="Calibri"/>
              <a:ea typeface="Calibri"/>
              <a:cs typeface="Calibri"/>
              <a:sym typeface="Calibri"/>
            </a:endParaRPr>
          </a:p>
          <a:p>
            <a:pPr indent="662940" lvl="0" marL="12700" marR="5080" rtl="0" algn="r">
              <a:lnSpc>
                <a:spcPct val="114599"/>
              </a:lnSpc>
              <a:spcBef>
                <a:spcPts val="1660"/>
              </a:spcBef>
              <a:spcAft>
                <a:spcPts val="0"/>
              </a:spcAft>
              <a:buNone/>
            </a:pPr>
            <a:r>
              <a:t/>
            </a:r>
            <a:endParaRPr sz="1800">
              <a:solidFill>
                <a:schemeClr val="dk1"/>
              </a:solidFill>
              <a:latin typeface="Tahoma"/>
              <a:ea typeface="Tahoma"/>
              <a:cs typeface="Tahoma"/>
              <a:sym typeface="Tahoma"/>
            </a:endParaRPr>
          </a:p>
        </p:txBody>
      </p:sp>
      <p:pic>
        <p:nvPicPr>
          <p:cNvPr id="119" name="Google Shape;119;p7"/>
          <p:cNvPicPr preferRelativeResize="0"/>
          <p:nvPr/>
        </p:nvPicPr>
        <p:blipFill rotWithShape="1">
          <a:blip r:embed="rId3">
            <a:alphaModFix/>
          </a:blip>
          <a:srcRect b="8046" l="0" r="0" t="0"/>
          <a:stretch/>
        </p:blipFill>
        <p:spPr>
          <a:xfrm>
            <a:off x="28575" y="1866900"/>
            <a:ext cx="8764292" cy="6096000"/>
          </a:xfrm>
          <a:prstGeom prst="rect">
            <a:avLst/>
          </a:prstGeom>
          <a:noFill/>
          <a:ln>
            <a:noFill/>
          </a:ln>
        </p:spPr>
      </p:pic>
      <p:sp>
        <p:nvSpPr>
          <p:cNvPr id="120" name="Google Shape;120;p7"/>
          <p:cNvSpPr txBox="1"/>
          <p:nvPr/>
        </p:nvSpPr>
        <p:spPr>
          <a:xfrm>
            <a:off x="8792874" y="1561950"/>
            <a:ext cx="9363000" cy="1353300"/>
          </a:xfrm>
          <a:prstGeom prst="rect">
            <a:avLst/>
          </a:prstGeom>
          <a:noFill/>
          <a:ln>
            <a:noFill/>
          </a:ln>
        </p:spPr>
        <p:txBody>
          <a:bodyPr anchorCtr="0" anchor="t" bIns="0" lIns="0" spcFirstLastPara="1" rIns="0" wrap="square" tIns="12700">
            <a:noAutofit/>
          </a:bodyPr>
          <a:lstStyle/>
          <a:p>
            <a:pPr indent="662940" lvl="0" marL="12700" marR="5080" rtl="0" algn="r">
              <a:lnSpc>
                <a:spcPct val="114599"/>
              </a:lnSpc>
              <a:spcBef>
                <a:spcPts val="1660"/>
              </a:spcBef>
              <a:spcAft>
                <a:spcPts val="0"/>
              </a:spcAft>
              <a:buNone/>
            </a:pPr>
            <a:r>
              <a:t/>
            </a:r>
            <a:endParaRPr sz="2800">
              <a:solidFill>
                <a:schemeClr val="dk1"/>
              </a:solidFill>
              <a:latin typeface="Tahoma"/>
              <a:ea typeface="Tahoma"/>
              <a:cs typeface="Tahoma"/>
              <a:sym typeface="Tahoma"/>
            </a:endParaRPr>
          </a:p>
        </p:txBody>
      </p:sp>
      <p:sp>
        <p:nvSpPr>
          <p:cNvPr id="121" name="Google Shape;121;p7"/>
          <p:cNvSpPr txBox="1"/>
          <p:nvPr/>
        </p:nvSpPr>
        <p:spPr>
          <a:xfrm>
            <a:off x="4600299" y="1866900"/>
            <a:ext cx="9363000" cy="1353300"/>
          </a:xfrm>
          <a:prstGeom prst="rect">
            <a:avLst/>
          </a:prstGeom>
          <a:noFill/>
          <a:ln>
            <a:noFill/>
          </a:ln>
        </p:spPr>
        <p:txBody>
          <a:bodyPr anchorCtr="0" anchor="t" bIns="0" lIns="0" spcFirstLastPara="1" rIns="0" wrap="square" tIns="12700">
            <a:noAutofit/>
          </a:bodyPr>
          <a:lstStyle/>
          <a:p>
            <a:pPr indent="662940" lvl="0" marL="12700" marR="5080" rtl="0" algn="r">
              <a:lnSpc>
                <a:spcPct val="114599"/>
              </a:lnSpc>
              <a:spcBef>
                <a:spcPts val="1660"/>
              </a:spcBef>
              <a:spcAft>
                <a:spcPts val="0"/>
              </a:spcAft>
              <a:buNone/>
            </a:pPr>
            <a:r>
              <a:rPr b="1" lang="en-US" sz="4400">
                <a:solidFill>
                  <a:srgbClr val="FFFFFF"/>
                </a:solidFill>
                <a:latin typeface="Calibri"/>
                <a:ea typeface="Calibri"/>
                <a:cs typeface="Calibri"/>
                <a:sym typeface="Calibri"/>
              </a:rPr>
              <a:t>Iraq</a:t>
            </a:r>
            <a:endParaRPr sz="2800">
              <a:solidFill>
                <a:schemeClr val="dk1"/>
              </a:solidFill>
              <a:latin typeface="Tahoma"/>
              <a:ea typeface="Tahoma"/>
              <a:cs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Google Shape;126;p8"/>
          <p:cNvPicPr preferRelativeResize="0"/>
          <p:nvPr/>
        </p:nvPicPr>
        <p:blipFill rotWithShape="1">
          <a:blip r:embed="rId3">
            <a:alphaModFix/>
          </a:blip>
          <a:srcRect b="10843" l="0" r="0" t="0"/>
          <a:stretch/>
        </p:blipFill>
        <p:spPr>
          <a:xfrm>
            <a:off x="228600" y="190500"/>
            <a:ext cx="8528533" cy="5715000"/>
          </a:xfrm>
          <a:prstGeom prst="rect">
            <a:avLst/>
          </a:prstGeom>
          <a:noFill/>
          <a:ln>
            <a:noFill/>
          </a:ln>
        </p:spPr>
      </p:pic>
      <p:pic>
        <p:nvPicPr>
          <p:cNvPr id="127" name="Google Shape;127;p8"/>
          <p:cNvPicPr preferRelativeResize="0"/>
          <p:nvPr/>
        </p:nvPicPr>
        <p:blipFill rotWithShape="1">
          <a:blip r:embed="rId4">
            <a:alphaModFix/>
          </a:blip>
          <a:srcRect b="0" l="0" r="0" t="0"/>
          <a:stretch/>
        </p:blipFill>
        <p:spPr>
          <a:xfrm>
            <a:off x="1521066" y="5905500"/>
            <a:ext cx="5943600" cy="4352925"/>
          </a:xfrm>
          <a:prstGeom prst="rect">
            <a:avLst/>
          </a:prstGeom>
          <a:noFill/>
          <a:ln>
            <a:noFill/>
          </a:ln>
        </p:spPr>
      </p:pic>
      <p:sp>
        <p:nvSpPr>
          <p:cNvPr id="128" name="Google Shape;128;p8"/>
          <p:cNvSpPr txBox="1"/>
          <p:nvPr/>
        </p:nvSpPr>
        <p:spPr>
          <a:xfrm>
            <a:off x="9348850" y="1894661"/>
            <a:ext cx="9363000" cy="2030400"/>
          </a:xfrm>
          <a:prstGeom prst="rect">
            <a:avLst/>
          </a:prstGeom>
          <a:noFill/>
          <a:ln>
            <a:noFill/>
          </a:ln>
        </p:spPr>
        <p:txBody>
          <a:bodyPr anchorCtr="0" anchor="t" bIns="0" lIns="0" spcFirstLastPara="1" rIns="0" wrap="square" tIns="12700">
            <a:spAutoFit/>
          </a:bodyPr>
          <a:lstStyle/>
          <a:p>
            <a:pPr indent="0" lvl="0" marL="292735" marR="0" rtl="0" algn="l">
              <a:lnSpc>
                <a:spcPct val="100000"/>
              </a:lnSpc>
              <a:spcBef>
                <a:spcPts val="0"/>
              </a:spcBef>
              <a:spcAft>
                <a:spcPts val="0"/>
              </a:spcAft>
              <a:buNone/>
            </a:pPr>
            <a:r>
              <a:rPr b="1" lang="en-US" sz="4400">
                <a:solidFill>
                  <a:srgbClr val="FFFFFF"/>
                </a:solidFill>
                <a:latin typeface="Calibri"/>
                <a:ea typeface="Calibri"/>
                <a:cs typeface="Calibri"/>
                <a:sym typeface="Calibri"/>
              </a:rPr>
              <a:t>Number of Fatalities by Country</a:t>
            </a:r>
            <a:endParaRPr sz="4400">
              <a:solidFill>
                <a:schemeClr val="dk1"/>
              </a:solidFill>
              <a:latin typeface="Calibri"/>
              <a:ea typeface="Calibri"/>
              <a:cs typeface="Calibri"/>
              <a:sym typeface="Calibri"/>
            </a:endParaRPr>
          </a:p>
          <a:p>
            <a:pPr indent="662940" lvl="0" marL="12700" marR="5080" rtl="0" algn="r">
              <a:lnSpc>
                <a:spcPct val="114599"/>
              </a:lnSpc>
              <a:spcBef>
                <a:spcPts val="1660"/>
              </a:spcBef>
              <a:spcAft>
                <a:spcPts val="0"/>
              </a:spcAft>
              <a:buNone/>
            </a:pPr>
            <a:r>
              <a:t/>
            </a:r>
            <a:endParaRPr sz="2800">
              <a:solidFill>
                <a:schemeClr val="dk1"/>
              </a:solidFill>
              <a:latin typeface="Tahoma"/>
              <a:ea typeface="Tahoma"/>
              <a:cs typeface="Tahoma"/>
              <a:sym typeface="Tahoma"/>
            </a:endParaRPr>
          </a:p>
        </p:txBody>
      </p:sp>
      <p:sp>
        <p:nvSpPr>
          <p:cNvPr id="129" name="Google Shape;129;p8"/>
          <p:cNvSpPr txBox="1"/>
          <p:nvPr/>
        </p:nvSpPr>
        <p:spPr>
          <a:xfrm>
            <a:off x="9704075" y="4279625"/>
            <a:ext cx="7367400" cy="3247200"/>
          </a:xfrm>
          <a:prstGeom prst="rect">
            <a:avLst/>
          </a:prstGeom>
          <a:noFill/>
          <a:ln>
            <a:noFill/>
          </a:ln>
        </p:spPr>
        <p:txBody>
          <a:bodyPr anchorCtr="0" anchor="t" bIns="91425" lIns="91425" spcFirstLastPara="1" rIns="91425" wrap="square" tIns="91425">
            <a:noAutofit/>
          </a:bodyPr>
          <a:lstStyle/>
          <a:p>
            <a:pPr indent="0" lvl="0" marL="12700" marR="12700" rtl="0" algn="ctr">
              <a:lnSpc>
                <a:spcPct val="115000"/>
              </a:lnSpc>
              <a:spcBef>
                <a:spcPts val="1700"/>
              </a:spcBef>
              <a:spcAft>
                <a:spcPts val="0"/>
              </a:spcAft>
              <a:buClr>
                <a:schemeClr val="dk1"/>
              </a:buClr>
              <a:buSzPts val="1100"/>
              <a:buFont typeface="Arial"/>
              <a:buNone/>
            </a:pPr>
            <a:r>
              <a:rPr lang="en-US" sz="8800">
                <a:solidFill>
                  <a:srgbClr val="FFFFFF"/>
                </a:solidFill>
                <a:latin typeface="Tahoma"/>
                <a:ea typeface="Tahoma"/>
                <a:cs typeface="Tahoma"/>
                <a:sym typeface="Tahoma"/>
              </a:rPr>
              <a:t>267061</a:t>
            </a:r>
            <a:endParaRPr sz="8800">
              <a:solidFill>
                <a:srgbClr val="FFFFFF"/>
              </a:solidFill>
              <a:latin typeface="Tahoma"/>
              <a:ea typeface="Tahoma"/>
              <a:cs typeface="Tahoma"/>
              <a:sym typeface="Tahoma"/>
            </a:endParaRPr>
          </a:p>
          <a:p>
            <a:pPr indent="0" lvl="0" marL="292100" rtl="0" algn="l">
              <a:lnSpc>
                <a:spcPct val="115000"/>
              </a:lnSpc>
              <a:spcBef>
                <a:spcPts val="100"/>
              </a:spcBef>
              <a:spcAft>
                <a:spcPts val="0"/>
              </a:spcAft>
              <a:buClr>
                <a:schemeClr val="dk1"/>
              </a:buClr>
              <a:buSzPts val="1100"/>
              <a:buFont typeface="Arial"/>
              <a:buNone/>
            </a:pPr>
            <a:r>
              <a:rPr lang="en-US" sz="3200">
                <a:solidFill>
                  <a:srgbClr val="FFFFFF"/>
                </a:solidFill>
                <a:latin typeface="Calibri"/>
                <a:ea typeface="Calibri"/>
                <a:cs typeface="Calibri"/>
                <a:sym typeface="Calibri"/>
              </a:rPr>
              <a:t>Top 5 countries were responsible for 65.22% of the deaths </a:t>
            </a:r>
            <a:endParaRPr sz="3200">
              <a:solidFill>
                <a:srgbClr val="FFFFFF"/>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9"/>
          <p:cNvSpPr txBox="1"/>
          <p:nvPr/>
        </p:nvSpPr>
        <p:spPr>
          <a:xfrm>
            <a:off x="8924937" y="2121011"/>
            <a:ext cx="9363000" cy="2030400"/>
          </a:xfrm>
          <a:prstGeom prst="rect">
            <a:avLst/>
          </a:prstGeom>
          <a:noFill/>
          <a:ln>
            <a:noFill/>
          </a:ln>
        </p:spPr>
        <p:txBody>
          <a:bodyPr anchorCtr="0" anchor="t" bIns="0" lIns="0" spcFirstLastPara="1" rIns="0" wrap="square" tIns="12700">
            <a:spAutoFit/>
          </a:bodyPr>
          <a:lstStyle/>
          <a:p>
            <a:pPr indent="0" lvl="0" marL="292735" marR="0" rtl="0" algn="l">
              <a:lnSpc>
                <a:spcPct val="100000"/>
              </a:lnSpc>
              <a:spcBef>
                <a:spcPts val="0"/>
              </a:spcBef>
              <a:spcAft>
                <a:spcPts val="0"/>
              </a:spcAft>
              <a:buNone/>
            </a:pPr>
            <a:r>
              <a:rPr b="1" lang="en-US" sz="4400">
                <a:solidFill>
                  <a:srgbClr val="FFFFFF"/>
                </a:solidFill>
                <a:latin typeface="Calibri"/>
                <a:ea typeface="Calibri"/>
                <a:cs typeface="Calibri"/>
                <a:sym typeface="Calibri"/>
              </a:rPr>
              <a:t>The groups that were most active between 2001 and 2017 </a:t>
            </a:r>
            <a:endParaRPr sz="4400">
              <a:solidFill>
                <a:schemeClr val="dk1"/>
              </a:solidFill>
              <a:latin typeface="Calibri"/>
              <a:ea typeface="Calibri"/>
              <a:cs typeface="Calibri"/>
              <a:sym typeface="Calibri"/>
            </a:endParaRPr>
          </a:p>
          <a:p>
            <a:pPr indent="662940" lvl="0" marL="12700" marR="5080" rtl="0" algn="r">
              <a:lnSpc>
                <a:spcPct val="114599"/>
              </a:lnSpc>
              <a:spcBef>
                <a:spcPts val="1660"/>
              </a:spcBef>
              <a:spcAft>
                <a:spcPts val="0"/>
              </a:spcAft>
              <a:buNone/>
            </a:pPr>
            <a:r>
              <a:t/>
            </a:r>
            <a:endParaRPr sz="2800">
              <a:solidFill>
                <a:schemeClr val="dk1"/>
              </a:solidFill>
              <a:latin typeface="Tahoma"/>
              <a:ea typeface="Tahoma"/>
              <a:cs typeface="Tahoma"/>
              <a:sym typeface="Tahoma"/>
            </a:endParaRPr>
          </a:p>
        </p:txBody>
      </p:sp>
      <p:pic>
        <p:nvPicPr>
          <p:cNvPr id="135" name="Google Shape;135;p9"/>
          <p:cNvPicPr preferRelativeResize="0"/>
          <p:nvPr/>
        </p:nvPicPr>
        <p:blipFill rotWithShape="1">
          <a:blip r:embed="rId3">
            <a:alphaModFix/>
          </a:blip>
          <a:srcRect b="7291" l="0" r="0" t="0"/>
          <a:stretch/>
        </p:blipFill>
        <p:spPr>
          <a:xfrm>
            <a:off x="836975" y="182975"/>
            <a:ext cx="7176523" cy="5617774"/>
          </a:xfrm>
          <a:prstGeom prst="rect">
            <a:avLst/>
          </a:prstGeom>
          <a:noFill/>
          <a:ln>
            <a:noFill/>
          </a:ln>
        </p:spPr>
      </p:pic>
      <p:sp>
        <p:nvSpPr>
          <p:cNvPr id="136" name="Google Shape;136;p9"/>
          <p:cNvSpPr txBox="1"/>
          <p:nvPr/>
        </p:nvSpPr>
        <p:spPr>
          <a:xfrm>
            <a:off x="9263025" y="4848425"/>
            <a:ext cx="8686800" cy="3990000"/>
          </a:xfrm>
          <a:prstGeom prst="rect">
            <a:avLst/>
          </a:prstGeom>
          <a:noFill/>
          <a:ln>
            <a:noFill/>
          </a:ln>
        </p:spPr>
        <p:txBody>
          <a:bodyPr anchorCtr="0" anchor="t" bIns="0" lIns="0" spcFirstLastPara="1" rIns="0" wrap="square" tIns="12700">
            <a:noAutofit/>
          </a:bodyPr>
          <a:lstStyle/>
          <a:p>
            <a:pPr indent="0" lvl="0" marL="457200" marR="5080" rtl="0" algn="l">
              <a:lnSpc>
                <a:spcPct val="114599"/>
              </a:lnSpc>
              <a:spcBef>
                <a:spcPts val="1660"/>
              </a:spcBef>
              <a:spcAft>
                <a:spcPts val="0"/>
              </a:spcAft>
              <a:buNone/>
            </a:pPr>
            <a:r>
              <a:rPr lang="en-US" sz="3200">
                <a:solidFill>
                  <a:srgbClr val="FFFFFF"/>
                </a:solidFill>
                <a:latin typeface="Calibri"/>
                <a:ea typeface="Calibri"/>
                <a:cs typeface="Calibri"/>
                <a:sym typeface="Calibri"/>
              </a:rPr>
              <a:t>Taliban</a:t>
            </a:r>
            <a:r>
              <a:rPr lang="en-US" sz="3200">
                <a:solidFill>
                  <a:srgbClr val="FFFFFF"/>
                </a:solidFill>
                <a:latin typeface="Calibri"/>
                <a:ea typeface="Calibri"/>
                <a:cs typeface="Calibri"/>
                <a:sym typeface="Calibri"/>
              </a:rPr>
              <a:t> was involved in 7474 attacks.  All of their attacks were on South Asian countries of Afghanistan(7419) and Pakistan(54).</a:t>
            </a:r>
            <a:endParaRPr sz="3200">
              <a:solidFill>
                <a:srgbClr val="FFFFFF"/>
              </a:solidFill>
              <a:latin typeface="Calibri"/>
              <a:ea typeface="Calibri"/>
              <a:cs typeface="Calibri"/>
              <a:sym typeface="Calibri"/>
            </a:endParaRPr>
          </a:p>
          <a:p>
            <a:pPr indent="0" lvl="0" marL="457200" marR="5080" rtl="0" algn="l">
              <a:lnSpc>
                <a:spcPct val="114599"/>
              </a:lnSpc>
              <a:spcBef>
                <a:spcPts val="1660"/>
              </a:spcBef>
              <a:spcAft>
                <a:spcPts val="0"/>
              </a:spcAft>
              <a:buNone/>
            </a:pPr>
            <a:r>
              <a:t/>
            </a:r>
            <a:endParaRPr sz="3200">
              <a:solidFill>
                <a:srgbClr val="FFFFFF"/>
              </a:solidFill>
              <a:latin typeface="Calibri"/>
              <a:ea typeface="Calibri"/>
              <a:cs typeface="Calibri"/>
              <a:sym typeface="Calibri"/>
            </a:endParaRPr>
          </a:p>
        </p:txBody>
      </p:sp>
      <p:pic>
        <p:nvPicPr>
          <p:cNvPr id="137" name="Google Shape;137;p9"/>
          <p:cNvPicPr preferRelativeResize="0"/>
          <p:nvPr/>
        </p:nvPicPr>
        <p:blipFill>
          <a:blip r:embed="rId4">
            <a:alphaModFix/>
          </a:blip>
          <a:stretch>
            <a:fillRect/>
          </a:stretch>
        </p:blipFill>
        <p:spPr>
          <a:xfrm>
            <a:off x="431650" y="5965375"/>
            <a:ext cx="7525633" cy="3990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2019-12-02T21:48:09Z</dcterms:created>
  <dc:creator>Aish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2019-12-02T00:00:00Z</vt:filetime>
  </property>
  <property fmtid="{D5CDD505-2E9C-101B-9397-08002B2CF9AE}" pid="3" name="Creator">
    <vt:lpwstr>Canva</vt:lpwstr>
  </property>
  <property fmtid="{D5CDD505-2E9C-101B-9397-08002B2CF9AE}" pid="4" name="LastSaved">
    <vt:filetime>2019-12-02T00:00:00Z</vt:filetime>
  </property>
</Properties>
</file>