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522BAC-6263-4638-BF1D-295CDCAE4395}">
  <a:tblStyle styleId="{16522BAC-6263-4638-BF1D-295CDCAE4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fed161f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fed161f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fa4487b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fa4487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fa4487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fa4487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ffa4487b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ffa4487b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We explored four papers related to the topic.</a:t>
            </a:r>
            <a:endParaRPr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We will extend these studies and the wage data in our dataset with the data present online and answer the research question. </a:t>
            </a:r>
            <a:endParaRPr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Our work will add to this research in terms of adding temporal components till 2019, as well as adding our specific research question related parameters to analysis.</a:t>
            </a:r>
            <a:endParaRPr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fa4487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fa4487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/>
              <a:t>Case - dependable variable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400"/>
              <a:t> case number, case status, case filling and decision date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/>
              <a:t>Employer - Employer related information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400"/>
              <a:t>employer name, location and phone number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/>
              <a:t>Agent - Agents who help individuals file their H1B application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400"/>
              <a:t>name, city and state they operate at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/>
              <a:t>   SOC details -  classification of job types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400"/>
              <a:t> job title, SOC title, SOC code, etc.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/>
              <a:t>Wage - wages wrt jobs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400"/>
              <a:t>employee’s wage, average pay, level of wage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/>
              <a:t>Worksite - location of employment 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400"/>
              <a:t>city, state, postal code</a:t>
            </a:r>
            <a:endParaRPr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ffa4487b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ffa4487b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fa4487b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fa4487b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Dataset was inconsistent with number of variables ranging from 40 to 260. </a:t>
            </a:r>
            <a:endParaRPr sz="1800"/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were able to confirm that the minimum wage for the approval of the H1B visa depends on the job type, worksite location among various other factors. That gave us a solid insight for developing research questions.</a:t>
            </a:r>
            <a:endParaRPr sz="18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ffa4487b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ffa4487b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pewresearch.org/fact-tank/2017/04/27/key-facts-about-the-u-s-h-1b-visa-program/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s://scholarship.tricolib.brynmawr.edu/handle/10066/19254" TargetMode="External"/><Relationship Id="rId6" Type="http://schemas.openxmlformats.org/officeDocument/2006/relationships/hyperlink" Target="https://www.researchgate.net/profile/Prashant_Rana/publication/328488339_An_allotment_of_H1B_work_visa_in_USA_using_machine_learning/links/5d70f092a6fdcc9961afad48/An-allotment-of-H1B-work-visa-in-USA-using-machine-learning.pdf" TargetMode="External"/><Relationship Id="rId7" Type="http://schemas.openxmlformats.org/officeDocument/2006/relationships/hyperlink" Target="https://arxiv.org/pdf/1806.03368.pdf" TargetMode="External"/><Relationship Id="rId8" Type="http://schemas.openxmlformats.org/officeDocument/2006/relationships/hyperlink" Target="http://cs229.stanford.edu/proj2017/final-reports/5208701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foreignlaborcert.doleta.gov/performancedata.cfm#dis" TargetMode="External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85218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32025" y="2741375"/>
            <a:ext cx="4187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Gaurav Hasija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Kanishka Jain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Bhavesh Bellara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Danish Mir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187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Insights and Predictions from H-1B Dataset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1900" l="-1090" r="1090" t="-1900"/>
          <a:stretch/>
        </p:blipFill>
        <p:spPr>
          <a:xfrm>
            <a:off x="121425" y="2291175"/>
            <a:ext cx="535783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85218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316950" y="61125"/>
            <a:ext cx="27474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What is H-1B?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52900" y="874275"/>
            <a:ext cx="5112900" cy="415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H-1B is a visa category for US-based firms to hire foreign talent.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H-1B visas have been capped at 65,000 a year, 20,000 visas for foreigners with a graduate degree from a U.S. academic institution</a:t>
            </a:r>
            <a:r>
              <a:rPr lang="en" sz="1200" u="sng">
                <a:solidFill>
                  <a:srgbClr val="FFFFFF"/>
                </a:solidFill>
                <a:hlinkClick r:id="rId4"/>
              </a:rPr>
              <a:t>[source]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For an H-1B you need a bachelor’s degree and the job offered should be under specialized skills category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company that gives you the job sponsors H-1B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1725" y="1391600"/>
            <a:ext cx="2985325" cy="22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85218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2713725" y="84375"/>
            <a:ext cx="48162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Motivation and Approach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62800" y="1132125"/>
            <a:ext cx="4816200" cy="266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Applying for H1B is a time consuming process in itself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Recruiters</a:t>
            </a:r>
            <a:r>
              <a:rPr lang="en">
                <a:solidFill>
                  <a:srgbClr val="FFFFFF"/>
                </a:solidFill>
              </a:rPr>
              <a:t> often need a trade-off between lower wages and better skills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Predictive Analysis of historic data to gain insight into whether or not the application will be certified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Answering other relevant socio-economic questions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0" l="20296" r="25361" t="8045"/>
          <a:stretch/>
        </p:blipFill>
        <p:spPr>
          <a:xfrm>
            <a:off x="5756675" y="1352875"/>
            <a:ext cx="3007625" cy="266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85218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2585775" y="165800"/>
            <a:ext cx="43395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Research Questions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552900" y="1113150"/>
            <a:ext cx="8038200" cy="266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Is the applicant's success with H1B dependent on the selection of agents?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Do chances of getting an H1B visa differ based on the type of job?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Does wage difference beyond the cap limit affect the chances of getting an H1B?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Eg: If  a certain database administrator is earning $85k and other DBA is earning $90k annually then are the chances of getting an H1B for the DBA who earns $90k higher than one who earns $85k?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Based on the job domain, which worksite/geographic region should an individual target?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Are H1B employees paid less as compared to native employees for the same job?</a:t>
            </a:r>
            <a:endParaRPr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85218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3232700" y="102150"/>
            <a:ext cx="21228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State of Art	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0" y="192200"/>
            <a:ext cx="1194950" cy="11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0" y="1651025"/>
            <a:ext cx="1194950" cy="11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0" y="3055525"/>
            <a:ext cx="1194950" cy="11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0" y="4460025"/>
            <a:ext cx="1194950" cy="11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300050" y="674850"/>
            <a:ext cx="6999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FFFFFF"/>
                </a:solidFill>
                <a:hlinkClick r:id="rId5"/>
              </a:rPr>
              <a:t>Are H1B Visa Workers Paid Less than Similarly Employed Natives?” - Sperry, Will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373150" y="2033850"/>
            <a:ext cx="6999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FFFFFF"/>
                </a:solidFill>
                <a:hlinkClick r:id="rId6"/>
              </a:rPr>
              <a:t>An allotment of H1B work visa in USA using machine learning - Pooja Thakur, Mandeep Singh, Harpreet Singh, Prashant Singh Rana</a:t>
            </a: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373150" y="3369675"/>
            <a:ext cx="70728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7"/>
              </a:rPr>
              <a:t>An Exploration of H-1B Visa Applications in the United States - Habeeb Hooshmand, Joseph Martinsen, Jonathan Arauco, Alishah Dholasaniya, Bhavik Bhatt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378750" y="4847350"/>
            <a:ext cx="71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8"/>
              </a:rPr>
              <a:t>Predicting the Outcome of H-1B Visa Applications - Beliz Gunel, Onur Cezmi Mutlu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85218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3350050" y="179825"/>
            <a:ext cx="48162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Dataset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609575" y="752525"/>
            <a:ext cx="8038200" cy="266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Dataset from ”Office of Foreign Labor” (</a:t>
            </a:r>
            <a:r>
              <a:rPr lang="en" sz="800" u="sng">
                <a:solidFill>
                  <a:srgbClr val="1155CC"/>
                </a:solidFill>
                <a:hlinkClick r:id="rId4"/>
              </a:rPr>
              <a:t>https://www.foreignlaborcert.doleta.gov/performancedata.cfm#dis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Divided into 6 major categories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0413" y="1886350"/>
            <a:ext cx="3483175" cy="29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85218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2585775" y="165800"/>
            <a:ext cx="43395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Data Cleaning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6775" y="1241100"/>
            <a:ext cx="8038200" cy="266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Aggregated dataset from 2015 to 2019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Cleaned, standardized, removed conflicting variables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After cleaning, we had 34 columns in each dataset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Across 6 categories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24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Case, Employer, Agent, SOC details, Wage &amp; Worksite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6825775" y="10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{16522BAC-6263-4638-BF1D-295CDCAE4395}</a:tableStyleId>
              </a:tblPr>
              <a:tblGrid>
                <a:gridCol w="912400"/>
                <a:gridCol w="1088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Year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Columns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2015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2016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2017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52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2018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52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2019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260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85218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type="title"/>
          </p:nvPr>
        </p:nvSpPr>
        <p:spPr>
          <a:xfrm>
            <a:off x="1429900" y="165800"/>
            <a:ext cx="6855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Other Software Engineering Efforts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174175" y="4092225"/>
            <a:ext cx="4991100" cy="855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Performed cleaning and aggregation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Interviewed people on H1B visa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400" y="1164250"/>
            <a:ext cx="4198250" cy="23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1050" y="1164250"/>
            <a:ext cx="3525502" cy="23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8521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3242850" y="2091750"/>
            <a:ext cx="30138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THANK YOU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