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2ae9bae6a_2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72ae9bae6a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2ae9bae6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72ae9bae6a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2ae9bae6a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72ae9bae6a_7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2ae9bae6a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72ae9bae6a_7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2ae9bae6a_7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72ae9bae6a_7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2ae9bae6a_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72ae9bae6a_7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2ae9bae6a_7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72ae9bae6a_7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2ae9bae6a_7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72ae9bae6a_7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2ae9bae6a_7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72ae9bae6a_7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2ae9bae6a_7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72ae9bae6a_7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2ae9bae6a_8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72ae9bae6a_8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2ae9bae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72ae9bae6a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228600" rtl="0" algn="just">
              <a:lnSpc>
                <a:spcPct val="115000"/>
              </a:lnSpc>
              <a:spcBef>
                <a:spcPts val="1056"/>
              </a:spcBef>
              <a:spcAft>
                <a:spcPts val="0"/>
              </a:spcAft>
              <a:buClr>
                <a:schemeClr val="dk1"/>
              </a:buClr>
              <a:buSzPts val="1100"/>
              <a:buAutoNum type="arabicPeriod"/>
            </a:pPr>
            <a:r>
              <a:rPr lang="en">
                <a:solidFill>
                  <a:schemeClr val="dk1"/>
                </a:solidFill>
              </a:rPr>
              <a:t>At the end of milestone 1, we had our H1B dataset divided into 5 parts based on years. Our first goal was to combine the data under these 5 different datasets into a single dataset to make it easier in conducting further studies on it. While combining, we identified there were a lot of uncommon rows and rows with the same data but different column names. We standardized this and combined the entire data under a single dataset.</a:t>
            </a:r>
            <a:endParaRPr>
              <a:solidFill>
                <a:schemeClr val="dk1"/>
              </a:solidFill>
            </a:endParaRPr>
          </a:p>
          <a:p>
            <a:pPr indent="-298450" lvl="0" marL="457200" marR="228600" rtl="0" algn="just">
              <a:lnSpc>
                <a:spcPct val="115000"/>
              </a:lnSpc>
              <a:spcBef>
                <a:spcPts val="0"/>
              </a:spcBef>
              <a:spcAft>
                <a:spcPts val="0"/>
              </a:spcAft>
              <a:buClr>
                <a:schemeClr val="dk1"/>
              </a:buClr>
              <a:buSzPts val="1100"/>
              <a:buAutoNum type="arabicPeriod"/>
            </a:pPr>
            <a:r>
              <a:rPr lang="en">
                <a:solidFill>
                  <a:schemeClr val="dk1"/>
                </a:solidFill>
              </a:rPr>
              <a:t>Next stage involved cleaning the data of redundancies like missing values, incorrect entries, etc. We used techniques like mean, mode to identify these redundancies and ultimately dropped these values to have a clean dataset.</a:t>
            </a:r>
            <a:endParaRPr>
              <a:solidFill>
                <a:schemeClr val="dk1"/>
              </a:solidFill>
            </a:endParaRPr>
          </a:p>
          <a:p>
            <a:pPr indent="-298450" lvl="0" marL="457200" marR="228600" rtl="0" algn="just">
              <a:lnSpc>
                <a:spcPct val="115000"/>
              </a:lnSpc>
              <a:spcBef>
                <a:spcPts val="0"/>
              </a:spcBef>
              <a:spcAft>
                <a:spcPts val="0"/>
              </a:spcAft>
              <a:buClr>
                <a:schemeClr val="dk1"/>
              </a:buClr>
              <a:buSzPts val="1100"/>
              <a:buAutoNum type="arabicPeriod"/>
            </a:pPr>
            <a:r>
              <a:rPr lang="en">
                <a:solidFill>
                  <a:schemeClr val="dk1"/>
                </a:solidFill>
              </a:rPr>
              <a:t>The final step in getting the dataset ready for analysis was encoding the data to a standard format to make it easier to answer research questions. For example, we had to standardize the wage column as the entries were of different types like bi-weekly, monthly and annual wage.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2ae9bae6a_8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72ae9bae6a_8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2ae9bae6a_8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72ae9bae6a_8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2ae9bae6a_8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72ae9bae6a_8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2ae9bae6a_8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72ae9bae6a_8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2ae9bae6a_8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72ae9bae6a_8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2ae9bae6a_8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72ae9bae6a_8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2ae9bae6a_8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72ae9bae6a_8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2ae9bae6a_8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72ae9bae6a_8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2ae9bae6a_8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72ae9bae6a_8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2ae9bae6a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72ae9bae6a_1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2ae9bae6a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72ae9bae6a_2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2ae9bae6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72ae9bae6a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2ae9bae6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72ae9bae6a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2ae9bae6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72ae9bae6a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2ae9bae6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72ae9bae6a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2ae9bae6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72ae9bae6a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2ae9bae6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72ae9bae6a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30.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26.png"/><Relationship Id="rId5"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25.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27.png"/><Relationship Id="rId5"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26.png"/><Relationship Id="rId5"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25"/>
          <p:cNvPicPr preferRelativeResize="0"/>
          <p:nvPr/>
        </p:nvPicPr>
        <p:blipFill rotWithShape="1">
          <a:blip r:embed="rId3">
            <a:alphaModFix/>
          </a:blip>
          <a:srcRect b="0" l="0" r="0" t="0"/>
          <a:stretch/>
        </p:blipFill>
        <p:spPr>
          <a:xfrm>
            <a:off x="0" y="0"/>
            <a:ext cx="9144000" cy="5852183"/>
          </a:xfrm>
          <a:prstGeom prst="rect">
            <a:avLst/>
          </a:prstGeom>
          <a:noFill/>
          <a:ln>
            <a:noFill/>
          </a:ln>
        </p:spPr>
      </p:pic>
      <p:sp>
        <p:nvSpPr>
          <p:cNvPr id="100" name="Google Shape;100;p25"/>
          <p:cNvSpPr txBox="1"/>
          <p:nvPr>
            <p:ph idx="1" type="subTitle"/>
          </p:nvPr>
        </p:nvSpPr>
        <p:spPr>
          <a:xfrm>
            <a:off x="5132025" y="2741375"/>
            <a:ext cx="41874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FF"/>
                </a:solidFill>
              </a:rPr>
              <a:t>Gaurav Hasija</a:t>
            </a:r>
            <a:endParaRPr>
              <a:solidFill>
                <a:srgbClr val="FFFFFF"/>
              </a:solidFill>
            </a:endParaRPr>
          </a:p>
          <a:p>
            <a:pPr indent="0" lvl="0" marL="0" rtl="0" algn="ctr">
              <a:lnSpc>
                <a:spcPct val="100000"/>
              </a:lnSpc>
              <a:spcBef>
                <a:spcPts val="0"/>
              </a:spcBef>
              <a:spcAft>
                <a:spcPts val="0"/>
              </a:spcAft>
              <a:buSzPts val="2800"/>
              <a:buNone/>
            </a:pPr>
            <a:r>
              <a:rPr lang="en">
                <a:solidFill>
                  <a:srgbClr val="FFFFFF"/>
                </a:solidFill>
              </a:rPr>
              <a:t>Kanishka Jain</a:t>
            </a:r>
            <a:endParaRPr>
              <a:solidFill>
                <a:srgbClr val="FFFFFF"/>
              </a:solidFill>
            </a:endParaRPr>
          </a:p>
          <a:p>
            <a:pPr indent="0" lvl="0" marL="0" rtl="0" algn="ctr">
              <a:lnSpc>
                <a:spcPct val="100000"/>
              </a:lnSpc>
              <a:spcBef>
                <a:spcPts val="0"/>
              </a:spcBef>
              <a:spcAft>
                <a:spcPts val="0"/>
              </a:spcAft>
              <a:buSzPts val="2800"/>
              <a:buNone/>
            </a:pPr>
            <a:r>
              <a:rPr lang="en">
                <a:solidFill>
                  <a:srgbClr val="FFFFFF"/>
                </a:solidFill>
              </a:rPr>
              <a:t>Bhavesh Bellara</a:t>
            </a:r>
            <a:endParaRPr>
              <a:solidFill>
                <a:srgbClr val="FFFFFF"/>
              </a:solidFill>
            </a:endParaRPr>
          </a:p>
          <a:p>
            <a:pPr indent="0" lvl="0" marL="0" rtl="0" algn="ctr">
              <a:lnSpc>
                <a:spcPct val="100000"/>
              </a:lnSpc>
              <a:spcBef>
                <a:spcPts val="0"/>
              </a:spcBef>
              <a:spcAft>
                <a:spcPts val="0"/>
              </a:spcAft>
              <a:buSzPts val="2800"/>
              <a:buNone/>
            </a:pPr>
            <a:r>
              <a:rPr lang="en">
                <a:solidFill>
                  <a:srgbClr val="FFFFFF"/>
                </a:solidFill>
              </a:rPr>
              <a:t>Danish Mir</a:t>
            </a:r>
            <a:endParaRPr>
              <a:solidFill>
                <a:srgbClr val="FFFFFF"/>
              </a:solidFill>
            </a:endParaRPr>
          </a:p>
          <a:p>
            <a:pPr indent="0" lvl="0" marL="0" rtl="0" algn="l">
              <a:lnSpc>
                <a:spcPct val="100000"/>
              </a:lnSpc>
              <a:spcBef>
                <a:spcPts val="0"/>
              </a:spcBef>
              <a:spcAft>
                <a:spcPts val="0"/>
              </a:spcAft>
              <a:buSzPts val="2800"/>
              <a:buNone/>
            </a:pPr>
            <a:r>
              <a:t/>
            </a:r>
            <a:endParaRPr>
              <a:solidFill>
                <a:srgbClr val="FFFFFF"/>
              </a:solidFill>
            </a:endParaRPr>
          </a:p>
        </p:txBody>
      </p:sp>
      <p:sp>
        <p:nvSpPr>
          <p:cNvPr id="101" name="Google Shape;101;p25"/>
          <p:cNvSpPr txBox="1"/>
          <p:nvPr>
            <p:ph type="ctrTitle"/>
          </p:nvPr>
        </p:nvSpPr>
        <p:spPr>
          <a:xfrm>
            <a:off x="311708" y="1873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800">
                <a:solidFill>
                  <a:srgbClr val="FFFFFF"/>
                </a:solidFill>
              </a:rPr>
              <a:t>Insights and Predictions from H-1B Dataset - Milestone 2</a:t>
            </a:r>
            <a:endParaRPr sz="4800">
              <a:solidFill>
                <a:srgbClr val="FFFFFF"/>
              </a:solidFill>
            </a:endParaRPr>
          </a:p>
        </p:txBody>
      </p:sp>
      <p:pic>
        <p:nvPicPr>
          <p:cNvPr id="102" name="Google Shape;102;p25"/>
          <p:cNvPicPr preferRelativeResize="0"/>
          <p:nvPr/>
        </p:nvPicPr>
        <p:blipFill rotWithShape="1">
          <a:blip r:embed="rId4">
            <a:alphaModFix/>
          </a:blip>
          <a:srcRect b="1900" l="-1090" r="1090" t="-1900"/>
          <a:stretch/>
        </p:blipFill>
        <p:spPr>
          <a:xfrm>
            <a:off x="121425" y="2291175"/>
            <a:ext cx="5357835" cy="257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34"/>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173" name="Google Shape;173;p34"/>
          <p:cNvSpPr txBox="1"/>
          <p:nvPr>
            <p:ph type="title"/>
          </p:nvPr>
        </p:nvSpPr>
        <p:spPr>
          <a:xfrm>
            <a:off x="2612000" y="117300"/>
            <a:ext cx="373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FFFF"/>
                </a:solidFill>
              </a:rPr>
              <a:t>Logistic</a:t>
            </a:r>
            <a:r>
              <a:rPr b="1" lang="en">
                <a:solidFill>
                  <a:srgbClr val="FFFFFF"/>
                </a:solidFill>
              </a:rPr>
              <a:t> Regression</a:t>
            </a:r>
            <a:endParaRPr b="1">
              <a:solidFill>
                <a:srgbClr val="FFFFFF"/>
              </a:solidFill>
            </a:endParaRPr>
          </a:p>
        </p:txBody>
      </p:sp>
      <p:sp>
        <p:nvSpPr>
          <p:cNvPr id="174" name="Google Shape;174;p34"/>
          <p:cNvSpPr txBox="1"/>
          <p:nvPr>
            <p:ph idx="1" type="body"/>
          </p:nvPr>
        </p:nvSpPr>
        <p:spPr>
          <a:xfrm>
            <a:off x="505625" y="765075"/>
            <a:ext cx="7392900" cy="4155600"/>
          </a:xfrm>
          <a:prstGeom prst="rect">
            <a:avLst/>
          </a:prstGeom>
          <a:noFill/>
          <a:ln>
            <a:noFill/>
          </a:ln>
        </p:spPr>
        <p:txBody>
          <a:bodyPr anchorCtr="0" anchor="t" bIns="91425" lIns="91425" spcFirstLastPara="1" rIns="91425" wrap="square" tIns="91425">
            <a:noAutofit/>
          </a:bodyPr>
          <a:lstStyle/>
          <a:p>
            <a:pPr indent="-342900" lvl="0" marL="457200" marR="228600" rtl="0" algn="just">
              <a:lnSpc>
                <a:spcPct val="100000"/>
              </a:lnSpc>
              <a:spcBef>
                <a:spcPts val="1056"/>
              </a:spcBef>
              <a:spcAft>
                <a:spcPts val="0"/>
              </a:spcAft>
              <a:buClr>
                <a:schemeClr val="lt1"/>
              </a:buClr>
              <a:buSzPts val="1800"/>
              <a:buFont typeface="AppleSystemUIFont"/>
              <a:buChar char="●"/>
            </a:pPr>
            <a:r>
              <a:rPr lang="en">
                <a:solidFill>
                  <a:schemeClr val="lt1"/>
                </a:solidFill>
              </a:rPr>
              <a:t>Predict the </a:t>
            </a:r>
            <a:r>
              <a:rPr b="1" lang="en">
                <a:solidFill>
                  <a:schemeClr val="lt1"/>
                </a:solidFill>
              </a:rPr>
              <a:t>case decision.</a:t>
            </a:r>
            <a:endParaRPr b="1">
              <a:solidFill>
                <a:schemeClr val="lt1"/>
              </a:solidFill>
            </a:endParaRPr>
          </a:p>
          <a:p>
            <a:pPr indent="-342900" lvl="0" marL="457200" marR="228600" rtl="0" algn="just">
              <a:lnSpc>
                <a:spcPct val="100000"/>
              </a:lnSpc>
              <a:spcBef>
                <a:spcPts val="0"/>
              </a:spcBef>
              <a:spcAft>
                <a:spcPts val="0"/>
              </a:spcAft>
              <a:buClr>
                <a:schemeClr val="lt1"/>
              </a:buClr>
              <a:buSzPts val="1800"/>
              <a:buFont typeface="AppleSystemUIFont"/>
              <a:buChar char="●"/>
            </a:pPr>
            <a:r>
              <a:rPr lang="en">
                <a:solidFill>
                  <a:schemeClr val="lt1"/>
                </a:solidFill>
              </a:rPr>
              <a:t>Predict whether the </a:t>
            </a:r>
            <a:r>
              <a:rPr b="1" lang="en">
                <a:solidFill>
                  <a:schemeClr val="lt1"/>
                </a:solidFill>
              </a:rPr>
              <a:t>agent is present</a:t>
            </a:r>
            <a:r>
              <a:rPr lang="en">
                <a:solidFill>
                  <a:schemeClr val="lt1"/>
                </a:solidFill>
              </a:rPr>
              <a:t> or not for the case.</a:t>
            </a:r>
            <a:endParaRPr>
              <a:solidFill>
                <a:schemeClr val="lt1"/>
              </a:solidFill>
            </a:endParaRPr>
          </a:p>
          <a:p>
            <a:pPr indent="0" lvl="0" marL="0" marR="228600" rtl="0" algn="just">
              <a:lnSpc>
                <a:spcPct val="100000"/>
              </a:lnSpc>
              <a:spcBef>
                <a:spcPts val="1056"/>
              </a:spcBef>
              <a:spcAft>
                <a:spcPts val="0"/>
              </a:spcAft>
              <a:buNone/>
            </a:pPr>
            <a:r>
              <a:t/>
            </a:r>
            <a:endParaRPr>
              <a:solidFill>
                <a:schemeClr val="lt1"/>
              </a:solidFill>
            </a:endParaRPr>
          </a:p>
        </p:txBody>
      </p:sp>
      <p:pic>
        <p:nvPicPr>
          <p:cNvPr id="175" name="Google Shape;175;p34"/>
          <p:cNvPicPr preferRelativeResize="0"/>
          <p:nvPr/>
        </p:nvPicPr>
        <p:blipFill>
          <a:blip r:embed="rId4">
            <a:alphaModFix/>
          </a:blip>
          <a:stretch>
            <a:fillRect/>
          </a:stretch>
        </p:blipFill>
        <p:spPr>
          <a:xfrm>
            <a:off x="1699600" y="1753275"/>
            <a:ext cx="5364300" cy="3730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Google Shape;180;p35"/>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181" name="Google Shape;181;p35"/>
          <p:cNvSpPr txBox="1"/>
          <p:nvPr>
            <p:ph type="title"/>
          </p:nvPr>
        </p:nvSpPr>
        <p:spPr>
          <a:xfrm>
            <a:off x="2612000" y="117300"/>
            <a:ext cx="373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FFFF"/>
                </a:solidFill>
              </a:rPr>
              <a:t>Logistic Regression</a:t>
            </a:r>
            <a:endParaRPr b="1">
              <a:solidFill>
                <a:srgbClr val="FFFFFF"/>
              </a:solidFill>
            </a:endParaRPr>
          </a:p>
        </p:txBody>
      </p:sp>
      <p:sp>
        <p:nvSpPr>
          <p:cNvPr id="182" name="Google Shape;182;p35"/>
          <p:cNvSpPr txBox="1"/>
          <p:nvPr>
            <p:ph idx="1" type="body"/>
          </p:nvPr>
        </p:nvSpPr>
        <p:spPr>
          <a:xfrm>
            <a:off x="505625" y="765075"/>
            <a:ext cx="7392900" cy="4155600"/>
          </a:xfrm>
          <a:prstGeom prst="rect">
            <a:avLst/>
          </a:prstGeom>
          <a:noFill/>
          <a:ln>
            <a:noFill/>
          </a:ln>
        </p:spPr>
        <p:txBody>
          <a:bodyPr anchorCtr="0" anchor="t" bIns="91425" lIns="91425" spcFirstLastPara="1" rIns="91425" wrap="square" tIns="91425">
            <a:noAutofit/>
          </a:bodyPr>
          <a:lstStyle/>
          <a:p>
            <a:pPr indent="0" lvl="0" marL="0" marR="228600" rtl="0" algn="just">
              <a:lnSpc>
                <a:spcPct val="100000"/>
              </a:lnSpc>
              <a:spcBef>
                <a:spcPts val="1056"/>
              </a:spcBef>
              <a:spcAft>
                <a:spcPts val="0"/>
              </a:spcAft>
              <a:buNone/>
            </a:pPr>
            <a:r>
              <a:rPr lang="en">
                <a:solidFill>
                  <a:schemeClr val="lt1"/>
                </a:solidFill>
              </a:rPr>
              <a:t>Case Status Prediction:</a:t>
            </a:r>
            <a:endParaRPr>
              <a:solidFill>
                <a:schemeClr val="lt1"/>
              </a:solidFill>
            </a:endParaRPr>
          </a:p>
          <a:p>
            <a:pPr indent="0" lvl="0" marL="0" marR="228600" rtl="0" algn="just">
              <a:lnSpc>
                <a:spcPct val="100000"/>
              </a:lnSpc>
              <a:spcBef>
                <a:spcPts val="1056"/>
              </a:spcBef>
              <a:spcAft>
                <a:spcPts val="0"/>
              </a:spcAft>
              <a:buNone/>
            </a:pPr>
            <a:r>
              <a:rPr lang="en">
                <a:solidFill>
                  <a:schemeClr val="lt1"/>
                </a:solidFill>
              </a:rPr>
              <a:t>On applying the model, we found below features to be the significant independent variables.</a:t>
            </a:r>
            <a:endParaRPr>
              <a:solidFill>
                <a:schemeClr val="lt1"/>
              </a:solidFill>
            </a:endParaRPr>
          </a:p>
          <a:p>
            <a:pPr indent="0" lvl="0" marL="0" marR="228600" rtl="0" algn="just">
              <a:lnSpc>
                <a:spcPct val="100000"/>
              </a:lnSpc>
              <a:spcBef>
                <a:spcPts val="1056"/>
              </a:spcBef>
              <a:spcAft>
                <a:spcPts val="0"/>
              </a:spcAft>
              <a:buNone/>
            </a:pPr>
            <a:r>
              <a:t/>
            </a:r>
            <a:endParaRPr>
              <a:solidFill>
                <a:schemeClr val="lt1"/>
              </a:solidFill>
            </a:endParaRPr>
          </a:p>
          <a:p>
            <a:pPr indent="0" lvl="0" marL="0" marR="228600" rtl="0" algn="just">
              <a:lnSpc>
                <a:spcPct val="100000"/>
              </a:lnSpc>
              <a:spcBef>
                <a:spcPts val="1056"/>
              </a:spcBef>
              <a:spcAft>
                <a:spcPts val="0"/>
              </a:spcAft>
              <a:buNone/>
            </a:pPr>
            <a:r>
              <a:t/>
            </a:r>
            <a:endParaRPr>
              <a:solidFill>
                <a:schemeClr val="lt1"/>
              </a:solidFill>
            </a:endParaRPr>
          </a:p>
        </p:txBody>
      </p:sp>
      <p:pic>
        <p:nvPicPr>
          <p:cNvPr id="183" name="Google Shape;183;p35"/>
          <p:cNvPicPr preferRelativeResize="0"/>
          <p:nvPr/>
        </p:nvPicPr>
        <p:blipFill>
          <a:blip r:embed="rId4">
            <a:alphaModFix/>
          </a:blip>
          <a:stretch>
            <a:fillRect/>
          </a:stretch>
        </p:blipFill>
        <p:spPr>
          <a:xfrm>
            <a:off x="2132925" y="2571750"/>
            <a:ext cx="4695825" cy="198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36"/>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189" name="Google Shape;189;p36"/>
          <p:cNvSpPr txBox="1"/>
          <p:nvPr>
            <p:ph type="title"/>
          </p:nvPr>
        </p:nvSpPr>
        <p:spPr>
          <a:xfrm>
            <a:off x="2612000" y="117300"/>
            <a:ext cx="373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FFFF"/>
                </a:solidFill>
              </a:rPr>
              <a:t>Logistic Regression</a:t>
            </a:r>
            <a:endParaRPr b="1">
              <a:solidFill>
                <a:srgbClr val="FFFFFF"/>
              </a:solidFill>
            </a:endParaRPr>
          </a:p>
        </p:txBody>
      </p:sp>
      <p:sp>
        <p:nvSpPr>
          <p:cNvPr id="190" name="Google Shape;190;p36"/>
          <p:cNvSpPr txBox="1"/>
          <p:nvPr>
            <p:ph idx="1" type="body"/>
          </p:nvPr>
        </p:nvSpPr>
        <p:spPr>
          <a:xfrm>
            <a:off x="505625" y="765075"/>
            <a:ext cx="7392900" cy="4155600"/>
          </a:xfrm>
          <a:prstGeom prst="rect">
            <a:avLst/>
          </a:prstGeom>
          <a:noFill/>
          <a:ln>
            <a:noFill/>
          </a:ln>
        </p:spPr>
        <p:txBody>
          <a:bodyPr anchorCtr="0" anchor="t" bIns="91425" lIns="91425" spcFirstLastPara="1" rIns="91425" wrap="square" tIns="91425">
            <a:noAutofit/>
          </a:bodyPr>
          <a:lstStyle/>
          <a:p>
            <a:pPr indent="0" lvl="0" marL="0" marR="228600" rtl="0" algn="just">
              <a:lnSpc>
                <a:spcPct val="100000"/>
              </a:lnSpc>
              <a:spcBef>
                <a:spcPts val="1056"/>
              </a:spcBef>
              <a:spcAft>
                <a:spcPts val="0"/>
              </a:spcAft>
              <a:buNone/>
            </a:pPr>
            <a:r>
              <a:rPr lang="en">
                <a:solidFill>
                  <a:schemeClr val="lt1"/>
                </a:solidFill>
              </a:rPr>
              <a:t>Case D</a:t>
            </a:r>
            <a:r>
              <a:rPr lang="en">
                <a:solidFill>
                  <a:schemeClr val="lt1"/>
                </a:solidFill>
              </a:rPr>
              <a:t>ecision</a:t>
            </a:r>
            <a:r>
              <a:rPr lang="en">
                <a:solidFill>
                  <a:schemeClr val="lt1"/>
                </a:solidFill>
              </a:rPr>
              <a:t> Prediction Outcome:</a:t>
            </a:r>
            <a:endParaRPr>
              <a:solidFill>
                <a:schemeClr val="lt1"/>
              </a:solidFill>
            </a:endParaRPr>
          </a:p>
          <a:p>
            <a:pPr indent="-317500" lvl="0" marL="457200" marR="228600" rtl="0" algn="just">
              <a:lnSpc>
                <a:spcPct val="100000"/>
              </a:lnSpc>
              <a:spcBef>
                <a:spcPts val="1056"/>
              </a:spcBef>
              <a:spcAft>
                <a:spcPts val="0"/>
              </a:spcAft>
              <a:buClr>
                <a:schemeClr val="lt1"/>
              </a:buClr>
              <a:buSzPts val="1400"/>
              <a:buChar char="●"/>
            </a:pPr>
            <a:r>
              <a:rPr lang="en" sz="1400">
                <a:solidFill>
                  <a:schemeClr val="lt1"/>
                </a:solidFill>
              </a:rPr>
              <a:t>Probability of rejection is </a:t>
            </a:r>
            <a:r>
              <a:rPr lang="en" sz="1400">
                <a:solidFill>
                  <a:schemeClr val="lt1"/>
                </a:solidFill>
              </a:rPr>
              <a:t>maximum</a:t>
            </a:r>
            <a:r>
              <a:rPr lang="en" sz="1400">
                <a:solidFill>
                  <a:schemeClr val="lt1"/>
                </a:solidFill>
              </a:rPr>
              <a:t> when decision duration is extremely small(less than 10).</a:t>
            </a:r>
            <a:endParaRPr sz="1400">
              <a:solidFill>
                <a:schemeClr val="lt1"/>
              </a:solidFill>
            </a:endParaRPr>
          </a:p>
          <a:p>
            <a:pPr indent="-317500" lvl="0" marL="457200" marR="228600" rtl="0" algn="just">
              <a:lnSpc>
                <a:spcPct val="100000"/>
              </a:lnSpc>
              <a:spcBef>
                <a:spcPts val="0"/>
              </a:spcBef>
              <a:spcAft>
                <a:spcPts val="0"/>
              </a:spcAft>
              <a:buClr>
                <a:schemeClr val="lt1"/>
              </a:buClr>
              <a:buSzPts val="1400"/>
              <a:buChar char="●"/>
            </a:pPr>
            <a:r>
              <a:rPr lang="en" sz="1400">
                <a:solidFill>
                  <a:schemeClr val="lt1"/>
                </a:solidFill>
              </a:rPr>
              <a:t>Also case status is </a:t>
            </a:r>
            <a:r>
              <a:rPr lang="en" sz="1400">
                <a:solidFill>
                  <a:schemeClr val="lt1"/>
                </a:solidFill>
              </a:rPr>
              <a:t>loosely</a:t>
            </a:r>
            <a:r>
              <a:rPr lang="en" sz="1400">
                <a:solidFill>
                  <a:schemeClr val="lt1"/>
                </a:solidFill>
              </a:rPr>
              <a:t> linked with wage, as wage increases probability of getting </a:t>
            </a:r>
            <a:r>
              <a:rPr lang="en" sz="1400">
                <a:solidFill>
                  <a:schemeClr val="lt1"/>
                </a:solidFill>
              </a:rPr>
              <a:t>H1b</a:t>
            </a:r>
            <a:r>
              <a:rPr lang="en" sz="1400">
                <a:solidFill>
                  <a:schemeClr val="lt1"/>
                </a:solidFill>
              </a:rPr>
              <a:t> </a:t>
            </a:r>
            <a:r>
              <a:rPr lang="en" sz="1400">
                <a:solidFill>
                  <a:schemeClr val="lt1"/>
                </a:solidFill>
              </a:rPr>
              <a:t>certified</a:t>
            </a:r>
            <a:r>
              <a:rPr lang="en" sz="1400">
                <a:solidFill>
                  <a:schemeClr val="lt1"/>
                </a:solidFill>
              </a:rPr>
              <a:t> increases.</a:t>
            </a:r>
            <a:endParaRPr sz="1400">
              <a:solidFill>
                <a:schemeClr val="lt1"/>
              </a:solidFill>
            </a:endParaRPr>
          </a:p>
          <a:p>
            <a:pPr indent="0" lvl="0" marL="0" marR="228600" rtl="0" algn="just">
              <a:lnSpc>
                <a:spcPct val="100000"/>
              </a:lnSpc>
              <a:spcBef>
                <a:spcPts val="1056"/>
              </a:spcBef>
              <a:spcAft>
                <a:spcPts val="0"/>
              </a:spcAft>
              <a:buNone/>
            </a:pPr>
            <a:r>
              <a:t/>
            </a:r>
            <a:endParaRPr>
              <a:solidFill>
                <a:schemeClr val="lt1"/>
              </a:solidFill>
            </a:endParaRPr>
          </a:p>
          <a:p>
            <a:pPr indent="0" lvl="0" marL="0" marR="228600" rtl="0" algn="just">
              <a:lnSpc>
                <a:spcPct val="100000"/>
              </a:lnSpc>
              <a:spcBef>
                <a:spcPts val="1056"/>
              </a:spcBef>
              <a:spcAft>
                <a:spcPts val="0"/>
              </a:spcAft>
              <a:buNone/>
            </a:pPr>
            <a:r>
              <a:t/>
            </a:r>
            <a:endParaRPr>
              <a:solidFill>
                <a:schemeClr val="lt1"/>
              </a:solidFill>
            </a:endParaRPr>
          </a:p>
        </p:txBody>
      </p:sp>
      <p:pic>
        <p:nvPicPr>
          <p:cNvPr id="191" name="Google Shape;191;p36"/>
          <p:cNvPicPr preferRelativeResize="0"/>
          <p:nvPr/>
        </p:nvPicPr>
        <p:blipFill>
          <a:blip r:embed="rId4">
            <a:alphaModFix/>
          </a:blip>
          <a:stretch>
            <a:fillRect/>
          </a:stretch>
        </p:blipFill>
        <p:spPr>
          <a:xfrm>
            <a:off x="3452850" y="2812400"/>
            <a:ext cx="2405600" cy="201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37"/>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197" name="Google Shape;197;p37"/>
          <p:cNvSpPr txBox="1"/>
          <p:nvPr>
            <p:ph type="title"/>
          </p:nvPr>
        </p:nvSpPr>
        <p:spPr>
          <a:xfrm>
            <a:off x="2612000" y="117300"/>
            <a:ext cx="373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FFFF"/>
                </a:solidFill>
              </a:rPr>
              <a:t>Logistic Regression</a:t>
            </a:r>
            <a:endParaRPr b="1">
              <a:solidFill>
                <a:srgbClr val="FFFFFF"/>
              </a:solidFill>
            </a:endParaRPr>
          </a:p>
        </p:txBody>
      </p:sp>
      <p:sp>
        <p:nvSpPr>
          <p:cNvPr id="198" name="Google Shape;198;p37"/>
          <p:cNvSpPr txBox="1"/>
          <p:nvPr>
            <p:ph idx="1" type="body"/>
          </p:nvPr>
        </p:nvSpPr>
        <p:spPr>
          <a:xfrm>
            <a:off x="505625" y="765075"/>
            <a:ext cx="7392900" cy="4155600"/>
          </a:xfrm>
          <a:prstGeom prst="rect">
            <a:avLst/>
          </a:prstGeom>
          <a:noFill/>
          <a:ln>
            <a:noFill/>
          </a:ln>
        </p:spPr>
        <p:txBody>
          <a:bodyPr anchorCtr="0" anchor="t" bIns="91425" lIns="91425" spcFirstLastPara="1" rIns="91425" wrap="square" tIns="91425">
            <a:noAutofit/>
          </a:bodyPr>
          <a:lstStyle/>
          <a:p>
            <a:pPr indent="0" lvl="0" marL="0" marR="228600" rtl="0" algn="just">
              <a:lnSpc>
                <a:spcPct val="100000"/>
              </a:lnSpc>
              <a:spcBef>
                <a:spcPts val="1056"/>
              </a:spcBef>
              <a:spcAft>
                <a:spcPts val="0"/>
              </a:spcAft>
              <a:buNone/>
            </a:pPr>
            <a:r>
              <a:rPr lang="en">
                <a:solidFill>
                  <a:schemeClr val="lt1"/>
                </a:solidFill>
              </a:rPr>
              <a:t>Agent Presence</a:t>
            </a:r>
            <a:r>
              <a:rPr lang="en">
                <a:solidFill>
                  <a:schemeClr val="lt1"/>
                </a:solidFill>
              </a:rPr>
              <a:t> Prediction:</a:t>
            </a:r>
            <a:endParaRPr>
              <a:solidFill>
                <a:schemeClr val="lt1"/>
              </a:solidFill>
            </a:endParaRPr>
          </a:p>
          <a:p>
            <a:pPr indent="0" lvl="0" marL="0" marR="228600" rtl="0" algn="just">
              <a:lnSpc>
                <a:spcPct val="100000"/>
              </a:lnSpc>
              <a:spcBef>
                <a:spcPts val="1056"/>
              </a:spcBef>
              <a:spcAft>
                <a:spcPts val="0"/>
              </a:spcAft>
              <a:buNone/>
            </a:pPr>
            <a:r>
              <a:rPr lang="en" sz="1400">
                <a:solidFill>
                  <a:schemeClr val="lt1"/>
                </a:solidFill>
              </a:rPr>
              <a:t>On applying the model, we found below features to be the significant independent variables.</a:t>
            </a:r>
            <a:endParaRPr sz="1400">
              <a:solidFill>
                <a:schemeClr val="lt1"/>
              </a:solidFill>
            </a:endParaRPr>
          </a:p>
        </p:txBody>
      </p:sp>
      <p:pic>
        <p:nvPicPr>
          <p:cNvPr id="199" name="Google Shape;199;p37"/>
          <p:cNvPicPr preferRelativeResize="0"/>
          <p:nvPr/>
        </p:nvPicPr>
        <p:blipFill>
          <a:blip r:embed="rId4">
            <a:alphaModFix/>
          </a:blip>
          <a:stretch>
            <a:fillRect/>
          </a:stretch>
        </p:blipFill>
        <p:spPr>
          <a:xfrm>
            <a:off x="1789400" y="2656025"/>
            <a:ext cx="4724400" cy="1638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38"/>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205" name="Google Shape;205;p38"/>
          <p:cNvSpPr txBox="1"/>
          <p:nvPr>
            <p:ph type="title"/>
          </p:nvPr>
        </p:nvSpPr>
        <p:spPr>
          <a:xfrm>
            <a:off x="2612000" y="117300"/>
            <a:ext cx="373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FFFF"/>
                </a:solidFill>
              </a:rPr>
              <a:t>Logistic Regression</a:t>
            </a:r>
            <a:endParaRPr b="1">
              <a:solidFill>
                <a:srgbClr val="FFFFFF"/>
              </a:solidFill>
            </a:endParaRPr>
          </a:p>
        </p:txBody>
      </p:sp>
      <p:sp>
        <p:nvSpPr>
          <p:cNvPr id="206" name="Google Shape;206;p38"/>
          <p:cNvSpPr txBox="1"/>
          <p:nvPr>
            <p:ph idx="1" type="body"/>
          </p:nvPr>
        </p:nvSpPr>
        <p:spPr>
          <a:xfrm>
            <a:off x="505625" y="765075"/>
            <a:ext cx="7392900" cy="4155600"/>
          </a:xfrm>
          <a:prstGeom prst="rect">
            <a:avLst/>
          </a:prstGeom>
          <a:noFill/>
          <a:ln>
            <a:noFill/>
          </a:ln>
        </p:spPr>
        <p:txBody>
          <a:bodyPr anchorCtr="0" anchor="t" bIns="91425" lIns="91425" spcFirstLastPara="1" rIns="91425" wrap="square" tIns="91425">
            <a:noAutofit/>
          </a:bodyPr>
          <a:lstStyle/>
          <a:p>
            <a:pPr indent="0" lvl="0" marL="0" marR="228600" rtl="0" algn="just">
              <a:lnSpc>
                <a:spcPct val="100000"/>
              </a:lnSpc>
              <a:spcBef>
                <a:spcPts val="1056"/>
              </a:spcBef>
              <a:spcAft>
                <a:spcPts val="0"/>
              </a:spcAft>
              <a:buNone/>
            </a:pPr>
            <a:r>
              <a:rPr lang="en">
                <a:solidFill>
                  <a:schemeClr val="lt1"/>
                </a:solidFill>
              </a:rPr>
              <a:t>Agent Presence</a:t>
            </a:r>
            <a:r>
              <a:rPr lang="en">
                <a:solidFill>
                  <a:schemeClr val="lt1"/>
                </a:solidFill>
              </a:rPr>
              <a:t> Prediction Outcome:</a:t>
            </a:r>
            <a:endParaRPr>
              <a:solidFill>
                <a:schemeClr val="lt1"/>
              </a:solidFill>
            </a:endParaRPr>
          </a:p>
          <a:p>
            <a:pPr indent="-317500" lvl="0" marL="457200" marR="228600" rtl="0" algn="just">
              <a:lnSpc>
                <a:spcPct val="100000"/>
              </a:lnSpc>
              <a:spcBef>
                <a:spcPts val="1056"/>
              </a:spcBef>
              <a:spcAft>
                <a:spcPts val="0"/>
              </a:spcAft>
              <a:buClr>
                <a:schemeClr val="lt1"/>
              </a:buClr>
              <a:buSzPts val="1400"/>
              <a:buChar char="●"/>
            </a:pPr>
            <a:r>
              <a:rPr lang="en" sz="1400">
                <a:solidFill>
                  <a:schemeClr val="lt1"/>
                </a:solidFill>
              </a:rPr>
              <a:t>Probability of agent being present increases with the employees hourly wage, it shows high paid employees are usually given attorneys by the company for their H-1B case.</a:t>
            </a:r>
            <a:endParaRPr sz="1400">
              <a:solidFill>
                <a:schemeClr val="lt1"/>
              </a:solidFill>
            </a:endParaRPr>
          </a:p>
          <a:p>
            <a:pPr indent="-317500" lvl="0" marL="457200" marR="228600" rtl="0" algn="just">
              <a:lnSpc>
                <a:spcPct val="100000"/>
              </a:lnSpc>
              <a:spcBef>
                <a:spcPts val="0"/>
              </a:spcBef>
              <a:spcAft>
                <a:spcPts val="0"/>
              </a:spcAft>
              <a:buClr>
                <a:schemeClr val="lt1"/>
              </a:buClr>
              <a:buSzPts val="1400"/>
              <a:buChar char="●"/>
            </a:pPr>
            <a:r>
              <a:rPr lang="en" sz="1400">
                <a:solidFill>
                  <a:schemeClr val="lt1"/>
                </a:solidFill>
              </a:rPr>
              <a:t>Probability of agent being present decreases with the duration, it shows to get the results of H-1B quickly, agent needs to be hired for the case.</a:t>
            </a:r>
            <a:endParaRPr sz="1400">
              <a:solidFill>
                <a:schemeClr val="lt1"/>
              </a:solidFill>
            </a:endParaRPr>
          </a:p>
          <a:p>
            <a:pPr indent="0" lvl="0" marL="0" marR="228600" rtl="0" algn="just">
              <a:lnSpc>
                <a:spcPct val="100000"/>
              </a:lnSpc>
              <a:spcBef>
                <a:spcPts val="1056"/>
              </a:spcBef>
              <a:spcAft>
                <a:spcPts val="0"/>
              </a:spcAft>
              <a:buNone/>
            </a:pPr>
            <a:r>
              <a:t/>
            </a:r>
            <a:endParaRPr>
              <a:solidFill>
                <a:schemeClr val="lt1"/>
              </a:solidFill>
            </a:endParaRPr>
          </a:p>
          <a:p>
            <a:pPr indent="0" lvl="0" marL="0" marR="228600" rtl="0" algn="just">
              <a:lnSpc>
                <a:spcPct val="100000"/>
              </a:lnSpc>
              <a:spcBef>
                <a:spcPts val="1056"/>
              </a:spcBef>
              <a:spcAft>
                <a:spcPts val="0"/>
              </a:spcAft>
              <a:buNone/>
            </a:pPr>
            <a:r>
              <a:t/>
            </a:r>
            <a:endParaRPr>
              <a:solidFill>
                <a:schemeClr val="lt1"/>
              </a:solidFill>
            </a:endParaRPr>
          </a:p>
        </p:txBody>
      </p:sp>
      <p:pic>
        <p:nvPicPr>
          <p:cNvPr id="207" name="Google Shape;207;p38"/>
          <p:cNvPicPr preferRelativeResize="0"/>
          <p:nvPr/>
        </p:nvPicPr>
        <p:blipFill>
          <a:blip r:embed="rId4">
            <a:alphaModFix/>
          </a:blip>
          <a:stretch>
            <a:fillRect/>
          </a:stretch>
        </p:blipFill>
        <p:spPr>
          <a:xfrm>
            <a:off x="930300" y="2571750"/>
            <a:ext cx="3068200" cy="2509300"/>
          </a:xfrm>
          <a:prstGeom prst="rect">
            <a:avLst/>
          </a:prstGeom>
          <a:noFill/>
          <a:ln>
            <a:noFill/>
          </a:ln>
        </p:spPr>
      </p:pic>
      <p:pic>
        <p:nvPicPr>
          <p:cNvPr id="208" name="Google Shape;208;p38"/>
          <p:cNvPicPr preferRelativeResize="0"/>
          <p:nvPr/>
        </p:nvPicPr>
        <p:blipFill>
          <a:blip r:embed="rId5">
            <a:alphaModFix/>
          </a:blip>
          <a:stretch>
            <a:fillRect/>
          </a:stretch>
        </p:blipFill>
        <p:spPr>
          <a:xfrm>
            <a:off x="5059975" y="2571750"/>
            <a:ext cx="2892325" cy="2509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39"/>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214" name="Google Shape;214;p39"/>
          <p:cNvSpPr txBox="1"/>
          <p:nvPr>
            <p:ph type="title"/>
          </p:nvPr>
        </p:nvSpPr>
        <p:spPr>
          <a:xfrm>
            <a:off x="2214900" y="192375"/>
            <a:ext cx="4714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FFFF"/>
                </a:solidFill>
              </a:rPr>
              <a:t>Naive Bayes Classification</a:t>
            </a:r>
            <a:endParaRPr b="1">
              <a:solidFill>
                <a:srgbClr val="FFFFFF"/>
              </a:solidFill>
            </a:endParaRPr>
          </a:p>
        </p:txBody>
      </p:sp>
      <p:sp>
        <p:nvSpPr>
          <p:cNvPr id="215" name="Google Shape;215;p39"/>
          <p:cNvSpPr txBox="1"/>
          <p:nvPr>
            <p:ph idx="1" type="body"/>
          </p:nvPr>
        </p:nvSpPr>
        <p:spPr>
          <a:xfrm>
            <a:off x="505625" y="765075"/>
            <a:ext cx="7392900" cy="4155600"/>
          </a:xfrm>
          <a:prstGeom prst="rect">
            <a:avLst/>
          </a:prstGeom>
          <a:noFill/>
          <a:ln>
            <a:noFill/>
          </a:ln>
        </p:spPr>
        <p:txBody>
          <a:bodyPr anchorCtr="0" anchor="t" bIns="91425" lIns="91425" spcFirstLastPara="1" rIns="91425" wrap="square" tIns="91425">
            <a:noAutofit/>
          </a:bodyPr>
          <a:lstStyle/>
          <a:p>
            <a:pPr indent="0" lvl="0" marL="0" marR="228600" rtl="0" algn="just">
              <a:lnSpc>
                <a:spcPct val="100000"/>
              </a:lnSpc>
              <a:spcBef>
                <a:spcPts val="1056"/>
              </a:spcBef>
              <a:spcAft>
                <a:spcPts val="0"/>
              </a:spcAft>
              <a:buNone/>
            </a:pPr>
            <a:r>
              <a:rPr lang="en">
                <a:solidFill>
                  <a:schemeClr val="lt1"/>
                </a:solidFill>
              </a:rPr>
              <a:t>Case Status</a:t>
            </a:r>
            <a:r>
              <a:rPr lang="en">
                <a:solidFill>
                  <a:schemeClr val="lt1"/>
                </a:solidFill>
              </a:rPr>
              <a:t> Prediction :</a:t>
            </a:r>
            <a:endParaRPr>
              <a:solidFill>
                <a:schemeClr val="lt1"/>
              </a:solidFill>
            </a:endParaRPr>
          </a:p>
          <a:p>
            <a:pPr indent="0" lvl="0" marL="0" marR="228600" rtl="0" algn="just">
              <a:lnSpc>
                <a:spcPct val="100000"/>
              </a:lnSpc>
              <a:spcBef>
                <a:spcPts val="1056"/>
              </a:spcBef>
              <a:spcAft>
                <a:spcPts val="0"/>
              </a:spcAft>
              <a:buClr>
                <a:schemeClr val="dk1"/>
              </a:buClr>
              <a:buSzPts val="1100"/>
              <a:buFont typeface="Arial"/>
              <a:buNone/>
            </a:pPr>
            <a:r>
              <a:rPr lang="en" sz="1400">
                <a:solidFill>
                  <a:schemeClr val="lt1"/>
                </a:solidFill>
              </a:rPr>
              <a:t>On applying the model, we found below features to be the significant independent variables but with low conditional Probabilities.</a:t>
            </a:r>
            <a:endParaRPr>
              <a:solidFill>
                <a:schemeClr val="lt1"/>
              </a:solidFill>
            </a:endParaRPr>
          </a:p>
          <a:p>
            <a:pPr indent="0" lvl="0" marL="0" marR="228600" rtl="0" algn="just">
              <a:lnSpc>
                <a:spcPct val="100000"/>
              </a:lnSpc>
              <a:spcBef>
                <a:spcPts val="1056"/>
              </a:spcBef>
              <a:spcAft>
                <a:spcPts val="0"/>
              </a:spcAft>
              <a:buNone/>
            </a:pPr>
            <a:r>
              <a:t/>
            </a:r>
            <a:endParaRPr sz="1400">
              <a:solidFill>
                <a:schemeClr val="lt1"/>
              </a:solidFill>
            </a:endParaRPr>
          </a:p>
          <a:p>
            <a:pPr indent="0" lvl="0" marL="0" marR="228600" rtl="0" algn="just">
              <a:lnSpc>
                <a:spcPct val="100000"/>
              </a:lnSpc>
              <a:spcBef>
                <a:spcPts val="1056"/>
              </a:spcBef>
              <a:spcAft>
                <a:spcPts val="0"/>
              </a:spcAft>
              <a:buNone/>
            </a:pPr>
            <a:r>
              <a:t/>
            </a:r>
            <a:endParaRPr sz="1400">
              <a:solidFill>
                <a:schemeClr val="lt1"/>
              </a:solidFill>
            </a:endParaRPr>
          </a:p>
          <a:p>
            <a:pPr indent="0" lvl="0" marL="0" marR="228600" rtl="0" algn="just">
              <a:lnSpc>
                <a:spcPct val="100000"/>
              </a:lnSpc>
              <a:spcBef>
                <a:spcPts val="1056"/>
              </a:spcBef>
              <a:spcAft>
                <a:spcPts val="0"/>
              </a:spcAft>
              <a:buNone/>
            </a:pPr>
            <a:r>
              <a:t/>
            </a:r>
            <a:endParaRPr>
              <a:solidFill>
                <a:schemeClr val="lt1"/>
              </a:solidFill>
            </a:endParaRPr>
          </a:p>
        </p:txBody>
      </p:sp>
      <p:pic>
        <p:nvPicPr>
          <p:cNvPr id="216" name="Google Shape;216;p39"/>
          <p:cNvPicPr preferRelativeResize="0"/>
          <p:nvPr/>
        </p:nvPicPr>
        <p:blipFill>
          <a:blip r:embed="rId4">
            <a:alphaModFix/>
          </a:blip>
          <a:stretch>
            <a:fillRect/>
          </a:stretch>
        </p:blipFill>
        <p:spPr>
          <a:xfrm>
            <a:off x="2752263" y="2038100"/>
            <a:ext cx="3800475" cy="2838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40"/>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222" name="Google Shape;222;p40"/>
          <p:cNvSpPr txBox="1"/>
          <p:nvPr>
            <p:ph type="title"/>
          </p:nvPr>
        </p:nvSpPr>
        <p:spPr>
          <a:xfrm>
            <a:off x="1735375" y="117300"/>
            <a:ext cx="5411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800"/>
              <a:buFont typeface="Arial"/>
              <a:buNone/>
            </a:pPr>
            <a:r>
              <a:rPr b="1" lang="en">
                <a:solidFill>
                  <a:schemeClr val="lt1"/>
                </a:solidFill>
              </a:rPr>
              <a:t>Naive Bayes classification</a:t>
            </a:r>
            <a:endParaRPr b="1">
              <a:solidFill>
                <a:schemeClr val="lt1"/>
              </a:solidFill>
            </a:endParaRPr>
          </a:p>
          <a:p>
            <a:pPr indent="0" lvl="0" marL="0" rtl="0" algn="ctr">
              <a:lnSpc>
                <a:spcPct val="100000"/>
              </a:lnSpc>
              <a:spcBef>
                <a:spcPts val="0"/>
              </a:spcBef>
              <a:spcAft>
                <a:spcPts val="0"/>
              </a:spcAft>
              <a:buSzPts val="2800"/>
              <a:buNone/>
            </a:pPr>
            <a:r>
              <a:t/>
            </a:r>
            <a:endParaRPr b="1">
              <a:solidFill>
                <a:srgbClr val="FFFFFF"/>
              </a:solidFill>
            </a:endParaRPr>
          </a:p>
        </p:txBody>
      </p:sp>
      <p:sp>
        <p:nvSpPr>
          <p:cNvPr id="223" name="Google Shape;223;p40"/>
          <p:cNvSpPr txBox="1"/>
          <p:nvPr>
            <p:ph idx="1" type="body"/>
          </p:nvPr>
        </p:nvSpPr>
        <p:spPr>
          <a:xfrm>
            <a:off x="505625" y="765075"/>
            <a:ext cx="7392900" cy="4155600"/>
          </a:xfrm>
          <a:prstGeom prst="rect">
            <a:avLst/>
          </a:prstGeom>
          <a:noFill/>
          <a:ln>
            <a:noFill/>
          </a:ln>
        </p:spPr>
        <p:txBody>
          <a:bodyPr anchorCtr="0" anchor="t" bIns="91425" lIns="91425" spcFirstLastPara="1" rIns="91425" wrap="square" tIns="91425">
            <a:noAutofit/>
          </a:bodyPr>
          <a:lstStyle/>
          <a:p>
            <a:pPr indent="0" lvl="0" marL="0" marR="228600" rtl="0" algn="just">
              <a:lnSpc>
                <a:spcPct val="100000"/>
              </a:lnSpc>
              <a:spcBef>
                <a:spcPts val="1056"/>
              </a:spcBef>
              <a:spcAft>
                <a:spcPts val="0"/>
              </a:spcAft>
              <a:buNone/>
            </a:pPr>
            <a:r>
              <a:rPr lang="en">
                <a:solidFill>
                  <a:schemeClr val="lt1"/>
                </a:solidFill>
              </a:rPr>
              <a:t>Case Status</a:t>
            </a:r>
            <a:r>
              <a:rPr lang="en">
                <a:solidFill>
                  <a:schemeClr val="lt1"/>
                </a:solidFill>
              </a:rPr>
              <a:t> Prediction Outcome:</a:t>
            </a:r>
            <a:endParaRPr>
              <a:solidFill>
                <a:schemeClr val="lt1"/>
              </a:solidFill>
            </a:endParaRPr>
          </a:p>
          <a:p>
            <a:pPr indent="-317500" lvl="0" marL="457200" marR="228600" rtl="0" algn="just">
              <a:spcBef>
                <a:spcPts val="1056"/>
              </a:spcBef>
              <a:spcAft>
                <a:spcPts val="0"/>
              </a:spcAft>
              <a:buClr>
                <a:srgbClr val="FFFFFF"/>
              </a:buClr>
              <a:buSzPts val="1400"/>
              <a:buChar char="●"/>
            </a:pPr>
            <a:r>
              <a:rPr lang="en" sz="1400">
                <a:solidFill>
                  <a:srgbClr val="FFFFFF"/>
                </a:solidFill>
              </a:rPr>
              <a:t>As per the confusion matrix reported in question 2 part b, model is unable to classify the case status correctly. As all the classification leads to majority class.</a:t>
            </a:r>
            <a:endParaRPr sz="1400">
              <a:solidFill>
                <a:srgbClr val="FFFFFF"/>
              </a:solidFill>
            </a:endParaRPr>
          </a:p>
          <a:p>
            <a:pPr indent="-317500" lvl="0" marL="457200" marR="228600" rtl="0" algn="just">
              <a:spcBef>
                <a:spcPts val="0"/>
              </a:spcBef>
              <a:spcAft>
                <a:spcPts val="0"/>
              </a:spcAft>
              <a:buClr>
                <a:srgbClr val="FFFFFF"/>
              </a:buClr>
              <a:buSzPts val="1400"/>
              <a:buChar char="●"/>
            </a:pPr>
            <a:r>
              <a:rPr lang="en" sz="1400">
                <a:solidFill>
                  <a:srgbClr val="FFFFFF"/>
                </a:solidFill>
              </a:rPr>
              <a:t>Undersampling was performed by equally dividing the true and false sets which did not improve classification efficiency.</a:t>
            </a:r>
            <a:endParaRPr sz="1400">
              <a:solidFill>
                <a:srgbClr val="FFFFFF"/>
              </a:solidFill>
            </a:endParaRPr>
          </a:p>
          <a:p>
            <a:pPr indent="0" lvl="0" marL="457200" marR="228600" rtl="0" algn="just">
              <a:spcBef>
                <a:spcPts val="1056"/>
              </a:spcBef>
              <a:spcAft>
                <a:spcPts val="0"/>
              </a:spcAft>
              <a:buNone/>
            </a:pPr>
            <a:r>
              <a:rPr lang="en" sz="1400">
                <a:solidFill>
                  <a:srgbClr val="FFFFFF"/>
                </a:solidFill>
              </a:rPr>
              <a:t>Confusion Matrix:</a:t>
            </a:r>
            <a:endParaRPr sz="1400">
              <a:solidFill>
                <a:srgbClr val="FFFFFF"/>
              </a:solidFill>
            </a:endParaRPr>
          </a:p>
          <a:p>
            <a:pPr indent="0" lvl="0" marL="457200" marR="228600" rtl="0" algn="just">
              <a:spcBef>
                <a:spcPts val="1056"/>
              </a:spcBef>
              <a:spcAft>
                <a:spcPts val="0"/>
              </a:spcAft>
              <a:buNone/>
            </a:pPr>
            <a:r>
              <a:t/>
            </a:r>
            <a:endParaRPr sz="1400">
              <a:solidFill>
                <a:srgbClr val="FFFFFF"/>
              </a:solidFill>
            </a:endParaRPr>
          </a:p>
          <a:p>
            <a:pPr indent="0" lvl="0" marL="0" marR="228600" rtl="0" algn="just">
              <a:lnSpc>
                <a:spcPct val="100000"/>
              </a:lnSpc>
              <a:spcBef>
                <a:spcPts val="1056"/>
              </a:spcBef>
              <a:spcAft>
                <a:spcPts val="0"/>
              </a:spcAft>
              <a:buNone/>
            </a:pPr>
            <a:r>
              <a:t/>
            </a:r>
            <a:endParaRPr>
              <a:solidFill>
                <a:schemeClr val="lt1"/>
              </a:solidFill>
            </a:endParaRPr>
          </a:p>
          <a:p>
            <a:pPr indent="0" lvl="0" marL="0" marR="228600" rtl="0" algn="just">
              <a:lnSpc>
                <a:spcPct val="100000"/>
              </a:lnSpc>
              <a:spcBef>
                <a:spcPts val="1056"/>
              </a:spcBef>
              <a:spcAft>
                <a:spcPts val="0"/>
              </a:spcAft>
              <a:buNone/>
            </a:pPr>
            <a:r>
              <a:t/>
            </a:r>
            <a:endParaRPr>
              <a:solidFill>
                <a:schemeClr val="lt1"/>
              </a:solidFill>
            </a:endParaRPr>
          </a:p>
        </p:txBody>
      </p:sp>
      <p:pic>
        <p:nvPicPr>
          <p:cNvPr id="224" name="Google Shape;224;p40"/>
          <p:cNvPicPr preferRelativeResize="0"/>
          <p:nvPr/>
        </p:nvPicPr>
        <p:blipFill>
          <a:blip r:embed="rId4">
            <a:alphaModFix/>
          </a:blip>
          <a:stretch>
            <a:fillRect/>
          </a:stretch>
        </p:blipFill>
        <p:spPr>
          <a:xfrm>
            <a:off x="3579425" y="2781975"/>
            <a:ext cx="2459175" cy="2291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41"/>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230" name="Google Shape;230;p41"/>
          <p:cNvSpPr txBox="1"/>
          <p:nvPr>
            <p:ph type="title"/>
          </p:nvPr>
        </p:nvSpPr>
        <p:spPr>
          <a:xfrm>
            <a:off x="2214900" y="192375"/>
            <a:ext cx="4714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FFFF"/>
                </a:solidFill>
              </a:rPr>
              <a:t>Naive Bayes Classification</a:t>
            </a:r>
            <a:endParaRPr b="1">
              <a:solidFill>
                <a:srgbClr val="FFFFFF"/>
              </a:solidFill>
            </a:endParaRPr>
          </a:p>
        </p:txBody>
      </p:sp>
      <p:sp>
        <p:nvSpPr>
          <p:cNvPr id="231" name="Google Shape;231;p41"/>
          <p:cNvSpPr txBox="1"/>
          <p:nvPr>
            <p:ph idx="1" type="body"/>
          </p:nvPr>
        </p:nvSpPr>
        <p:spPr>
          <a:xfrm>
            <a:off x="505625" y="765075"/>
            <a:ext cx="7392900" cy="4155600"/>
          </a:xfrm>
          <a:prstGeom prst="rect">
            <a:avLst/>
          </a:prstGeom>
          <a:noFill/>
          <a:ln>
            <a:noFill/>
          </a:ln>
        </p:spPr>
        <p:txBody>
          <a:bodyPr anchorCtr="0" anchor="t" bIns="91425" lIns="91425" spcFirstLastPara="1" rIns="91425" wrap="square" tIns="91425">
            <a:noAutofit/>
          </a:bodyPr>
          <a:lstStyle/>
          <a:p>
            <a:pPr indent="0" lvl="0" marL="0" marR="228600" rtl="0" algn="just">
              <a:lnSpc>
                <a:spcPct val="100000"/>
              </a:lnSpc>
              <a:spcBef>
                <a:spcPts val="1056"/>
              </a:spcBef>
              <a:spcAft>
                <a:spcPts val="0"/>
              </a:spcAft>
              <a:buNone/>
            </a:pPr>
            <a:r>
              <a:rPr lang="en">
                <a:solidFill>
                  <a:schemeClr val="lt1"/>
                </a:solidFill>
              </a:rPr>
              <a:t>Agent Presence</a:t>
            </a:r>
            <a:r>
              <a:rPr lang="en">
                <a:solidFill>
                  <a:schemeClr val="lt1"/>
                </a:solidFill>
              </a:rPr>
              <a:t> Prediction :</a:t>
            </a:r>
            <a:endParaRPr>
              <a:solidFill>
                <a:schemeClr val="lt1"/>
              </a:solidFill>
            </a:endParaRPr>
          </a:p>
          <a:p>
            <a:pPr indent="0" lvl="0" marL="0" marR="228600" rtl="0" algn="just">
              <a:lnSpc>
                <a:spcPct val="100000"/>
              </a:lnSpc>
              <a:spcBef>
                <a:spcPts val="1056"/>
              </a:spcBef>
              <a:spcAft>
                <a:spcPts val="0"/>
              </a:spcAft>
              <a:buNone/>
            </a:pPr>
            <a:r>
              <a:rPr lang="en" sz="1400">
                <a:solidFill>
                  <a:schemeClr val="lt1"/>
                </a:solidFill>
              </a:rPr>
              <a:t>On applying the model, we found below features to be the significant independent variables but with low conditional Probabilities.</a:t>
            </a:r>
            <a:endParaRPr>
              <a:solidFill>
                <a:schemeClr val="lt1"/>
              </a:solidFill>
            </a:endParaRPr>
          </a:p>
          <a:p>
            <a:pPr indent="0" lvl="0" marL="0" marR="228600" rtl="0" algn="just">
              <a:lnSpc>
                <a:spcPct val="100000"/>
              </a:lnSpc>
              <a:spcBef>
                <a:spcPts val="1056"/>
              </a:spcBef>
              <a:spcAft>
                <a:spcPts val="0"/>
              </a:spcAft>
              <a:buNone/>
            </a:pPr>
            <a:r>
              <a:t/>
            </a:r>
            <a:endParaRPr sz="1400">
              <a:solidFill>
                <a:schemeClr val="lt1"/>
              </a:solidFill>
            </a:endParaRPr>
          </a:p>
          <a:p>
            <a:pPr indent="0" lvl="0" marL="0" marR="228600" rtl="0" algn="just">
              <a:lnSpc>
                <a:spcPct val="100000"/>
              </a:lnSpc>
              <a:spcBef>
                <a:spcPts val="1056"/>
              </a:spcBef>
              <a:spcAft>
                <a:spcPts val="0"/>
              </a:spcAft>
              <a:buNone/>
            </a:pPr>
            <a:r>
              <a:t/>
            </a:r>
            <a:endParaRPr sz="1400">
              <a:solidFill>
                <a:schemeClr val="lt1"/>
              </a:solidFill>
            </a:endParaRPr>
          </a:p>
          <a:p>
            <a:pPr indent="0" lvl="0" marL="0" marR="228600" rtl="0" algn="just">
              <a:lnSpc>
                <a:spcPct val="100000"/>
              </a:lnSpc>
              <a:spcBef>
                <a:spcPts val="1056"/>
              </a:spcBef>
              <a:spcAft>
                <a:spcPts val="0"/>
              </a:spcAft>
              <a:buNone/>
            </a:pPr>
            <a:r>
              <a:t/>
            </a:r>
            <a:endParaRPr>
              <a:solidFill>
                <a:schemeClr val="lt1"/>
              </a:solidFill>
            </a:endParaRPr>
          </a:p>
        </p:txBody>
      </p:sp>
      <p:pic>
        <p:nvPicPr>
          <p:cNvPr id="232" name="Google Shape;232;p41"/>
          <p:cNvPicPr preferRelativeResize="0"/>
          <p:nvPr/>
        </p:nvPicPr>
        <p:blipFill>
          <a:blip r:embed="rId4">
            <a:alphaModFix/>
          </a:blip>
          <a:stretch>
            <a:fillRect/>
          </a:stretch>
        </p:blipFill>
        <p:spPr>
          <a:xfrm>
            <a:off x="2578125" y="2490213"/>
            <a:ext cx="3790950" cy="2238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Google Shape;237;p42"/>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238" name="Google Shape;238;p42"/>
          <p:cNvSpPr txBox="1"/>
          <p:nvPr>
            <p:ph type="title"/>
          </p:nvPr>
        </p:nvSpPr>
        <p:spPr>
          <a:xfrm>
            <a:off x="2612000" y="117300"/>
            <a:ext cx="5349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800"/>
              <a:buFont typeface="Arial"/>
              <a:buNone/>
            </a:pPr>
            <a:r>
              <a:rPr b="1" lang="en">
                <a:solidFill>
                  <a:schemeClr val="lt1"/>
                </a:solidFill>
              </a:rPr>
              <a:t>Naive Bayes classification</a:t>
            </a:r>
            <a:endParaRPr b="1">
              <a:solidFill>
                <a:schemeClr val="lt1"/>
              </a:solidFill>
            </a:endParaRPr>
          </a:p>
          <a:p>
            <a:pPr indent="0" lvl="0" marL="0" rtl="0" algn="l">
              <a:lnSpc>
                <a:spcPct val="100000"/>
              </a:lnSpc>
              <a:spcBef>
                <a:spcPts val="0"/>
              </a:spcBef>
              <a:spcAft>
                <a:spcPts val="0"/>
              </a:spcAft>
              <a:buSzPts val="2800"/>
              <a:buNone/>
            </a:pPr>
            <a:r>
              <a:t/>
            </a:r>
            <a:endParaRPr b="1">
              <a:solidFill>
                <a:srgbClr val="FFFFFF"/>
              </a:solidFill>
            </a:endParaRPr>
          </a:p>
        </p:txBody>
      </p:sp>
      <p:sp>
        <p:nvSpPr>
          <p:cNvPr id="239" name="Google Shape;239;p42"/>
          <p:cNvSpPr txBox="1"/>
          <p:nvPr>
            <p:ph idx="1" type="body"/>
          </p:nvPr>
        </p:nvSpPr>
        <p:spPr>
          <a:xfrm>
            <a:off x="505625" y="765075"/>
            <a:ext cx="7392900" cy="4155600"/>
          </a:xfrm>
          <a:prstGeom prst="rect">
            <a:avLst/>
          </a:prstGeom>
          <a:noFill/>
          <a:ln>
            <a:noFill/>
          </a:ln>
        </p:spPr>
        <p:txBody>
          <a:bodyPr anchorCtr="0" anchor="t" bIns="91425" lIns="91425" spcFirstLastPara="1" rIns="91425" wrap="square" tIns="91425">
            <a:noAutofit/>
          </a:bodyPr>
          <a:lstStyle/>
          <a:p>
            <a:pPr indent="0" lvl="0" marL="0" marR="228600" rtl="0" algn="just">
              <a:lnSpc>
                <a:spcPct val="100000"/>
              </a:lnSpc>
              <a:spcBef>
                <a:spcPts val="1056"/>
              </a:spcBef>
              <a:spcAft>
                <a:spcPts val="0"/>
              </a:spcAft>
              <a:buNone/>
            </a:pPr>
            <a:r>
              <a:rPr lang="en">
                <a:solidFill>
                  <a:schemeClr val="lt1"/>
                </a:solidFill>
              </a:rPr>
              <a:t>Agent Presence</a:t>
            </a:r>
            <a:r>
              <a:rPr lang="en">
                <a:solidFill>
                  <a:schemeClr val="lt1"/>
                </a:solidFill>
              </a:rPr>
              <a:t> Prediction Outcome:</a:t>
            </a:r>
            <a:endParaRPr sz="1400">
              <a:solidFill>
                <a:srgbClr val="FFFFFF"/>
              </a:solidFill>
            </a:endParaRPr>
          </a:p>
          <a:p>
            <a:pPr indent="-317500" lvl="0" marL="457200" marR="228600" rtl="0" algn="just">
              <a:lnSpc>
                <a:spcPct val="115000"/>
              </a:lnSpc>
              <a:spcBef>
                <a:spcPts val="1056"/>
              </a:spcBef>
              <a:spcAft>
                <a:spcPts val="0"/>
              </a:spcAft>
              <a:buClr>
                <a:srgbClr val="FFFFFF"/>
              </a:buClr>
              <a:buSzPts val="1400"/>
              <a:buChar char="●"/>
            </a:pPr>
            <a:r>
              <a:rPr lang="en" sz="1400">
                <a:solidFill>
                  <a:srgbClr val="FFFFFF"/>
                </a:solidFill>
              </a:rPr>
              <a:t>As per the confusion matrix reported in question 2 part b, model is unable to classify the agent present correctly. As all the classification leads to majority class.</a:t>
            </a:r>
            <a:endParaRPr sz="1400">
              <a:solidFill>
                <a:srgbClr val="FFFFFF"/>
              </a:solidFill>
            </a:endParaRPr>
          </a:p>
          <a:p>
            <a:pPr indent="-317500" lvl="0" marL="457200" marR="228600" rtl="0" algn="just">
              <a:lnSpc>
                <a:spcPct val="115000"/>
              </a:lnSpc>
              <a:spcBef>
                <a:spcPts val="0"/>
              </a:spcBef>
              <a:spcAft>
                <a:spcPts val="0"/>
              </a:spcAft>
              <a:buClr>
                <a:srgbClr val="FFFFFF"/>
              </a:buClr>
              <a:buSzPts val="1400"/>
              <a:buChar char="●"/>
            </a:pPr>
            <a:r>
              <a:rPr lang="en" sz="1400">
                <a:solidFill>
                  <a:srgbClr val="FFFFFF"/>
                </a:solidFill>
              </a:rPr>
              <a:t>Undersampling was performed by equally dividing the true and false sets which did not improve classification efficiency.</a:t>
            </a:r>
            <a:endParaRPr sz="1400">
              <a:solidFill>
                <a:srgbClr val="FFFFFF"/>
              </a:solidFill>
            </a:endParaRPr>
          </a:p>
          <a:p>
            <a:pPr indent="0" lvl="0" marL="457200" marR="228600" rtl="0" algn="just">
              <a:spcBef>
                <a:spcPts val="1056"/>
              </a:spcBef>
              <a:spcAft>
                <a:spcPts val="0"/>
              </a:spcAft>
              <a:buNone/>
            </a:pPr>
            <a:r>
              <a:rPr lang="en" sz="1400">
                <a:solidFill>
                  <a:srgbClr val="FFFFFF"/>
                </a:solidFill>
              </a:rPr>
              <a:t>Confusion Matrix:</a:t>
            </a:r>
            <a:endParaRPr sz="1400">
              <a:solidFill>
                <a:srgbClr val="FFFFFF"/>
              </a:solidFill>
            </a:endParaRPr>
          </a:p>
          <a:p>
            <a:pPr indent="0" lvl="0" marL="457200" marR="228600" rtl="0" algn="just">
              <a:spcBef>
                <a:spcPts val="1056"/>
              </a:spcBef>
              <a:spcAft>
                <a:spcPts val="0"/>
              </a:spcAft>
              <a:buNone/>
            </a:pPr>
            <a:r>
              <a:t/>
            </a:r>
            <a:endParaRPr sz="1400">
              <a:solidFill>
                <a:srgbClr val="FFFFFF"/>
              </a:solidFill>
            </a:endParaRPr>
          </a:p>
          <a:p>
            <a:pPr indent="0" lvl="0" marL="0" marR="228600" rtl="0" algn="just">
              <a:lnSpc>
                <a:spcPct val="100000"/>
              </a:lnSpc>
              <a:spcBef>
                <a:spcPts val="1056"/>
              </a:spcBef>
              <a:spcAft>
                <a:spcPts val="0"/>
              </a:spcAft>
              <a:buNone/>
            </a:pPr>
            <a:r>
              <a:t/>
            </a:r>
            <a:endParaRPr>
              <a:solidFill>
                <a:schemeClr val="lt1"/>
              </a:solidFill>
            </a:endParaRPr>
          </a:p>
          <a:p>
            <a:pPr indent="0" lvl="0" marL="0" marR="228600" rtl="0" algn="just">
              <a:lnSpc>
                <a:spcPct val="100000"/>
              </a:lnSpc>
              <a:spcBef>
                <a:spcPts val="1056"/>
              </a:spcBef>
              <a:spcAft>
                <a:spcPts val="0"/>
              </a:spcAft>
              <a:buNone/>
            </a:pPr>
            <a:r>
              <a:t/>
            </a:r>
            <a:endParaRPr>
              <a:solidFill>
                <a:schemeClr val="lt1"/>
              </a:solidFill>
            </a:endParaRPr>
          </a:p>
        </p:txBody>
      </p:sp>
      <p:pic>
        <p:nvPicPr>
          <p:cNvPr id="240" name="Google Shape;240;p42"/>
          <p:cNvPicPr preferRelativeResize="0"/>
          <p:nvPr/>
        </p:nvPicPr>
        <p:blipFill>
          <a:blip r:embed="rId4">
            <a:alphaModFix/>
          </a:blip>
          <a:stretch>
            <a:fillRect/>
          </a:stretch>
        </p:blipFill>
        <p:spPr>
          <a:xfrm>
            <a:off x="2979250" y="2532250"/>
            <a:ext cx="3848100" cy="2190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43"/>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246" name="Google Shape;246;p43"/>
          <p:cNvSpPr txBox="1"/>
          <p:nvPr>
            <p:ph type="title"/>
          </p:nvPr>
        </p:nvSpPr>
        <p:spPr>
          <a:xfrm>
            <a:off x="2612000" y="117300"/>
            <a:ext cx="3737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Decision tree 1</a:t>
            </a:r>
            <a:endParaRPr>
              <a:solidFill>
                <a:schemeClr val="lt1"/>
              </a:solidFill>
            </a:endParaRPr>
          </a:p>
          <a:p>
            <a:pPr indent="0" lvl="0" marL="0" rtl="0" algn="l">
              <a:lnSpc>
                <a:spcPct val="100000"/>
              </a:lnSpc>
              <a:spcBef>
                <a:spcPts val="0"/>
              </a:spcBef>
              <a:spcAft>
                <a:spcPts val="0"/>
              </a:spcAft>
              <a:buSzPts val="2800"/>
              <a:buNone/>
            </a:pPr>
            <a:r>
              <a:t/>
            </a:r>
            <a:endParaRPr b="1">
              <a:solidFill>
                <a:srgbClr val="FFFFFF"/>
              </a:solidFill>
            </a:endParaRPr>
          </a:p>
        </p:txBody>
      </p:sp>
      <p:sp>
        <p:nvSpPr>
          <p:cNvPr id="247" name="Google Shape;247;p43"/>
          <p:cNvSpPr txBox="1"/>
          <p:nvPr>
            <p:ph idx="1" type="body"/>
          </p:nvPr>
        </p:nvSpPr>
        <p:spPr>
          <a:xfrm>
            <a:off x="505625" y="765075"/>
            <a:ext cx="7375800" cy="4194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Predict the case decision</a:t>
            </a:r>
            <a:endParaRPr>
              <a:solidFill>
                <a:schemeClr val="lt1"/>
              </a:solidFill>
            </a:endParaRPr>
          </a:p>
          <a:p>
            <a:pPr indent="0" lvl="0" marL="45720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Dependent variables: 'DURATION', "HOURLY_WAGE", 'AGENT_PRESENT_0.0', 'AGENT_PRESENT_1.0'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Independent variable: CASE_STATUS_0.0 </a:t>
            </a:r>
            <a:endParaRPr sz="1400">
              <a:solidFill>
                <a:schemeClr val="lt1"/>
              </a:solidFill>
            </a:endParaRPr>
          </a:p>
          <a:p>
            <a:pPr indent="0" lvl="0" marL="0" marR="228600" rtl="0" algn="just">
              <a:lnSpc>
                <a:spcPct val="100000"/>
              </a:lnSpc>
              <a:spcBef>
                <a:spcPts val="1056"/>
              </a:spcBef>
              <a:spcAft>
                <a:spcPts val="0"/>
              </a:spcAft>
              <a:buNone/>
            </a:pPr>
            <a:r>
              <a:t/>
            </a:r>
            <a:endParaRPr>
              <a:solidFill>
                <a:schemeClr val="lt1"/>
              </a:solidFill>
            </a:endParaRPr>
          </a:p>
          <a:p>
            <a:pPr indent="0" lvl="0" marL="0" marR="228600" rtl="0" algn="just">
              <a:lnSpc>
                <a:spcPct val="100000"/>
              </a:lnSpc>
              <a:spcBef>
                <a:spcPts val="1056"/>
              </a:spcBef>
              <a:spcAft>
                <a:spcPts val="0"/>
              </a:spcAft>
              <a:buNone/>
            </a:pPr>
            <a:r>
              <a:t/>
            </a:r>
            <a:endParaRPr>
              <a:solidFill>
                <a:schemeClr val="lt1"/>
              </a:solidFill>
            </a:endParaRPr>
          </a:p>
        </p:txBody>
      </p:sp>
      <p:pic>
        <p:nvPicPr>
          <p:cNvPr id="248" name="Google Shape;248;p43"/>
          <p:cNvPicPr preferRelativeResize="0"/>
          <p:nvPr/>
        </p:nvPicPr>
        <p:blipFill>
          <a:blip r:embed="rId4">
            <a:alphaModFix/>
          </a:blip>
          <a:stretch>
            <a:fillRect/>
          </a:stretch>
        </p:blipFill>
        <p:spPr>
          <a:xfrm>
            <a:off x="1060425" y="2619500"/>
            <a:ext cx="5943600" cy="876300"/>
          </a:xfrm>
          <a:prstGeom prst="rect">
            <a:avLst/>
          </a:prstGeom>
          <a:noFill/>
          <a:ln>
            <a:noFill/>
          </a:ln>
        </p:spPr>
      </p:pic>
      <p:pic>
        <p:nvPicPr>
          <p:cNvPr id="249" name="Google Shape;249;p43"/>
          <p:cNvPicPr preferRelativeResize="0"/>
          <p:nvPr/>
        </p:nvPicPr>
        <p:blipFill>
          <a:blip r:embed="rId5">
            <a:alphaModFix/>
          </a:blip>
          <a:stretch>
            <a:fillRect/>
          </a:stretch>
        </p:blipFill>
        <p:spPr>
          <a:xfrm>
            <a:off x="1060425" y="3757725"/>
            <a:ext cx="5943606" cy="87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6"/>
          <p:cNvPicPr preferRelativeResize="0"/>
          <p:nvPr/>
        </p:nvPicPr>
        <p:blipFill rotWithShape="1">
          <a:blip r:embed="rId3">
            <a:alphaModFix/>
          </a:blip>
          <a:srcRect b="0" l="0" r="0" t="0"/>
          <a:stretch/>
        </p:blipFill>
        <p:spPr>
          <a:xfrm>
            <a:off x="0" y="0"/>
            <a:ext cx="9144000" cy="5852183"/>
          </a:xfrm>
          <a:prstGeom prst="rect">
            <a:avLst/>
          </a:prstGeom>
          <a:noFill/>
          <a:ln>
            <a:noFill/>
          </a:ln>
        </p:spPr>
      </p:pic>
      <p:sp>
        <p:nvSpPr>
          <p:cNvPr id="108" name="Google Shape;108;p26"/>
          <p:cNvSpPr txBox="1"/>
          <p:nvPr>
            <p:ph type="title"/>
          </p:nvPr>
        </p:nvSpPr>
        <p:spPr>
          <a:xfrm>
            <a:off x="126700" y="123625"/>
            <a:ext cx="8822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solidFill>
                  <a:srgbClr val="FFFFFF"/>
                </a:solidFill>
              </a:rPr>
              <a:t>Data Cleaning &amp; Processing</a:t>
            </a:r>
            <a:endParaRPr b="1">
              <a:solidFill>
                <a:srgbClr val="FFFFFF"/>
              </a:solidFill>
            </a:endParaRPr>
          </a:p>
        </p:txBody>
      </p:sp>
      <p:sp>
        <p:nvSpPr>
          <p:cNvPr id="109" name="Google Shape;109;p26"/>
          <p:cNvSpPr txBox="1"/>
          <p:nvPr>
            <p:ph idx="1" type="body"/>
          </p:nvPr>
        </p:nvSpPr>
        <p:spPr>
          <a:xfrm>
            <a:off x="416750" y="1301588"/>
            <a:ext cx="5067300" cy="3249000"/>
          </a:xfrm>
          <a:prstGeom prst="rect">
            <a:avLst/>
          </a:prstGeom>
          <a:noFill/>
          <a:ln>
            <a:noFill/>
          </a:ln>
        </p:spPr>
        <p:txBody>
          <a:bodyPr anchorCtr="0" anchor="t" bIns="91425" lIns="91425" spcFirstLastPara="1" rIns="91425" wrap="square" tIns="91425">
            <a:noAutofit/>
          </a:bodyPr>
          <a:lstStyle/>
          <a:p>
            <a:pPr indent="-342900" lvl="0" marL="457200" marR="228600" rtl="0" algn="l">
              <a:lnSpc>
                <a:spcPct val="100000"/>
              </a:lnSpc>
              <a:spcBef>
                <a:spcPts val="1056"/>
              </a:spcBef>
              <a:spcAft>
                <a:spcPts val="0"/>
              </a:spcAft>
              <a:buClr>
                <a:srgbClr val="FFFFFF"/>
              </a:buClr>
              <a:buSzPts val="1800"/>
              <a:buFont typeface="AppleSystemUIFont"/>
              <a:buChar char="●"/>
            </a:pPr>
            <a:r>
              <a:rPr lang="en">
                <a:solidFill>
                  <a:srgbClr val="FFFFFF"/>
                </a:solidFill>
              </a:rPr>
              <a:t>Combining data from 5 datasets into a single dataset</a:t>
            </a:r>
            <a:endParaRPr>
              <a:solidFill>
                <a:srgbClr val="FFFFFF"/>
              </a:solidFill>
            </a:endParaRPr>
          </a:p>
          <a:p>
            <a:pPr indent="-342900" lvl="0" marL="457200" marR="228600" rtl="0" algn="l">
              <a:lnSpc>
                <a:spcPct val="100000"/>
              </a:lnSpc>
              <a:spcBef>
                <a:spcPts val="0"/>
              </a:spcBef>
              <a:spcAft>
                <a:spcPts val="0"/>
              </a:spcAft>
              <a:buClr>
                <a:srgbClr val="FFFFFF"/>
              </a:buClr>
              <a:buSzPts val="1800"/>
              <a:buChar char="●"/>
            </a:pPr>
            <a:r>
              <a:rPr lang="en">
                <a:solidFill>
                  <a:srgbClr val="FFFFFF"/>
                </a:solidFill>
              </a:rPr>
              <a:t>Removing redundancies</a:t>
            </a:r>
            <a:endParaRPr>
              <a:solidFill>
                <a:srgbClr val="FFFFFF"/>
              </a:solidFill>
            </a:endParaRPr>
          </a:p>
          <a:p>
            <a:pPr indent="-342900" lvl="0" marL="457200" marR="228600" rtl="0" algn="l">
              <a:lnSpc>
                <a:spcPct val="100000"/>
              </a:lnSpc>
              <a:spcBef>
                <a:spcPts val="0"/>
              </a:spcBef>
              <a:spcAft>
                <a:spcPts val="0"/>
              </a:spcAft>
              <a:buClr>
                <a:srgbClr val="FFFFFF"/>
              </a:buClr>
              <a:buSzPts val="1800"/>
              <a:buChar char="●"/>
            </a:pPr>
            <a:r>
              <a:rPr lang="en">
                <a:solidFill>
                  <a:srgbClr val="FFFFFF"/>
                </a:solidFill>
              </a:rPr>
              <a:t>Removing outliers</a:t>
            </a:r>
            <a:endParaRPr>
              <a:solidFill>
                <a:srgbClr val="FFFFFF"/>
              </a:solidFill>
            </a:endParaRPr>
          </a:p>
          <a:p>
            <a:pPr indent="-342900" lvl="0" marL="457200" marR="228600" rtl="0" algn="l">
              <a:lnSpc>
                <a:spcPct val="100000"/>
              </a:lnSpc>
              <a:spcBef>
                <a:spcPts val="0"/>
              </a:spcBef>
              <a:spcAft>
                <a:spcPts val="0"/>
              </a:spcAft>
              <a:buClr>
                <a:srgbClr val="FFFFFF"/>
              </a:buClr>
              <a:buSzPts val="1800"/>
              <a:buChar char="●"/>
            </a:pPr>
            <a:r>
              <a:rPr lang="en">
                <a:solidFill>
                  <a:srgbClr val="FFFFFF"/>
                </a:solidFill>
              </a:rPr>
              <a:t>Encoding the dataset to answer research question</a:t>
            </a:r>
            <a:endParaRPr>
              <a:solidFill>
                <a:srgbClr val="FFFFFF"/>
              </a:solidFill>
            </a:endParaRPr>
          </a:p>
        </p:txBody>
      </p:sp>
      <p:pic>
        <p:nvPicPr>
          <p:cNvPr id="110" name="Google Shape;110;p26"/>
          <p:cNvPicPr preferRelativeResize="0"/>
          <p:nvPr/>
        </p:nvPicPr>
        <p:blipFill rotWithShape="1">
          <a:blip r:embed="rId4">
            <a:alphaModFix/>
          </a:blip>
          <a:srcRect b="5503" l="0" r="0" t="-2224"/>
          <a:stretch/>
        </p:blipFill>
        <p:spPr>
          <a:xfrm>
            <a:off x="5521825" y="1066526"/>
            <a:ext cx="3131650" cy="3365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Google Shape;254;p44"/>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255" name="Google Shape;255;p44"/>
          <p:cNvSpPr txBox="1"/>
          <p:nvPr>
            <p:ph type="title"/>
          </p:nvPr>
        </p:nvSpPr>
        <p:spPr>
          <a:xfrm>
            <a:off x="2612000" y="117300"/>
            <a:ext cx="3737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Random Forest</a:t>
            </a:r>
            <a:endParaRPr>
              <a:solidFill>
                <a:schemeClr val="lt1"/>
              </a:solidFill>
            </a:endParaRPr>
          </a:p>
          <a:p>
            <a:pPr indent="0" lvl="0" marL="0" rtl="0" algn="ctr">
              <a:spcBef>
                <a:spcPts val="0"/>
              </a:spcBef>
              <a:spcAft>
                <a:spcPts val="0"/>
              </a:spcAft>
              <a:buSzPts val="1100"/>
              <a:buNone/>
            </a:pPr>
            <a:r>
              <a:t/>
            </a:r>
            <a:endParaRPr>
              <a:solidFill>
                <a:schemeClr val="lt1"/>
              </a:solidFill>
            </a:endParaRPr>
          </a:p>
          <a:p>
            <a:pPr indent="0" lvl="0" marL="0" rtl="0" algn="l">
              <a:lnSpc>
                <a:spcPct val="100000"/>
              </a:lnSpc>
              <a:spcBef>
                <a:spcPts val="0"/>
              </a:spcBef>
              <a:spcAft>
                <a:spcPts val="0"/>
              </a:spcAft>
              <a:buSzPts val="2800"/>
              <a:buNone/>
            </a:pPr>
            <a:r>
              <a:t/>
            </a:r>
            <a:endParaRPr b="1">
              <a:solidFill>
                <a:srgbClr val="FFFFFF"/>
              </a:solidFill>
            </a:endParaRPr>
          </a:p>
        </p:txBody>
      </p:sp>
      <p:pic>
        <p:nvPicPr>
          <p:cNvPr id="256" name="Google Shape;256;p44"/>
          <p:cNvPicPr preferRelativeResize="0"/>
          <p:nvPr/>
        </p:nvPicPr>
        <p:blipFill>
          <a:blip r:embed="rId4">
            <a:alphaModFix/>
          </a:blip>
          <a:stretch>
            <a:fillRect/>
          </a:stretch>
        </p:blipFill>
        <p:spPr>
          <a:xfrm>
            <a:off x="1390575" y="1109575"/>
            <a:ext cx="6180550" cy="365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id="261" name="Google Shape;261;p45"/>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262" name="Google Shape;262;p45"/>
          <p:cNvSpPr txBox="1"/>
          <p:nvPr>
            <p:ph type="title"/>
          </p:nvPr>
        </p:nvSpPr>
        <p:spPr>
          <a:xfrm>
            <a:off x="2612000" y="117300"/>
            <a:ext cx="3737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Prediction</a:t>
            </a:r>
            <a:endParaRPr>
              <a:solidFill>
                <a:schemeClr val="lt1"/>
              </a:solidFill>
            </a:endParaRPr>
          </a:p>
          <a:p>
            <a:pPr indent="0" lvl="0" marL="0" rtl="0" algn="ctr">
              <a:spcBef>
                <a:spcPts val="0"/>
              </a:spcBef>
              <a:spcAft>
                <a:spcPts val="0"/>
              </a:spcAft>
              <a:buSzPts val="1100"/>
              <a:buNone/>
            </a:pPr>
            <a:r>
              <a:t/>
            </a:r>
            <a:endParaRPr>
              <a:solidFill>
                <a:schemeClr val="lt1"/>
              </a:solidFill>
            </a:endParaRPr>
          </a:p>
          <a:p>
            <a:pPr indent="0" lvl="0" marL="0" rtl="0" algn="l">
              <a:lnSpc>
                <a:spcPct val="100000"/>
              </a:lnSpc>
              <a:spcBef>
                <a:spcPts val="0"/>
              </a:spcBef>
              <a:spcAft>
                <a:spcPts val="0"/>
              </a:spcAft>
              <a:buSzPts val="2800"/>
              <a:buNone/>
            </a:pPr>
            <a:r>
              <a:t/>
            </a:r>
            <a:endParaRPr b="1">
              <a:solidFill>
                <a:srgbClr val="FFFFFF"/>
              </a:solidFill>
            </a:endParaRPr>
          </a:p>
        </p:txBody>
      </p:sp>
      <p:pic>
        <p:nvPicPr>
          <p:cNvPr id="263" name="Google Shape;263;p45"/>
          <p:cNvPicPr preferRelativeResize="0"/>
          <p:nvPr/>
        </p:nvPicPr>
        <p:blipFill>
          <a:blip r:embed="rId4">
            <a:alphaModFix/>
          </a:blip>
          <a:stretch>
            <a:fillRect/>
          </a:stretch>
        </p:blipFill>
        <p:spPr>
          <a:xfrm>
            <a:off x="1435175" y="1086200"/>
            <a:ext cx="6337200" cy="2802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id="268" name="Google Shape;268;p46"/>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269" name="Google Shape;269;p46"/>
          <p:cNvSpPr txBox="1"/>
          <p:nvPr>
            <p:ph type="title"/>
          </p:nvPr>
        </p:nvSpPr>
        <p:spPr>
          <a:xfrm>
            <a:off x="2612000" y="117300"/>
            <a:ext cx="3737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Evaluation</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SzPts val="1100"/>
              <a:buNone/>
            </a:pPr>
            <a:r>
              <a:t/>
            </a:r>
            <a:endParaRPr>
              <a:solidFill>
                <a:schemeClr val="lt1"/>
              </a:solidFill>
            </a:endParaRPr>
          </a:p>
          <a:p>
            <a:pPr indent="0" lvl="0" marL="0" rtl="0" algn="l">
              <a:lnSpc>
                <a:spcPct val="100000"/>
              </a:lnSpc>
              <a:spcBef>
                <a:spcPts val="0"/>
              </a:spcBef>
              <a:spcAft>
                <a:spcPts val="0"/>
              </a:spcAft>
              <a:buSzPts val="2800"/>
              <a:buNone/>
            </a:pPr>
            <a:r>
              <a:t/>
            </a:r>
            <a:endParaRPr b="1">
              <a:solidFill>
                <a:srgbClr val="FFFFFF"/>
              </a:solidFill>
            </a:endParaRPr>
          </a:p>
        </p:txBody>
      </p:sp>
      <p:pic>
        <p:nvPicPr>
          <p:cNvPr id="270" name="Google Shape;270;p46"/>
          <p:cNvPicPr preferRelativeResize="0"/>
          <p:nvPr/>
        </p:nvPicPr>
        <p:blipFill>
          <a:blip r:embed="rId4">
            <a:alphaModFix/>
          </a:blip>
          <a:stretch>
            <a:fillRect/>
          </a:stretch>
        </p:blipFill>
        <p:spPr>
          <a:xfrm>
            <a:off x="311700" y="2421624"/>
            <a:ext cx="5268526" cy="878100"/>
          </a:xfrm>
          <a:prstGeom prst="rect">
            <a:avLst/>
          </a:prstGeom>
          <a:noFill/>
          <a:ln>
            <a:noFill/>
          </a:ln>
        </p:spPr>
      </p:pic>
      <p:pic>
        <p:nvPicPr>
          <p:cNvPr id="271" name="Google Shape;271;p46"/>
          <p:cNvPicPr preferRelativeResize="0"/>
          <p:nvPr/>
        </p:nvPicPr>
        <p:blipFill>
          <a:blip r:embed="rId5">
            <a:alphaModFix/>
          </a:blip>
          <a:stretch>
            <a:fillRect/>
          </a:stretch>
        </p:blipFill>
        <p:spPr>
          <a:xfrm>
            <a:off x="5628050" y="1749475"/>
            <a:ext cx="3476625" cy="2819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Google Shape;276;p47"/>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277" name="Google Shape;277;p47"/>
          <p:cNvSpPr txBox="1"/>
          <p:nvPr>
            <p:ph type="title"/>
          </p:nvPr>
        </p:nvSpPr>
        <p:spPr>
          <a:xfrm>
            <a:off x="2612000" y="117300"/>
            <a:ext cx="3737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Boosting</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SzPts val="1100"/>
              <a:buNone/>
            </a:pPr>
            <a:r>
              <a:t/>
            </a:r>
            <a:endParaRPr>
              <a:solidFill>
                <a:schemeClr val="lt1"/>
              </a:solidFill>
            </a:endParaRPr>
          </a:p>
          <a:p>
            <a:pPr indent="0" lvl="0" marL="0" rtl="0" algn="l">
              <a:lnSpc>
                <a:spcPct val="100000"/>
              </a:lnSpc>
              <a:spcBef>
                <a:spcPts val="0"/>
              </a:spcBef>
              <a:spcAft>
                <a:spcPts val="0"/>
              </a:spcAft>
              <a:buSzPts val="2800"/>
              <a:buNone/>
            </a:pPr>
            <a:r>
              <a:t/>
            </a:r>
            <a:endParaRPr b="1">
              <a:solidFill>
                <a:srgbClr val="FFFFFF"/>
              </a:solidFill>
            </a:endParaRPr>
          </a:p>
        </p:txBody>
      </p:sp>
      <p:pic>
        <p:nvPicPr>
          <p:cNvPr id="278" name="Google Shape;278;p47"/>
          <p:cNvPicPr preferRelativeResize="0"/>
          <p:nvPr/>
        </p:nvPicPr>
        <p:blipFill>
          <a:blip r:embed="rId4">
            <a:alphaModFix/>
          </a:blip>
          <a:stretch>
            <a:fillRect/>
          </a:stretch>
        </p:blipFill>
        <p:spPr>
          <a:xfrm>
            <a:off x="2418488" y="1037638"/>
            <a:ext cx="3571875" cy="2209800"/>
          </a:xfrm>
          <a:prstGeom prst="rect">
            <a:avLst/>
          </a:prstGeom>
          <a:noFill/>
          <a:ln>
            <a:noFill/>
          </a:ln>
        </p:spPr>
      </p:pic>
      <p:pic>
        <p:nvPicPr>
          <p:cNvPr id="279" name="Google Shape;279;p47"/>
          <p:cNvPicPr preferRelativeResize="0"/>
          <p:nvPr/>
        </p:nvPicPr>
        <p:blipFill>
          <a:blip r:embed="rId5">
            <a:alphaModFix/>
          </a:blip>
          <a:stretch>
            <a:fillRect/>
          </a:stretch>
        </p:blipFill>
        <p:spPr>
          <a:xfrm>
            <a:off x="573250" y="3595100"/>
            <a:ext cx="8111275" cy="1416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id="284" name="Google Shape;284;p48"/>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285" name="Google Shape;285;p48"/>
          <p:cNvSpPr txBox="1"/>
          <p:nvPr>
            <p:ph type="title"/>
          </p:nvPr>
        </p:nvSpPr>
        <p:spPr>
          <a:xfrm>
            <a:off x="2612000" y="117300"/>
            <a:ext cx="3737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Decision tree 2</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SzPts val="1100"/>
              <a:buNone/>
            </a:pPr>
            <a:r>
              <a:t/>
            </a:r>
            <a:endParaRPr>
              <a:solidFill>
                <a:schemeClr val="lt1"/>
              </a:solidFill>
            </a:endParaRPr>
          </a:p>
          <a:p>
            <a:pPr indent="0" lvl="0" marL="0" rtl="0" algn="l">
              <a:lnSpc>
                <a:spcPct val="100000"/>
              </a:lnSpc>
              <a:spcBef>
                <a:spcPts val="0"/>
              </a:spcBef>
              <a:spcAft>
                <a:spcPts val="0"/>
              </a:spcAft>
              <a:buSzPts val="2800"/>
              <a:buNone/>
            </a:pPr>
            <a:r>
              <a:t/>
            </a:r>
            <a:endParaRPr b="1">
              <a:solidFill>
                <a:srgbClr val="FFFFFF"/>
              </a:solidFill>
            </a:endParaRPr>
          </a:p>
        </p:txBody>
      </p:sp>
      <p:sp>
        <p:nvSpPr>
          <p:cNvPr id="286" name="Google Shape;286;p48"/>
          <p:cNvSpPr txBox="1"/>
          <p:nvPr>
            <p:ph idx="1" type="body"/>
          </p:nvPr>
        </p:nvSpPr>
        <p:spPr>
          <a:xfrm>
            <a:off x="515175" y="803325"/>
            <a:ext cx="7375800" cy="4194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Predict whether the agent is present or not for the case</a:t>
            </a:r>
            <a:endParaRPr>
              <a:solidFill>
                <a:schemeClr val="lt1"/>
              </a:solidFill>
            </a:endParaRPr>
          </a:p>
          <a:p>
            <a:pPr indent="0" lvl="0" marL="45720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Dependent variables: 'DURATION', "HOURLY_WAGE", '</a:t>
            </a:r>
            <a:r>
              <a:rPr lang="en">
                <a:solidFill>
                  <a:schemeClr val="lt1"/>
                </a:solidFill>
              </a:rPr>
              <a:t>CASE_STATUS_0.0 </a:t>
            </a:r>
            <a:r>
              <a:rPr lang="en">
                <a:solidFill>
                  <a:schemeClr val="lt1"/>
                </a:solidFill>
              </a:rPr>
              <a:t>', '</a:t>
            </a:r>
            <a:r>
              <a:rPr lang="en">
                <a:solidFill>
                  <a:schemeClr val="lt1"/>
                </a:solidFill>
              </a:rPr>
              <a:t>CASE_STATUS_1.0 </a:t>
            </a:r>
            <a:r>
              <a:rPr lang="en">
                <a:solidFill>
                  <a:schemeClr val="lt1"/>
                </a:solidFill>
              </a:rPr>
              <a:t>'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Independent variable: </a:t>
            </a:r>
            <a:r>
              <a:rPr lang="en">
                <a:solidFill>
                  <a:schemeClr val="lt1"/>
                </a:solidFill>
              </a:rPr>
              <a:t>AGENT_PRESENT_0.0</a:t>
            </a:r>
            <a:endParaRPr sz="1400">
              <a:solidFill>
                <a:schemeClr val="lt1"/>
              </a:solidFill>
            </a:endParaRPr>
          </a:p>
          <a:p>
            <a:pPr indent="0" lvl="0" marL="0" marR="228600" rtl="0" algn="just">
              <a:lnSpc>
                <a:spcPct val="100000"/>
              </a:lnSpc>
              <a:spcBef>
                <a:spcPts val="1056"/>
              </a:spcBef>
              <a:spcAft>
                <a:spcPts val="0"/>
              </a:spcAft>
              <a:buNone/>
            </a:pPr>
            <a:r>
              <a:t/>
            </a:r>
            <a:endParaRPr>
              <a:solidFill>
                <a:schemeClr val="lt1"/>
              </a:solidFill>
            </a:endParaRPr>
          </a:p>
          <a:p>
            <a:pPr indent="0" lvl="0" marL="0" marR="228600" rtl="0" algn="just">
              <a:lnSpc>
                <a:spcPct val="100000"/>
              </a:lnSpc>
              <a:spcBef>
                <a:spcPts val="1056"/>
              </a:spcBef>
              <a:spcAft>
                <a:spcPts val="0"/>
              </a:spcAft>
              <a:buNone/>
            </a:pPr>
            <a:r>
              <a:t/>
            </a:r>
            <a:endParaRPr>
              <a:solidFill>
                <a:schemeClr val="lt1"/>
              </a:solidFill>
            </a:endParaRPr>
          </a:p>
        </p:txBody>
      </p:sp>
      <p:pic>
        <p:nvPicPr>
          <p:cNvPr id="287" name="Google Shape;287;p48"/>
          <p:cNvPicPr preferRelativeResize="0"/>
          <p:nvPr/>
        </p:nvPicPr>
        <p:blipFill>
          <a:blip r:embed="rId4">
            <a:alphaModFix/>
          </a:blip>
          <a:stretch>
            <a:fillRect/>
          </a:stretch>
        </p:blipFill>
        <p:spPr>
          <a:xfrm>
            <a:off x="1087800" y="2693138"/>
            <a:ext cx="5943600" cy="866775"/>
          </a:xfrm>
          <a:prstGeom prst="rect">
            <a:avLst/>
          </a:prstGeom>
          <a:noFill/>
          <a:ln>
            <a:noFill/>
          </a:ln>
        </p:spPr>
      </p:pic>
      <p:pic>
        <p:nvPicPr>
          <p:cNvPr id="288" name="Google Shape;288;p48"/>
          <p:cNvPicPr preferRelativeResize="0"/>
          <p:nvPr/>
        </p:nvPicPr>
        <p:blipFill>
          <a:blip r:embed="rId5">
            <a:alphaModFix/>
          </a:blip>
          <a:stretch>
            <a:fillRect/>
          </a:stretch>
        </p:blipFill>
        <p:spPr>
          <a:xfrm>
            <a:off x="1060425" y="3757725"/>
            <a:ext cx="5943606" cy="876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pic>
        <p:nvPicPr>
          <p:cNvPr id="293" name="Google Shape;293;p49"/>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294" name="Google Shape;294;p49"/>
          <p:cNvSpPr txBox="1"/>
          <p:nvPr>
            <p:ph type="title"/>
          </p:nvPr>
        </p:nvSpPr>
        <p:spPr>
          <a:xfrm>
            <a:off x="2612000" y="117300"/>
            <a:ext cx="3737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Random Forest</a:t>
            </a:r>
            <a:endParaRPr>
              <a:solidFill>
                <a:schemeClr val="lt1"/>
              </a:solidFill>
            </a:endParaRPr>
          </a:p>
          <a:p>
            <a:pPr indent="0" lvl="0" marL="0" rtl="0" algn="ctr">
              <a:spcBef>
                <a:spcPts val="0"/>
              </a:spcBef>
              <a:spcAft>
                <a:spcPts val="0"/>
              </a:spcAft>
              <a:buSzPts val="1100"/>
              <a:buNone/>
            </a:pPr>
            <a:r>
              <a:t/>
            </a:r>
            <a:endParaRPr>
              <a:solidFill>
                <a:schemeClr val="lt1"/>
              </a:solidFill>
            </a:endParaRPr>
          </a:p>
          <a:p>
            <a:pPr indent="0" lvl="0" marL="0" rtl="0" algn="l">
              <a:lnSpc>
                <a:spcPct val="100000"/>
              </a:lnSpc>
              <a:spcBef>
                <a:spcPts val="0"/>
              </a:spcBef>
              <a:spcAft>
                <a:spcPts val="0"/>
              </a:spcAft>
              <a:buSzPts val="2800"/>
              <a:buNone/>
            </a:pPr>
            <a:r>
              <a:t/>
            </a:r>
            <a:endParaRPr b="1">
              <a:solidFill>
                <a:srgbClr val="FFFFFF"/>
              </a:solidFill>
            </a:endParaRPr>
          </a:p>
        </p:txBody>
      </p:sp>
      <p:pic>
        <p:nvPicPr>
          <p:cNvPr id="295" name="Google Shape;295;p49"/>
          <p:cNvPicPr preferRelativeResize="0"/>
          <p:nvPr/>
        </p:nvPicPr>
        <p:blipFill>
          <a:blip r:embed="rId4">
            <a:alphaModFix/>
          </a:blip>
          <a:stretch>
            <a:fillRect/>
          </a:stretch>
        </p:blipFill>
        <p:spPr>
          <a:xfrm>
            <a:off x="1348025" y="1160463"/>
            <a:ext cx="5943600" cy="3400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Google Shape;300;p50"/>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301" name="Google Shape;301;p50"/>
          <p:cNvSpPr txBox="1"/>
          <p:nvPr>
            <p:ph type="title"/>
          </p:nvPr>
        </p:nvSpPr>
        <p:spPr>
          <a:xfrm>
            <a:off x="2612000" y="117300"/>
            <a:ext cx="3737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Prediction</a:t>
            </a:r>
            <a:endParaRPr>
              <a:solidFill>
                <a:schemeClr val="lt1"/>
              </a:solidFill>
            </a:endParaRPr>
          </a:p>
          <a:p>
            <a:pPr indent="0" lvl="0" marL="0" rtl="0" algn="ctr">
              <a:spcBef>
                <a:spcPts val="0"/>
              </a:spcBef>
              <a:spcAft>
                <a:spcPts val="0"/>
              </a:spcAft>
              <a:buSzPts val="1100"/>
              <a:buNone/>
            </a:pPr>
            <a:r>
              <a:t/>
            </a:r>
            <a:endParaRPr>
              <a:solidFill>
                <a:schemeClr val="lt1"/>
              </a:solidFill>
            </a:endParaRPr>
          </a:p>
          <a:p>
            <a:pPr indent="0" lvl="0" marL="0" rtl="0" algn="l">
              <a:lnSpc>
                <a:spcPct val="100000"/>
              </a:lnSpc>
              <a:spcBef>
                <a:spcPts val="0"/>
              </a:spcBef>
              <a:spcAft>
                <a:spcPts val="0"/>
              </a:spcAft>
              <a:buSzPts val="2800"/>
              <a:buNone/>
            </a:pPr>
            <a:r>
              <a:t/>
            </a:r>
            <a:endParaRPr b="1">
              <a:solidFill>
                <a:srgbClr val="FFFFFF"/>
              </a:solidFill>
            </a:endParaRPr>
          </a:p>
        </p:txBody>
      </p:sp>
      <p:pic>
        <p:nvPicPr>
          <p:cNvPr id="302" name="Google Shape;302;p50"/>
          <p:cNvPicPr preferRelativeResize="0"/>
          <p:nvPr/>
        </p:nvPicPr>
        <p:blipFill>
          <a:blip r:embed="rId4">
            <a:alphaModFix/>
          </a:blip>
          <a:stretch>
            <a:fillRect/>
          </a:stretch>
        </p:blipFill>
        <p:spPr>
          <a:xfrm>
            <a:off x="1902125" y="1400175"/>
            <a:ext cx="4876800" cy="2343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pic>
        <p:nvPicPr>
          <p:cNvPr id="307" name="Google Shape;307;p51"/>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308" name="Google Shape;308;p51"/>
          <p:cNvSpPr txBox="1"/>
          <p:nvPr>
            <p:ph type="title"/>
          </p:nvPr>
        </p:nvSpPr>
        <p:spPr>
          <a:xfrm>
            <a:off x="2612000" y="117300"/>
            <a:ext cx="3737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Evaluation</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SzPts val="1100"/>
              <a:buNone/>
            </a:pPr>
            <a:r>
              <a:t/>
            </a:r>
            <a:endParaRPr>
              <a:solidFill>
                <a:schemeClr val="lt1"/>
              </a:solidFill>
            </a:endParaRPr>
          </a:p>
          <a:p>
            <a:pPr indent="0" lvl="0" marL="0" rtl="0" algn="l">
              <a:lnSpc>
                <a:spcPct val="100000"/>
              </a:lnSpc>
              <a:spcBef>
                <a:spcPts val="0"/>
              </a:spcBef>
              <a:spcAft>
                <a:spcPts val="0"/>
              </a:spcAft>
              <a:buSzPts val="2800"/>
              <a:buNone/>
            </a:pPr>
            <a:r>
              <a:t/>
            </a:r>
            <a:endParaRPr b="1">
              <a:solidFill>
                <a:srgbClr val="FFFFFF"/>
              </a:solidFill>
            </a:endParaRPr>
          </a:p>
        </p:txBody>
      </p:sp>
      <p:pic>
        <p:nvPicPr>
          <p:cNvPr id="309" name="Google Shape;309;p51"/>
          <p:cNvPicPr preferRelativeResize="0"/>
          <p:nvPr/>
        </p:nvPicPr>
        <p:blipFill>
          <a:blip r:embed="rId4">
            <a:alphaModFix/>
          </a:blip>
          <a:stretch>
            <a:fillRect/>
          </a:stretch>
        </p:blipFill>
        <p:spPr>
          <a:xfrm>
            <a:off x="54725" y="2428825"/>
            <a:ext cx="5943600" cy="1038225"/>
          </a:xfrm>
          <a:prstGeom prst="rect">
            <a:avLst/>
          </a:prstGeom>
          <a:noFill/>
          <a:ln>
            <a:noFill/>
          </a:ln>
        </p:spPr>
      </p:pic>
      <p:pic>
        <p:nvPicPr>
          <p:cNvPr id="310" name="Google Shape;310;p51"/>
          <p:cNvPicPr preferRelativeResize="0"/>
          <p:nvPr/>
        </p:nvPicPr>
        <p:blipFill>
          <a:blip r:embed="rId5">
            <a:alphaModFix/>
          </a:blip>
          <a:stretch>
            <a:fillRect/>
          </a:stretch>
        </p:blipFill>
        <p:spPr>
          <a:xfrm>
            <a:off x="5476300" y="1635600"/>
            <a:ext cx="3593075" cy="2719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pic>
        <p:nvPicPr>
          <p:cNvPr id="315" name="Google Shape;315;p52"/>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316" name="Google Shape;316;p52"/>
          <p:cNvSpPr txBox="1"/>
          <p:nvPr>
            <p:ph type="title"/>
          </p:nvPr>
        </p:nvSpPr>
        <p:spPr>
          <a:xfrm>
            <a:off x="2612000" y="117300"/>
            <a:ext cx="3737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Boosting</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SzPts val="1100"/>
              <a:buNone/>
            </a:pPr>
            <a:r>
              <a:t/>
            </a:r>
            <a:endParaRPr>
              <a:solidFill>
                <a:schemeClr val="lt1"/>
              </a:solidFill>
            </a:endParaRPr>
          </a:p>
          <a:p>
            <a:pPr indent="0" lvl="0" marL="0" rtl="0" algn="l">
              <a:lnSpc>
                <a:spcPct val="100000"/>
              </a:lnSpc>
              <a:spcBef>
                <a:spcPts val="0"/>
              </a:spcBef>
              <a:spcAft>
                <a:spcPts val="0"/>
              </a:spcAft>
              <a:buSzPts val="2800"/>
              <a:buNone/>
            </a:pPr>
            <a:r>
              <a:t/>
            </a:r>
            <a:endParaRPr b="1">
              <a:solidFill>
                <a:srgbClr val="FFFFFF"/>
              </a:solidFill>
            </a:endParaRPr>
          </a:p>
        </p:txBody>
      </p:sp>
      <p:pic>
        <p:nvPicPr>
          <p:cNvPr id="317" name="Google Shape;317;p52"/>
          <p:cNvPicPr preferRelativeResize="0"/>
          <p:nvPr/>
        </p:nvPicPr>
        <p:blipFill>
          <a:blip r:embed="rId4">
            <a:alphaModFix/>
          </a:blip>
          <a:stretch>
            <a:fillRect/>
          </a:stretch>
        </p:blipFill>
        <p:spPr>
          <a:xfrm>
            <a:off x="2418488" y="1037638"/>
            <a:ext cx="3571875" cy="2209800"/>
          </a:xfrm>
          <a:prstGeom prst="rect">
            <a:avLst/>
          </a:prstGeom>
          <a:noFill/>
          <a:ln>
            <a:noFill/>
          </a:ln>
        </p:spPr>
      </p:pic>
      <p:pic>
        <p:nvPicPr>
          <p:cNvPr id="318" name="Google Shape;318;p52"/>
          <p:cNvPicPr preferRelativeResize="0"/>
          <p:nvPr/>
        </p:nvPicPr>
        <p:blipFill>
          <a:blip r:embed="rId5">
            <a:alphaModFix/>
          </a:blip>
          <a:stretch>
            <a:fillRect/>
          </a:stretch>
        </p:blipFill>
        <p:spPr>
          <a:xfrm>
            <a:off x="270613" y="3595100"/>
            <a:ext cx="8602774" cy="1378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pic>
        <p:nvPicPr>
          <p:cNvPr id="323" name="Google Shape;323;p53"/>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324" name="Google Shape;324;p53"/>
          <p:cNvSpPr txBox="1"/>
          <p:nvPr>
            <p:ph type="title"/>
          </p:nvPr>
        </p:nvSpPr>
        <p:spPr>
          <a:xfrm>
            <a:off x="3028675" y="117300"/>
            <a:ext cx="3321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FFFF"/>
                </a:solidFill>
              </a:rPr>
              <a:t>Conclusion</a:t>
            </a:r>
            <a:endParaRPr b="1">
              <a:solidFill>
                <a:srgbClr val="FFFFFF"/>
              </a:solidFill>
            </a:endParaRPr>
          </a:p>
        </p:txBody>
      </p:sp>
      <p:sp>
        <p:nvSpPr>
          <p:cNvPr id="325" name="Google Shape;325;p53"/>
          <p:cNvSpPr txBox="1"/>
          <p:nvPr>
            <p:ph idx="1" type="body"/>
          </p:nvPr>
        </p:nvSpPr>
        <p:spPr>
          <a:xfrm>
            <a:off x="496675" y="1471750"/>
            <a:ext cx="8130000" cy="4128600"/>
          </a:xfrm>
          <a:prstGeom prst="rect">
            <a:avLst/>
          </a:prstGeom>
          <a:noFill/>
          <a:ln>
            <a:noFill/>
          </a:ln>
        </p:spPr>
        <p:txBody>
          <a:bodyPr anchorCtr="0" anchor="t" bIns="91425" lIns="91425" spcFirstLastPara="1" rIns="91425" wrap="square" tIns="91425">
            <a:noAutofit/>
          </a:bodyPr>
          <a:lstStyle/>
          <a:p>
            <a:pPr indent="-342900" lvl="0" marL="457200" marR="228600" rtl="0" algn="just">
              <a:lnSpc>
                <a:spcPct val="100000"/>
              </a:lnSpc>
              <a:spcBef>
                <a:spcPts val="1056"/>
              </a:spcBef>
              <a:spcAft>
                <a:spcPts val="0"/>
              </a:spcAft>
              <a:buClr>
                <a:srgbClr val="FFFFFF"/>
              </a:buClr>
              <a:buSzPts val="1800"/>
              <a:buFont typeface="AppleSystemUIFont"/>
              <a:buChar char="●"/>
            </a:pPr>
            <a:r>
              <a:rPr lang="en">
                <a:solidFill>
                  <a:srgbClr val="FFFFFF"/>
                </a:solidFill>
              </a:rPr>
              <a:t>Predict the case decision-</a:t>
            </a:r>
            <a:r>
              <a:rPr b="1" lang="en">
                <a:solidFill>
                  <a:srgbClr val="FFFFFF"/>
                </a:solidFill>
              </a:rPr>
              <a:t> DECISION TREE</a:t>
            </a:r>
            <a:endParaRPr b="1">
              <a:solidFill>
                <a:srgbClr val="FFFFFF"/>
              </a:solidFill>
            </a:endParaRPr>
          </a:p>
          <a:p>
            <a:pPr indent="-342900" lvl="0" marL="457200" marR="228600" rtl="0" algn="just">
              <a:lnSpc>
                <a:spcPct val="100000"/>
              </a:lnSpc>
              <a:spcBef>
                <a:spcPts val="0"/>
              </a:spcBef>
              <a:spcAft>
                <a:spcPts val="0"/>
              </a:spcAft>
              <a:buClr>
                <a:srgbClr val="FFFFFF"/>
              </a:buClr>
              <a:buSzPts val="1800"/>
              <a:buFont typeface="AppleSystemUIFont"/>
              <a:buChar char="●"/>
            </a:pPr>
            <a:r>
              <a:rPr lang="en">
                <a:solidFill>
                  <a:srgbClr val="FFFFFF"/>
                </a:solidFill>
              </a:rPr>
              <a:t>Predict whether the agent is present or not for the case- </a:t>
            </a:r>
            <a:r>
              <a:rPr b="1" lang="en">
                <a:solidFill>
                  <a:srgbClr val="FFFFFF"/>
                </a:solidFill>
              </a:rPr>
              <a:t>LOGISTIC REGRESSION.</a:t>
            </a:r>
            <a:endParaRPr b="1">
              <a:solidFill>
                <a:srgbClr val="FFFFFF"/>
              </a:solidFill>
            </a:endParaRPr>
          </a:p>
          <a:p>
            <a:pPr indent="-342900" lvl="0" marL="457200" marR="228600" rtl="0" algn="just">
              <a:lnSpc>
                <a:spcPct val="100000"/>
              </a:lnSpc>
              <a:spcBef>
                <a:spcPts val="0"/>
              </a:spcBef>
              <a:spcAft>
                <a:spcPts val="0"/>
              </a:spcAft>
              <a:buClr>
                <a:srgbClr val="FFFFFF"/>
              </a:buClr>
              <a:buSzPts val="1800"/>
              <a:buChar char="●"/>
            </a:pPr>
            <a:r>
              <a:rPr lang="en">
                <a:solidFill>
                  <a:srgbClr val="FFFFFF"/>
                </a:solidFill>
              </a:rPr>
              <a:t>Predict </a:t>
            </a:r>
            <a:r>
              <a:rPr b="1" lang="en">
                <a:solidFill>
                  <a:srgbClr val="FFFFFF"/>
                </a:solidFill>
              </a:rPr>
              <a:t>Hourly Wage - Linear Regression</a:t>
            </a:r>
            <a:endParaRPr b="1">
              <a:solidFill>
                <a:srgbClr val="FFFFFF"/>
              </a:solidFill>
            </a:endParaRPr>
          </a:p>
          <a:p>
            <a:pPr indent="-342900" lvl="0" marL="457200" marR="228600" rtl="0" algn="just">
              <a:lnSpc>
                <a:spcPct val="100000"/>
              </a:lnSpc>
              <a:spcBef>
                <a:spcPts val="0"/>
              </a:spcBef>
              <a:spcAft>
                <a:spcPts val="0"/>
              </a:spcAft>
              <a:buClr>
                <a:srgbClr val="FFFFFF"/>
              </a:buClr>
              <a:buSzPts val="1800"/>
              <a:buChar char="●"/>
            </a:pPr>
            <a:r>
              <a:rPr lang="en">
                <a:solidFill>
                  <a:srgbClr val="FFFFFF"/>
                </a:solidFill>
              </a:rPr>
              <a:t>Predict </a:t>
            </a:r>
            <a:r>
              <a:rPr b="1" lang="en">
                <a:solidFill>
                  <a:srgbClr val="FFFFFF"/>
                </a:solidFill>
              </a:rPr>
              <a:t>Duration - No proper predictor</a:t>
            </a:r>
            <a:endParaRPr b="1">
              <a:solidFill>
                <a:srgbClr val="FFFFFF"/>
              </a:solidFill>
            </a:endParaRPr>
          </a:p>
          <a:p>
            <a:pPr indent="0" lvl="0" marL="457200" marR="228600" rtl="0" algn="just">
              <a:spcBef>
                <a:spcPts val="1056"/>
              </a:spcBef>
              <a:spcAft>
                <a:spcPts val="0"/>
              </a:spcAft>
              <a:buNone/>
            </a:pPr>
            <a:r>
              <a:t/>
            </a:r>
            <a:endParaRPr>
              <a:solidFill>
                <a:srgbClr val="F3F3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7"/>
          <p:cNvPicPr preferRelativeResize="0"/>
          <p:nvPr/>
        </p:nvPicPr>
        <p:blipFill rotWithShape="1">
          <a:blip r:embed="rId3">
            <a:alphaModFix/>
          </a:blip>
          <a:srcRect b="0" l="0" r="0" t="0"/>
          <a:stretch/>
        </p:blipFill>
        <p:spPr>
          <a:xfrm>
            <a:off x="0" y="0"/>
            <a:ext cx="9144000" cy="5852183"/>
          </a:xfrm>
          <a:prstGeom prst="rect">
            <a:avLst/>
          </a:prstGeom>
          <a:noFill/>
          <a:ln>
            <a:noFill/>
          </a:ln>
        </p:spPr>
      </p:pic>
      <p:sp>
        <p:nvSpPr>
          <p:cNvPr id="116" name="Google Shape;116;p27"/>
          <p:cNvSpPr txBox="1"/>
          <p:nvPr>
            <p:ph type="title"/>
          </p:nvPr>
        </p:nvSpPr>
        <p:spPr>
          <a:xfrm>
            <a:off x="2726325" y="426500"/>
            <a:ext cx="5213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FFFF"/>
                </a:solidFill>
              </a:rPr>
              <a:t>Research Questions</a:t>
            </a:r>
            <a:endParaRPr b="1">
              <a:solidFill>
                <a:srgbClr val="FFFFFF"/>
              </a:solidFill>
            </a:endParaRPr>
          </a:p>
        </p:txBody>
      </p:sp>
      <p:sp>
        <p:nvSpPr>
          <p:cNvPr id="117" name="Google Shape;117;p27"/>
          <p:cNvSpPr txBox="1"/>
          <p:nvPr>
            <p:ph idx="1" type="body"/>
          </p:nvPr>
        </p:nvSpPr>
        <p:spPr>
          <a:xfrm>
            <a:off x="156575" y="1358450"/>
            <a:ext cx="4955400" cy="3495600"/>
          </a:xfrm>
          <a:prstGeom prst="rect">
            <a:avLst/>
          </a:prstGeom>
          <a:noFill/>
          <a:ln>
            <a:noFill/>
          </a:ln>
        </p:spPr>
        <p:txBody>
          <a:bodyPr anchorCtr="0" anchor="t" bIns="91425" lIns="91425" spcFirstLastPara="1" rIns="91425" wrap="square" tIns="91425">
            <a:noAutofit/>
          </a:bodyPr>
          <a:lstStyle/>
          <a:p>
            <a:pPr indent="-342900" lvl="0" marL="457200" marR="228600" rtl="0" algn="just">
              <a:lnSpc>
                <a:spcPct val="100000"/>
              </a:lnSpc>
              <a:spcBef>
                <a:spcPts val="1056"/>
              </a:spcBef>
              <a:spcAft>
                <a:spcPts val="0"/>
              </a:spcAft>
              <a:buClr>
                <a:srgbClr val="FFFFFF"/>
              </a:buClr>
              <a:buSzPts val="1800"/>
              <a:buFont typeface="AppleSystemUIFont"/>
              <a:buChar char="●"/>
            </a:pPr>
            <a:r>
              <a:rPr lang="en">
                <a:solidFill>
                  <a:srgbClr val="FFFFFF"/>
                </a:solidFill>
              </a:rPr>
              <a:t>Predict the </a:t>
            </a:r>
            <a:r>
              <a:rPr b="1" lang="en">
                <a:solidFill>
                  <a:srgbClr val="FFFFFF"/>
                </a:solidFill>
              </a:rPr>
              <a:t>time duration in days</a:t>
            </a:r>
            <a:r>
              <a:rPr lang="en">
                <a:solidFill>
                  <a:srgbClr val="FFFFFF"/>
                </a:solidFill>
              </a:rPr>
              <a:t> it takes for a case to be certified or denied</a:t>
            </a:r>
            <a:r>
              <a:rPr b="1" lang="en">
                <a:solidFill>
                  <a:srgbClr val="FFFFFF"/>
                </a:solidFill>
              </a:rPr>
              <a:t> </a:t>
            </a:r>
            <a:endParaRPr b="1">
              <a:solidFill>
                <a:srgbClr val="FFFFFF"/>
              </a:solidFill>
            </a:endParaRPr>
          </a:p>
          <a:p>
            <a:pPr indent="-342900" lvl="0" marL="457200" marR="228600" rtl="0" algn="just">
              <a:lnSpc>
                <a:spcPct val="100000"/>
              </a:lnSpc>
              <a:spcBef>
                <a:spcPts val="0"/>
              </a:spcBef>
              <a:spcAft>
                <a:spcPts val="0"/>
              </a:spcAft>
              <a:buClr>
                <a:srgbClr val="FFFFFF"/>
              </a:buClr>
              <a:buSzPts val="1800"/>
              <a:buFont typeface="AppleSystemUIFont"/>
              <a:buChar char="●"/>
            </a:pPr>
            <a:r>
              <a:rPr lang="en">
                <a:solidFill>
                  <a:srgbClr val="FFFFFF"/>
                </a:solidFill>
              </a:rPr>
              <a:t>Predict the </a:t>
            </a:r>
            <a:r>
              <a:rPr b="1" lang="en">
                <a:solidFill>
                  <a:srgbClr val="FFFFFF"/>
                </a:solidFill>
              </a:rPr>
              <a:t>case decision</a:t>
            </a:r>
            <a:endParaRPr b="1">
              <a:solidFill>
                <a:srgbClr val="FFFFFF"/>
              </a:solidFill>
            </a:endParaRPr>
          </a:p>
          <a:p>
            <a:pPr indent="-342900" lvl="0" marL="457200" marR="228600" rtl="0" algn="just">
              <a:lnSpc>
                <a:spcPct val="100000"/>
              </a:lnSpc>
              <a:spcBef>
                <a:spcPts val="0"/>
              </a:spcBef>
              <a:spcAft>
                <a:spcPts val="0"/>
              </a:spcAft>
              <a:buClr>
                <a:srgbClr val="FFFFFF"/>
              </a:buClr>
              <a:buSzPts val="1800"/>
              <a:buFont typeface="AppleSystemUIFont"/>
              <a:buChar char="●"/>
            </a:pPr>
            <a:r>
              <a:rPr lang="en">
                <a:solidFill>
                  <a:srgbClr val="FFFFFF"/>
                </a:solidFill>
              </a:rPr>
              <a:t>Predict whether the </a:t>
            </a:r>
            <a:r>
              <a:rPr b="1" lang="en">
                <a:solidFill>
                  <a:srgbClr val="FFFFFF"/>
                </a:solidFill>
              </a:rPr>
              <a:t>agent is present</a:t>
            </a:r>
            <a:r>
              <a:rPr lang="en">
                <a:solidFill>
                  <a:srgbClr val="FFFFFF"/>
                </a:solidFill>
              </a:rPr>
              <a:t> or not for the case </a:t>
            </a:r>
            <a:endParaRPr>
              <a:solidFill>
                <a:srgbClr val="FFFFFF"/>
              </a:solidFill>
            </a:endParaRPr>
          </a:p>
          <a:p>
            <a:pPr indent="-342900" lvl="0" marL="457200" marR="228600" rtl="0" algn="just">
              <a:lnSpc>
                <a:spcPct val="100000"/>
              </a:lnSpc>
              <a:spcBef>
                <a:spcPts val="0"/>
              </a:spcBef>
              <a:spcAft>
                <a:spcPts val="0"/>
              </a:spcAft>
              <a:buClr>
                <a:srgbClr val="FFFFFF"/>
              </a:buClr>
              <a:buSzPts val="1800"/>
              <a:buFont typeface="AppleSystemUIFont"/>
              <a:buChar char="●"/>
            </a:pPr>
            <a:r>
              <a:rPr lang="en">
                <a:solidFill>
                  <a:srgbClr val="FFFFFF"/>
                </a:solidFill>
              </a:rPr>
              <a:t>Predict </a:t>
            </a:r>
            <a:r>
              <a:rPr b="1" lang="en">
                <a:solidFill>
                  <a:srgbClr val="FFFFFF"/>
                </a:solidFill>
              </a:rPr>
              <a:t>Threshold Hourly Salary </a:t>
            </a:r>
            <a:r>
              <a:rPr lang="en">
                <a:solidFill>
                  <a:srgbClr val="FFFFFF"/>
                </a:solidFill>
              </a:rPr>
              <a:t>based on Employee hourly salary and Occupation</a:t>
            </a:r>
            <a:endParaRPr b="1">
              <a:solidFill>
                <a:srgbClr val="FFFFFF"/>
              </a:solidFill>
            </a:endParaRPr>
          </a:p>
        </p:txBody>
      </p:sp>
      <p:pic>
        <p:nvPicPr>
          <p:cNvPr id="118" name="Google Shape;118;p27"/>
          <p:cNvPicPr preferRelativeResize="0"/>
          <p:nvPr/>
        </p:nvPicPr>
        <p:blipFill>
          <a:blip r:embed="rId4">
            <a:alphaModFix/>
          </a:blip>
          <a:stretch>
            <a:fillRect/>
          </a:stretch>
        </p:blipFill>
        <p:spPr>
          <a:xfrm>
            <a:off x="5225475" y="1746225"/>
            <a:ext cx="3808801" cy="2245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8"/>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124" name="Google Shape;124;p28"/>
          <p:cNvSpPr txBox="1"/>
          <p:nvPr>
            <p:ph type="title"/>
          </p:nvPr>
        </p:nvSpPr>
        <p:spPr>
          <a:xfrm>
            <a:off x="3028675" y="117300"/>
            <a:ext cx="3321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FFFF"/>
                </a:solidFill>
              </a:rPr>
              <a:t>Linear Regression</a:t>
            </a:r>
            <a:endParaRPr b="1">
              <a:solidFill>
                <a:srgbClr val="FFFFFF"/>
              </a:solidFill>
            </a:endParaRPr>
          </a:p>
        </p:txBody>
      </p:sp>
      <p:sp>
        <p:nvSpPr>
          <p:cNvPr id="125" name="Google Shape;125;p28"/>
          <p:cNvSpPr txBox="1"/>
          <p:nvPr>
            <p:ph idx="1" type="body"/>
          </p:nvPr>
        </p:nvSpPr>
        <p:spPr>
          <a:xfrm>
            <a:off x="496675" y="1471750"/>
            <a:ext cx="4393200" cy="4128600"/>
          </a:xfrm>
          <a:prstGeom prst="rect">
            <a:avLst/>
          </a:prstGeom>
          <a:noFill/>
          <a:ln>
            <a:noFill/>
          </a:ln>
        </p:spPr>
        <p:txBody>
          <a:bodyPr anchorCtr="0" anchor="t" bIns="91425" lIns="91425" spcFirstLastPara="1" rIns="91425" wrap="square" tIns="91425">
            <a:noAutofit/>
          </a:bodyPr>
          <a:lstStyle/>
          <a:p>
            <a:pPr indent="-342900" lvl="0" marL="457200" marR="228600" rtl="0" algn="just">
              <a:lnSpc>
                <a:spcPct val="100000"/>
              </a:lnSpc>
              <a:spcBef>
                <a:spcPts val="1056"/>
              </a:spcBef>
              <a:spcAft>
                <a:spcPts val="0"/>
              </a:spcAft>
              <a:buClr>
                <a:srgbClr val="FFFFFF"/>
              </a:buClr>
              <a:buSzPts val="1800"/>
              <a:buFont typeface="AppleSystemUIFont"/>
              <a:buChar char="●"/>
            </a:pPr>
            <a:r>
              <a:rPr lang="en">
                <a:solidFill>
                  <a:srgbClr val="FFFFFF"/>
                </a:solidFill>
              </a:rPr>
              <a:t>Predict the </a:t>
            </a:r>
            <a:r>
              <a:rPr b="1" lang="en">
                <a:solidFill>
                  <a:srgbClr val="FFFFFF"/>
                </a:solidFill>
              </a:rPr>
              <a:t>time duration in days</a:t>
            </a:r>
            <a:r>
              <a:rPr lang="en">
                <a:solidFill>
                  <a:srgbClr val="FFFFFF"/>
                </a:solidFill>
              </a:rPr>
              <a:t> it takes for a case to be certified or denied.</a:t>
            </a:r>
            <a:r>
              <a:rPr b="1" lang="en">
                <a:solidFill>
                  <a:srgbClr val="FFFFFF"/>
                </a:solidFill>
              </a:rPr>
              <a:t> </a:t>
            </a:r>
            <a:endParaRPr b="1">
              <a:solidFill>
                <a:srgbClr val="FFFFFF"/>
              </a:solidFill>
            </a:endParaRPr>
          </a:p>
          <a:p>
            <a:pPr indent="-342900" lvl="0" marL="457200" marR="228600" rtl="0" algn="just">
              <a:lnSpc>
                <a:spcPct val="100000"/>
              </a:lnSpc>
              <a:spcBef>
                <a:spcPts val="0"/>
              </a:spcBef>
              <a:spcAft>
                <a:spcPts val="0"/>
              </a:spcAft>
              <a:buClr>
                <a:srgbClr val="FFFFFF"/>
              </a:buClr>
              <a:buSzPts val="1800"/>
              <a:buFont typeface="AppleSystemUIFont"/>
              <a:buChar char="●"/>
            </a:pPr>
            <a:r>
              <a:rPr lang="en">
                <a:solidFill>
                  <a:srgbClr val="FFFFFF"/>
                </a:solidFill>
              </a:rPr>
              <a:t>Predict </a:t>
            </a:r>
            <a:r>
              <a:rPr b="1" lang="en">
                <a:solidFill>
                  <a:srgbClr val="FFFFFF"/>
                </a:solidFill>
              </a:rPr>
              <a:t>Threshold Hourly Salary </a:t>
            </a:r>
            <a:r>
              <a:rPr lang="en">
                <a:solidFill>
                  <a:srgbClr val="FFFFFF"/>
                </a:solidFill>
              </a:rPr>
              <a:t>based on Employee hourly salary and </a:t>
            </a:r>
            <a:r>
              <a:rPr lang="en">
                <a:solidFill>
                  <a:srgbClr val="FFFFFF"/>
                </a:solidFill>
              </a:rPr>
              <a:t>Occupation. </a:t>
            </a:r>
            <a:endParaRPr b="1">
              <a:solidFill>
                <a:srgbClr val="FFFFFF"/>
              </a:solidFill>
            </a:endParaRPr>
          </a:p>
        </p:txBody>
      </p:sp>
      <p:sp>
        <p:nvSpPr>
          <p:cNvPr id="126" name="Google Shape;126;p28"/>
          <p:cNvSpPr txBox="1"/>
          <p:nvPr>
            <p:ph type="title"/>
          </p:nvPr>
        </p:nvSpPr>
        <p:spPr>
          <a:xfrm>
            <a:off x="3021775" y="830975"/>
            <a:ext cx="37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1800">
                <a:solidFill>
                  <a:srgbClr val="FFFFFF"/>
                </a:solidFill>
              </a:rPr>
              <a:t>Research Question(s) answers</a:t>
            </a:r>
            <a:endParaRPr b="1" sz="1800">
              <a:solidFill>
                <a:srgbClr val="FFFFFF"/>
              </a:solidFill>
            </a:endParaRPr>
          </a:p>
        </p:txBody>
      </p:sp>
      <p:pic>
        <p:nvPicPr>
          <p:cNvPr id="127" name="Google Shape;127;p28"/>
          <p:cNvPicPr preferRelativeResize="0"/>
          <p:nvPr/>
        </p:nvPicPr>
        <p:blipFill>
          <a:blip r:embed="rId4">
            <a:alphaModFix/>
          </a:blip>
          <a:stretch>
            <a:fillRect/>
          </a:stretch>
        </p:blipFill>
        <p:spPr>
          <a:xfrm>
            <a:off x="5069351" y="1544650"/>
            <a:ext cx="3952027" cy="2982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29"/>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133" name="Google Shape;133;p29"/>
          <p:cNvSpPr txBox="1"/>
          <p:nvPr>
            <p:ph type="title"/>
          </p:nvPr>
        </p:nvSpPr>
        <p:spPr>
          <a:xfrm>
            <a:off x="3028675" y="117300"/>
            <a:ext cx="3321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FFFF"/>
                </a:solidFill>
              </a:rPr>
              <a:t>Linear Regression</a:t>
            </a:r>
            <a:endParaRPr b="1">
              <a:solidFill>
                <a:srgbClr val="FFFFFF"/>
              </a:solidFill>
            </a:endParaRPr>
          </a:p>
        </p:txBody>
      </p:sp>
      <p:sp>
        <p:nvSpPr>
          <p:cNvPr id="134" name="Google Shape;134;p29"/>
          <p:cNvSpPr txBox="1"/>
          <p:nvPr>
            <p:ph idx="1" type="body"/>
          </p:nvPr>
        </p:nvSpPr>
        <p:spPr>
          <a:xfrm>
            <a:off x="496675" y="1204750"/>
            <a:ext cx="8385000" cy="4155600"/>
          </a:xfrm>
          <a:prstGeom prst="rect">
            <a:avLst/>
          </a:prstGeom>
          <a:noFill/>
          <a:ln>
            <a:noFill/>
          </a:ln>
        </p:spPr>
        <p:txBody>
          <a:bodyPr anchorCtr="0" anchor="t" bIns="91425" lIns="91425" spcFirstLastPara="1" rIns="91425" wrap="square" tIns="91425">
            <a:noAutofit/>
          </a:bodyPr>
          <a:lstStyle/>
          <a:p>
            <a:pPr indent="-342900" lvl="0" marL="457200" marR="228600" rtl="0" algn="just">
              <a:lnSpc>
                <a:spcPct val="100000"/>
              </a:lnSpc>
              <a:spcBef>
                <a:spcPts val="1056"/>
              </a:spcBef>
              <a:spcAft>
                <a:spcPts val="0"/>
              </a:spcAft>
              <a:buClr>
                <a:srgbClr val="FFFFFF"/>
              </a:buClr>
              <a:buSzPts val="1800"/>
              <a:buFont typeface="AppleSystemUIFont"/>
              <a:buChar char="●"/>
            </a:pPr>
            <a:r>
              <a:rPr lang="en">
                <a:solidFill>
                  <a:srgbClr val="FFFFFF"/>
                </a:solidFill>
              </a:rPr>
              <a:t>Predict the </a:t>
            </a:r>
            <a:r>
              <a:rPr b="1" lang="en">
                <a:solidFill>
                  <a:srgbClr val="FFFFFF"/>
                </a:solidFill>
              </a:rPr>
              <a:t>time duration in days</a:t>
            </a:r>
            <a:r>
              <a:rPr lang="en">
                <a:solidFill>
                  <a:srgbClr val="FFFFFF"/>
                </a:solidFill>
              </a:rPr>
              <a:t> it takes for a case to be certified or denied.</a:t>
            </a:r>
            <a:r>
              <a:rPr b="1" lang="en">
                <a:solidFill>
                  <a:srgbClr val="FFFFFF"/>
                </a:solidFill>
              </a:rPr>
              <a:t> </a:t>
            </a:r>
            <a:endParaRPr b="1">
              <a:solidFill>
                <a:srgbClr val="FFFFFF"/>
              </a:solidFill>
            </a:endParaRPr>
          </a:p>
          <a:p>
            <a:pPr indent="-342900" lvl="1" marL="914400" marR="228600" rtl="0" algn="just">
              <a:lnSpc>
                <a:spcPct val="100000"/>
              </a:lnSpc>
              <a:spcBef>
                <a:spcPts val="0"/>
              </a:spcBef>
              <a:spcAft>
                <a:spcPts val="0"/>
              </a:spcAft>
              <a:buClr>
                <a:srgbClr val="FFFFFF"/>
              </a:buClr>
              <a:buSzPts val="1800"/>
              <a:buChar char="○"/>
            </a:pPr>
            <a:r>
              <a:rPr lang="en" sz="1800">
                <a:solidFill>
                  <a:srgbClr val="FFFFFF"/>
                </a:solidFill>
              </a:rPr>
              <a:t>On analysis we found that none of the independent variables generated accurate predictions for DURATION. </a:t>
            </a:r>
            <a:endParaRPr sz="1800">
              <a:solidFill>
                <a:srgbClr val="FFFFFF"/>
              </a:solidFill>
            </a:endParaRPr>
          </a:p>
        </p:txBody>
      </p:sp>
      <p:pic>
        <p:nvPicPr>
          <p:cNvPr id="135" name="Google Shape;135;p29"/>
          <p:cNvPicPr preferRelativeResize="0"/>
          <p:nvPr/>
        </p:nvPicPr>
        <p:blipFill>
          <a:blip r:embed="rId4">
            <a:alphaModFix/>
          </a:blip>
          <a:stretch>
            <a:fillRect/>
          </a:stretch>
        </p:blipFill>
        <p:spPr>
          <a:xfrm>
            <a:off x="1651663" y="3108875"/>
            <a:ext cx="5953125"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30"/>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141" name="Google Shape;141;p30"/>
          <p:cNvSpPr txBox="1"/>
          <p:nvPr>
            <p:ph type="title"/>
          </p:nvPr>
        </p:nvSpPr>
        <p:spPr>
          <a:xfrm>
            <a:off x="3028675" y="117300"/>
            <a:ext cx="3321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FFFF"/>
                </a:solidFill>
              </a:rPr>
              <a:t>Linear Regression</a:t>
            </a:r>
            <a:endParaRPr b="1">
              <a:solidFill>
                <a:srgbClr val="FFFFFF"/>
              </a:solidFill>
            </a:endParaRPr>
          </a:p>
        </p:txBody>
      </p:sp>
      <p:sp>
        <p:nvSpPr>
          <p:cNvPr id="142" name="Google Shape;142;p30"/>
          <p:cNvSpPr txBox="1"/>
          <p:nvPr>
            <p:ph idx="1" type="body"/>
          </p:nvPr>
        </p:nvSpPr>
        <p:spPr>
          <a:xfrm>
            <a:off x="496675" y="1471750"/>
            <a:ext cx="4534500" cy="4155600"/>
          </a:xfrm>
          <a:prstGeom prst="rect">
            <a:avLst/>
          </a:prstGeom>
          <a:noFill/>
          <a:ln>
            <a:noFill/>
          </a:ln>
        </p:spPr>
        <p:txBody>
          <a:bodyPr anchorCtr="0" anchor="t" bIns="91425" lIns="91425" spcFirstLastPara="1" rIns="91425" wrap="square" tIns="91425">
            <a:noAutofit/>
          </a:bodyPr>
          <a:lstStyle/>
          <a:p>
            <a:pPr indent="-342900" lvl="0" marL="457200" marR="228600" rtl="0" algn="just">
              <a:lnSpc>
                <a:spcPct val="100000"/>
              </a:lnSpc>
              <a:spcBef>
                <a:spcPts val="1056"/>
              </a:spcBef>
              <a:spcAft>
                <a:spcPts val="0"/>
              </a:spcAft>
              <a:buClr>
                <a:srgbClr val="FFFFFF"/>
              </a:buClr>
              <a:buSzPts val="1800"/>
              <a:buFont typeface="AppleSystemUIFont"/>
              <a:buChar char="●"/>
            </a:pPr>
            <a:r>
              <a:rPr lang="en">
                <a:solidFill>
                  <a:srgbClr val="FFFFFF"/>
                </a:solidFill>
              </a:rPr>
              <a:t>Predict </a:t>
            </a:r>
            <a:r>
              <a:rPr b="1" lang="en">
                <a:solidFill>
                  <a:srgbClr val="FFFFFF"/>
                </a:solidFill>
              </a:rPr>
              <a:t>Threshold Hourly Salary </a:t>
            </a:r>
            <a:r>
              <a:rPr lang="en">
                <a:solidFill>
                  <a:srgbClr val="FFFFFF"/>
                </a:solidFill>
              </a:rPr>
              <a:t>based on Employee hourly salary and Occupation.</a:t>
            </a:r>
            <a:endParaRPr b="1">
              <a:solidFill>
                <a:srgbClr val="FFFFFF"/>
              </a:solidFill>
            </a:endParaRPr>
          </a:p>
          <a:p>
            <a:pPr indent="-342900" lvl="1" marL="914400" marR="228600" rtl="0" algn="just">
              <a:spcBef>
                <a:spcPts val="0"/>
              </a:spcBef>
              <a:spcAft>
                <a:spcPts val="0"/>
              </a:spcAft>
              <a:buClr>
                <a:srgbClr val="FFFFFF"/>
              </a:buClr>
              <a:buSzPts val="1800"/>
              <a:buChar char="○"/>
            </a:pPr>
            <a:r>
              <a:rPr b="1" lang="en" sz="1800">
                <a:solidFill>
                  <a:srgbClr val="FFFFFF"/>
                </a:solidFill>
              </a:rPr>
              <a:t>Wage_Rate_Of_Pay_From_Hour</a:t>
            </a:r>
            <a:r>
              <a:rPr lang="en" sz="1800">
                <a:solidFill>
                  <a:srgbClr val="FFFFFF"/>
                </a:solidFill>
              </a:rPr>
              <a:t> could be used to generate accurate predictions</a:t>
            </a:r>
            <a:endParaRPr sz="1800">
              <a:solidFill>
                <a:srgbClr val="FFFFFF"/>
              </a:solidFill>
            </a:endParaRPr>
          </a:p>
        </p:txBody>
      </p:sp>
      <p:pic>
        <p:nvPicPr>
          <p:cNvPr id="143" name="Google Shape;143;p30"/>
          <p:cNvPicPr preferRelativeResize="0"/>
          <p:nvPr/>
        </p:nvPicPr>
        <p:blipFill rotWithShape="1">
          <a:blip r:embed="rId4">
            <a:alphaModFix/>
          </a:blip>
          <a:srcRect b="0" l="-826" r="0" t="0"/>
          <a:stretch/>
        </p:blipFill>
        <p:spPr>
          <a:xfrm>
            <a:off x="5200150" y="1326400"/>
            <a:ext cx="3681525" cy="3143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31"/>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149" name="Google Shape;149;p31"/>
          <p:cNvSpPr txBox="1"/>
          <p:nvPr>
            <p:ph type="title"/>
          </p:nvPr>
        </p:nvSpPr>
        <p:spPr>
          <a:xfrm>
            <a:off x="3028675" y="117300"/>
            <a:ext cx="3321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FFFF"/>
                </a:solidFill>
              </a:rPr>
              <a:t>Linear Regression</a:t>
            </a:r>
            <a:endParaRPr b="1">
              <a:solidFill>
                <a:srgbClr val="FFFFFF"/>
              </a:solidFill>
            </a:endParaRPr>
          </a:p>
        </p:txBody>
      </p:sp>
      <p:sp>
        <p:nvSpPr>
          <p:cNvPr id="150" name="Google Shape;150;p31"/>
          <p:cNvSpPr txBox="1"/>
          <p:nvPr>
            <p:ph idx="1" type="body"/>
          </p:nvPr>
        </p:nvSpPr>
        <p:spPr>
          <a:xfrm>
            <a:off x="496675" y="1471750"/>
            <a:ext cx="8118000" cy="4155600"/>
          </a:xfrm>
          <a:prstGeom prst="rect">
            <a:avLst/>
          </a:prstGeom>
          <a:noFill/>
          <a:ln>
            <a:noFill/>
          </a:ln>
        </p:spPr>
        <p:txBody>
          <a:bodyPr anchorCtr="0" anchor="t" bIns="91425" lIns="91425" spcFirstLastPara="1" rIns="91425" wrap="square" tIns="91425">
            <a:noAutofit/>
          </a:bodyPr>
          <a:lstStyle/>
          <a:p>
            <a:pPr indent="-342900" lvl="0" marL="457200" marR="228600" rtl="0" algn="just">
              <a:lnSpc>
                <a:spcPct val="100000"/>
              </a:lnSpc>
              <a:spcBef>
                <a:spcPts val="1056"/>
              </a:spcBef>
              <a:spcAft>
                <a:spcPts val="0"/>
              </a:spcAft>
              <a:buClr>
                <a:srgbClr val="FFFFFF"/>
              </a:buClr>
              <a:buSzPts val="1800"/>
              <a:buFont typeface="AppleSystemUIFont"/>
              <a:buChar char="●"/>
            </a:pPr>
            <a:r>
              <a:rPr b="1" lang="en">
                <a:solidFill>
                  <a:srgbClr val="FFFFFF"/>
                </a:solidFill>
              </a:rPr>
              <a:t>Multivariate Regression</a:t>
            </a:r>
            <a:endParaRPr b="1">
              <a:solidFill>
                <a:srgbClr val="FFFFFF"/>
              </a:solidFill>
            </a:endParaRPr>
          </a:p>
          <a:p>
            <a:pPr indent="-342900" lvl="1" marL="914400" marR="228600" rtl="0" algn="l">
              <a:lnSpc>
                <a:spcPct val="100000"/>
              </a:lnSpc>
              <a:spcBef>
                <a:spcPts val="0"/>
              </a:spcBef>
              <a:spcAft>
                <a:spcPts val="0"/>
              </a:spcAft>
              <a:buClr>
                <a:srgbClr val="FFFFFF"/>
              </a:buClr>
              <a:buSzPts val="1800"/>
              <a:buChar char="○"/>
            </a:pPr>
            <a:r>
              <a:rPr lang="en" sz="1800">
                <a:solidFill>
                  <a:srgbClr val="FFFFFF"/>
                </a:solidFill>
              </a:rPr>
              <a:t>Combined Independent variables Occupation and Agent_Present with Dependent variable Hourly_Wage. </a:t>
            </a:r>
            <a:endParaRPr sz="1800">
              <a:solidFill>
                <a:srgbClr val="FFFFFF"/>
              </a:solidFill>
            </a:endParaRPr>
          </a:p>
          <a:p>
            <a:pPr indent="-342900" lvl="1" marL="914400" marR="228600" rtl="0" algn="l">
              <a:lnSpc>
                <a:spcPct val="100000"/>
              </a:lnSpc>
              <a:spcBef>
                <a:spcPts val="0"/>
              </a:spcBef>
              <a:spcAft>
                <a:spcPts val="0"/>
              </a:spcAft>
              <a:buClr>
                <a:srgbClr val="FFFFFF"/>
              </a:buClr>
              <a:buSzPts val="1800"/>
              <a:buChar char="○"/>
            </a:pPr>
            <a:r>
              <a:rPr lang="en" sz="1800">
                <a:solidFill>
                  <a:srgbClr val="FFFFFF"/>
                </a:solidFill>
              </a:rPr>
              <a:t>The results improved after combining OCCUPATION and AGENT_PRESENT with WAGE_RATE_FROM_HOUR</a:t>
            </a:r>
            <a:endParaRPr sz="1800">
              <a:solidFill>
                <a:srgbClr val="FFFFFF"/>
              </a:solidFill>
            </a:endParaRPr>
          </a:p>
          <a:p>
            <a:pPr indent="0" lvl="0" marL="914400" marR="228600" rtl="0" algn="just">
              <a:lnSpc>
                <a:spcPct val="100000"/>
              </a:lnSpc>
              <a:spcBef>
                <a:spcPts val="1056"/>
              </a:spcBef>
              <a:spcAft>
                <a:spcPts val="0"/>
              </a:spcAft>
              <a:buNone/>
            </a:pPr>
            <a:r>
              <a:t/>
            </a:r>
            <a:endParaRPr>
              <a:solidFill>
                <a:srgbClr val="FFFFFF"/>
              </a:solidFill>
            </a:endParaRPr>
          </a:p>
        </p:txBody>
      </p:sp>
      <p:pic>
        <p:nvPicPr>
          <p:cNvPr id="151" name="Google Shape;151;p31"/>
          <p:cNvPicPr preferRelativeResize="0"/>
          <p:nvPr/>
        </p:nvPicPr>
        <p:blipFill>
          <a:blip r:embed="rId4">
            <a:alphaModFix/>
          </a:blip>
          <a:stretch>
            <a:fillRect/>
          </a:stretch>
        </p:blipFill>
        <p:spPr>
          <a:xfrm>
            <a:off x="1396300" y="3639775"/>
            <a:ext cx="6585750" cy="113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32"/>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157" name="Google Shape;157;p32"/>
          <p:cNvSpPr txBox="1"/>
          <p:nvPr>
            <p:ph type="title"/>
          </p:nvPr>
        </p:nvSpPr>
        <p:spPr>
          <a:xfrm>
            <a:off x="3028675" y="117300"/>
            <a:ext cx="3321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FFFF"/>
                </a:solidFill>
              </a:rPr>
              <a:t>Linear Regression</a:t>
            </a:r>
            <a:endParaRPr b="1">
              <a:solidFill>
                <a:srgbClr val="FFFFFF"/>
              </a:solidFill>
            </a:endParaRPr>
          </a:p>
        </p:txBody>
      </p:sp>
      <p:sp>
        <p:nvSpPr>
          <p:cNvPr id="158" name="Google Shape;158;p32"/>
          <p:cNvSpPr txBox="1"/>
          <p:nvPr>
            <p:ph idx="1" type="body"/>
          </p:nvPr>
        </p:nvSpPr>
        <p:spPr>
          <a:xfrm>
            <a:off x="496675" y="1471750"/>
            <a:ext cx="4323600" cy="4155600"/>
          </a:xfrm>
          <a:prstGeom prst="rect">
            <a:avLst/>
          </a:prstGeom>
          <a:noFill/>
          <a:ln>
            <a:noFill/>
          </a:ln>
        </p:spPr>
        <p:txBody>
          <a:bodyPr anchorCtr="0" anchor="t" bIns="91425" lIns="91425" spcFirstLastPara="1" rIns="91425" wrap="square" tIns="91425">
            <a:noAutofit/>
          </a:bodyPr>
          <a:lstStyle/>
          <a:p>
            <a:pPr indent="-342900" lvl="0" marL="457200" marR="228600" rtl="0" algn="just">
              <a:lnSpc>
                <a:spcPct val="100000"/>
              </a:lnSpc>
              <a:spcBef>
                <a:spcPts val="1056"/>
              </a:spcBef>
              <a:spcAft>
                <a:spcPts val="0"/>
              </a:spcAft>
              <a:buClr>
                <a:srgbClr val="FFFFFF"/>
              </a:buClr>
              <a:buSzPts val="1800"/>
              <a:buChar char="●"/>
            </a:pPr>
            <a:r>
              <a:rPr b="1" lang="en">
                <a:solidFill>
                  <a:srgbClr val="FFFFFF"/>
                </a:solidFill>
              </a:rPr>
              <a:t>Regularization</a:t>
            </a:r>
            <a:endParaRPr b="1">
              <a:solidFill>
                <a:srgbClr val="FFFFFF"/>
              </a:solidFill>
            </a:endParaRPr>
          </a:p>
          <a:p>
            <a:pPr indent="-317500" lvl="1" marL="914400" marR="228600" rtl="0" algn="l">
              <a:lnSpc>
                <a:spcPct val="100000"/>
              </a:lnSpc>
              <a:spcBef>
                <a:spcPts val="0"/>
              </a:spcBef>
              <a:spcAft>
                <a:spcPts val="0"/>
              </a:spcAft>
              <a:buClr>
                <a:srgbClr val="FFFFFF"/>
              </a:buClr>
              <a:buSzPts val="1400"/>
              <a:buChar char="○"/>
            </a:pPr>
            <a:r>
              <a:rPr lang="en" sz="1600">
                <a:solidFill>
                  <a:srgbClr val="FFFFFF"/>
                </a:solidFill>
              </a:rPr>
              <a:t>When the above experiments were repeated by adding regularization, the correlation remained  the same. This suggests that although regularization allowed us to build a simpler model in which we used a few predictive features, the model did not improve</a:t>
            </a:r>
            <a:r>
              <a:rPr lang="en">
                <a:solidFill>
                  <a:srgbClr val="FFFFFF"/>
                </a:solidFill>
              </a:rPr>
              <a:t>.</a:t>
            </a:r>
            <a:endParaRPr>
              <a:solidFill>
                <a:srgbClr val="FFFFFF"/>
              </a:solidFill>
            </a:endParaRPr>
          </a:p>
        </p:txBody>
      </p:sp>
      <p:pic>
        <p:nvPicPr>
          <p:cNvPr id="159" name="Google Shape;159;p32"/>
          <p:cNvPicPr preferRelativeResize="0"/>
          <p:nvPr/>
        </p:nvPicPr>
        <p:blipFill>
          <a:blip r:embed="rId4">
            <a:alphaModFix/>
          </a:blip>
          <a:stretch>
            <a:fillRect/>
          </a:stretch>
        </p:blipFill>
        <p:spPr>
          <a:xfrm>
            <a:off x="4721900" y="1826925"/>
            <a:ext cx="4088100" cy="277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33"/>
          <p:cNvPicPr preferRelativeResize="0"/>
          <p:nvPr/>
        </p:nvPicPr>
        <p:blipFill rotWithShape="1">
          <a:blip r:embed="rId3">
            <a:alphaModFix/>
          </a:blip>
          <a:srcRect b="0" l="0" r="0" t="0"/>
          <a:stretch/>
        </p:blipFill>
        <p:spPr>
          <a:xfrm>
            <a:off x="0" y="-140525"/>
            <a:ext cx="9144000" cy="5852183"/>
          </a:xfrm>
          <a:prstGeom prst="rect">
            <a:avLst/>
          </a:prstGeom>
          <a:noFill/>
          <a:ln>
            <a:noFill/>
          </a:ln>
        </p:spPr>
      </p:pic>
      <p:sp>
        <p:nvSpPr>
          <p:cNvPr id="165" name="Google Shape;165;p33"/>
          <p:cNvSpPr txBox="1"/>
          <p:nvPr>
            <p:ph type="title"/>
          </p:nvPr>
        </p:nvSpPr>
        <p:spPr>
          <a:xfrm>
            <a:off x="3028675" y="117300"/>
            <a:ext cx="3321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FFFFF"/>
                </a:solidFill>
              </a:rPr>
              <a:t>Linear Regression</a:t>
            </a:r>
            <a:endParaRPr b="1">
              <a:solidFill>
                <a:srgbClr val="FFFFFF"/>
              </a:solidFill>
            </a:endParaRPr>
          </a:p>
        </p:txBody>
      </p:sp>
      <p:sp>
        <p:nvSpPr>
          <p:cNvPr id="166" name="Google Shape;166;p33"/>
          <p:cNvSpPr txBox="1"/>
          <p:nvPr>
            <p:ph idx="1" type="body"/>
          </p:nvPr>
        </p:nvSpPr>
        <p:spPr>
          <a:xfrm>
            <a:off x="496675" y="1471750"/>
            <a:ext cx="4323600" cy="4155600"/>
          </a:xfrm>
          <a:prstGeom prst="rect">
            <a:avLst/>
          </a:prstGeom>
          <a:noFill/>
          <a:ln>
            <a:noFill/>
          </a:ln>
        </p:spPr>
        <p:txBody>
          <a:bodyPr anchorCtr="0" anchor="t" bIns="91425" lIns="91425" spcFirstLastPara="1" rIns="91425" wrap="square" tIns="91425">
            <a:noAutofit/>
          </a:bodyPr>
          <a:lstStyle/>
          <a:p>
            <a:pPr indent="-342900" lvl="0" marL="457200" marR="228600" rtl="0" algn="just">
              <a:lnSpc>
                <a:spcPct val="100000"/>
              </a:lnSpc>
              <a:spcBef>
                <a:spcPts val="1056"/>
              </a:spcBef>
              <a:spcAft>
                <a:spcPts val="0"/>
              </a:spcAft>
              <a:buClr>
                <a:srgbClr val="FFFFFF"/>
              </a:buClr>
              <a:buSzPts val="1800"/>
              <a:buChar char="●"/>
            </a:pPr>
            <a:r>
              <a:rPr b="1" lang="en">
                <a:solidFill>
                  <a:srgbClr val="FFFFFF"/>
                </a:solidFill>
              </a:rPr>
              <a:t>Random train and test datasets</a:t>
            </a:r>
            <a:endParaRPr b="1">
              <a:solidFill>
                <a:srgbClr val="FFFFFF"/>
              </a:solidFill>
            </a:endParaRPr>
          </a:p>
          <a:p>
            <a:pPr indent="-317500" lvl="1" marL="914400" marR="228600" rtl="0" algn="l">
              <a:lnSpc>
                <a:spcPct val="100000"/>
              </a:lnSpc>
              <a:spcBef>
                <a:spcPts val="0"/>
              </a:spcBef>
              <a:spcAft>
                <a:spcPts val="0"/>
              </a:spcAft>
              <a:buClr>
                <a:srgbClr val="FFFFFF"/>
              </a:buClr>
              <a:buSzPts val="1400"/>
              <a:buChar char="○"/>
            </a:pPr>
            <a:r>
              <a:rPr lang="en" sz="1600">
                <a:solidFill>
                  <a:srgbClr val="FFFFFF"/>
                </a:solidFill>
              </a:rPr>
              <a:t> We can see that after choosing random test and training samples, the results are almost the same.</a:t>
            </a:r>
            <a:endParaRPr sz="1600">
              <a:solidFill>
                <a:srgbClr val="FFFFFF"/>
              </a:solidFill>
            </a:endParaRPr>
          </a:p>
          <a:p>
            <a:pPr indent="0" lvl="0" marL="914400" marR="228600" rtl="0" algn="l">
              <a:lnSpc>
                <a:spcPct val="100000"/>
              </a:lnSpc>
              <a:spcBef>
                <a:spcPts val="1056"/>
              </a:spcBef>
              <a:spcAft>
                <a:spcPts val="0"/>
              </a:spcAft>
              <a:buNone/>
            </a:pPr>
            <a:r>
              <a:t/>
            </a:r>
            <a:endParaRPr sz="1600">
              <a:solidFill>
                <a:srgbClr val="FFFFFF"/>
              </a:solidFill>
            </a:endParaRPr>
          </a:p>
        </p:txBody>
      </p:sp>
      <p:pic>
        <p:nvPicPr>
          <p:cNvPr id="167" name="Google Shape;167;p33"/>
          <p:cNvPicPr preferRelativeResize="0"/>
          <p:nvPr/>
        </p:nvPicPr>
        <p:blipFill>
          <a:blip r:embed="rId4">
            <a:alphaModFix/>
          </a:blip>
          <a:stretch>
            <a:fillRect/>
          </a:stretch>
        </p:blipFill>
        <p:spPr>
          <a:xfrm>
            <a:off x="4674625" y="1026150"/>
            <a:ext cx="4286250" cy="3924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