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Old Standard TT"/>
      <p:regular r:id="rId32"/>
      <p:bold r:id="rId33"/>
      <p: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OldStandardTT-bold.fntdata"/><Relationship Id="rId10" Type="http://schemas.openxmlformats.org/officeDocument/2006/relationships/slide" Target="slides/slide5.xml"/><Relationship Id="rId32" Type="http://schemas.openxmlformats.org/officeDocument/2006/relationships/font" Target="fonts/OldStandardTT-regular.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ldStandardTT-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9d7ae5576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9d7ae5576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9800ba4ffe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9800ba4ffe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9800ba4ffe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9800ba4ffe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9800ba4ffe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9800ba4ff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9800ba4ffe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9800ba4ff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9d7ae5576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9d7ae5576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9d7ae5576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9d7ae5576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9800ba4ffe_0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9800ba4ff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9800ba4ff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9800ba4ff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9f77d7ade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9f77d7ade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9f77d7ade8_1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9f77d7ade8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9f77d7ade8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9f77d7ade8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9f77d7ade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9f77d7ade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9f77d7ade8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9f77d7ade8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9d7ae5576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9d7ae5576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9800ba4f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9800ba4f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9800ba4ff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9800ba4ff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9800ba4ff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9800ba4ff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9800ba4ff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9800ba4ff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3.jpg"/><Relationship Id="rId4" Type="http://schemas.openxmlformats.org/officeDocument/2006/relationships/image" Target="../media/image1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3.jpg"/><Relationship Id="rId4" Type="http://schemas.openxmlformats.org/officeDocument/2006/relationships/image" Target="../media/image17.jpg"/><Relationship Id="rId5" Type="http://schemas.openxmlformats.org/officeDocument/2006/relationships/image" Target="../media/image18.jpg"/><Relationship Id="rId6" Type="http://schemas.openxmlformats.org/officeDocument/2006/relationships/image" Target="../media/image2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1.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drive.google.com/drive/folders/1cXPMqGUR9GrVAwS6pGZY1oiucAhrsndw" TargetMode="External"/><Relationship Id="rId4" Type="http://schemas.openxmlformats.org/officeDocument/2006/relationships/hyperlink" Target="https://www.kaggle.com/datasets" TargetMode="External"/><Relationship Id="rId10" Type="http://schemas.openxmlformats.org/officeDocument/2006/relationships/hyperlink" Target="https://androidkt.com/choose-cross-entropy-loss-function-in-keras/#:~:text=Categorical%20cross%2Dentropy%20is%20based,Multi%2Dlabel" TargetMode="External"/><Relationship Id="rId9" Type="http://schemas.openxmlformats.org/officeDocument/2006/relationships/hyperlink" Target="https://www.analyticsvidhya.com/blog/2021/10/a-comprehensive-guide-on-deep-learning-optimizers/#:~:text=The%20results%20of%20the%20Adam,for%20most%20of%20the%20applications" TargetMode="External"/><Relationship Id="rId5" Type="http://schemas.openxmlformats.org/officeDocument/2006/relationships/hyperlink" Target="https://www.kaggle.com/code/jmurthy/simple-eda/notebook" TargetMode="External"/><Relationship Id="rId6" Type="http://schemas.openxmlformats.org/officeDocument/2006/relationships/hyperlink" Target="https://github.com/d-misra/Multi-label-movie-poster-genre-classification" TargetMode="External"/><Relationship Id="rId7" Type="http://schemas.openxmlformats.org/officeDocument/2006/relationships/hyperlink" Target="https://towardsdatascience.com/predict-movie-earnings-with-posters-786e9fd82bdc" TargetMode="External"/><Relationship Id="rId8" Type="http://schemas.openxmlformats.org/officeDocument/2006/relationships/hyperlink" Target="https://gist.github.com/jinglescode/60b496abfd87b2093da9cf55bde2e94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drive.google.com/drive/folders/1RAntltxcDNvmFkWb2Jxe1FNe4lIDIcVd?usp=sharing" TargetMode="External"/><Relationship Id="rId4" Type="http://schemas.openxmlformats.org/officeDocument/2006/relationships/image" Target="../media/image2.jpg"/><Relationship Id="rId5" Type="http://schemas.openxmlformats.org/officeDocument/2006/relationships/image" Target="../media/image1.jpg"/><Relationship Id="rId6"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458225"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AI/ML PROJECT</a:t>
            </a:r>
            <a:endParaRPr/>
          </a:p>
        </p:txBody>
      </p:sp>
      <p:sp>
        <p:nvSpPr>
          <p:cNvPr id="60" name="Google Shape;60;p13"/>
          <p:cNvSpPr txBox="1"/>
          <p:nvPr>
            <p:ph idx="1" type="subTitle"/>
          </p:nvPr>
        </p:nvSpPr>
        <p:spPr>
          <a:xfrm>
            <a:off x="512700" y="3840653"/>
            <a:ext cx="8118600" cy="109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t>Vatsal Goyal - 200020158</a:t>
            </a:r>
            <a:endParaRPr sz="1500"/>
          </a:p>
          <a:p>
            <a:pPr indent="0" lvl="0" marL="0" rtl="0" algn="l">
              <a:spcBef>
                <a:spcPts val="0"/>
              </a:spcBef>
              <a:spcAft>
                <a:spcPts val="0"/>
              </a:spcAft>
              <a:buNone/>
            </a:pPr>
            <a:r>
              <a:rPr lang="en" sz="1500"/>
              <a:t>Kanishka Mittal - 200050058</a:t>
            </a:r>
            <a:endParaRPr sz="1500"/>
          </a:p>
          <a:p>
            <a:pPr indent="0" lvl="0" marL="0" rtl="0" algn="l">
              <a:spcBef>
                <a:spcPts val="0"/>
              </a:spcBef>
              <a:spcAft>
                <a:spcPts val="0"/>
              </a:spcAft>
              <a:buNone/>
            </a:pPr>
            <a:r>
              <a:rPr lang="en" sz="1500"/>
              <a:t>Khyati Patel - 200050102</a:t>
            </a:r>
            <a:endParaRPr sz="1500"/>
          </a:p>
          <a:p>
            <a:pPr indent="0" lvl="0" marL="0" rtl="0" algn="l">
              <a:spcBef>
                <a:spcPts val="0"/>
              </a:spcBef>
              <a:spcAft>
                <a:spcPts val="0"/>
              </a:spcAft>
              <a:buNone/>
            </a:pPr>
            <a:r>
              <a:rPr lang="en" sz="1500"/>
              <a:t>Sanyam Saxena - 200260047</a:t>
            </a:r>
            <a:endParaRPr sz="1500"/>
          </a:p>
          <a:p>
            <a:pPr indent="0" lvl="0" marL="0" rtl="0" algn="l">
              <a:spcBef>
                <a:spcPts val="0"/>
              </a:spcBef>
              <a:spcAft>
                <a:spcPts val="0"/>
              </a:spcAft>
              <a:buNone/>
            </a:pPr>
            <a:r>
              <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512700" y="1893300"/>
            <a:ext cx="34053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Models</a:t>
            </a:r>
            <a:endParaRPr/>
          </a:p>
        </p:txBody>
      </p:sp>
      <p:sp>
        <p:nvSpPr>
          <p:cNvPr id="127" name="Google Shape;127;p22"/>
          <p:cNvSpPr txBox="1"/>
          <p:nvPr/>
        </p:nvSpPr>
        <p:spPr>
          <a:xfrm>
            <a:off x="4480475" y="2109625"/>
            <a:ext cx="4350000" cy="1462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u="sng">
                <a:solidFill>
                  <a:schemeClr val="lt1"/>
                </a:solidFill>
                <a:latin typeface="Old Standard TT"/>
                <a:ea typeface="Old Standard TT"/>
                <a:cs typeface="Old Standard TT"/>
                <a:sym typeface="Old Standard TT"/>
              </a:rPr>
              <a:t>Optimizer, Loss Function and Epochs</a:t>
            </a:r>
            <a:endParaRPr b="1" sz="1800" u="sng">
              <a:solidFill>
                <a:schemeClr val="lt1"/>
              </a:solidFill>
              <a:latin typeface="Old Standard TT"/>
              <a:ea typeface="Old Standard TT"/>
              <a:cs typeface="Old Standard TT"/>
              <a:sym typeface="Old Standard TT"/>
            </a:endParaRPr>
          </a:p>
          <a:p>
            <a:pPr indent="0" lvl="0" marL="0" rtl="0" algn="l">
              <a:lnSpc>
                <a:spcPct val="115000"/>
              </a:lnSpc>
              <a:spcBef>
                <a:spcPts val="0"/>
              </a:spcBef>
              <a:spcAft>
                <a:spcPts val="0"/>
              </a:spcAft>
              <a:buNone/>
            </a:pPr>
            <a:r>
              <a:t/>
            </a:r>
            <a:endParaRPr>
              <a:solidFill>
                <a:schemeClr val="lt1"/>
              </a:solidFill>
              <a:latin typeface="Old Standard TT"/>
              <a:ea typeface="Old Standard TT"/>
              <a:cs typeface="Old Standard TT"/>
              <a:sym typeface="Old Standard TT"/>
            </a:endParaRPr>
          </a:p>
          <a:p>
            <a:pPr indent="-317500" lvl="0" marL="457200" rtl="0" algn="l">
              <a:lnSpc>
                <a:spcPct val="115000"/>
              </a:lnSpc>
              <a:spcBef>
                <a:spcPts val="0"/>
              </a:spcBef>
              <a:spcAft>
                <a:spcPts val="0"/>
              </a:spcAft>
              <a:buClr>
                <a:schemeClr val="lt1"/>
              </a:buClr>
              <a:buSzPts val="1400"/>
              <a:buFont typeface="Old Standard TT"/>
              <a:buChar char="●"/>
            </a:pPr>
            <a:r>
              <a:rPr b="1" lang="en">
                <a:solidFill>
                  <a:schemeClr val="lt1"/>
                </a:solidFill>
                <a:latin typeface="Old Standard TT"/>
                <a:ea typeface="Old Standard TT"/>
                <a:cs typeface="Old Standard TT"/>
                <a:sym typeface="Old Standard TT"/>
              </a:rPr>
              <a:t>Optimizer- </a:t>
            </a:r>
            <a:r>
              <a:rPr lang="en">
                <a:solidFill>
                  <a:schemeClr val="lt1"/>
                </a:solidFill>
                <a:latin typeface="Old Standard TT"/>
                <a:ea typeface="Old Standard TT"/>
                <a:cs typeface="Old Standard TT"/>
                <a:sym typeface="Old Standard TT"/>
              </a:rPr>
              <a:t>Adam optimizer</a:t>
            </a:r>
            <a:endParaRPr>
              <a:solidFill>
                <a:schemeClr val="lt1"/>
              </a:solidFill>
              <a:latin typeface="Old Standard TT"/>
              <a:ea typeface="Old Standard TT"/>
              <a:cs typeface="Old Standard TT"/>
              <a:sym typeface="Old Standard TT"/>
            </a:endParaRPr>
          </a:p>
          <a:p>
            <a:pPr indent="-317500" lvl="0" marL="457200" rtl="0" algn="l">
              <a:lnSpc>
                <a:spcPct val="115000"/>
              </a:lnSpc>
              <a:spcBef>
                <a:spcPts val="0"/>
              </a:spcBef>
              <a:spcAft>
                <a:spcPts val="0"/>
              </a:spcAft>
              <a:buClr>
                <a:schemeClr val="lt1"/>
              </a:buClr>
              <a:buSzPts val="1400"/>
              <a:buFont typeface="Old Standard TT"/>
              <a:buChar char="●"/>
            </a:pPr>
            <a:r>
              <a:rPr b="1" lang="en">
                <a:solidFill>
                  <a:schemeClr val="lt1"/>
                </a:solidFill>
                <a:latin typeface="Old Standard TT"/>
                <a:ea typeface="Old Standard TT"/>
                <a:cs typeface="Old Standard TT"/>
                <a:sym typeface="Old Standard TT"/>
              </a:rPr>
              <a:t>Loss Function-</a:t>
            </a:r>
            <a:r>
              <a:rPr lang="en">
                <a:solidFill>
                  <a:schemeClr val="lt1"/>
                </a:solidFill>
                <a:latin typeface="Old Standard TT"/>
                <a:ea typeface="Old Standard TT"/>
                <a:cs typeface="Old Standard TT"/>
                <a:sym typeface="Old Standard TT"/>
              </a:rPr>
              <a:t> Binary Cross Entropy</a:t>
            </a:r>
            <a:endParaRPr>
              <a:solidFill>
                <a:schemeClr val="lt1"/>
              </a:solidFill>
              <a:latin typeface="Old Standard TT"/>
              <a:ea typeface="Old Standard TT"/>
              <a:cs typeface="Old Standard TT"/>
              <a:sym typeface="Old Standard TT"/>
            </a:endParaRPr>
          </a:p>
          <a:p>
            <a:pPr indent="-317500" lvl="0" marL="457200" rtl="0" algn="l">
              <a:lnSpc>
                <a:spcPct val="115000"/>
              </a:lnSpc>
              <a:spcBef>
                <a:spcPts val="0"/>
              </a:spcBef>
              <a:spcAft>
                <a:spcPts val="0"/>
              </a:spcAft>
              <a:buClr>
                <a:schemeClr val="lt1"/>
              </a:buClr>
              <a:buSzPts val="1400"/>
              <a:buFont typeface="Old Standard TT"/>
              <a:buChar char="●"/>
            </a:pPr>
            <a:r>
              <a:rPr b="1" lang="en">
                <a:solidFill>
                  <a:schemeClr val="lt1"/>
                </a:solidFill>
                <a:latin typeface="Old Standard TT"/>
                <a:ea typeface="Old Standard TT"/>
                <a:cs typeface="Old Standard TT"/>
                <a:sym typeface="Old Standard TT"/>
              </a:rPr>
              <a:t>Early stopping- </a:t>
            </a:r>
            <a:r>
              <a:rPr lang="en">
                <a:solidFill>
                  <a:schemeClr val="lt1"/>
                </a:solidFill>
                <a:latin typeface="Old Standard TT"/>
                <a:ea typeface="Old Standard TT"/>
                <a:cs typeface="Old Standard TT"/>
                <a:sym typeface="Old Standard TT"/>
              </a:rPr>
              <a:t>Patience of 10</a:t>
            </a:r>
            <a:endParaRPr>
              <a:solidFill>
                <a:schemeClr val="lt1"/>
              </a:solidFill>
              <a:latin typeface="Old Standard TT"/>
              <a:ea typeface="Old Standard TT"/>
              <a:cs typeface="Old Standard TT"/>
              <a:sym typeface="Old Standard T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13915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CNN Model 1- Custom Architecture</a:t>
            </a:r>
            <a:endParaRPr/>
          </a:p>
        </p:txBody>
      </p:sp>
      <p:sp>
        <p:nvSpPr>
          <p:cNvPr id="133" name="Google Shape;133;p23"/>
          <p:cNvSpPr txBox="1"/>
          <p:nvPr>
            <p:ph idx="1" type="body"/>
          </p:nvPr>
        </p:nvSpPr>
        <p:spPr>
          <a:xfrm>
            <a:off x="4924975" y="752350"/>
            <a:ext cx="3999900" cy="1544400"/>
          </a:xfrm>
          <a:prstGeom prst="rect">
            <a:avLst/>
          </a:prstGeom>
        </p:spPr>
        <p:txBody>
          <a:bodyPr anchorCtr="0" anchor="t" bIns="91425" lIns="91425" spcFirstLastPara="1" rIns="91425" wrap="square" tIns="91425">
            <a:spAutoFit/>
          </a:bodyPr>
          <a:lstStyle/>
          <a:p>
            <a:pPr indent="0" lvl="0" marL="0" rtl="0" algn="l">
              <a:lnSpc>
                <a:spcPct val="50000"/>
              </a:lnSpc>
              <a:spcBef>
                <a:spcPts val="0"/>
              </a:spcBef>
              <a:spcAft>
                <a:spcPts val="0"/>
              </a:spcAft>
              <a:buNone/>
            </a:pPr>
            <a:r>
              <a:rPr b="1" lang="en"/>
              <a:t>                        </a:t>
            </a:r>
            <a:r>
              <a:rPr b="1" lang="en"/>
              <a:t>Hyperparameters</a:t>
            </a:r>
            <a:endParaRPr b="1"/>
          </a:p>
          <a:p>
            <a:pPr indent="0" lvl="0" marL="0" rtl="0" algn="ctr">
              <a:lnSpc>
                <a:spcPct val="50000"/>
              </a:lnSpc>
              <a:spcBef>
                <a:spcPts val="1600"/>
              </a:spcBef>
              <a:spcAft>
                <a:spcPts val="0"/>
              </a:spcAft>
              <a:buNone/>
            </a:pPr>
            <a:r>
              <a:rPr lang="en"/>
              <a:t>Epochs - 100</a:t>
            </a:r>
            <a:endParaRPr/>
          </a:p>
          <a:p>
            <a:pPr indent="0" lvl="0" marL="0" rtl="0" algn="ctr">
              <a:lnSpc>
                <a:spcPct val="50000"/>
              </a:lnSpc>
              <a:spcBef>
                <a:spcPts val="1600"/>
              </a:spcBef>
              <a:spcAft>
                <a:spcPts val="0"/>
              </a:spcAft>
              <a:buNone/>
            </a:pPr>
            <a:r>
              <a:rPr lang="en"/>
              <a:t>Batch Size - 32</a:t>
            </a:r>
            <a:endParaRPr/>
          </a:p>
          <a:p>
            <a:pPr indent="0" lvl="0" marL="0" rtl="0" algn="ctr">
              <a:lnSpc>
                <a:spcPct val="50000"/>
              </a:lnSpc>
              <a:spcBef>
                <a:spcPts val="1600"/>
              </a:spcBef>
              <a:spcAft>
                <a:spcPts val="0"/>
              </a:spcAft>
              <a:buNone/>
            </a:pPr>
            <a:r>
              <a:rPr b="1" lang="en"/>
              <a:t>Loss function </a:t>
            </a:r>
            <a:endParaRPr b="1"/>
          </a:p>
          <a:p>
            <a:pPr indent="0" lvl="0" marL="0" rtl="0" algn="ctr">
              <a:lnSpc>
                <a:spcPct val="50000"/>
              </a:lnSpc>
              <a:spcBef>
                <a:spcPts val="1600"/>
              </a:spcBef>
              <a:spcAft>
                <a:spcPts val="1600"/>
              </a:spcAft>
              <a:buNone/>
            </a:pPr>
            <a:r>
              <a:rPr lang="en"/>
              <a:t>binary cross-entropy</a:t>
            </a:r>
            <a:endParaRPr b="1"/>
          </a:p>
        </p:txBody>
      </p:sp>
      <p:pic>
        <p:nvPicPr>
          <p:cNvPr id="134" name="Google Shape;134;p23"/>
          <p:cNvPicPr preferRelativeResize="0"/>
          <p:nvPr/>
        </p:nvPicPr>
        <p:blipFill>
          <a:blip r:embed="rId3">
            <a:alphaModFix/>
          </a:blip>
          <a:stretch>
            <a:fillRect/>
          </a:stretch>
        </p:blipFill>
        <p:spPr>
          <a:xfrm>
            <a:off x="142425" y="1135126"/>
            <a:ext cx="4613275" cy="3470300"/>
          </a:xfrm>
          <a:prstGeom prst="rect">
            <a:avLst/>
          </a:prstGeom>
          <a:noFill/>
          <a:ln>
            <a:noFill/>
          </a:ln>
        </p:spPr>
      </p:pic>
      <p:sp>
        <p:nvSpPr>
          <p:cNvPr id="135" name="Google Shape;135;p23"/>
          <p:cNvSpPr txBox="1"/>
          <p:nvPr/>
        </p:nvSpPr>
        <p:spPr>
          <a:xfrm>
            <a:off x="5084275" y="2365025"/>
            <a:ext cx="3840600" cy="3023100"/>
          </a:xfrm>
          <a:prstGeom prst="rect">
            <a:avLst/>
          </a:prstGeom>
          <a:noFill/>
          <a:ln>
            <a:noFill/>
          </a:ln>
        </p:spPr>
        <p:txBody>
          <a:bodyPr anchorCtr="0" anchor="t" bIns="91425" lIns="91425" spcFirstLastPara="1" rIns="91425" wrap="square" tIns="91425">
            <a:spAutoFit/>
          </a:bodyPr>
          <a:lstStyle/>
          <a:p>
            <a:pPr indent="0" lvl="0" marL="0" rtl="0" algn="ctr">
              <a:lnSpc>
                <a:spcPct val="40000"/>
              </a:lnSpc>
              <a:spcBef>
                <a:spcPts val="0"/>
              </a:spcBef>
              <a:spcAft>
                <a:spcPts val="0"/>
              </a:spcAft>
              <a:buNone/>
            </a:pPr>
            <a:r>
              <a:rPr b="1" lang="en">
                <a:solidFill>
                  <a:schemeClr val="dk1"/>
                </a:solidFill>
                <a:latin typeface="Old Standard TT"/>
                <a:ea typeface="Old Standard TT"/>
                <a:cs typeface="Old Standard TT"/>
                <a:sym typeface="Old Standard TT"/>
              </a:rPr>
              <a:t>Split 0.7-0.27-0.03 </a:t>
            </a:r>
            <a:endParaRPr b="1">
              <a:solidFill>
                <a:schemeClr val="dk1"/>
              </a:solidFill>
              <a:latin typeface="Old Standard TT"/>
              <a:ea typeface="Old Standard TT"/>
              <a:cs typeface="Old Standard TT"/>
              <a:sym typeface="Old Standard TT"/>
            </a:endParaRPr>
          </a:p>
          <a:p>
            <a:pPr indent="0" lvl="0" marL="0" rtl="0" algn="ctr">
              <a:lnSpc>
                <a:spcPct val="40000"/>
              </a:lnSpc>
              <a:spcBef>
                <a:spcPts val="1600"/>
              </a:spcBef>
              <a:spcAft>
                <a:spcPts val="0"/>
              </a:spcAft>
              <a:buNone/>
            </a:pPr>
            <a:r>
              <a:rPr lang="en">
                <a:solidFill>
                  <a:schemeClr val="dk1"/>
                </a:solidFill>
                <a:latin typeface="Old Standard TT"/>
                <a:ea typeface="Old Standard TT"/>
                <a:cs typeface="Old Standard TT"/>
                <a:sym typeface="Old Standard TT"/>
              </a:rPr>
              <a:t>Validation Accur</a:t>
            </a:r>
            <a:r>
              <a:rPr lang="en">
                <a:solidFill>
                  <a:schemeClr val="dk1"/>
                </a:solidFill>
                <a:latin typeface="Old Standard TT"/>
                <a:ea typeface="Old Standard TT"/>
                <a:cs typeface="Old Standard TT"/>
                <a:sym typeface="Old Standard TT"/>
              </a:rPr>
              <a:t>acy- 57.46 % </a:t>
            </a:r>
            <a:endParaRPr>
              <a:solidFill>
                <a:schemeClr val="dk1"/>
              </a:solidFill>
              <a:latin typeface="Old Standard TT"/>
              <a:ea typeface="Old Standard TT"/>
              <a:cs typeface="Old Standard TT"/>
              <a:sym typeface="Old Standard TT"/>
            </a:endParaRPr>
          </a:p>
          <a:p>
            <a:pPr indent="0" lvl="0" marL="0" rtl="0" algn="ctr">
              <a:lnSpc>
                <a:spcPct val="40000"/>
              </a:lnSpc>
              <a:spcBef>
                <a:spcPts val="1600"/>
              </a:spcBef>
              <a:spcAft>
                <a:spcPts val="0"/>
              </a:spcAft>
              <a:buNone/>
            </a:pPr>
            <a:r>
              <a:rPr lang="en">
                <a:solidFill>
                  <a:schemeClr val="dk1"/>
                </a:solidFill>
                <a:latin typeface="Old Standard TT"/>
                <a:ea typeface="Old Standard TT"/>
                <a:cs typeface="Old Standard TT"/>
                <a:sym typeface="Old Standard TT"/>
              </a:rPr>
              <a:t>Test Accuracy- 65.51 </a:t>
            </a:r>
            <a:r>
              <a:rPr lang="en">
                <a:solidFill>
                  <a:schemeClr val="dk1"/>
                </a:solidFill>
                <a:latin typeface="Old Standard TT"/>
                <a:ea typeface="Old Standard TT"/>
                <a:cs typeface="Old Standard TT"/>
                <a:sym typeface="Old Standard TT"/>
              </a:rPr>
              <a:t>%</a:t>
            </a:r>
            <a:endParaRPr>
              <a:solidFill>
                <a:schemeClr val="dk1"/>
              </a:solidFill>
              <a:latin typeface="Old Standard TT"/>
              <a:ea typeface="Old Standard TT"/>
              <a:cs typeface="Old Standard TT"/>
              <a:sym typeface="Old Standard TT"/>
            </a:endParaRPr>
          </a:p>
          <a:p>
            <a:pPr indent="0" lvl="0" marL="0" rtl="0" algn="ctr">
              <a:lnSpc>
                <a:spcPct val="40000"/>
              </a:lnSpc>
              <a:spcBef>
                <a:spcPts val="1600"/>
              </a:spcBef>
              <a:spcAft>
                <a:spcPts val="0"/>
              </a:spcAft>
              <a:buNone/>
            </a:pPr>
            <a:r>
              <a:rPr b="1" lang="en">
                <a:solidFill>
                  <a:schemeClr val="dk1"/>
                </a:solidFill>
                <a:latin typeface="Old Standard TT"/>
                <a:ea typeface="Old Standard TT"/>
                <a:cs typeface="Old Standard TT"/>
                <a:sym typeface="Old Standard TT"/>
              </a:rPr>
              <a:t>Split 0.7-0.15-0.15</a:t>
            </a:r>
            <a:r>
              <a:rPr lang="en">
                <a:solidFill>
                  <a:schemeClr val="dk1"/>
                </a:solidFill>
                <a:latin typeface="Old Standard TT"/>
                <a:ea typeface="Old Standard TT"/>
                <a:cs typeface="Old Standard TT"/>
                <a:sym typeface="Old Standard TT"/>
              </a:rPr>
              <a:t> </a:t>
            </a:r>
            <a:endParaRPr>
              <a:solidFill>
                <a:schemeClr val="dk1"/>
              </a:solidFill>
              <a:latin typeface="Old Standard TT"/>
              <a:ea typeface="Old Standard TT"/>
              <a:cs typeface="Old Standard TT"/>
              <a:sym typeface="Old Standard TT"/>
            </a:endParaRPr>
          </a:p>
          <a:p>
            <a:pPr indent="0" lvl="0" marL="0" rtl="0" algn="ctr">
              <a:lnSpc>
                <a:spcPct val="40000"/>
              </a:lnSpc>
              <a:spcBef>
                <a:spcPts val="1600"/>
              </a:spcBef>
              <a:spcAft>
                <a:spcPts val="0"/>
              </a:spcAft>
              <a:buNone/>
            </a:pPr>
            <a:r>
              <a:rPr lang="en">
                <a:solidFill>
                  <a:schemeClr val="dk1"/>
                </a:solidFill>
                <a:latin typeface="Old Standard TT"/>
                <a:ea typeface="Old Standard TT"/>
                <a:cs typeface="Old Standard TT"/>
                <a:sym typeface="Old Standard TT"/>
              </a:rPr>
              <a:t>Validation Accuracy- 62.16 % </a:t>
            </a:r>
            <a:endParaRPr>
              <a:solidFill>
                <a:schemeClr val="dk1"/>
              </a:solidFill>
              <a:latin typeface="Old Standard TT"/>
              <a:ea typeface="Old Standard TT"/>
              <a:cs typeface="Old Standard TT"/>
              <a:sym typeface="Old Standard TT"/>
            </a:endParaRPr>
          </a:p>
          <a:p>
            <a:pPr indent="0" lvl="0" marL="0" rtl="0" algn="ctr">
              <a:lnSpc>
                <a:spcPct val="40000"/>
              </a:lnSpc>
              <a:spcBef>
                <a:spcPts val="1600"/>
              </a:spcBef>
              <a:spcAft>
                <a:spcPts val="0"/>
              </a:spcAft>
              <a:buNone/>
            </a:pPr>
            <a:r>
              <a:rPr lang="en">
                <a:solidFill>
                  <a:schemeClr val="dk1"/>
                </a:solidFill>
                <a:latin typeface="Old Standard TT"/>
                <a:ea typeface="Old Standard TT"/>
                <a:cs typeface="Old Standard TT"/>
                <a:sym typeface="Old Standard TT"/>
              </a:rPr>
              <a:t>Test Accuracy- 55.03 %</a:t>
            </a:r>
            <a:endParaRPr>
              <a:solidFill>
                <a:schemeClr val="dk1"/>
              </a:solidFill>
              <a:latin typeface="Old Standard TT"/>
              <a:ea typeface="Old Standard TT"/>
              <a:cs typeface="Old Standard TT"/>
              <a:sym typeface="Old Standard TT"/>
            </a:endParaRPr>
          </a:p>
          <a:p>
            <a:pPr indent="0" lvl="0" marL="0" rtl="0" algn="ctr">
              <a:lnSpc>
                <a:spcPct val="40000"/>
              </a:lnSpc>
              <a:spcBef>
                <a:spcPts val="1600"/>
              </a:spcBef>
              <a:spcAft>
                <a:spcPts val="0"/>
              </a:spcAft>
              <a:buNone/>
            </a:pPr>
            <a:r>
              <a:rPr b="1" lang="en">
                <a:solidFill>
                  <a:schemeClr val="dk1"/>
                </a:solidFill>
                <a:latin typeface="Old Standard TT"/>
                <a:ea typeface="Old Standard TT"/>
                <a:cs typeface="Old Standard TT"/>
                <a:sym typeface="Old Standard TT"/>
              </a:rPr>
              <a:t>Split 0.8-0.1-0.1</a:t>
            </a:r>
            <a:r>
              <a:rPr lang="en">
                <a:solidFill>
                  <a:schemeClr val="dk1"/>
                </a:solidFill>
                <a:latin typeface="Old Standard TT"/>
                <a:ea typeface="Old Standard TT"/>
                <a:cs typeface="Old Standard TT"/>
                <a:sym typeface="Old Standard TT"/>
              </a:rPr>
              <a:t> </a:t>
            </a:r>
            <a:endParaRPr>
              <a:solidFill>
                <a:schemeClr val="dk1"/>
              </a:solidFill>
              <a:latin typeface="Old Standard TT"/>
              <a:ea typeface="Old Standard TT"/>
              <a:cs typeface="Old Standard TT"/>
              <a:sym typeface="Old Standard TT"/>
            </a:endParaRPr>
          </a:p>
          <a:p>
            <a:pPr indent="0" lvl="0" marL="0" rtl="0" algn="ctr">
              <a:lnSpc>
                <a:spcPct val="40000"/>
              </a:lnSpc>
              <a:spcBef>
                <a:spcPts val="1600"/>
              </a:spcBef>
              <a:spcAft>
                <a:spcPts val="0"/>
              </a:spcAft>
              <a:buNone/>
            </a:pPr>
            <a:r>
              <a:rPr lang="en">
                <a:solidFill>
                  <a:schemeClr val="dk1"/>
                </a:solidFill>
                <a:latin typeface="Old Standard TT"/>
                <a:ea typeface="Old Standard TT"/>
                <a:cs typeface="Old Standard TT"/>
                <a:sym typeface="Old Standard TT"/>
              </a:rPr>
              <a:t>Validation Accuracy- 60.20 % </a:t>
            </a:r>
            <a:endParaRPr>
              <a:solidFill>
                <a:schemeClr val="dk1"/>
              </a:solidFill>
              <a:latin typeface="Old Standard TT"/>
              <a:ea typeface="Old Standard TT"/>
              <a:cs typeface="Old Standard TT"/>
              <a:sym typeface="Old Standard TT"/>
            </a:endParaRPr>
          </a:p>
          <a:p>
            <a:pPr indent="0" lvl="0" marL="0" rtl="0" algn="ctr">
              <a:lnSpc>
                <a:spcPct val="40000"/>
              </a:lnSpc>
              <a:spcBef>
                <a:spcPts val="160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Test Accuracy- 67.67  % </a:t>
            </a:r>
            <a:endParaRPr>
              <a:solidFill>
                <a:schemeClr val="dk1"/>
              </a:solidFill>
              <a:latin typeface="Old Standard TT"/>
              <a:ea typeface="Old Standard TT"/>
              <a:cs typeface="Old Standard TT"/>
              <a:sym typeface="Old Standard TT"/>
            </a:endParaRPr>
          </a:p>
          <a:p>
            <a:pPr indent="0" lvl="0" marL="0" rtl="0" algn="l">
              <a:spcBef>
                <a:spcPts val="160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results related to CNN Model 1</a:t>
            </a:r>
            <a:endParaRPr/>
          </a:p>
        </p:txBody>
      </p:sp>
      <p:sp>
        <p:nvSpPr>
          <p:cNvPr id="141" name="Google Shape;141;p24"/>
          <p:cNvSpPr txBox="1"/>
          <p:nvPr>
            <p:ph idx="1" type="body"/>
          </p:nvPr>
        </p:nvSpPr>
        <p:spPr>
          <a:xfrm>
            <a:off x="572100" y="4420750"/>
            <a:ext cx="3999900" cy="400200"/>
          </a:xfrm>
          <a:prstGeom prst="rect">
            <a:avLst/>
          </a:prstGeom>
        </p:spPr>
        <p:txBody>
          <a:bodyPr anchorCtr="0" anchor="t" bIns="91425" lIns="91425" spcFirstLastPara="1" rIns="91425" wrap="square" tIns="91425">
            <a:spAutoFit/>
          </a:bodyPr>
          <a:lstStyle/>
          <a:p>
            <a:pPr indent="0" lvl="0" marL="0" rtl="0" algn="ctr">
              <a:spcBef>
                <a:spcPts val="0"/>
              </a:spcBef>
              <a:spcAft>
                <a:spcPts val="1600"/>
              </a:spcAft>
              <a:buNone/>
            </a:pPr>
            <a:r>
              <a:rPr b="1" lang="en"/>
              <a:t>lr v/s accuracy</a:t>
            </a:r>
            <a:endParaRPr b="1"/>
          </a:p>
        </p:txBody>
      </p:sp>
      <p:sp>
        <p:nvSpPr>
          <p:cNvPr id="142" name="Google Shape;142;p24"/>
          <p:cNvSpPr txBox="1"/>
          <p:nvPr>
            <p:ph idx="2" type="body"/>
          </p:nvPr>
        </p:nvSpPr>
        <p:spPr>
          <a:xfrm>
            <a:off x="4572000" y="4356775"/>
            <a:ext cx="3999900" cy="400200"/>
          </a:xfrm>
          <a:prstGeom prst="rect">
            <a:avLst/>
          </a:prstGeom>
        </p:spPr>
        <p:txBody>
          <a:bodyPr anchorCtr="0" anchor="t" bIns="91425" lIns="91425" spcFirstLastPara="1" rIns="91425" wrap="square" tIns="91425">
            <a:spAutoFit/>
          </a:bodyPr>
          <a:lstStyle/>
          <a:p>
            <a:pPr indent="0" lvl="0" marL="0" rtl="0" algn="ctr">
              <a:spcBef>
                <a:spcPts val="0"/>
              </a:spcBef>
              <a:spcAft>
                <a:spcPts val="1600"/>
              </a:spcAft>
              <a:buNone/>
            </a:pPr>
            <a:r>
              <a:rPr b="1" lang="en"/>
              <a:t>Number of epochs required vs batch size</a:t>
            </a:r>
            <a:endParaRPr b="1"/>
          </a:p>
        </p:txBody>
      </p:sp>
      <p:pic>
        <p:nvPicPr>
          <p:cNvPr id="143" name="Google Shape;143;p24"/>
          <p:cNvPicPr preferRelativeResize="0"/>
          <p:nvPr/>
        </p:nvPicPr>
        <p:blipFill>
          <a:blip r:embed="rId3">
            <a:alphaModFix/>
          </a:blip>
          <a:stretch>
            <a:fillRect/>
          </a:stretch>
        </p:blipFill>
        <p:spPr>
          <a:xfrm>
            <a:off x="134925" y="1153025"/>
            <a:ext cx="3830325" cy="2996150"/>
          </a:xfrm>
          <a:prstGeom prst="rect">
            <a:avLst/>
          </a:prstGeom>
          <a:noFill/>
          <a:ln>
            <a:noFill/>
          </a:ln>
        </p:spPr>
      </p:pic>
      <p:pic>
        <p:nvPicPr>
          <p:cNvPr id="144" name="Google Shape;144;p24"/>
          <p:cNvPicPr preferRelativeResize="0"/>
          <p:nvPr/>
        </p:nvPicPr>
        <p:blipFill>
          <a:blip r:embed="rId4">
            <a:alphaModFix/>
          </a:blip>
          <a:stretch>
            <a:fillRect/>
          </a:stretch>
        </p:blipFill>
        <p:spPr>
          <a:xfrm>
            <a:off x="4257183" y="1073675"/>
            <a:ext cx="4382491" cy="2996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CNN Model 2 -</a:t>
            </a:r>
            <a:r>
              <a:rPr lang="en"/>
              <a:t> Fine-tuning pre-trained VGG16</a:t>
            </a:r>
            <a:endParaRPr/>
          </a:p>
        </p:txBody>
      </p:sp>
      <p:sp>
        <p:nvSpPr>
          <p:cNvPr id="150" name="Google Shape;150;p25"/>
          <p:cNvSpPr txBox="1"/>
          <p:nvPr>
            <p:ph idx="1" type="body"/>
          </p:nvPr>
        </p:nvSpPr>
        <p:spPr>
          <a:xfrm>
            <a:off x="311700" y="1457600"/>
            <a:ext cx="3999900" cy="29244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b="1" lang="en"/>
              <a:t>                        Hyperparameters</a:t>
            </a:r>
            <a:endParaRPr b="1"/>
          </a:p>
          <a:p>
            <a:pPr indent="0" lvl="0" marL="0" rtl="0" algn="ctr">
              <a:lnSpc>
                <a:spcPct val="100000"/>
              </a:lnSpc>
              <a:spcBef>
                <a:spcPts val="1600"/>
              </a:spcBef>
              <a:spcAft>
                <a:spcPts val="0"/>
              </a:spcAft>
              <a:buClr>
                <a:schemeClr val="dk1"/>
              </a:buClr>
              <a:buSzPts val="1100"/>
              <a:buFont typeface="Arial"/>
              <a:buNone/>
            </a:pPr>
            <a:r>
              <a:rPr lang="en"/>
              <a:t>Epochs - 50</a:t>
            </a:r>
            <a:endParaRPr/>
          </a:p>
          <a:p>
            <a:pPr indent="0" lvl="0" marL="0" rtl="0" algn="ctr">
              <a:lnSpc>
                <a:spcPct val="100000"/>
              </a:lnSpc>
              <a:spcBef>
                <a:spcPts val="1600"/>
              </a:spcBef>
              <a:spcAft>
                <a:spcPts val="0"/>
              </a:spcAft>
              <a:buClr>
                <a:schemeClr val="dk1"/>
              </a:buClr>
              <a:buSzPts val="1100"/>
              <a:buFont typeface="Arial"/>
              <a:buNone/>
            </a:pPr>
            <a:r>
              <a:rPr lang="en"/>
              <a:t>Batch Size - 32</a:t>
            </a:r>
            <a:endParaRPr/>
          </a:p>
          <a:p>
            <a:pPr indent="0" lvl="0" marL="0" rtl="0" algn="ctr">
              <a:lnSpc>
                <a:spcPct val="100000"/>
              </a:lnSpc>
              <a:spcBef>
                <a:spcPts val="1600"/>
              </a:spcBef>
              <a:spcAft>
                <a:spcPts val="0"/>
              </a:spcAft>
              <a:buClr>
                <a:schemeClr val="dk1"/>
              </a:buClr>
              <a:buSzPts val="1100"/>
              <a:buFont typeface="Arial"/>
              <a:buNone/>
            </a:pPr>
            <a:r>
              <a:rPr b="1" lang="en"/>
              <a:t>Loss function </a:t>
            </a:r>
            <a:endParaRPr b="1"/>
          </a:p>
          <a:p>
            <a:pPr indent="0" lvl="0" marL="0" rtl="0" algn="ctr">
              <a:lnSpc>
                <a:spcPct val="100000"/>
              </a:lnSpc>
              <a:spcBef>
                <a:spcPts val="1600"/>
              </a:spcBef>
              <a:spcAft>
                <a:spcPts val="0"/>
              </a:spcAft>
              <a:buClr>
                <a:schemeClr val="dk1"/>
              </a:buClr>
              <a:buSzPts val="1100"/>
              <a:buFont typeface="Arial"/>
              <a:buNone/>
            </a:pPr>
            <a:r>
              <a:rPr lang="en"/>
              <a:t>binary cross-entropy</a:t>
            </a:r>
            <a:endParaRPr/>
          </a:p>
          <a:p>
            <a:pPr indent="0" lvl="0" marL="0" rtl="0" algn="ctr">
              <a:lnSpc>
                <a:spcPct val="100000"/>
              </a:lnSpc>
              <a:spcBef>
                <a:spcPts val="1600"/>
              </a:spcBef>
              <a:spcAft>
                <a:spcPts val="0"/>
              </a:spcAft>
              <a:buClr>
                <a:schemeClr val="dk1"/>
              </a:buClr>
              <a:buSzPts val="1100"/>
              <a:buFont typeface="Arial"/>
              <a:buNone/>
            </a:pPr>
            <a:r>
              <a:rPr b="1" lang="en"/>
              <a:t>Validation Accuracy - 54.85 %</a:t>
            </a:r>
            <a:endParaRPr b="1"/>
          </a:p>
          <a:p>
            <a:pPr indent="0" lvl="0" marL="0" rtl="0" algn="ctr">
              <a:lnSpc>
                <a:spcPct val="100000"/>
              </a:lnSpc>
              <a:spcBef>
                <a:spcPts val="1600"/>
              </a:spcBef>
              <a:spcAft>
                <a:spcPts val="1600"/>
              </a:spcAft>
              <a:buNone/>
            </a:pPr>
            <a:r>
              <a:rPr b="1" lang="en"/>
              <a:t>Test Accuracy - 62.06 %</a:t>
            </a:r>
            <a:endParaRPr b="1" sz="1600">
              <a:highlight>
                <a:schemeClr val="accent1"/>
              </a:highlight>
            </a:endParaRPr>
          </a:p>
        </p:txBody>
      </p:sp>
      <p:pic>
        <p:nvPicPr>
          <p:cNvPr id="151" name="Google Shape;151;p25"/>
          <p:cNvPicPr preferRelativeResize="0"/>
          <p:nvPr/>
        </p:nvPicPr>
        <p:blipFill>
          <a:blip r:embed="rId3">
            <a:alphaModFix/>
          </a:blip>
          <a:stretch>
            <a:fillRect/>
          </a:stretch>
        </p:blipFill>
        <p:spPr>
          <a:xfrm>
            <a:off x="4386775" y="1319200"/>
            <a:ext cx="4336275" cy="3201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CNN Model 3 - </a:t>
            </a:r>
            <a:r>
              <a:rPr lang="en"/>
              <a:t>Fine-tuning pre-trained ResNet</a:t>
            </a:r>
            <a:endParaRPr/>
          </a:p>
        </p:txBody>
      </p:sp>
      <p:sp>
        <p:nvSpPr>
          <p:cNvPr id="157" name="Google Shape;157;p26"/>
          <p:cNvSpPr txBox="1"/>
          <p:nvPr>
            <p:ph idx="1" type="body"/>
          </p:nvPr>
        </p:nvSpPr>
        <p:spPr>
          <a:xfrm>
            <a:off x="311700" y="1457600"/>
            <a:ext cx="3999900" cy="29244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a:t>                        Hyperparameters</a:t>
            </a:r>
            <a:endParaRPr b="1"/>
          </a:p>
          <a:p>
            <a:pPr indent="0" lvl="0" marL="0" rtl="0" algn="ctr">
              <a:lnSpc>
                <a:spcPct val="100000"/>
              </a:lnSpc>
              <a:spcBef>
                <a:spcPts val="1600"/>
              </a:spcBef>
              <a:spcAft>
                <a:spcPts val="0"/>
              </a:spcAft>
              <a:buNone/>
            </a:pPr>
            <a:r>
              <a:rPr lang="en"/>
              <a:t>Epochs - 100</a:t>
            </a:r>
            <a:endParaRPr/>
          </a:p>
          <a:p>
            <a:pPr indent="0" lvl="0" marL="0" rtl="0" algn="ctr">
              <a:lnSpc>
                <a:spcPct val="100000"/>
              </a:lnSpc>
              <a:spcBef>
                <a:spcPts val="1600"/>
              </a:spcBef>
              <a:spcAft>
                <a:spcPts val="0"/>
              </a:spcAft>
              <a:buNone/>
            </a:pPr>
            <a:r>
              <a:rPr lang="en"/>
              <a:t>Batch Size - 32</a:t>
            </a:r>
            <a:endParaRPr/>
          </a:p>
          <a:p>
            <a:pPr indent="0" lvl="0" marL="0" rtl="0" algn="ctr">
              <a:lnSpc>
                <a:spcPct val="100000"/>
              </a:lnSpc>
              <a:spcBef>
                <a:spcPts val="1600"/>
              </a:spcBef>
              <a:spcAft>
                <a:spcPts val="0"/>
              </a:spcAft>
              <a:buNone/>
            </a:pPr>
            <a:r>
              <a:rPr b="1" lang="en"/>
              <a:t>Loss function </a:t>
            </a:r>
            <a:endParaRPr b="1"/>
          </a:p>
          <a:p>
            <a:pPr indent="0" lvl="0" marL="0" rtl="0" algn="ctr">
              <a:lnSpc>
                <a:spcPct val="100000"/>
              </a:lnSpc>
              <a:spcBef>
                <a:spcPts val="1600"/>
              </a:spcBef>
              <a:spcAft>
                <a:spcPts val="0"/>
              </a:spcAft>
              <a:buNone/>
            </a:pPr>
            <a:r>
              <a:rPr lang="en"/>
              <a:t>binary cross-entropy</a:t>
            </a:r>
            <a:endParaRPr/>
          </a:p>
          <a:p>
            <a:pPr indent="0" lvl="0" marL="0" rtl="0" algn="ctr">
              <a:lnSpc>
                <a:spcPct val="100000"/>
              </a:lnSpc>
              <a:spcBef>
                <a:spcPts val="1600"/>
              </a:spcBef>
              <a:spcAft>
                <a:spcPts val="0"/>
              </a:spcAft>
              <a:buNone/>
            </a:pPr>
            <a:r>
              <a:rPr b="1" lang="en"/>
              <a:t>Validation Accuracy - </a:t>
            </a:r>
            <a:r>
              <a:rPr b="1" lang="en"/>
              <a:t>57.46 </a:t>
            </a:r>
            <a:r>
              <a:rPr b="1" lang="en"/>
              <a:t>%</a:t>
            </a:r>
            <a:endParaRPr b="1"/>
          </a:p>
          <a:p>
            <a:pPr indent="0" lvl="0" marL="0" rtl="0" algn="ctr">
              <a:lnSpc>
                <a:spcPct val="100000"/>
              </a:lnSpc>
              <a:spcBef>
                <a:spcPts val="1600"/>
              </a:spcBef>
              <a:spcAft>
                <a:spcPts val="1600"/>
              </a:spcAft>
              <a:buNone/>
            </a:pPr>
            <a:r>
              <a:rPr b="1" lang="en"/>
              <a:t>Test Accuracy - </a:t>
            </a:r>
            <a:r>
              <a:rPr b="1" lang="en"/>
              <a:t>65.51 </a:t>
            </a:r>
            <a:r>
              <a:rPr b="1" lang="en"/>
              <a:t>%</a:t>
            </a:r>
            <a:endParaRPr b="1" sz="1600">
              <a:highlight>
                <a:schemeClr val="accent1"/>
              </a:highlight>
            </a:endParaRPr>
          </a:p>
        </p:txBody>
      </p:sp>
      <p:pic>
        <p:nvPicPr>
          <p:cNvPr id="158" name="Google Shape;158;p26"/>
          <p:cNvPicPr preferRelativeResize="0"/>
          <p:nvPr/>
        </p:nvPicPr>
        <p:blipFill>
          <a:blip r:embed="rId3">
            <a:alphaModFix/>
          </a:blip>
          <a:stretch>
            <a:fillRect/>
          </a:stretch>
        </p:blipFill>
        <p:spPr>
          <a:xfrm>
            <a:off x="4311600" y="1305500"/>
            <a:ext cx="4520700" cy="332528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CNN Model 4 - </a:t>
            </a:r>
            <a:r>
              <a:rPr lang="en"/>
              <a:t>Fine-tuning pre-trained ResNet2</a:t>
            </a:r>
            <a:endParaRPr/>
          </a:p>
        </p:txBody>
      </p:sp>
      <p:sp>
        <p:nvSpPr>
          <p:cNvPr id="164" name="Google Shape;164;p27"/>
          <p:cNvSpPr txBox="1"/>
          <p:nvPr>
            <p:ph idx="1" type="body"/>
          </p:nvPr>
        </p:nvSpPr>
        <p:spPr>
          <a:xfrm>
            <a:off x="311700" y="1457600"/>
            <a:ext cx="3999900" cy="29244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a:t>                        Hyperparameters</a:t>
            </a:r>
            <a:endParaRPr b="1"/>
          </a:p>
          <a:p>
            <a:pPr indent="0" lvl="0" marL="0" rtl="0" algn="ctr">
              <a:lnSpc>
                <a:spcPct val="100000"/>
              </a:lnSpc>
              <a:spcBef>
                <a:spcPts val="1600"/>
              </a:spcBef>
              <a:spcAft>
                <a:spcPts val="0"/>
              </a:spcAft>
              <a:buNone/>
            </a:pPr>
            <a:r>
              <a:rPr lang="en"/>
              <a:t>Epochs - 100</a:t>
            </a:r>
            <a:endParaRPr/>
          </a:p>
          <a:p>
            <a:pPr indent="0" lvl="0" marL="0" rtl="0" algn="ctr">
              <a:lnSpc>
                <a:spcPct val="100000"/>
              </a:lnSpc>
              <a:spcBef>
                <a:spcPts val="1600"/>
              </a:spcBef>
              <a:spcAft>
                <a:spcPts val="0"/>
              </a:spcAft>
              <a:buNone/>
            </a:pPr>
            <a:r>
              <a:rPr lang="en"/>
              <a:t>Batch Size - 32</a:t>
            </a:r>
            <a:endParaRPr/>
          </a:p>
          <a:p>
            <a:pPr indent="0" lvl="0" marL="0" rtl="0" algn="ctr">
              <a:lnSpc>
                <a:spcPct val="100000"/>
              </a:lnSpc>
              <a:spcBef>
                <a:spcPts val="1600"/>
              </a:spcBef>
              <a:spcAft>
                <a:spcPts val="0"/>
              </a:spcAft>
              <a:buNone/>
            </a:pPr>
            <a:r>
              <a:rPr b="1" lang="en"/>
              <a:t>Loss function </a:t>
            </a:r>
            <a:endParaRPr b="1"/>
          </a:p>
          <a:p>
            <a:pPr indent="0" lvl="0" marL="0" rtl="0" algn="ctr">
              <a:lnSpc>
                <a:spcPct val="100000"/>
              </a:lnSpc>
              <a:spcBef>
                <a:spcPts val="1600"/>
              </a:spcBef>
              <a:spcAft>
                <a:spcPts val="0"/>
              </a:spcAft>
              <a:buNone/>
            </a:pPr>
            <a:r>
              <a:rPr lang="en"/>
              <a:t>binary cross-entropy</a:t>
            </a:r>
            <a:endParaRPr/>
          </a:p>
          <a:p>
            <a:pPr indent="0" lvl="0" marL="0" rtl="0" algn="ctr">
              <a:lnSpc>
                <a:spcPct val="100000"/>
              </a:lnSpc>
              <a:spcBef>
                <a:spcPts val="1600"/>
              </a:spcBef>
              <a:spcAft>
                <a:spcPts val="0"/>
              </a:spcAft>
              <a:buNone/>
            </a:pPr>
            <a:r>
              <a:rPr b="1" lang="en"/>
              <a:t>Validation Accuracy - </a:t>
            </a:r>
            <a:r>
              <a:rPr b="1" lang="en"/>
              <a:t>48.88 </a:t>
            </a:r>
            <a:r>
              <a:rPr b="1" lang="en"/>
              <a:t>%</a:t>
            </a:r>
            <a:endParaRPr b="1"/>
          </a:p>
          <a:p>
            <a:pPr indent="0" lvl="0" marL="0" rtl="0" algn="ctr">
              <a:lnSpc>
                <a:spcPct val="100000"/>
              </a:lnSpc>
              <a:spcBef>
                <a:spcPts val="1600"/>
              </a:spcBef>
              <a:spcAft>
                <a:spcPts val="1600"/>
              </a:spcAft>
              <a:buNone/>
            </a:pPr>
            <a:r>
              <a:rPr b="1" lang="en"/>
              <a:t>Test Accuracy - </a:t>
            </a:r>
            <a:r>
              <a:rPr b="1" lang="en"/>
              <a:t>48.27 </a:t>
            </a:r>
            <a:r>
              <a:rPr b="1" lang="en"/>
              <a:t>%</a:t>
            </a:r>
            <a:endParaRPr b="1" sz="1600">
              <a:highlight>
                <a:schemeClr val="accent1"/>
              </a:highlight>
            </a:endParaRPr>
          </a:p>
        </p:txBody>
      </p:sp>
      <p:pic>
        <p:nvPicPr>
          <p:cNvPr id="165" name="Google Shape;165;p27"/>
          <p:cNvPicPr preferRelativeResize="0"/>
          <p:nvPr/>
        </p:nvPicPr>
        <p:blipFill>
          <a:blip r:embed="rId3">
            <a:alphaModFix/>
          </a:blip>
          <a:stretch>
            <a:fillRect/>
          </a:stretch>
        </p:blipFill>
        <p:spPr>
          <a:xfrm>
            <a:off x="4311600" y="1479002"/>
            <a:ext cx="4430075" cy="317492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KNN Model</a:t>
            </a:r>
            <a:endParaRPr/>
          </a:p>
        </p:txBody>
      </p:sp>
      <p:sp>
        <p:nvSpPr>
          <p:cNvPr id="171" name="Google Shape;171;p28"/>
          <p:cNvSpPr txBox="1"/>
          <p:nvPr>
            <p:ph idx="1" type="body"/>
          </p:nvPr>
        </p:nvSpPr>
        <p:spPr>
          <a:xfrm>
            <a:off x="141750" y="2406575"/>
            <a:ext cx="3185400" cy="648000"/>
          </a:xfrm>
          <a:prstGeom prst="rect">
            <a:avLst/>
          </a:prstGeom>
        </p:spPr>
        <p:txBody>
          <a:bodyPr anchorCtr="0" anchor="t" bIns="91425" lIns="91425" spcFirstLastPara="1" rIns="91425" wrap="square" tIns="91425">
            <a:spAutoFit/>
          </a:bodyPr>
          <a:lstStyle/>
          <a:p>
            <a:pPr indent="0" lvl="0" marL="0" rtl="0" algn="l">
              <a:spcBef>
                <a:spcPts val="0"/>
              </a:spcBef>
              <a:spcAft>
                <a:spcPts val="1600"/>
              </a:spcAft>
              <a:buNone/>
            </a:pPr>
            <a:r>
              <a:rPr b="1" lang="en"/>
              <a:t>Variation in Accuracy with varying number of neighbours</a:t>
            </a:r>
            <a:endParaRPr/>
          </a:p>
        </p:txBody>
      </p:sp>
      <p:sp>
        <p:nvSpPr>
          <p:cNvPr id="172" name="Google Shape;172;p28"/>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k v/s accuracy</a:t>
            </a:r>
            <a:endParaRPr/>
          </a:p>
        </p:txBody>
      </p:sp>
      <p:pic>
        <p:nvPicPr>
          <p:cNvPr id="173" name="Google Shape;173;p28"/>
          <p:cNvPicPr preferRelativeResize="0"/>
          <p:nvPr/>
        </p:nvPicPr>
        <p:blipFill>
          <a:blip r:embed="rId3">
            <a:alphaModFix/>
          </a:blip>
          <a:stretch>
            <a:fillRect/>
          </a:stretch>
        </p:blipFill>
        <p:spPr>
          <a:xfrm>
            <a:off x="3259275" y="773575"/>
            <a:ext cx="5573025" cy="4369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Can we judge a movie by its poster?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idx="1" type="body"/>
          </p:nvPr>
        </p:nvSpPr>
        <p:spPr>
          <a:xfrm>
            <a:off x="202725" y="67750"/>
            <a:ext cx="8520600" cy="895800"/>
          </a:xfrm>
          <a:prstGeom prst="rect">
            <a:avLst/>
          </a:prstGeom>
        </p:spPr>
        <p:txBody>
          <a:bodyPr anchorCtr="0" anchor="t" bIns="91425" lIns="91425" spcFirstLastPara="1" rIns="91425" wrap="square" tIns="91425">
            <a:spAutoFit/>
          </a:bodyPr>
          <a:lstStyle/>
          <a:p>
            <a:pPr indent="0" lvl="0" marL="0" rtl="0" algn="l">
              <a:spcBef>
                <a:spcPts val="0"/>
              </a:spcBef>
              <a:spcAft>
                <a:spcPts val="1600"/>
              </a:spcAft>
              <a:buNone/>
            </a:pPr>
            <a:r>
              <a:rPr lang="en"/>
              <a:t>Movie posters and its reviews/ratings seem relatively unrelated as “you can’t judge a book by its cover”. Below we see two of the movie with highest IMDb ratings, The Shawshank Redemption (9.2) and 12 Angry Men (9). However, one can easily observe high difference between their posters.</a:t>
            </a:r>
            <a:endParaRPr/>
          </a:p>
        </p:txBody>
      </p:sp>
      <p:pic>
        <p:nvPicPr>
          <p:cNvPr id="184" name="Google Shape;184;p30"/>
          <p:cNvPicPr preferRelativeResize="0"/>
          <p:nvPr/>
        </p:nvPicPr>
        <p:blipFill>
          <a:blip r:embed="rId3">
            <a:alphaModFix/>
          </a:blip>
          <a:stretch>
            <a:fillRect/>
          </a:stretch>
        </p:blipFill>
        <p:spPr>
          <a:xfrm>
            <a:off x="4642925" y="1066450"/>
            <a:ext cx="3403851" cy="3780474"/>
          </a:xfrm>
          <a:prstGeom prst="rect">
            <a:avLst/>
          </a:prstGeom>
          <a:noFill/>
          <a:ln>
            <a:noFill/>
          </a:ln>
        </p:spPr>
      </p:pic>
      <p:pic>
        <p:nvPicPr>
          <p:cNvPr id="185" name="Google Shape;185;p30"/>
          <p:cNvPicPr preferRelativeResize="0"/>
          <p:nvPr/>
        </p:nvPicPr>
        <p:blipFill>
          <a:blip r:embed="rId4">
            <a:alphaModFix/>
          </a:blip>
          <a:stretch>
            <a:fillRect/>
          </a:stretch>
        </p:blipFill>
        <p:spPr>
          <a:xfrm>
            <a:off x="953775" y="1101363"/>
            <a:ext cx="3462750" cy="37106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idx="1" type="body"/>
          </p:nvPr>
        </p:nvSpPr>
        <p:spPr>
          <a:xfrm>
            <a:off x="311700" y="209425"/>
            <a:ext cx="8520600" cy="648000"/>
          </a:xfrm>
          <a:prstGeom prst="rect">
            <a:avLst/>
          </a:prstGeom>
        </p:spPr>
        <p:txBody>
          <a:bodyPr anchorCtr="0" anchor="t" bIns="91425" lIns="91425" spcFirstLastPara="1" rIns="91425" wrap="square" tIns="91425">
            <a:spAutoFit/>
          </a:bodyPr>
          <a:lstStyle/>
          <a:p>
            <a:pPr indent="0" lvl="0" marL="0" rtl="0" algn="l">
              <a:spcBef>
                <a:spcPts val="0"/>
              </a:spcBef>
              <a:spcAft>
                <a:spcPts val="1600"/>
              </a:spcAft>
              <a:buNone/>
            </a:pPr>
            <a:r>
              <a:rPr lang="en"/>
              <a:t>Now, below we see other two movies, The Lion King (8.5) and Battlefield Earth (2.6). One can see the similarity between the posters again implying no relation between poster and rating.</a:t>
            </a:r>
            <a:endParaRPr/>
          </a:p>
        </p:txBody>
      </p:sp>
      <p:pic>
        <p:nvPicPr>
          <p:cNvPr id="191" name="Google Shape;191;p31"/>
          <p:cNvPicPr preferRelativeResize="0"/>
          <p:nvPr/>
        </p:nvPicPr>
        <p:blipFill>
          <a:blip r:embed="rId3">
            <a:alphaModFix/>
          </a:blip>
          <a:stretch>
            <a:fillRect/>
          </a:stretch>
        </p:blipFill>
        <p:spPr>
          <a:xfrm>
            <a:off x="4642925" y="1066450"/>
            <a:ext cx="3403851" cy="3780474"/>
          </a:xfrm>
          <a:prstGeom prst="rect">
            <a:avLst/>
          </a:prstGeom>
          <a:noFill/>
          <a:ln>
            <a:noFill/>
          </a:ln>
        </p:spPr>
      </p:pic>
      <p:pic>
        <p:nvPicPr>
          <p:cNvPr id="192" name="Google Shape;192;p31"/>
          <p:cNvPicPr preferRelativeResize="0"/>
          <p:nvPr/>
        </p:nvPicPr>
        <p:blipFill>
          <a:blip r:embed="rId4">
            <a:alphaModFix/>
          </a:blip>
          <a:stretch>
            <a:fillRect/>
          </a:stretch>
        </p:blipFill>
        <p:spPr>
          <a:xfrm>
            <a:off x="975575" y="1058225"/>
            <a:ext cx="3462750" cy="3710626"/>
          </a:xfrm>
          <a:prstGeom prst="rect">
            <a:avLst/>
          </a:prstGeom>
          <a:noFill/>
          <a:ln>
            <a:noFill/>
          </a:ln>
        </p:spPr>
      </p:pic>
      <p:pic>
        <p:nvPicPr>
          <p:cNvPr id="193" name="Google Shape;193;p31"/>
          <p:cNvPicPr preferRelativeResize="0"/>
          <p:nvPr/>
        </p:nvPicPr>
        <p:blipFill>
          <a:blip r:embed="rId5">
            <a:alphaModFix/>
          </a:blip>
          <a:stretch>
            <a:fillRect/>
          </a:stretch>
        </p:blipFill>
        <p:spPr>
          <a:xfrm>
            <a:off x="975575" y="1058225"/>
            <a:ext cx="3478900" cy="3710624"/>
          </a:xfrm>
          <a:prstGeom prst="rect">
            <a:avLst/>
          </a:prstGeom>
          <a:noFill/>
          <a:ln>
            <a:noFill/>
          </a:ln>
        </p:spPr>
      </p:pic>
      <p:pic>
        <p:nvPicPr>
          <p:cNvPr id="194" name="Google Shape;194;p31"/>
          <p:cNvPicPr preferRelativeResize="0"/>
          <p:nvPr/>
        </p:nvPicPr>
        <p:blipFill>
          <a:blip r:embed="rId6">
            <a:alphaModFix/>
          </a:blip>
          <a:stretch>
            <a:fillRect/>
          </a:stretch>
        </p:blipFill>
        <p:spPr>
          <a:xfrm>
            <a:off x="4703450" y="1014950"/>
            <a:ext cx="3303125" cy="3710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Movie Genre Prediction using Poster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idx="1" type="body"/>
          </p:nvPr>
        </p:nvSpPr>
        <p:spPr>
          <a:xfrm>
            <a:off x="311700" y="3557400"/>
            <a:ext cx="8520600" cy="10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a:t>
            </a:r>
            <a:r>
              <a:rPr lang="en"/>
              <a:t>attempted</a:t>
            </a:r>
            <a:r>
              <a:rPr lang="en"/>
              <a:t> to use Regression Models for predicting movie rating by its poster. We used SVM and KNNeighbours Regression and both seemed to perform similar. We got an MSE of about 0.5 which is decent. However plotting graphs for prediction vs ground truth seem to have significant issues.</a:t>
            </a:r>
            <a:endParaRPr/>
          </a:p>
        </p:txBody>
      </p:sp>
      <p:pic>
        <p:nvPicPr>
          <p:cNvPr id="200" name="Google Shape;200;p32"/>
          <p:cNvPicPr preferRelativeResize="0"/>
          <p:nvPr/>
        </p:nvPicPr>
        <p:blipFill>
          <a:blip r:embed="rId3">
            <a:alphaModFix/>
          </a:blip>
          <a:stretch>
            <a:fillRect/>
          </a:stretch>
        </p:blipFill>
        <p:spPr>
          <a:xfrm>
            <a:off x="90625" y="339875"/>
            <a:ext cx="4266925" cy="3065125"/>
          </a:xfrm>
          <a:prstGeom prst="rect">
            <a:avLst/>
          </a:prstGeom>
          <a:noFill/>
          <a:ln>
            <a:noFill/>
          </a:ln>
        </p:spPr>
      </p:pic>
      <p:pic>
        <p:nvPicPr>
          <p:cNvPr id="201" name="Google Shape;201;p32"/>
          <p:cNvPicPr preferRelativeResize="0"/>
          <p:nvPr/>
        </p:nvPicPr>
        <p:blipFill>
          <a:blip r:embed="rId4">
            <a:alphaModFix/>
          </a:blip>
          <a:stretch>
            <a:fillRect/>
          </a:stretch>
        </p:blipFill>
        <p:spPr>
          <a:xfrm>
            <a:off x="4419325" y="339875"/>
            <a:ext cx="4266935" cy="3065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Can we predict a movie’s success by its poster?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idx="1" type="body"/>
          </p:nvPr>
        </p:nvSpPr>
        <p:spPr>
          <a:xfrm>
            <a:off x="180300" y="794100"/>
            <a:ext cx="8520600" cy="39297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Posters are a great marketing tool for a movie, people most often just look at a movie’s poster and trailer before going. Here we try to predict if we can guess whether a movie will be successful or not judging by its poster</a:t>
            </a:r>
            <a:endParaRPr sz="1800"/>
          </a:p>
          <a:p>
            <a:pPr indent="-342900" lvl="0" marL="457200" rtl="0" algn="l">
              <a:spcBef>
                <a:spcPts val="0"/>
              </a:spcBef>
              <a:spcAft>
                <a:spcPts val="0"/>
              </a:spcAft>
              <a:buSzPts val="1800"/>
              <a:buChar char="●"/>
            </a:pPr>
            <a:r>
              <a:rPr lang="en" sz="1800"/>
              <a:t>Success can be seen as whether the movie is profitable or not</a:t>
            </a:r>
            <a:endParaRPr sz="1800"/>
          </a:p>
          <a:p>
            <a:pPr indent="-342900" lvl="0" marL="457200" rtl="0" algn="l">
              <a:spcBef>
                <a:spcPts val="0"/>
              </a:spcBef>
              <a:spcAft>
                <a:spcPts val="0"/>
              </a:spcAft>
              <a:buSzPts val="1800"/>
              <a:buChar char="●"/>
            </a:pPr>
            <a:r>
              <a:rPr lang="en" sz="1800"/>
              <a:t>The dataset that has been used has been curated by merging two datasets</a:t>
            </a:r>
            <a:endParaRPr sz="1800"/>
          </a:p>
          <a:p>
            <a:pPr indent="-342900" lvl="0" marL="457200" rtl="0" algn="l">
              <a:spcBef>
                <a:spcPts val="0"/>
              </a:spcBef>
              <a:spcAft>
                <a:spcPts val="0"/>
              </a:spcAft>
              <a:buSzPts val="1800"/>
              <a:buChar char="●"/>
            </a:pPr>
            <a:r>
              <a:rPr lang="en" sz="1800"/>
              <a:t>Model consists of a pretrained ResNet18 model, we finetune it to perform on our data. Early-stopping has been implemented as well</a:t>
            </a:r>
            <a:endParaRPr sz="1800"/>
          </a:p>
          <a:p>
            <a:pPr indent="0" lvl="0" marL="457200" rtl="0" algn="l">
              <a:spcBef>
                <a:spcPts val="1600"/>
              </a:spcBef>
              <a:spcAft>
                <a:spcPts val="0"/>
              </a:spcAft>
              <a:buNone/>
            </a:pPr>
            <a:r>
              <a:t/>
            </a:r>
            <a:endParaRPr sz="1800"/>
          </a:p>
          <a:p>
            <a:pPr indent="0" lvl="0" marL="457200" rtl="0" algn="l">
              <a:spcBef>
                <a:spcPts val="1600"/>
              </a:spcBef>
              <a:spcAft>
                <a:spcPts val="0"/>
              </a:spcAft>
              <a:buNone/>
            </a:pPr>
            <a:r>
              <a:t/>
            </a:r>
            <a:endParaRPr sz="1800"/>
          </a:p>
          <a:p>
            <a:pPr indent="0" lvl="0" marL="0" rtl="0" algn="l">
              <a:spcBef>
                <a:spcPts val="1600"/>
              </a:spcBef>
              <a:spcAft>
                <a:spcPts val="1600"/>
              </a:spcAft>
              <a:buNone/>
            </a:pPr>
            <a:r>
              <a:t/>
            </a:r>
            <a:endParaRPr sz="1700"/>
          </a:p>
        </p:txBody>
      </p:sp>
      <p:sp>
        <p:nvSpPr>
          <p:cNvPr id="212" name="Google Shape;212;p34"/>
          <p:cNvSpPr txBox="1"/>
          <p:nvPr/>
        </p:nvSpPr>
        <p:spPr>
          <a:xfrm>
            <a:off x="760875" y="3166000"/>
            <a:ext cx="575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ld Standard TT"/>
                <a:ea typeface="Old Standard TT"/>
                <a:cs typeface="Old Standard TT"/>
                <a:sym typeface="Old Standard TT"/>
              </a:rPr>
              <a:t>Validation Accuracy : 71.1%</a:t>
            </a:r>
            <a:endParaRPr b="1">
              <a:latin typeface="Old Standard TT"/>
              <a:ea typeface="Old Standard TT"/>
              <a:cs typeface="Old Standard TT"/>
              <a:sym typeface="Old Standard TT"/>
            </a:endParaRPr>
          </a:p>
        </p:txBody>
      </p:sp>
      <p:sp>
        <p:nvSpPr>
          <p:cNvPr id="213" name="Google Shape;213;p34"/>
          <p:cNvSpPr txBox="1"/>
          <p:nvPr/>
        </p:nvSpPr>
        <p:spPr>
          <a:xfrm>
            <a:off x="760875" y="3725300"/>
            <a:ext cx="5752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ld Standard TT"/>
                <a:ea typeface="Old Standard TT"/>
                <a:cs typeface="Old Standard TT"/>
                <a:sym typeface="Old Standard TT"/>
              </a:rPr>
              <a:t>Epochs</a:t>
            </a:r>
            <a:r>
              <a:rPr lang="en">
                <a:latin typeface="Old Standard TT"/>
                <a:ea typeface="Old Standard TT"/>
                <a:cs typeface="Old Standard TT"/>
                <a:sym typeface="Old Standard TT"/>
              </a:rPr>
              <a:t> : 20(with early stopping implemented)</a:t>
            </a:r>
            <a:endParaRPr>
              <a:latin typeface="Old Standard TT"/>
              <a:ea typeface="Old Standard TT"/>
              <a:cs typeface="Old Standard TT"/>
              <a:sym typeface="Old Standard TT"/>
            </a:endParaRPr>
          </a:p>
          <a:p>
            <a:pPr indent="0" lvl="0" marL="0" rtl="0" algn="l">
              <a:spcBef>
                <a:spcPts val="0"/>
              </a:spcBef>
              <a:spcAft>
                <a:spcPts val="0"/>
              </a:spcAft>
              <a:buNone/>
            </a:pPr>
            <a:r>
              <a:rPr b="1" lang="en">
                <a:latin typeface="Old Standard TT"/>
                <a:ea typeface="Old Standard TT"/>
                <a:cs typeface="Old Standard TT"/>
                <a:sym typeface="Old Standard TT"/>
              </a:rPr>
              <a:t>Learning rate</a:t>
            </a:r>
            <a:r>
              <a:rPr lang="en">
                <a:latin typeface="Old Standard TT"/>
                <a:ea typeface="Old Standard TT"/>
                <a:cs typeface="Old Standard TT"/>
                <a:sym typeface="Old Standard TT"/>
              </a:rPr>
              <a:t> : 0.01</a:t>
            </a:r>
            <a:endParaRPr>
              <a:latin typeface="Old Standard TT"/>
              <a:ea typeface="Old Standard TT"/>
              <a:cs typeface="Old Standard TT"/>
              <a:sym typeface="Old Standard TT"/>
            </a:endParaRPr>
          </a:p>
          <a:p>
            <a:pPr indent="0" lvl="0" marL="0" rtl="0" algn="l">
              <a:spcBef>
                <a:spcPts val="0"/>
              </a:spcBef>
              <a:spcAft>
                <a:spcPts val="0"/>
              </a:spcAft>
              <a:buNone/>
            </a:pPr>
            <a:r>
              <a:rPr b="1" lang="en">
                <a:latin typeface="Old Standard TT"/>
                <a:ea typeface="Old Standard TT"/>
                <a:cs typeface="Old Standard TT"/>
                <a:sym typeface="Old Standard TT"/>
              </a:rPr>
              <a:t>Optimizer</a:t>
            </a:r>
            <a:r>
              <a:rPr lang="en">
                <a:latin typeface="Old Standard TT"/>
                <a:ea typeface="Old Standard TT"/>
                <a:cs typeface="Old Standard TT"/>
                <a:sym typeface="Old Standard TT"/>
              </a:rPr>
              <a:t> : adam</a:t>
            </a:r>
            <a:endParaRPr>
              <a:latin typeface="Old Standard TT"/>
              <a:ea typeface="Old Standard TT"/>
              <a:cs typeface="Old Standard TT"/>
              <a:sym typeface="Old Standard TT"/>
            </a:endParaRPr>
          </a:p>
          <a:p>
            <a:pPr indent="0" lvl="0" marL="0" rtl="0" algn="l">
              <a:spcBef>
                <a:spcPts val="0"/>
              </a:spcBef>
              <a:spcAft>
                <a:spcPts val="0"/>
              </a:spcAft>
              <a:buNone/>
            </a:pPr>
            <a:r>
              <a:rPr b="1" lang="en">
                <a:latin typeface="Old Standard TT"/>
                <a:ea typeface="Old Standard TT"/>
                <a:cs typeface="Old Standard TT"/>
                <a:sym typeface="Old Standard TT"/>
              </a:rPr>
              <a:t>Loss function</a:t>
            </a:r>
            <a:r>
              <a:rPr lang="en">
                <a:latin typeface="Old Standard TT"/>
                <a:ea typeface="Old Standard TT"/>
                <a:cs typeface="Old Standard TT"/>
                <a:sym typeface="Old Standard TT"/>
              </a:rPr>
              <a:t> : Cross Entropy Loss</a:t>
            </a:r>
            <a:endParaRPr>
              <a:latin typeface="Old Standard TT"/>
              <a:ea typeface="Old Standard TT"/>
              <a:cs typeface="Old Standard TT"/>
              <a:sym typeface="Old Standard T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Curve</a:t>
            </a:r>
            <a:endParaRPr/>
          </a:p>
        </p:txBody>
      </p:sp>
      <p:pic>
        <p:nvPicPr>
          <p:cNvPr id="219" name="Google Shape;219;p35"/>
          <p:cNvPicPr preferRelativeResize="0"/>
          <p:nvPr/>
        </p:nvPicPr>
        <p:blipFill>
          <a:blip r:embed="rId3">
            <a:alphaModFix/>
          </a:blip>
          <a:stretch>
            <a:fillRect/>
          </a:stretch>
        </p:blipFill>
        <p:spPr>
          <a:xfrm>
            <a:off x="2316313" y="1568025"/>
            <a:ext cx="4511375" cy="3126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Difficulties faced</a:t>
            </a:r>
            <a:endParaRPr/>
          </a:p>
        </p:txBody>
      </p:sp>
      <p:sp>
        <p:nvSpPr>
          <p:cNvPr id="225" name="Google Shape;225;p36"/>
          <p:cNvSpPr txBox="1"/>
          <p:nvPr>
            <p:ph idx="1" type="body"/>
          </p:nvPr>
        </p:nvSpPr>
        <p:spPr>
          <a:xfrm>
            <a:off x="361925" y="1724200"/>
            <a:ext cx="8298000" cy="2413500"/>
          </a:xfrm>
          <a:prstGeom prst="rect">
            <a:avLst/>
          </a:prstGeom>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 sz="1600"/>
              <a:t>We first tried to train our model on the super dataset with 40,000 data-points, but were unable to train the model on these many points (after train-val-test split) due to limitation of GPU and RAM on google colab, hence we had to stick to the dataset with 1000 data-points.</a:t>
            </a:r>
            <a:endParaRPr sz="1600"/>
          </a:p>
          <a:p>
            <a:pPr indent="-330200" lvl="0" marL="457200" rtl="0" algn="l">
              <a:spcBef>
                <a:spcPts val="0"/>
              </a:spcBef>
              <a:spcAft>
                <a:spcPts val="0"/>
              </a:spcAft>
              <a:buSzPts val="1600"/>
              <a:buChar char="●"/>
            </a:pPr>
            <a:r>
              <a:rPr lang="en" sz="1600"/>
              <a:t>Generally classification tasks are single labelled while this was a multi-labelled classification problem. Earlier we had used categorical cross-entropy loss function but we didn’t get the expected results hence we had to switch to binary cross-entropy loss function.</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31" name="Google Shape;231;p37"/>
          <p:cNvSpPr txBox="1"/>
          <p:nvPr>
            <p:ph idx="1" type="body"/>
          </p:nvPr>
        </p:nvSpPr>
        <p:spPr>
          <a:xfrm>
            <a:off x="311700" y="1663925"/>
            <a:ext cx="8520600" cy="2413500"/>
          </a:xfrm>
          <a:prstGeom prst="rect">
            <a:avLst/>
          </a:prstGeom>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 sz="1600"/>
              <a:t>The best possible accuracy which could be obtained was 68%. Which leads us to think, what could be causing all the misclassification? How could we further improve its accuracy? </a:t>
            </a:r>
            <a:endParaRPr sz="1600"/>
          </a:p>
          <a:p>
            <a:pPr indent="-330200" lvl="0" marL="457200" rtl="0" algn="l">
              <a:spcBef>
                <a:spcPts val="0"/>
              </a:spcBef>
              <a:spcAft>
                <a:spcPts val="0"/>
              </a:spcAft>
              <a:buSzPts val="1600"/>
              <a:buChar char="●"/>
            </a:pPr>
            <a:r>
              <a:rPr lang="en" sz="1600"/>
              <a:t>What we realised is that the model is having difficulty differentiating between horror and thriller posters. If you think about it, it is true even for us humans, where we might not be able to tell the difference between horror and thriller posters.</a:t>
            </a:r>
            <a:endParaRPr sz="1600"/>
          </a:p>
          <a:p>
            <a:pPr indent="-330200" lvl="0" marL="457200" rtl="0" algn="l">
              <a:spcBef>
                <a:spcPts val="0"/>
              </a:spcBef>
              <a:spcAft>
                <a:spcPts val="0"/>
              </a:spcAft>
              <a:buSzPts val="1600"/>
              <a:buChar char="●"/>
            </a:pPr>
            <a:r>
              <a:rPr lang="en" sz="1600"/>
              <a:t>The same result is observed for comedy and romance, as both genres’ posters are in the lighter mood, and contains human and smiling faces.</a:t>
            </a: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37" name="Google Shape;237;p3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u="sng">
                <a:solidFill>
                  <a:schemeClr val="hlink"/>
                </a:solidFill>
                <a:hlinkClick r:id="rId3"/>
              </a:rPr>
              <a:t>https://drive.google.com/drive/folders/1cXPMqGUR9GrVAwS6pGZY1oiucAhrsndw</a:t>
            </a:r>
            <a:endParaRPr sz="1300"/>
          </a:p>
          <a:p>
            <a:pPr indent="0" lvl="0" marL="0" rtl="0" algn="l">
              <a:lnSpc>
                <a:spcPct val="100000"/>
              </a:lnSpc>
              <a:spcBef>
                <a:spcPts val="1600"/>
              </a:spcBef>
              <a:spcAft>
                <a:spcPts val="0"/>
              </a:spcAft>
              <a:buNone/>
            </a:pPr>
            <a:r>
              <a:rPr lang="en" sz="1300" u="sng">
                <a:solidFill>
                  <a:schemeClr val="accent5"/>
                </a:solidFill>
                <a:hlinkClick r:id="rId4">
                  <a:extLst>
                    <a:ext uri="{A12FA001-AC4F-418D-AE19-62706E023703}">
                      <ahyp:hlinkClr val="tx"/>
                    </a:ext>
                  </a:extLst>
                </a:hlinkClick>
              </a:rPr>
              <a:t>https://www.kaggle.com/datasets</a:t>
            </a:r>
            <a:endParaRPr sz="1300"/>
          </a:p>
          <a:p>
            <a:pPr indent="0" lvl="0" marL="0" rtl="0" algn="l">
              <a:lnSpc>
                <a:spcPct val="100000"/>
              </a:lnSpc>
              <a:spcBef>
                <a:spcPts val="1600"/>
              </a:spcBef>
              <a:spcAft>
                <a:spcPts val="0"/>
              </a:spcAft>
              <a:buNone/>
            </a:pPr>
            <a:r>
              <a:rPr lang="en" sz="1300" u="sng">
                <a:solidFill>
                  <a:schemeClr val="hlink"/>
                </a:solidFill>
                <a:hlinkClick r:id="rId5"/>
              </a:rPr>
              <a:t>https://www.kaggle.com/code/jmurthy/simple-eda/notebook</a:t>
            </a:r>
            <a:endParaRPr sz="1300"/>
          </a:p>
          <a:p>
            <a:pPr indent="0" lvl="0" marL="0" rtl="0" algn="l">
              <a:lnSpc>
                <a:spcPct val="100000"/>
              </a:lnSpc>
              <a:spcBef>
                <a:spcPts val="1600"/>
              </a:spcBef>
              <a:spcAft>
                <a:spcPts val="0"/>
              </a:spcAft>
              <a:buNone/>
            </a:pPr>
            <a:r>
              <a:rPr lang="en" sz="1300" u="sng">
                <a:solidFill>
                  <a:schemeClr val="hlink"/>
                </a:solidFill>
                <a:hlinkClick r:id="rId6"/>
              </a:rPr>
              <a:t>https://github.com/d-misra/Multi-label-movie-poster-genre-classification</a:t>
            </a:r>
            <a:endParaRPr sz="1300"/>
          </a:p>
          <a:p>
            <a:pPr indent="0" lvl="0" marL="0" rtl="0" algn="l">
              <a:lnSpc>
                <a:spcPct val="100000"/>
              </a:lnSpc>
              <a:spcBef>
                <a:spcPts val="1600"/>
              </a:spcBef>
              <a:spcAft>
                <a:spcPts val="0"/>
              </a:spcAft>
              <a:buNone/>
            </a:pPr>
            <a:r>
              <a:rPr lang="en" sz="1300" u="sng">
                <a:solidFill>
                  <a:schemeClr val="hlink"/>
                </a:solidFill>
                <a:hlinkClick r:id="rId7"/>
              </a:rPr>
              <a:t>https://towardsdatascience.com/predict-movie-earnings-with-posters-786e9fd82bdc</a:t>
            </a:r>
            <a:endParaRPr sz="1300"/>
          </a:p>
          <a:p>
            <a:pPr indent="0" lvl="0" marL="0" rtl="0" algn="l">
              <a:lnSpc>
                <a:spcPct val="100000"/>
              </a:lnSpc>
              <a:spcBef>
                <a:spcPts val="1600"/>
              </a:spcBef>
              <a:spcAft>
                <a:spcPts val="0"/>
              </a:spcAft>
              <a:buNone/>
            </a:pPr>
            <a:r>
              <a:rPr lang="en" sz="1300" u="sng">
                <a:solidFill>
                  <a:schemeClr val="hlink"/>
                </a:solidFill>
                <a:hlinkClick r:id="rId8"/>
              </a:rPr>
              <a:t>https://gist.github.com/jinglescode/60b496abfd87b2093da9cf55bde2e944</a:t>
            </a:r>
            <a:endParaRPr sz="1300"/>
          </a:p>
          <a:p>
            <a:pPr indent="0" lvl="0" marL="0" rtl="0" algn="l">
              <a:lnSpc>
                <a:spcPct val="100000"/>
              </a:lnSpc>
              <a:spcBef>
                <a:spcPts val="1600"/>
              </a:spcBef>
              <a:spcAft>
                <a:spcPts val="0"/>
              </a:spcAft>
              <a:buNone/>
            </a:pPr>
            <a:r>
              <a:rPr lang="en" sz="1300" u="sng">
                <a:solidFill>
                  <a:schemeClr val="hlink"/>
                </a:solidFill>
                <a:hlinkClick r:id="rId9"/>
              </a:rPr>
              <a:t>https://www.analyticsvidhya.com/blog/2021/10/a-comprehensive-guide-on-deep-learning-optimizers/#:~:text=The%20results%20of%20the%20Adam,for%20most%20of%20the%20applications</a:t>
            </a:r>
            <a:r>
              <a:rPr lang="en" sz="1300"/>
              <a:t>.</a:t>
            </a:r>
            <a:endParaRPr sz="1300"/>
          </a:p>
          <a:p>
            <a:pPr indent="0" lvl="0" marL="0" rtl="0" algn="l">
              <a:lnSpc>
                <a:spcPct val="100000"/>
              </a:lnSpc>
              <a:spcBef>
                <a:spcPts val="1600"/>
              </a:spcBef>
              <a:spcAft>
                <a:spcPts val="0"/>
              </a:spcAft>
              <a:buNone/>
            </a:pPr>
            <a:r>
              <a:rPr lang="en" sz="1300" u="sng">
                <a:solidFill>
                  <a:schemeClr val="hlink"/>
                </a:solidFill>
                <a:hlinkClick r:id="rId10"/>
              </a:rPr>
              <a:t>https://androidkt.com/choose-cross-entropy-loss-function-in-keras/#:~:text=Categorical%20cross%2Dentropy%20is%20based,Multi%2Dlabel</a:t>
            </a:r>
            <a:r>
              <a:rPr lang="en" sz="1300"/>
              <a:t>)%20for%20instance%20if</a:t>
            </a:r>
            <a:endParaRPr sz="1300"/>
          </a:p>
          <a:p>
            <a:pPr indent="0" lvl="0" marL="0" rtl="0" algn="l">
              <a:lnSpc>
                <a:spcPct val="100000"/>
              </a:lnSpc>
              <a:spcBef>
                <a:spcPts val="1600"/>
              </a:spcBef>
              <a:spcAft>
                <a:spcPts val="0"/>
              </a:spcAft>
              <a:buNone/>
            </a:pPr>
            <a:r>
              <a:t/>
            </a:r>
            <a:endParaRPr sz="1600"/>
          </a:p>
          <a:p>
            <a:pPr indent="0" lvl="0" marL="0" rtl="0" algn="l">
              <a:lnSpc>
                <a:spcPct val="100000"/>
              </a:lnSpc>
              <a:spcBef>
                <a:spcPts val="1600"/>
              </a:spcBef>
              <a:spcAft>
                <a:spcPts val="0"/>
              </a:spcAft>
              <a:buNone/>
            </a:pPr>
            <a:r>
              <a:t/>
            </a:r>
            <a:endParaRPr sz="1600"/>
          </a:p>
          <a:p>
            <a:pPr indent="0" lvl="0" marL="0" rtl="0" algn="l">
              <a:lnSpc>
                <a:spcPct val="100000"/>
              </a:lnSpc>
              <a:spcBef>
                <a:spcPts val="1600"/>
              </a:spcBef>
              <a:spcAft>
                <a:spcPts val="0"/>
              </a:spcAft>
              <a:buNone/>
            </a:pPr>
            <a:r>
              <a:t/>
            </a:r>
            <a:endParaRPr sz="16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Index</a:t>
            </a:r>
            <a:endParaRPr/>
          </a:p>
        </p:txBody>
      </p:sp>
      <p:sp>
        <p:nvSpPr>
          <p:cNvPr id="71" name="Google Shape;71;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Dataset</a:t>
            </a:r>
            <a:endParaRPr/>
          </a:p>
          <a:p>
            <a:pPr indent="-342900" lvl="0" marL="457200" rtl="0" algn="l">
              <a:spcBef>
                <a:spcPts val="1600"/>
              </a:spcBef>
              <a:spcAft>
                <a:spcPts val="0"/>
              </a:spcAft>
              <a:buSzPts val="1800"/>
              <a:buChar char="●"/>
            </a:pPr>
            <a:r>
              <a:rPr lang="en"/>
              <a:t>Preprocessing</a:t>
            </a:r>
            <a:endParaRPr/>
          </a:p>
          <a:p>
            <a:pPr indent="-342900" lvl="0" marL="457200" rtl="0" algn="l">
              <a:spcBef>
                <a:spcPts val="1600"/>
              </a:spcBef>
              <a:spcAft>
                <a:spcPts val="0"/>
              </a:spcAft>
              <a:buSzPts val="1800"/>
              <a:buChar char="●"/>
            </a:pPr>
            <a:r>
              <a:rPr lang="en"/>
              <a:t>Models</a:t>
            </a:r>
            <a:endParaRPr/>
          </a:p>
          <a:p>
            <a:pPr indent="-342900" lvl="0" marL="457200" rtl="0" algn="l">
              <a:spcBef>
                <a:spcPts val="1600"/>
              </a:spcBef>
              <a:spcAft>
                <a:spcPts val="0"/>
              </a:spcAft>
              <a:buSzPts val="1800"/>
              <a:buChar char="●"/>
            </a:pPr>
            <a:r>
              <a:rPr lang="en"/>
              <a:t>Results</a:t>
            </a:r>
            <a:endParaRPr/>
          </a:p>
          <a:p>
            <a:pPr indent="-342900" lvl="0" marL="457200" rtl="0" algn="l">
              <a:spcBef>
                <a:spcPts val="1600"/>
              </a:spcBef>
              <a:spcAft>
                <a:spcPts val="0"/>
              </a:spcAft>
              <a:buSzPts val="1800"/>
              <a:buChar char="●"/>
            </a:pPr>
            <a:r>
              <a:rPr lang="en"/>
              <a:t>Can movie be judged by its poster?</a:t>
            </a:r>
            <a:endParaRPr/>
          </a:p>
          <a:p>
            <a:pPr indent="-342900" lvl="0" marL="457200" rtl="0" algn="l">
              <a:spcBef>
                <a:spcPts val="1600"/>
              </a:spcBef>
              <a:spcAft>
                <a:spcPts val="0"/>
              </a:spcAft>
              <a:buSzPts val="1800"/>
              <a:buChar char="●"/>
            </a:pPr>
            <a:r>
              <a:rPr lang="en"/>
              <a:t>Can we predict a movie’s success by its poster</a:t>
            </a:r>
            <a:endParaRPr/>
          </a:p>
          <a:p>
            <a:pPr indent="-342900" lvl="0" marL="457200" rtl="0" algn="l">
              <a:spcBef>
                <a:spcPts val="1600"/>
              </a:spcBef>
              <a:spcAft>
                <a:spcPts val="0"/>
              </a:spcAft>
              <a:buSzPts val="1800"/>
              <a:buChar char="●"/>
            </a:pPr>
            <a:r>
              <a:rPr lang="en"/>
              <a:t>Difficulties faced</a:t>
            </a:r>
            <a:endParaRPr/>
          </a:p>
          <a:p>
            <a:pPr indent="-342900" lvl="0" marL="457200" rtl="0" algn="l">
              <a:spcBef>
                <a:spcPts val="1600"/>
              </a:spcBef>
              <a:spcAft>
                <a:spcPts val="1600"/>
              </a:spcAft>
              <a:buSzPts val="1800"/>
              <a:buChar char="●"/>
            </a:pPr>
            <a:r>
              <a:rPr lang="en"/>
              <a:t>Conclusion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3378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77" name="Google Shape;77;p16"/>
          <p:cNvSpPr txBox="1"/>
          <p:nvPr>
            <p:ph idx="1" type="body"/>
          </p:nvPr>
        </p:nvSpPr>
        <p:spPr>
          <a:xfrm>
            <a:off x="224525" y="1281550"/>
            <a:ext cx="3999900" cy="3283800"/>
          </a:xfrm>
          <a:prstGeom prst="rect">
            <a:avLst/>
          </a:prstGeom>
        </p:spPr>
        <p:txBody>
          <a:bodyPr anchorCtr="0" anchor="t" bIns="91425" lIns="91425" spcFirstLastPara="1" rIns="91425" wrap="square" tIns="91425">
            <a:spAutoFit/>
          </a:bodyPr>
          <a:lstStyle/>
          <a:p>
            <a:pPr indent="-330200" lvl="0" marL="457200" rtl="0" algn="l">
              <a:lnSpc>
                <a:spcPct val="100000"/>
              </a:lnSpc>
              <a:spcBef>
                <a:spcPts val="0"/>
              </a:spcBef>
              <a:spcAft>
                <a:spcPts val="0"/>
              </a:spcAft>
              <a:buSzPts val="1600"/>
              <a:buAutoNum type="arabicPeriod"/>
            </a:pPr>
            <a:r>
              <a:rPr lang="en" sz="1600"/>
              <a:t>Data-points (in raw dataset) - 41979</a:t>
            </a:r>
            <a:endParaRPr sz="1600"/>
          </a:p>
          <a:p>
            <a:pPr indent="-330200" lvl="0" marL="457200" rtl="0" algn="l">
              <a:lnSpc>
                <a:spcPct val="100000"/>
              </a:lnSpc>
              <a:spcBef>
                <a:spcPts val="1600"/>
              </a:spcBef>
              <a:spcAft>
                <a:spcPts val="0"/>
              </a:spcAft>
              <a:buSzPts val="1600"/>
              <a:buAutoNum type="arabicPeriod"/>
            </a:pPr>
            <a:r>
              <a:rPr lang="en" sz="1600"/>
              <a:t>Labels - 28 genres</a:t>
            </a:r>
            <a:endParaRPr sz="1600"/>
          </a:p>
          <a:p>
            <a:pPr indent="0" lvl="0" marL="0" rtl="0" algn="l">
              <a:lnSpc>
                <a:spcPct val="100000"/>
              </a:lnSpc>
              <a:spcBef>
                <a:spcPts val="0"/>
              </a:spcBef>
              <a:spcAft>
                <a:spcPts val="0"/>
              </a:spcAft>
              <a:buNone/>
            </a:pPr>
            <a:r>
              <a:rPr lang="en">
                <a:highlight>
                  <a:schemeClr val="accent1"/>
                </a:highlight>
              </a:rPr>
              <a:t> (Action, Adult, Adventure, Animation, Biography, Comedy, Crime, Documentary, Drama, Family, Fantasy, Film-Noir, Game-Show, History, Horror, Music, Musical, Mystery, News, Reality-TV, Romance, Sci-Fi, Short, Sport, Talk-Show, Thriller, War, Western) </a:t>
            </a:r>
            <a:r>
              <a:rPr b="1" lang="en">
                <a:highlight>
                  <a:schemeClr val="accent1"/>
                </a:highlight>
              </a:rPr>
              <a:t>Each movie can have multiple genres</a:t>
            </a:r>
            <a:endParaRPr b="1">
              <a:highlight>
                <a:schemeClr val="accent1"/>
              </a:highlight>
            </a:endParaRPr>
          </a:p>
          <a:p>
            <a:pPr indent="0" lvl="0" marL="0" rtl="0" algn="l">
              <a:lnSpc>
                <a:spcPct val="100000"/>
              </a:lnSpc>
              <a:spcBef>
                <a:spcPts val="0"/>
              </a:spcBef>
              <a:spcAft>
                <a:spcPts val="0"/>
              </a:spcAft>
              <a:buNone/>
            </a:pPr>
            <a:r>
              <a:t/>
            </a:r>
            <a:endParaRPr b="1">
              <a:highlight>
                <a:schemeClr val="accent1"/>
              </a:highlight>
            </a:endParaRPr>
          </a:p>
          <a:p>
            <a:pPr indent="-330200" lvl="0" marL="457200" rtl="0" algn="l">
              <a:lnSpc>
                <a:spcPct val="100000"/>
              </a:lnSpc>
              <a:spcBef>
                <a:spcPts val="0"/>
              </a:spcBef>
              <a:spcAft>
                <a:spcPts val="0"/>
              </a:spcAft>
              <a:buSzPts val="1600"/>
              <a:buAutoNum type="arabicPeriod"/>
            </a:pPr>
            <a:r>
              <a:rPr lang="en">
                <a:highlight>
                  <a:schemeClr val="accent1"/>
                </a:highlight>
              </a:rPr>
              <a:t>Following is the link to the raw dataset</a:t>
            </a:r>
            <a:endParaRPr>
              <a:highlight>
                <a:schemeClr val="accent1"/>
              </a:highlight>
            </a:endParaRPr>
          </a:p>
          <a:p>
            <a:pPr indent="0" lvl="0" marL="0" rtl="0" algn="l">
              <a:lnSpc>
                <a:spcPct val="100000"/>
              </a:lnSpc>
              <a:spcBef>
                <a:spcPts val="0"/>
              </a:spcBef>
              <a:spcAft>
                <a:spcPts val="0"/>
              </a:spcAft>
              <a:buNone/>
            </a:pPr>
            <a:r>
              <a:rPr lang="en"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https://drive.google.com/drive/folders/1RAntltxcDNvmFkWb2Jxe1FNe4lIDIcVd?usp=sharing</a:t>
            </a:r>
            <a:endParaRPr sz="1600"/>
          </a:p>
        </p:txBody>
      </p:sp>
      <p:pic>
        <p:nvPicPr>
          <p:cNvPr id="78" name="Google Shape;78;p16"/>
          <p:cNvPicPr preferRelativeResize="0"/>
          <p:nvPr/>
        </p:nvPicPr>
        <p:blipFill>
          <a:blip r:embed="rId4">
            <a:alphaModFix/>
          </a:blip>
          <a:stretch>
            <a:fillRect/>
          </a:stretch>
        </p:blipFill>
        <p:spPr>
          <a:xfrm>
            <a:off x="4920625" y="337826"/>
            <a:ext cx="1534525" cy="2259600"/>
          </a:xfrm>
          <a:prstGeom prst="rect">
            <a:avLst/>
          </a:prstGeom>
          <a:noFill/>
          <a:ln>
            <a:noFill/>
          </a:ln>
        </p:spPr>
      </p:pic>
      <p:pic>
        <p:nvPicPr>
          <p:cNvPr id="79" name="Google Shape;79;p16"/>
          <p:cNvPicPr preferRelativeResize="0"/>
          <p:nvPr/>
        </p:nvPicPr>
        <p:blipFill>
          <a:blip r:embed="rId5">
            <a:alphaModFix/>
          </a:blip>
          <a:stretch>
            <a:fillRect/>
          </a:stretch>
        </p:blipFill>
        <p:spPr>
          <a:xfrm>
            <a:off x="6883925" y="227075"/>
            <a:ext cx="1609725" cy="2370364"/>
          </a:xfrm>
          <a:prstGeom prst="rect">
            <a:avLst/>
          </a:prstGeom>
          <a:noFill/>
          <a:ln>
            <a:noFill/>
          </a:ln>
        </p:spPr>
      </p:pic>
      <p:pic>
        <p:nvPicPr>
          <p:cNvPr id="80" name="Google Shape;80;p16"/>
          <p:cNvPicPr preferRelativeResize="0"/>
          <p:nvPr/>
        </p:nvPicPr>
        <p:blipFill>
          <a:blip r:embed="rId6">
            <a:alphaModFix/>
          </a:blip>
          <a:stretch>
            <a:fillRect/>
          </a:stretch>
        </p:blipFill>
        <p:spPr>
          <a:xfrm>
            <a:off x="6098575" y="2727400"/>
            <a:ext cx="1464100" cy="2155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86" name="Google Shape;86;p17"/>
          <p:cNvSpPr txBox="1"/>
          <p:nvPr>
            <p:ph idx="1" type="body"/>
          </p:nvPr>
        </p:nvSpPr>
        <p:spPr>
          <a:xfrm>
            <a:off x="464100" y="4371650"/>
            <a:ext cx="5998800" cy="60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87" name="Google Shape;87;p17"/>
          <p:cNvSpPr txBox="1"/>
          <p:nvPr>
            <p:ph type="title"/>
          </p:nvPr>
        </p:nvSpPr>
        <p:spPr>
          <a:xfrm>
            <a:off x="311700" y="271900"/>
            <a:ext cx="8520600" cy="65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 of 41k dataset</a:t>
            </a:r>
            <a:endParaRPr/>
          </a:p>
        </p:txBody>
      </p:sp>
      <p:sp>
        <p:nvSpPr>
          <p:cNvPr id="88" name="Google Shape;88;p17"/>
          <p:cNvSpPr txBox="1"/>
          <p:nvPr>
            <p:ph idx="2" type="body"/>
          </p:nvPr>
        </p:nvSpPr>
        <p:spPr>
          <a:xfrm>
            <a:off x="4832400" y="1954576"/>
            <a:ext cx="3999900" cy="13914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eriod"/>
            </a:pPr>
            <a:r>
              <a:rPr lang="en"/>
              <a:t>The </a:t>
            </a:r>
            <a:r>
              <a:rPr lang="en"/>
              <a:t>distribution</a:t>
            </a:r>
            <a:r>
              <a:rPr lang="en"/>
              <a:t> </a:t>
            </a:r>
            <a:r>
              <a:rPr lang="en"/>
              <a:t>showing</a:t>
            </a:r>
            <a:r>
              <a:rPr lang="en"/>
              <a:t> the numb</a:t>
            </a:r>
            <a:r>
              <a:rPr lang="en"/>
              <a:t>er of movies available per genre in the original dataset with 41k posters</a:t>
            </a:r>
            <a:endParaRPr/>
          </a:p>
          <a:p>
            <a:pPr indent="-317500" lvl="0" marL="457200" rtl="0" algn="l">
              <a:spcBef>
                <a:spcPts val="0"/>
              </a:spcBef>
              <a:spcAft>
                <a:spcPts val="0"/>
              </a:spcAft>
              <a:buSzPts val="1400"/>
              <a:buAutoNum type="arabicPeriod"/>
            </a:pPr>
            <a:r>
              <a:rPr lang="en"/>
              <a:t>Drama comes out to be most frequent followed by comedy</a:t>
            </a:r>
            <a:endParaRPr/>
          </a:p>
        </p:txBody>
      </p:sp>
      <p:pic>
        <p:nvPicPr>
          <p:cNvPr id="89" name="Google Shape;89;p17"/>
          <p:cNvPicPr preferRelativeResize="0"/>
          <p:nvPr/>
        </p:nvPicPr>
        <p:blipFill>
          <a:blip r:embed="rId3">
            <a:alphaModFix/>
          </a:blip>
          <a:stretch>
            <a:fillRect/>
          </a:stretch>
        </p:blipFill>
        <p:spPr>
          <a:xfrm>
            <a:off x="181275" y="1042300"/>
            <a:ext cx="4560200" cy="3614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95" name="Google Shape;95;p18"/>
          <p:cNvSpPr txBox="1"/>
          <p:nvPr>
            <p:ph idx="1" type="body"/>
          </p:nvPr>
        </p:nvSpPr>
        <p:spPr>
          <a:xfrm>
            <a:off x="464100" y="4371650"/>
            <a:ext cx="5998800" cy="60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96" name="Google Shape;96;p18"/>
          <p:cNvSpPr txBox="1"/>
          <p:nvPr>
            <p:ph type="title"/>
          </p:nvPr>
        </p:nvSpPr>
        <p:spPr>
          <a:xfrm>
            <a:off x="311700" y="271900"/>
            <a:ext cx="8520600" cy="65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 of 1k dataset</a:t>
            </a:r>
            <a:endParaRPr/>
          </a:p>
        </p:txBody>
      </p:sp>
      <p:sp>
        <p:nvSpPr>
          <p:cNvPr id="97" name="Google Shape;97;p18"/>
          <p:cNvSpPr txBox="1"/>
          <p:nvPr>
            <p:ph idx="2" type="body"/>
          </p:nvPr>
        </p:nvSpPr>
        <p:spPr>
          <a:xfrm>
            <a:off x="4832400" y="1628251"/>
            <a:ext cx="3999900" cy="18870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eriod"/>
            </a:pPr>
            <a:r>
              <a:rPr lang="en"/>
              <a:t>The distribution showing the number of movies available per genre in the original dataset with 1k posters</a:t>
            </a:r>
            <a:endParaRPr/>
          </a:p>
          <a:p>
            <a:pPr indent="-317500" lvl="0" marL="457200" rtl="0" algn="l">
              <a:spcBef>
                <a:spcPts val="0"/>
              </a:spcBef>
              <a:spcAft>
                <a:spcPts val="0"/>
              </a:spcAft>
              <a:buSzPts val="1400"/>
              <a:buAutoNum type="arabicPeriod"/>
            </a:pPr>
            <a:r>
              <a:rPr lang="en"/>
              <a:t>The distribution resemble the one of the larger dataset</a:t>
            </a:r>
            <a:endParaRPr/>
          </a:p>
          <a:p>
            <a:pPr indent="-317500" lvl="0" marL="457200" rtl="0" algn="l">
              <a:spcBef>
                <a:spcPts val="0"/>
              </a:spcBef>
              <a:spcAft>
                <a:spcPts val="0"/>
              </a:spcAft>
              <a:buSzPts val="1400"/>
              <a:buAutoNum type="arabicPeriod"/>
            </a:pPr>
            <a:r>
              <a:rPr lang="en"/>
              <a:t>The most frequent genre is Drama followed by Comedy and Romance</a:t>
            </a:r>
            <a:endParaRPr/>
          </a:p>
        </p:txBody>
      </p:sp>
      <p:pic>
        <p:nvPicPr>
          <p:cNvPr id="98" name="Google Shape;98;p18"/>
          <p:cNvPicPr preferRelativeResize="0"/>
          <p:nvPr/>
        </p:nvPicPr>
        <p:blipFill>
          <a:blip r:embed="rId3">
            <a:alphaModFix/>
          </a:blip>
          <a:stretch>
            <a:fillRect/>
          </a:stretch>
        </p:blipFill>
        <p:spPr>
          <a:xfrm>
            <a:off x="311700" y="1116750"/>
            <a:ext cx="4508775" cy="3732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158600"/>
            <a:ext cx="85206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 between genre and poster</a:t>
            </a:r>
            <a:endParaRPr/>
          </a:p>
        </p:txBody>
      </p:sp>
      <p:sp>
        <p:nvSpPr>
          <p:cNvPr id="104" name="Google Shape;104;p19"/>
          <p:cNvSpPr txBox="1"/>
          <p:nvPr>
            <p:ph idx="1" type="body"/>
          </p:nvPr>
        </p:nvSpPr>
        <p:spPr>
          <a:xfrm>
            <a:off x="311700" y="1511550"/>
            <a:ext cx="3999900" cy="28782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eriod"/>
            </a:pPr>
            <a:r>
              <a:rPr lang="en"/>
              <a:t>One way to see the relationship between genre and poster is to see the variation in color schemes of the posters with genres</a:t>
            </a:r>
            <a:endParaRPr/>
          </a:p>
          <a:p>
            <a:pPr indent="-317500" lvl="0" marL="457200" rtl="0" algn="l">
              <a:spcBef>
                <a:spcPts val="0"/>
              </a:spcBef>
              <a:spcAft>
                <a:spcPts val="0"/>
              </a:spcAft>
              <a:buSzPts val="1400"/>
              <a:buAutoNum type="arabicPeriod"/>
            </a:pPr>
            <a:r>
              <a:rPr lang="en"/>
              <a:t>Genres like Sci-Fi, Thriller, Horror and Crime have low averages of rgb values indicating posters inclined towards darker shades.</a:t>
            </a:r>
            <a:endParaRPr/>
          </a:p>
          <a:p>
            <a:pPr indent="-317500" lvl="0" marL="457200" rtl="0" algn="l">
              <a:spcBef>
                <a:spcPts val="0"/>
              </a:spcBef>
              <a:spcAft>
                <a:spcPts val="0"/>
              </a:spcAft>
              <a:buSzPts val="1400"/>
              <a:buAutoNum type="arabicPeriod"/>
            </a:pPr>
            <a:r>
              <a:rPr lang="en"/>
              <a:t>On the other hand genres like Musical, Sport, Animation, Comedy have high rgb averages indicating light shaded or bright posters</a:t>
            </a:r>
            <a:endParaRPr/>
          </a:p>
        </p:txBody>
      </p:sp>
      <p:sp>
        <p:nvSpPr>
          <p:cNvPr id="105" name="Google Shape;105;p19"/>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6" name="Google Shape;106;p19"/>
          <p:cNvPicPr preferRelativeResize="0"/>
          <p:nvPr/>
        </p:nvPicPr>
        <p:blipFill>
          <a:blip r:embed="rId3">
            <a:alphaModFix/>
          </a:blip>
          <a:stretch>
            <a:fillRect/>
          </a:stretch>
        </p:blipFill>
        <p:spPr>
          <a:xfrm>
            <a:off x="4408175" y="818225"/>
            <a:ext cx="4672698" cy="4264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492550" y="19387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Indifference</a:t>
            </a:r>
            <a:r>
              <a:rPr lang="en"/>
              <a:t> in IMDb rating with genre variation</a:t>
            </a:r>
            <a:endParaRPr/>
          </a:p>
        </p:txBody>
      </p:sp>
      <p:pic>
        <p:nvPicPr>
          <p:cNvPr id="112" name="Google Shape;112;p20"/>
          <p:cNvPicPr preferRelativeResize="0"/>
          <p:nvPr/>
        </p:nvPicPr>
        <p:blipFill>
          <a:blip r:embed="rId3">
            <a:alphaModFix/>
          </a:blip>
          <a:stretch>
            <a:fillRect/>
          </a:stretch>
        </p:blipFill>
        <p:spPr>
          <a:xfrm>
            <a:off x="492550" y="1150325"/>
            <a:ext cx="4079450" cy="3493571"/>
          </a:xfrm>
          <a:prstGeom prst="rect">
            <a:avLst/>
          </a:prstGeom>
          <a:noFill/>
          <a:ln>
            <a:noFill/>
          </a:ln>
        </p:spPr>
      </p:pic>
      <p:pic>
        <p:nvPicPr>
          <p:cNvPr id="113" name="Google Shape;113;p20"/>
          <p:cNvPicPr preferRelativeResize="0"/>
          <p:nvPr/>
        </p:nvPicPr>
        <p:blipFill>
          <a:blip r:embed="rId4">
            <a:alphaModFix/>
          </a:blip>
          <a:stretch>
            <a:fillRect/>
          </a:stretch>
        </p:blipFill>
        <p:spPr>
          <a:xfrm>
            <a:off x="4572000" y="1150325"/>
            <a:ext cx="4079467" cy="3493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idx="1" type="body"/>
          </p:nvPr>
        </p:nvSpPr>
        <p:spPr>
          <a:xfrm>
            <a:off x="4660075" y="812500"/>
            <a:ext cx="3999900" cy="3754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Cleaning CSV:</a:t>
            </a:r>
            <a:r>
              <a:rPr lang="en" sz="1600"/>
              <a:t> Dropped empty rows from the CSV file and removed duplicate values.</a:t>
            </a:r>
            <a:endParaRPr sz="1600"/>
          </a:p>
          <a:p>
            <a:pPr indent="-330200" lvl="0" marL="457200" rtl="0" algn="l">
              <a:spcBef>
                <a:spcPts val="0"/>
              </a:spcBef>
              <a:spcAft>
                <a:spcPts val="0"/>
              </a:spcAft>
              <a:buSzPts val="1600"/>
              <a:buChar char="●"/>
            </a:pPr>
            <a:r>
              <a:rPr b="1" lang="en" sz="1600"/>
              <a:t>Removal of corrupt or bad images</a:t>
            </a:r>
            <a:r>
              <a:rPr lang="en" sz="1600"/>
              <a:t>: Opened each image to check if it was opening and loadable or not. Made a list of IDs and paths of images that were loadable.</a:t>
            </a:r>
            <a:endParaRPr sz="1600"/>
          </a:p>
          <a:p>
            <a:pPr indent="-330200" lvl="0" marL="457200" rtl="0" algn="l">
              <a:spcBef>
                <a:spcPts val="0"/>
              </a:spcBef>
              <a:spcAft>
                <a:spcPts val="0"/>
              </a:spcAft>
              <a:buSzPts val="1600"/>
              <a:buChar char="●"/>
            </a:pPr>
            <a:r>
              <a:rPr b="1" lang="en" sz="1600"/>
              <a:t>Modified CSV</a:t>
            </a:r>
            <a:r>
              <a:rPr lang="en" sz="1600"/>
              <a:t>: Trimmed CSV to keep only the rows of movies whose poster was available and reduced the number of columns to: ‘imdbId’, ‘Genre’, ‘Title’, ‘Image Paths’. </a:t>
            </a:r>
            <a:endParaRPr sz="1600"/>
          </a:p>
          <a:p>
            <a:pPr indent="0" lvl="0" marL="0" rtl="0" algn="l">
              <a:spcBef>
                <a:spcPts val="1600"/>
              </a:spcBef>
              <a:spcAft>
                <a:spcPts val="1600"/>
              </a:spcAft>
              <a:buNone/>
            </a:pPr>
            <a:r>
              <a:t/>
            </a:r>
            <a:endParaRPr b="1" sz="1800"/>
          </a:p>
        </p:txBody>
      </p:sp>
      <p:sp>
        <p:nvSpPr>
          <p:cNvPr id="119" name="Google Shape;119;p21"/>
          <p:cNvSpPr txBox="1"/>
          <p:nvPr>
            <p:ph idx="2" type="body"/>
          </p:nvPr>
        </p:nvSpPr>
        <p:spPr>
          <a:xfrm>
            <a:off x="49700" y="1281300"/>
            <a:ext cx="3999900" cy="3397200"/>
          </a:xfrm>
          <a:prstGeom prst="rect">
            <a:avLst/>
          </a:prstGeom>
        </p:spPr>
        <p:txBody>
          <a:bodyPr anchorCtr="0" anchor="t" bIns="91425" lIns="91425" spcFirstLastPara="1" rIns="91425" wrap="square" tIns="91425">
            <a:noAutofit/>
          </a:bodyPr>
          <a:lstStyle/>
          <a:p>
            <a:pPr indent="0" lvl="0" marL="0" rtl="0" algn="ctr">
              <a:lnSpc>
                <a:spcPct val="125000"/>
              </a:lnSpc>
              <a:spcBef>
                <a:spcPts val="1800"/>
              </a:spcBef>
              <a:spcAft>
                <a:spcPts val="0"/>
              </a:spcAft>
              <a:buNone/>
            </a:pPr>
            <a:r>
              <a:rPr b="1" lang="en" sz="1800">
                <a:highlight>
                  <a:schemeClr val="accent1"/>
                </a:highlight>
              </a:rPr>
              <a:t>       Multi-hot encoding of labels</a:t>
            </a:r>
            <a:endParaRPr b="1" sz="1800"/>
          </a:p>
          <a:p>
            <a:pPr indent="0" lvl="0" marL="457200" rtl="0" algn="ctr">
              <a:spcBef>
                <a:spcPts val="1200"/>
              </a:spcBef>
              <a:spcAft>
                <a:spcPts val="0"/>
              </a:spcAft>
              <a:buNone/>
            </a:pPr>
            <a:r>
              <a:rPr lang="en" sz="1600">
                <a:highlight>
                  <a:schemeClr val="accent1"/>
                </a:highlight>
              </a:rPr>
              <a:t>If a movie belongs to a genre, the value is 1("hot"), else 0. As an image can belong to multiple genres, here it is a case of multiple-hot encoding</a:t>
            </a:r>
            <a:endParaRPr sz="2000">
              <a:highlight>
                <a:schemeClr val="accent1"/>
              </a:highlight>
            </a:endParaRPr>
          </a:p>
          <a:p>
            <a:pPr indent="0" lvl="0" marL="0" rtl="0" algn="l">
              <a:spcBef>
                <a:spcPts val="1600"/>
              </a:spcBef>
              <a:spcAft>
                <a:spcPts val="1600"/>
              </a:spcAft>
              <a:buNone/>
            </a:pPr>
            <a:r>
              <a:t/>
            </a:r>
            <a:endParaRPr sz="1600"/>
          </a:p>
        </p:txBody>
      </p:sp>
      <p:sp>
        <p:nvSpPr>
          <p:cNvPr id="120" name="Google Shape;120;p21"/>
          <p:cNvSpPr txBox="1"/>
          <p:nvPr>
            <p:ph type="title"/>
          </p:nvPr>
        </p:nvSpPr>
        <p:spPr>
          <a:xfrm>
            <a:off x="472925" y="452700"/>
            <a:ext cx="3354900" cy="8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Preprocessing</a:t>
            </a:r>
            <a:endParaRPr sz="4000"/>
          </a:p>
        </p:txBody>
      </p:sp>
      <p:pic>
        <p:nvPicPr>
          <p:cNvPr id="121" name="Google Shape;121;p21"/>
          <p:cNvPicPr preferRelativeResize="0"/>
          <p:nvPr/>
        </p:nvPicPr>
        <p:blipFill>
          <a:blip r:embed="rId3">
            <a:alphaModFix/>
          </a:blip>
          <a:stretch>
            <a:fillRect/>
          </a:stretch>
        </p:blipFill>
        <p:spPr>
          <a:xfrm>
            <a:off x="572325" y="3418850"/>
            <a:ext cx="3477276" cy="960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