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738" r:id="rId2"/>
    <p:sldId id="748" r:id="rId3"/>
    <p:sldId id="737" r:id="rId4"/>
    <p:sldId id="735" r:id="rId5"/>
    <p:sldId id="739" r:id="rId6"/>
    <p:sldId id="740" r:id="rId7"/>
    <p:sldId id="741" r:id="rId8"/>
    <p:sldId id="742" r:id="rId9"/>
    <p:sldId id="743" r:id="rId10"/>
    <p:sldId id="744" r:id="rId11"/>
    <p:sldId id="745" r:id="rId12"/>
    <p:sldId id="746" r:id="rId13"/>
    <p:sldId id="74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36" userDrawn="1">
          <p15:clr>
            <a:srgbClr val="A4A3A4"/>
          </p15:clr>
        </p15:guide>
        <p15:guide id="4" orient="horz" pos="480" userDrawn="1">
          <p15:clr>
            <a:srgbClr val="A4A3A4"/>
          </p15:clr>
        </p15:guide>
        <p15:guide id="5" orient="horz" pos="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tha Gowda" initials="AG" lastIdx="1" clrIdx="0">
    <p:extLst>
      <p:ext uri="{19B8F6BF-5375-455C-9EA6-DF929625EA0E}">
        <p15:presenceInfo xmlns:p15="http://schemas.microsoft.com/office/powerpoint/2012/main" userId="S::Amitha.Gowda@wdc.com::0730ff76-f4b0-4e3a-b328-f01d54613fa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B253"/>
    <a:srgbClr val="04C6D5"/>
    <a:srgbClr val="D1D8EE"/>
    <a:srgbClr val="EAEDF7"/>
    <a:srgbClr val="EAEDED"/>
    <a:srgbClr val="07B8E0"/>
    <a:srgbClr val="02CA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28"/>
      </p:cViewPr>
      <p:guideLst>
        <p:guide orient="horz" pos="2160"/>
        <p:guide pos="3840"/>
        <p:guide pos="336"/>
        <p:guide orient="horz" pos="480"/>
        <p:guide orient="horz" pos="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549F7-B81F-4181-9B7B-C095112C346E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C0F2FB-55D5-483D-A5A0-47B99420B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72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C0F2FB-55D5-483D-A5A0-47B99420B6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34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717C4-D855-4EF0-A7C8-C2BC0D1B62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333500"/>
            <a:ext cx="10248900" cy="2171700"/>
          </a:xfrm>
        </p:spPr>
        <p:txBody>
          <a:bodyPr anchor="b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FD89F-BA22-4E19-9C17-F74513996CA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3400" y="4114800"/>
            <a:ext cx="10248900" cy="419100"/>
          </a:xfrm>
        </p:spPr>
        <p:txBody>
          <a:bodyPr>
            <a:no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Presenter’s Name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79177672-FE98-4C04-A9DD-C93F82BF6E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4285" y="452847"/>
            <a:ext cx="3222174" cy="436624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65629E56-A2EB-4E55-908A-6FCCADA8E62B}"/>
              </a:ext>
            </a:extLst>
          </p:cNvPr>
          <p:cNvSpPr txBox="1">
            <a:spLocks/>
          </p:cNvSpPr>
          <p:nvPr userDrawn="1"/>
        </p:nvSpPr>
        <p:spPr>
          <a:xfrm>
            <a:off x="543371" y="6534981"/>
            <a:ext cx="40155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1219170" rtl="0" eaLnBrk="1" latinLnBrk="0" hangingPunct="1">
              <a:tabLst/>
              <a:defRPr sz="900" b="0" i="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rPr>
              <a:t>© 2018 Western Digital Corporation or its affiliates. All rights reserved.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A47F8347-31D0-40EF-AC2E-A66D01EDDCB2}"/>
              </a:ext>
            </a:extLst>
          </p:cNvPr>
          <p:cNvSpPr txBox="1">
            <a:spLocks/>
          </p:cNvSpPr>
          <p:nvPr userDrawn="1"/>
        </p:nvSpPr>
        <p:spPr bwMode="white">
          <a:xfrm>
            <a:off x="11094720" y="6534982"/>
            <a:ext cx="6096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1219170" rtl="0" eaLnBrk="1" latinLnBrk="0" hangingPunct="1">
              <a:defRPr sz="900" b="0" i="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AC4F4D-1B8E-40CF-9694-B495B1FA2971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rPr>
              <a:pPr marL="0" marR="0" lvl="0" indent="0" algn="r" defTabSz="12191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2/23/2022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A4318E6-7F44-4356-B14B-13BA748AC8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8"/>
          <a:stretch/>
        </p:blipFill>
        <p:spPr>
          <a:xfrm rot="10800000">
            <a:off x="0" y="-1"/>
            <a:ext cx="281885" cy="6858001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0739740-E1B8-41F0-85F7-919F06D28F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3399" y="4533900"/>
            <a:ext cx="10248901" cy="53340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Presenter’s Title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54B0E95-1AD7-406D-9E12-D453373296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3400" y="5067300"/>
            <a:ext cx="10248900" cy="46196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FFF63F21-60A1-F642-BFFB-25F0A0FA0EC7}"/>
              </a:ext>
            </a:extLst>
          </p:cNvPr>
          <p:cNvSpPr txBox="1">
            <a:spLocks/>
          </p:cNvSpPr>
          <p:nvPr userDrawn="1"/>
        </p:nvSpPr>
        <p:spPr>
          <a:xfrm>
            <a:off x="3894466" y="6529346"/>
            <a:ext cx="40155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tabLst/>
              <a:defRPr sz="700" kern="120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  </a:t>
            </a: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WESTERN DIGITAL CONFIDENTIAL</a:t>
            </a:r>
          </a:p>
        </p:txBody>
      </p:sp>
    </p:spTree>
    <p:extLst>
      <p:ext uri="{BB962C8B-B14F-4D97-AF65-F5344CB8AC3E}">
        <p14:creationId xmlns:p14="http://schemas.microsoft.com/office/powerpoint/2010/main" val="145278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08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6792" userDrawn="1">
          <p15:clr>
            <a:srgbClr val="FBAE40"/>
          </p15:clr>
        </p15:guide>
        <p15:guide id="4" orient="horz" pos="2592" userDrawn="1">
          <p15:clr>
            <a:srgbClr val="FBAE40"/>
          </p15:clr>
        </p15:guide>
        <p15:guide id="5" orient="horz" pos="2856" userDrawn="1">
          <p15:clr>
            <a:srgbClr val="FBAE40"/>
          </p15:clr>
        </p15:guide>
        <p15:guide id="6" orient="horz" pos="31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A8D63D95-1FCD-4827-9D7C-1A172B2109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6353" y="2955793"/>
            <a:ext cx="7277493" cy="986143"/>
          </a:xfrm>
          <a:prstGeom prst="rect">
            <a:avLst/>
          </a:prstGeom>
        </p:spPr>
      </p:pic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D44CA8C-58F8-4B9E-BC3C-D144DD577C77}"/>
              </a:ext>
            </a:extLst>
          </p:cNvPr>
          <p:cNvSpPr txBox="1">
            <a:spLocks/>
          </p:cNvSpPr>
          <p:nvPr userDrawn="1"/>
        </p:nvSpPr>
        <p:spPr>
          <a:xfrm>
            <a:off x="543371" y="6534981"/>
            <a:ext cx="40155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1219170" rtl="0" eaLnBrk="1" latinLnBrk="0" hangingPunct="1">
              <a:tabLst/>
              <a:defRPr sz="900" b="0" i="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rPr>
              <a:t>© 2018 Western Digital Corporation or its affiliates. All rights reserved.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6124B-E880-41E3-AF3C-F19DE9115140}"/>
              </a:ext>
            </a:extLst>
          </p:cNvPr>
          <p:cNvSpPr txBox="1">
            <a:spLocks/>
          </p:cNvSpPr>
          <p:nvPr userDrawn="1"/>
        </p:nvSpPr>
        <p:spPr bwMode="white">
          <a:xfrm>
            <a:off x="11094720" y="6534982"/>
            <a:ext cx="6096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1219170" rtl="0" eaLnBrk="1" latinLnBrk="0" hangingPunct="1">
              <a:defRPr sz="900" b="0" i="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AC4F4D-1B8E-40CF-9694-B495B1FA2971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rPr>
              <a:pPr marL="0" marR="0" lvl="0" indent="0" algn="r" defTabSz="12191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2/23/2022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668F1E-1C59-4A8E-8E5F-07FF3ED489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8"/>
          <a:stretch/>
        </p:blipFill>
        <p:spPr>
          <a:xfrm rot="10800000">
            <a:off x="0" y="-1"/>
            <a:ext cx="281885" cy="6858001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22D4599-12B9-EE4E-9C40-E03ACD118355}"/>
              </a:ext>
            </a:extLst>
          </p:cNvPr>
          <p:cNvSpPr txBox="1">
            <a:spLocks/>
          </p:cNvSpPr>
          <p:nvPr userDrawn="1"/>
        </p:nvSpPr>
        <p:spPr>
          <a:xfrm>
            <a:off x="3894466" y="6529346"/>
            <a:ext cx="40155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tabLst/>
              <a:defRPr sz="700" kern="120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  </a:t>
            </a: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WESTERN DIGITAL CONFIDENTIAL</a:t>
            </a:r>
          </a:p>
        </p:txBody>
      </p:sp>
    </p:spTree>
    <p:extLst>
      <p:ext uri="{BB962C8B-B14F-4D97-AF65-F5344CB8AC3E}">
        <p14:creationId xmlns:p14="http://schemas.microsoft.com/office/powerpoint/2010/main" val="99268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31551-C0A0-4E87-92CF-F361AB9BA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91000"/>
            <a:ext cx="11201400" cy="571000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F12E5-B09E-4DD7-A194-E9095F7C4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86A6BEE-FF3B-47E3-B20E-4F97A56E66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3400" y="762000"/>
            <a:ext cx="11201560" cy="5715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Bef>
                <a:spcPts val="1200"/>
              </a:spcBef>
              <a:buNone/>
              <a:defRPr sz="2200" b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552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31551-C0A0-4E87-92CF-F361AB9BA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91000"/>
            <a:ext cx="11201400" cy="571000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86A6BEE-FF3B-47E3-B20E-4F97A56E66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3240" y="762000"/>
            <a:ext cx="11201560" cy="5715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Bef>
                <a:spcPts val="1200"/>
              </a:spcBef>
              <a:buNone/>
              <a:defRPr sz="2200" b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781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527AF-E679-4053-BE9A-B0EEC5E8A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748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31551-C0A0-4E87-92CF-F361AB9BA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91000"/>
            <a:ext cx="11201400" cy="571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F12E5-B09E-4DD7-A194-E9095F7C4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5762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2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B3517-2593-4E52-97CF-5405430F2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03D14-DAD4-4A64-B58D-B11DBF28A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400" y="1333500"/>
            <a:ext cx="5486400" cy="4351338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BAC7E1-6242-448F-802A-62F8159BC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333500"/>
            <a:ext cx="5486400" cy="4351338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C5E056E-4A29-4EC0-A52F-892D05FB5C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0" y="762000"/>
            <a:ext cx="11201400" cy="571500"/>
          </a:xfrm>
        </p:spPr>
        <p:txBody>
          <a:bodyPr/>
          <a:lstStyle>
            <a:lvl1pPr marL="0" indent="0">
              <a:buNone/>
              <a:defRPr sz="2200" b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320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3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B3517-2593-4E52-97CF-5405430F2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03D14-DAD4-4A64-B58D-B11DBF28A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400" y="1333500"/>
            <a:ext cx="3566160" cy="4351338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BAC7E1-6242-448F-802A-62F8159BC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47800" y="1333500"/>
            <a:ext cx="3566160" cy="4351338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C5E056E-4A29-4EC0-A52F-892D05FB5C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0" y="762000"/>
            <a:ext cx="11201400" cy="571500"/>
          </a:xfrm>
        </p:spPr>
        <p:txBody>
          <a:bodyPr/>
          <a:lstStyle>
            <a:lvl1pPr marL="0" indent="0">
              <a:buNone/>
              <a:defRPr sz="2200" b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7B603B7-B656-1D4F-8D6B-C41F1E4732C6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162201" y="1333500"/>
            <a:ext cx="3566160" cy="4351338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8359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F2020-0D7A-462D-BA6D-D21F14E9B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762000"/>
            <a:ext cx="11201400" cy="2753019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34191-EEAD-4C63-8C9F-491E08079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3712768"/>
            <a:ext cx="11201400" cy="698978"/>
          </a:xfrm>
        </p:spPr>
        <p:txBody>
          <a:bodyPr>
            <a:noAutofit/>
          </a:bodyPr>
          <a:lstStyle>
            <a:lvl1pPr marL="0" indent="0">
              <a:buNone/>
              <a:defRPr sz="28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942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32" userDrawn="1">
          <p15:clr>
            <a:srgbClr val="FBAE40"/>
          </p15:clr>
        </p15:guide>
        <p15:guide id="2" orient="horz" pos="232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61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C8FF45-E5E9-4F0C-83CD-3BBE27462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91000"/>
            <a:ext cx="11201400" cy="571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A3F05-7989-4988-9030-55AF484B0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1333500"/>
            <a:ext cx="1120140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70D1577-5D26-478F-A85E-CD7EC50A13A3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2451" y="6577246"/>
            <a:ext cx="1281112" cy="173599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78B3132E-DF3D-44F5-BF5E-28489B6C43C4}"/>
              </a:ext>
            </a:extLst>
          </p:cNvPr>
          <p:cNvSpPr txBox="1">
            <a:spLocks/>
          </p:cNvSpPr>
          <p:nvPr userDrawn="1"/>
        </p:nvSpPr>
        <p:spPr>
          <a:xfrm>
            <a:off x="10485120" y="6534982"/>
            <a:ext cx="6096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700" kern="120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E6C63-0FEB-4B7F-8FA0-32CA21BF4F78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12191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2/23/2022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E3C1984-9912-4255-91C0-31FCEFC76A17}"/>
              </a:ext>
            </a:extLst>
          </p:cNvPr>
          <p:cNvSpPr txBox="1">
            <a:spLocks/>
          </p:cNvSpPr>
          <p:nvPr userDrawn="1"/>
        </p:nvSpPr>
        <p:spPr>
          <a:xfrm>
            <a:off x="2072295" y="6534982"/>
            <a:ext cx="40155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tabLst/>
              <a:defRPr sz="700" kern="120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©2018 Western Digital Corporation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CD9A134-53F3-4F45-98FF-8C84F1FA235B}"/>
              </a:ext>
            </a:extLst>
          </p:cNvPr>
          <p:cNvSpPr txBox="1">
            <a:spLocks/>
          </p:cNvSpPr>
          <p:nvPr userDrawn="1"/>
        </p:nvSpPr>
        <p:spPr>
          <a:xfrm>
            <a:off x="11460480" y="6534982"/>
            <a:ext cx="24384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700" kern="120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7D082C-22F7-460A-B107-A5704CF548D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12191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6F0C2B-8CFE-4A53-AA86-B9B63FC3BE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8"/>
          <a:stretch/>
        </p:blipFill>
        <p:spPr>
          <a:xfrm rot="10800000">
            <a:off x="0" y="-1"/>
            <a:ext cx="281885" cy="6858001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5485025F-944D-9240-8AC2-666EC1A2E357}"/>
              </a:ext>
            </a:extLst>
          </p:cNvPr>
          <p:cNvSpPr txBox="1">
            <a:spLocks/>
          </p:cNvSpPr>
          <p:nvPr userDrawn="1"/>
        </p:nvSpPr>
        <p:spPr>
          <a:xfrm>
            <a:off x="5418466" y="6529346"/>
            <a:ext cx="40155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tabLst/>
              <a:defRPr sz="700" kern="120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  </a:t>
            </a: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WESTERN DIGITAL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39356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4" r:id="rId4"/>
    <p:sldLayoutId id="2147483650" r:id="rId5"/>
    <p:sldLayoutId id="2147483652" r:id="rId6"/>
    <p:sldLayoutId id="2147483663" r:id="rId7"/>
    <p:sldLayoutId id="2147483651" r:id="rId8"/>
    <p:sldLayoutId id="2147483655" r:id="rId9"/>
    <p:sldLayoutId id="2147483662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5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5000"/>
        </a:lnSpc>
        <a:spcBef>
          <a:spcPts val="400"/>
        </a:spcBef>
        <a:buClr>
          <a:schemeClr val="accent1"/>
        </a:buClr>
        <a:buFont typeface="Calibri" panose="020F050202020403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71450" algn="l" defTabSz="914400" rtl="0" eaLnBrk="1" latinLnBrk="0" hangingPunct="1">
        <a:lnSpc>
          <a:spcPct val="95000"/>
        </a:lnSpc>
        <a:spcBef>
          <a:spcPts val="4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1450" algn="l" defTabSz="914400" rtl="0" eaLnBrk="1" latinLnBrk="0" hangingPunct="1">
        <a:lnSpc>
          <a:spcPct val="95000"/>
        </a:lnSpc>
        <a:spcBef>
          <a:spcPts val="400"/>
        </a:spcBef>
        <a:buClr>
          <a:schemeClr val="accent1"/>
        </a:buClr>
        <a:buFont typeface="Calibri" panose="020F050202020403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5000"/>
        </a:lnSpc>
        <a:spcBef>
          <a:spcPts val="4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936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840" userDrawn="1">
          <p15:clr>
            <a:srgbClr val="F26B43"/>
          </p15:clr>
        </p15:guide>
        <p15:guide id="5" orient="horz" pos="480" userDrawn="1">
          <p15:clr>
            <a:srgbClr val="F26B43"/>
          </p15:clr>
        </p15:guide>
        <p15:guide id="6" orient="horz" pos="120" userDrawn="1">
          <p15:clr>
            <a:srgbClr val="F26B43"/>
          </p15:clr>
        </p15:guide>
        <p15:guide id="7" pos="7392" userDrawn="1">
          <p15:clr>
            <a:srgbClr val="F26B43"/>
          </p15:clr>
        </p15:guide>
        <p15:guide id="8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0C9C8-3C58-784D-AE53-561D3C3C4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78" y="2542966"/>
            <a:ext cx="8964457" cy="698978"/>
          </a:xfrm>
        </p:spPr>
        <p:txBody>
          <a:bodyPr/>
          <a:lstStyle/>
          <a:p>
            <a:r>
              <a:rPr lang="en-US" dirty="0" err="1"/>
              <a:t>NVMe</a:t>
            </a:r>
            <a:r>
              <a:rPr lang="en-US" dirty="0"/>
              <a:t> Specifications</a:t>
            </a:r>
            <a:br>
              <a:rPr lang="en-US" dirty="0"/>
            </a:br>
            <a:r>
              <a:rPr lang="en-US" dirty="0"/>
              <a:t>Data Structures</a:t>
            </a:r>
            <a:br>
              <a:rPr lang="en-US" dirty="0"/>
            </a:br>
            <a:r>
              <a:rPr lang="en-US" dirty="0"/>
              <a:t>(4.4 &amp; 4.6)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E60D9-7540-3043-BA8B-CE620464F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300" y="4057678"/>
            <a:ext cx="11201400" cy="698978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>
                <a:cs typeface="Calibri"/>
              </a:rPr>
              <a:t>NILKANTHA BHATTACHARJEE</a:t>
            </a:r>
          </a:p>
        </p:txBody>
      </p:sp>
    </p:spTree>
    <p:extLst>
      <p:ext uri="{BB962C8B-B14F-4D97-AF65-F5344CB8AC3E}">
        <p14:creationId xmlns:p14="http://schemas.microsoft.com/office/powerpoint/2010/main" val="205218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6CF4ECD-C66B-42E1-BAF9-594B3CDF92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637658"/>
              </p:ext>
            </p:extLst>
          </p:nvPr>
        </p:nvGraphicFramePr>
        <p:xfrm>
          <a:off x="259080" y="0"/>
          <a:ext cx="11932920" cy="1071545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932920">
                  <a:extLst>
                    <a:ext uri="{9D8B030D-6E8A-4147-A177-3AD203B41FA5}">
                      <a16:colId xmlns:a16="http://schemas.microsoft.com/office/drawing/2014/main" val="1224233490"/>
                    </a:ext>
                  </a:extLst>
                </a:gridCol>
              </a:tblGrid>
              <a:tr h="10506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200" b="0" kern="1200" baseline="0" dirty="0">
                        <a:solidFill>
                          <a:schemeClr val="bg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2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580226"/>
                  </a:ext>
                </a:extLst>
              </a:tr>
              <a:tr h="23447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742950" algn="l"/>
                        </a:tabLst>
                        <a:defRPr/>
                      </a:pPr>
                      <a:r>
                        <a:rPr lang="en-US" sz="3200" b="1" u="non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It points to the data.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742950" algn="l"/>
                        </a:tabLst>
                        <a:defRPr/>
                      </a:pPr>
                      <a:r>
                        <a:rPr lang="en-US" sz="3200" b="1" u="non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Size is 16 byte.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742950" algn="l"/>
                        </a:tabLst>
                        <a:defRPr/>
                      </a:pPr>
                      <a:r>
                        <a:rPr lang="en-US" sz="3200" b="1" u="non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It contains: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r>
                        <a:rPr lang="en-US" sz="3200" b="1" u="non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   - address of the data (0-7).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r>
                        <a:rPr lang="en-US" sz="3200" b="1" u="non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   - length of the data (8-11).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r>
                        <a:rPr lang="en-US" sz="3200" b="1" u="non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   -SGL identifier (15).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endParaRPr lang="en-US" sz="2400" b="1" u="non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endParaRPr lang="en-US" sz="2400" b="1" u="non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endParaRPr lang="en-US" sz="2400" b="1" u="non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endParaRPr lang="en-US" sz="2400" b="1" u="non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endParaRPr lang="en-US" sz="2400" b="1" u="non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endParaRPr lang="en-US" sz="2400" b="1" u="non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endParaRPr lang="en-US" sz="2400" b="1" u="non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endParaRPr lang="en-US" sz="2400" b="1" u="non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r>
                        <a:rPr lang="en-US" sz="2400" b="1" u="non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   </a:t>
                      </a:r>
                    </a:p>
                  </a:txBody>
                  <a:tcPr marT="34291" marB="342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2536621"/>
                  </a:ext>
                </a:extLst>
              </a:tr>
              <a:tr h="2479305"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endParaRPr lang="en-US" sz="1050" b="1" u="none" kern="1200" baseline="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83821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85DC4BF-2D22-40DD-A7FE-988BB7B975A7}"/>
              </a:ext>
            </a:extLst>
          </p:cNvPr>
          <p:cNvSpPr txBox="1"/>
          <p:nvPr/>
        </p:nvSpPr>
        <p:spPr>
          <a:xfrm>
            <a:off x="472611" y="287676"/>
            <a:ext cx="6421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SGL Last Segment Descriptors</a:t>
            </a:r>
          </a:p>
        </p:txBody>
      </p:sp>
    </p:spTree>
    <p:extLst>
      <p:ext uri="{BB962C8B-B14F-4D97-AF65-F5344CB8AC3E}">
        <p14:creationId xmlns:p14="http://schemas.microsoft.com/office/powerpoint/2010/main" val="76200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ED5038E-304D-4A14-B6FA-A18C0453E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425" y="236139"/>
            <a:ext cx="5887092" cy="626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69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97DAEF2-95FF-4BD6-849D-FB73E1F571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323096"/>
              </p:ext>
            </p:extLst>
          </p:nvPr>
        </p:nvGraphicFramePr>
        <p:xfrm>
          <a:off x="259080" y="0"/>
          <a:ext cx="11932920" cy="987420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932920">
                  <a:extLst>
                    <a:ext uri="{9D8B030D-6E8A-4147-A177-3AD203B41FA5}">
                      <a16:colId xmlns:a16="http://schemas.microsoft.com/office/drawing/2014/main" val="1894979533"/>
                    </a:ext>
                  </a:extLst>
                </a:gridCol>
              </a:tblGrid>
              <a:tr h="10506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200" b="0" kern="1200" baseline="0" dirty="0">
                        <a:solidFill>
                          <a:schemeClr val="bg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2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804605"/>
                  </a:ext>
                </a:extLst>
              </a:tr>
              <a:tr h="2344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endParaRPr lang="en-US" sz="2400" b="1" u="non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endParaRPr lang="en-US" sz="2400" b="1" u="non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endParaRPr lang="en-US" sz="2400" b="1" u="non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endParaRPr lang="en-US" sz="2400" b="1" u="non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endParaRPr lang="en-US" sz="2400" b="1" u="non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endParaRPr lang="en-US" sz="2400" b="1" u="non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endParaRPr lang="en-US" sz="2400" b="1" u="non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r>
                        <a:rPr lang="en-US" sz="1800" b="1" u="non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SQ Identifier: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Indicates the Submission Queue to which the associated command was issued. 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r>
                        <a:rPr lang="en-US" sz="1800" b="1" u="non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SQ Head Pointer: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Indicates the current Submission Queue Head pointer for the Submission Queue indicated in the SQ Identifier field. 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r>
                        <a:rPr lang="en-US" sz="1800" b="1" u="non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Status Field: </a:t>
                      </a:r>
                      <a:r>
                        <a:rPr lang="en-US" sz="1800" b="0" u="non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Status for the command that has been completed.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r>
                        <a:rPr lang="en-US" sz="1800" b="1" u="non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Phase tag: </a:t>
                      </a:r>
                      <a:r>
                        <a:rPr lang="en-US" sz="1800" b="0" u="non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Identifies if the entry is new.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r>
                        <a:rPr lang="en-US" sz="1800" b="1" u="non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Command identifier</a:t>
                      </a:r>
                      <a:r>
                        <a:rPr lang="en-US" sz="1800" b="0" u="non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 Uniquely Identifies the command.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endParaRPr lang="en-US" sz="1800" b="0" u="non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endParaRPr lang="en-US" sz="1800" b="0" u="non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endParaRPr lang="en-US" sz="2400" b="1" u="non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r>
                        <a:rPr lang="en-US" sz="2400" b="1" u="non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   </a:t>
                      </a:r>
                    </a:p>
                  </a:txBody>
                  <a:tcPr marT="34291" marB="342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394414"/>
                  </a:ext>
                </a:extLst>
              </a:tr>
              <a:tr h="2479305"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endParaRPr lang="en-US" sz="1050" b="1" u="none" kern="1200" baseline="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648687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61D3706-C64D-45AE-A2E0-EB2DB9B78FD6}"/>
              </a:ext>
            </a:extLst>
          </p:cNvPr>
          <p:cNvSpPr txBox="1"/>
          <p:nvPr/>
        </p:nvSpPr>
        <p:spPr>
          <a:xfrm>
            <a:off x="472611" y="318499"/>
            <a:ext cx="5219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Completion Queue Entry 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8AC8BF0A-7372-4665-8A4D-166BF70A0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165" y="2062164"/>
            <a:ext cx="8744962" cy="136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00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713BD-E7EE-486E-BD64-A1597B75E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94ED1-F715-4709-B1FF-8A06101EC1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0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A3B2522-80A2-44C1-8B5C-FF8631495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66670"/>
              </p:ext>
            </p:extLst>
          </p:nvPr>
        </p:nvGraphicFramePr>
        <p:xfrm>
          <a:off x="259080" y="0"/>
          <a:ext cx="11932920" cy="988728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932920">
                  <a:extLst>
                    <a:ext uri="{9D8B030D-6E8A-4147-A177-3AD203B41FA5}">
                      <a16:colId xmlns:a16="http://schemas.microsoft.com/office/drawing/2014/main" val="3136303075"/>
                    </a:ext>
                  </a:extLst>
                </a:gridCol>
              </a:tblGrid>
              <a:tr h="9993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200" b="0" kern="1200" baseline="0" dirty="0">
                        <a:solidFill>
                          <a:schemeClr val="bg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2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100764"/>
                  </a:ext>
                </a:extLst>
              </a:tr>
              <a:tr h="2344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endParaRPr lang="en-US" sz="2800" b="0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457200" marR="0" lvl="0" indent="-45720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742950" algn="l"/>
                        </a:tabLst>
                        <a:defRPr/>
                      </a:pPr>
                      <a:r>
                        <a:rPr lang="en-US" sz="28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SGL(Scatter Gather List)</a:t>
                      </a:r>
                    </a:p>
                    <a:p>
                      <a:pPr marL="457200" marR="0" lvl="0" indent="-45720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742950" algn="l"/>
                        </a:tabLst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SGL Descriptor types</a:t>
                      </a:r>
                    </a:p>
                    <a:p>
                      <a:pPr marL="457200" marR="0" lvl="0" indent="-45720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742950" algn="l"/>
                        </a:tabLst>
                        <a:defRPr/>
                      </a:pPr>
                      <a:r>
                        <a:rPr lang="en-US" sz="28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Completion Queue Entry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endParaRPr lang="en-US" sz="2800" b="0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endParaRPr lang="en-US" sz="2800" b="0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endParaRPr lang="en-US" sz="2800" b="0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endParaRPr lang="en-US" sz="2800" b="0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endParaRPr lang="en-US" sz="2800" b="0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endParaRPr lang="en-US" sz="2800" b="0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endParaRPr lang="en-US" sz="2800" b="0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endParaRPr lang="en-US" sz="2800" b="0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r>
                        <a:rPr lang="en-US" sz="28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en-US" sz="1800" b="0" u="non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532503"/>
                  </a:ext>
                </a:extLst>
              </a:tr>
              <a:tr h="2479305"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endParaRPr lang="en-US" sz="1050" b="1" u="none" kern="1200" baseline="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837632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E3B35FB-E6B3-4202-962E-99E35FA3EFFB}"/>
              </a:ext>
            </a:extLst>
          </p:cNvPr>
          <p:cNvSpPr txBox="1"/>
          <p:nvPr/>
        </p:nvSpPr>
        <p:spPr>
          <a:xfrm>
            <a:off x="462337" y="215757"/>
            <a:ext cx="88871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58173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D858DB3-78C1-8041-8CC7-7531A2B20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693981"/>
              </p:ext>
            </p:extLst>
          </p:nvPr>
        </p:nvGraphicFramePr>
        <p:xfrm>
          <a:off x="259080" y="10274"/>
          <a:ext cx="11932920" cy="1046234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93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836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200" b="0" kern="1200" baseline="0" dirty="0">
                        <a:solidFill>
                          <a:schemeClr val="bg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2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470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742950" algn="l"/>
                        </a:tabLst>
                        <a:defRPr/>
                      </a:pPr>
                      <a:r>
                        <a:rPr lang="en-US" sz="28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Commands in Submission </a:t>
                      </a:r>
                      <a:r>
                        <a:rPr lang="en-US" sz="2800" b="0" i="0" u="none" strike="noStrik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Queue &amp; </a:t>
                      </a:r>
                      <a:r>
                        <a:rPr lang="en-US" sz="28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Completion Queue </a:t>
                      </a:r>
                      <a:r>
                        <a:rPr lang="en-US" sz="2800" b="0" i="0" u="none" strike="noStrik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are limited.</a:t>
                      </a:r>
                      <a:endParaRPr lang="en-US" sz="2800" b="0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742950" algn="l"/>
                        </a:tabLst>
                        <a:defRPr/>
                      </a:pPr>
                      <a:r>
                        <a:rPr lang="en-US" sz="28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Though the Start LBA and number of bits we want to write that can be transferred (</a:t>
                      </a:r>
                      <a:r>
                        <a:rPr lang="en-US" sz="2800" b="0" i="0" u="none" strike="noStrike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TransferLength</a:t>
                      </a:r>
                      <a:r>
                        <a:rPr lang="en-US" sz="28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 but the data will not transfer at all.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742950" algn="l"/>
                        </a:tabLst>
                        <a:defRPr/>
                      </a:pPr>
                      <a:r>
                        <a:rPr lang="en-US" sz="28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We need another memory connected to the host for this task.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742950" algn="l"/>
                        </a:tabLst>
                        <a:defRPr/>
                      </a:pPr>
                      <a:r>
                        <a:rPr lang="en-US" sz="28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Data Structures that the memory going to use are-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r>
                        <a:rPr lang="en-US" sz="28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                    -PRP(Physical Region Page).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r>
                        <a:rPr lang="en-US" sz="28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                    -SGL (Scatter Gather List).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endParaRPr lang="en-US" sz="2800" b="0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endParaRPr lang="en-US" sz="2800" b="0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endParaRPr lang="en-US" sz="2800" b="0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endParaRPr lang="en-US" sz="2800" b="0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endParaRPr lang="en-US" sz="2800" b="0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endParaRPr lang="en-US" sz="2800" b="0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r>
                        <a:rPr lang="en-US" sz="28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en-US" sz="1800" b="0" u="non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9305"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endParaRPr lang="en-US" sz="1050" b="1" u="none" kern="1200" baseline="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37123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EA9A65E-E3A0-094A-BABF-92E6E25B5CF7}"/>
              </a:ext>
            </a:extLst>
          </p:cNvPr>
          <p:cNvSpPr txBox="1"/>
          <p:nvPr/>
        </p:nvSpPr>
        <p:spPr>
          <a:xfrm>
            <a:off x="-735980" y="2564780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05F515-E556-41CB-9BD1-3AD48C76D456}"/>
              </a:ext>
            </a:extLst>
          </p:cNvPr>
          <p:cNvSpPr txBox="1"/>
          <p:nvPr/>
        </p:nvSpPr>
        <p:spPr>
          <a:xfrm>
            <a:off x="585626" y="308225"/>
            <a:ext cx="10191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Problems While Transferring Data to Controller </a:t>
            </a:r>
          </a:p>
        </p:txBody>
      </p:sp>
    </p:spTree>
    <p:extLst>
      <p:ext uri="{BB962C8B-B14F-4D97-AF65-F5344CB8AC3E}">
        <p14:creationId xmlns:p14="http://schemas.microsoft.com/office/powerpoint/2010/main" val="235423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5343373-C8C0-D940-95B7-268716AE2B98}"/>
              </a:ext>
            </a:extLst>
          </p:cNvPr>
          <p:cNvSpPr txBox="1"/>
          <p:nvPr/>
        </p:nvSpPr>
        <p:spPr>
          <a:xfrm>
            <a:off x="-735980" y="2564780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endParaRPr lang="en-US" sz="2000">
              <a:solidFill>
                <a:prstClr val="black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AF4020E-3769-40F5-BC2D-9327435EB5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001550"/>
              </p:ext>
            </p:extLst>
          </p:nvPr>
        </p:nvGraphicFramePr>
        <p:xfrm>
          <a:off x="259080" y="10274"/>
          <a:ext cx="11932920" cy="1193452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93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836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200" b="0" kern="1200" baseline="0" dirty="0">
                        <a:solidFill>
                          <a:schemeClr val="bg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2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470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742950" algn="l"/>
                        </a:tabLst>
                        <a:defRPr/>
                      </a:pPr>
                      <a:r>
                        <a:rPr lang="en-US" sz="28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It is a data structure in a memory that describes a data buffer.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endParaRPr lang="en-US" sz="2800" b="0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742950" algn="l"/>
                        </a:tabLst>
                        <a:defRPr/>
                      </a:pPr>
                      <a:r>
                        <a:rPr lang="en-US" sz="28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SGL contains one or more SGL segments.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endParaRPr lang="en-US" sz="2800" b="0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457200" marR="0" lvl="0" indent="-45720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742950" algn="l"/>
                        </a:tabLst>
                        <a:defRPr/>
                      </a:pPr>
                      <a:r>
                        <a:rPr lang="en-US" sz="28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SGL contains one or more descriptors.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endParaRPr lang="en-US" sz="2800" b="0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742950" algn="l"/>
                        </a:tabLst>
                        <a:defRPr/>
                      </a:pPr>
                      <a:r>
                        <a:rPr lang="en-US" sz="28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SGL segments should be physically contagious.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endParaRPr lang="en-US" sz="2800" b="0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endParaRPr lang="en-US" sz="2800" b="0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endParaRPr lang="en-US" sz="2800" b="0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endParaRPr lang="en-US" sz="2800" b="0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endParaRPr lang="en-US" sz="2800" b="0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endParaRPr lang="en-US" sz="2800" b="0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endParaRPr lang="en-US" sz="2800" b="0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endParaRPr lang="en-US" sz="2800" b="0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endParaRPr lang="en-US" sz="2800" b="0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r>
                        <a:rPr lang="en-US" sz="28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en-US" sz="1800" b="0" u="non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9305"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endParaRPr lang="en-US" sz="1050" b="1" u="none" kern="1200" baseline="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37123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325F531-4F47-4D4E-94DD-52BB25B11BC9}"/>
              </a:ext>
            </a:extLst>
          </p:cNvPr>
          <p:cNvSpPr txBox="1"/>
          <p:nvPr/>
        </p:nvSpPr>
        <p:spPr>
          <a:xfrm>
            <a:off x="472611" y="349321"/>
            <a:ext cx="7366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SGL (Scatter Gather List)</a:t>
            </a:r>
          </a:p>
        </p:txBody>
      </p:sp>
    </p:spTree>
    <p:extLst>
      <p:ext uri="{BB962C8B-B14F-4D97-AF65-F5344CB8AC3E}">
        <p14:creationId xmlns:p14="http://schemas.microsoft.com/office/powerpoint/2010/main" val="373102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468FDE9-5144-40FA-8B27-05F38FFFF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395594"/>
              </p:ext>
            </p:extLst>
          </p:nvPr>
        </p:nvGraphicFramePr>
        <p:xfrm>
          <a:off x="259080" y="0"/>
          <a:ext cx="11932920" cy="11443801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932920">
                  <a:extLst>
                    <a:ext uri="{9D8B030D-6E8A-4147-A177-3AD203B41FA5}">
                      <a16:colId xmlns:a16="http://schemas.microsoft.com/office/drawing/2014/main" val="1434334874"/>
                    </a:ext>
                  </a:extLst>
                </a:gridCol>
              </a:tblGrid>
              <a:tr h="10836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200" b="0" kern="1200" baseline="0" dirty="0">
                        <a:solidFill>
                          <a:schemeClr val="bg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2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273641"/>
                  </a:ext>
                </a:extLst>
              </a:tr>
              <a:tr h="234470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742950" algn="l"/>
                        </a:tabLst>
                        <a:defRPr/>
                      </a:pPr>
                      <a:r>
                        <a:rPr lang="en-US" sz="28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It contains one or more segment descriptors.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endParaRPr lang="en-US" sz="2800" b="0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742950" algn="l"/>
                        </a:tabLst>
                        <a:defRPr/>
                      </a:pPr>
                      <a:r>
                        <a:rPr lang="en-US" sz="28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Host can decide the size of the SGL segments.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endParaRPr lang="en-US" sz="2800" b="0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742950" algn="l"/>
                        </a:tabLst>
                        <a:defRPr/>
                      </a:pPr>
                      <a:r>
                        <a:rPr lang="en-US" sz="28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SGL segments can describe all of the data, part of the data  or none of the data or the next segment.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endParaRPr lang="en-US" sz="2800" b="0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endParaRPr lang="en-US" sz="2800" b="0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endParaRPr lang="en-US" sz="2800" b="0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endParaRPr lang="en-US" sz="2800" b="0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endParaRPr lang="en-US" sz="2800" b="0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endParaRPr lang="en-US" sz="2800" b="0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endParaRPr lang="en-US" sz="2800" b="0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endParaRPr lang="en-US" sz="2800" b="0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endParaRPr lang="en-US" sz="2800" b="0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r>
                        <a:rPr lang="en-US" sz="28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en-US" sz="1800" b="0" u="non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661821"/>
                  </a:ext>
                </a:extLst>
              </a:tr>
              <a:tr h="2479305"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endParaRPr lang="en-US" sz="1050" b="1" u="none" kern="1200" baseline="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91392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DF73312-FF60-4129-A84A-64199A44BE20}"/>
              </a:ext>
            </a:extLst>
          </p:cNvPr>
          <p:cNvSpPr txBox="1"/>
          <p:nvPr/>
        </p:nvSpPr>
        <p:spPr>
          <a:xfrm>
            <a:off x="482885" y="318499"/>
            <a:ext cx="7746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SGL Segments</a:t>
            </a:r>
          </a:p>
        </p:txBody>
      </p:sp>
    </p:spTree>
    <p:extLst>
      <p:ext uri="{BB962C8B-B14F-4D97-AF65-F5344CB8AC3E}">
        <p14:creationId xmlns:p14="http://schemas.microsoft.com/office/powerpoint/2010/main" val="78726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8567B23-5D34-4F9D-BDE3-FE8FEBBF43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028829"/>
              </p:ext>
            </p:extLst>
          </p:nvPr>
        </p:nvGraphicFramePr>
        <p:xfrm>
          <a:off x="259080" y="0"/>
          <a:ext cx="11932920" cy="1029482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932920">
                  <a:extLst>
                    <a:ext uri="{9D8B030D-6E8A-4147-A177-3AD203B41FA5}">
                      <a16:colId xmlns:a16="http://schemas.microsoft.com/office/drawing/2014/main" val="2314854069"/>
                    </a:ext>
                  </a:extLst>
                </a:gridCol>
              </a:tblGrid>
              <a:tr h="10506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200" b="0" kern="1200" baseline="0" dirty="0">
                        <a:solidFill>
                          <a:schemeClr val="bg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2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145048"/>
                  </a:ext>
                </a:extLst>
              </a:tr>
              <a:tr h="234470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742950" algn="l"/>
                        </a:tabLst>
                        <a:defRPr/>
                      </a:pPr>
                      <a:endParaRPr lang="en-US" sz="2400" b="1" u="non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742950" algn="l"/>
                        </a:tabLst>
                        <a:defRPr/>
                      </a:pPr>
                      <a:r>
                        <a:rPr lang="en-US" sz="2400" b="1" u="non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SGL Data Block Descriptor.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endParaRPr lang="en-US" sz="2400" b="1" u="non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742950" algn="l"/>
                        </a:tabLst>
                        <a:defRPr/>
                      </a:pPr>
                      <a:r>
                        <a:rPr lang="en-US" sz="2400" b="1" u="non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SGL Bit Bucket Descriptor.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742950" algn="l"/>
                        </a:tabLst>
                        <a:defRPr/>
                      </a:pPr>
                      <a:endParaRPr lang="en-US" sz="2400" b="1" u="non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742950" algn="l"/>
                        </a:tabLst>
                        <a:defRPr/>
                      </a:pPr>
                      <a:r>
                        <a:rPr lang="en-US" sz="2400" b="1" u="non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SGL Segment Descriptor.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742950" algn="l"/>
                        </a:tabLst>
                        <a:defRPr/>
                      </a:pPr>
                      <a:endParaRPr lang="en-US" sz="2400" b="1" u="non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742950" algn="l"/>
                        </a:tabLst>
                        <a:defRPr/>
                      </a:pPr>
                      <a:r>
                        <a:rPr lang="en-US" sz="2400" b="1" u="non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SGL Last Segment Descriptor.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742950" algn="l"/>
                        </a:tabLst>
                        <a:defRPr/>
                      </a:pPr>
                      <a:endParaRPr lang="en-US" sz="2400" b="1" u="non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742950" algn="l"/>
                        </a:tabLst>
                        <a:defRPr/>
                      </a:pPr>
                      <a:endParaRPr lang="en-US" sz="2400" b="1" u="non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742950" algn="l"/>
                        </a:tabLst>
                        <a:defRPr/>
                      </a:pPr>
                      <a:endParaRPr lang="en-US" sz="2400" b="1" u="non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742950" algn="l"/>
                        </a:tabLst>
                        <a:defRPr/>
                      </a:pPr>
                      <a:endParaRPr lang="en-US" sz="2400" b="1" u="non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742950" algn="l"/>
                        </a:tabLst>
                        <a:defRPr/>
                      </a:pPr>
                      <a:endParaRPr lang="en-US" sz="2400" b="1" u="non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742950" algn="l"/>
                        </a:tabLst>
                        <a:defRPr/>
                      </a:pPr>
                      <a:endParaRPr lang="en-US" sz="2400" b="1" u="non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742950" algn="l"/>
                        </a:tabLst>
                        <a:defRPr/>
                      </a:pPr>
                      <a:endParaRPr lang="en-US" sz="2400" b="1" u="non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742950" algn="l"/>
                        </a:tabLst>
                        <a:defRPr/>
                      </a:pPr>
                      <a:endParaRPr lang="en-US" sz="2400" b="1" u="non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73318"/>
                  </a:ext>
                </a:extLst>
              </a:tr>
              <a:tr h="2479305"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endParaRPr lang="en-US" sz="1050" b="1" u="none" kern="1200" baseline="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895206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3842C8D-2B48-4D76-A53C-6E8B2EADB996}"/>
              </a:ext>
            </a:extLst>
          </p:cNvPr>
          <p:cNvSpPr txBox="1"/>
          <p:nvPr/>
        </p:nvSpPr>
        <p:spPr>
          <a:xfrm>
            <a:off x="441789" y="369870"/>
            <a:ext cx="5301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SGL Descriptor types</a:t>
            </a:r>
          </a:p>
        </p:txBody>
      </p:sp>
    </p:spTree>
    <p:extLst>
      <p:ext uri="{BB962C8B-B14F-4D97-AF65-F5344CB8AC3E}">
        <p14:creationId xmlns:p14="http://schemas.microsoft.com/office/powerpoint/2010/main" val="326378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1DAAFA-BEBA-40AD-AF0E-2430DF5C1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853987"/>
              </p:ext>
            </p:extLst>
          </p:nvPr>
        </p:nvGraphicFramePr>
        <p:xfrm>
          <a:off x="259080" y="0"/>
          <a:ext cx="11932920" cy="1071545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932920">
                  <a:extLst>
                    <a:ext uri="{9D8B030D-6E8A-4147-A177-3AD203B41FA5}">
                      <a16:colId xmlns:a16="http://schemas.microsoft.com/office/drawing/2014/main" val="3159075390"/>
                    </a:ext>
                  </a:extLst>
                </a:gridCol>
              </a:tblGrid>
              <a:tr h="10506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200" b="0" kern="1200" baseline="0" dirty="0">
                        <a:solidFill>
                          <a:schemeClr val="bg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2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431342"/>
                  </a:ext>
                </a:extLst>
              </a:tr>
              <a:tr h="23447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742950" algn="l"/>
                        </a:tabLst>
                        <a:defRPr/>
                      </a:pPr>
                      <a:r>
                        <a:rPr lang="en-US" sz="3200" b="1" u="non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It points to the data in the host memory.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742950" algn="l"/>
                        </a:tabLst>
                        <a:defRPr/>
                      </a:pPr>
                      <a:r>
                        <a:rPr lang="en-US" sz="3200" b="1" u="non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Size is 16 byte.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742950" algn="l"/>
                        </a:tabLst>
                        <a:defRPr/>
                      </a:pPr>
                      <a:r>
                        <a:rPr lang="en-US" sz="3200" b="1" u="non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It contains: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r>
                        <a:rPr lang="en-US" sz="3200" b="1" u="non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   - address of the data (0-7).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r>
                        <a:rPr lang="en-US" sz="3200" b="1" u="non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   - length of the data (8-11).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r>
                        <a:rPr lang="en-US" sz="3200" b="1" u="non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   -SGL identifier (15).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endParaRPr lang="en-US" sz="2400" b="1" u="non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endParaRPr lang="en-US" sz="2400" b="1" u="non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endParaRPr lang="en-US" sz="2400" b="1" u="non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endParaRPr lang="en-US" sz="2400" b="1" u="non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endParaRPr lang="en-US" sz="2400" b="1" u="non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endParaRPr lang="en-US" sz="2400" b="1" u="non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endParaRPr lang="en-US" sz="2400" b="1" u="non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endParaRPr lang="en-US" sz="2400" b="1" u="non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r>
                        <a:rPr lang="en-US" sz="2400" b="1" u="non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   </a:t>
                      </a:r>
                    </a:p>
                  </a:txBody>
                  <a:tcPr marT="34291" marB="342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1715650"/>
                  </a:ext>
                </a:extLst>
              </a:tr>
              <a:tr h="2479305"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endParaRPr lang="en-US" sz="1050" b="1" u="none" kern="1200" baseline="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00705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CF4609E-C15F-4BEC-80E6-008A61628834}"/>
              </a:ext>
            </a:extLst>
          </p:cNvPr>
          <p:cNvSpPr txBox="1"/>
          <p:nvPr/>
        </p:nvSpPr>
        <p:spPr>
          <a:xfrm>
            <a:off x="565079" y="359596"/>
            <a:ext cx="8250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SGL Data Block Descriptor</a:t>
            </a:r>
          </a:p>
        </p:txBody>
      </p:sp>
    </p:spTree>
    <p:extLst>
      <p:ext uri="{BB962C8B-B14F-4D97-AF65-F5344CB8AC3E}">
        <p14:creationId xmlns:p14="http://schemas.microsoft.com/office/powerpoint/2010/main" val="388434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3A94425-67E3-4748-B953-F9A514CCA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403667"/>
              </p:ext>
            </p:extLst>
          </p:nvPr>
        </p:nvGraphicFramePr>
        <p:xfrm>
          <a:off x="259080" y="0"/>
          <a:ext cx="11932920" cy="10154618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932920">
                  <a:extLst>
                    <a:ext uri="{9D8B030D-6E8A-4147-A177-3AD203B41FA5}">
                      <a16:colId xmlns:a16="http://schemas.microsoft.com/office/drawing/2014/main" val="787122998"/>
                    </a:ext>
                  </a:extLst>
                </a:gridCol>
              </a:tblGrid>
              <a:tr h="10506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200" b="0" kern="1200" baseline="0" dirty="0">
                        <a:solidFill>
                          <a:schemeClr val="bg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2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999683"/>
                  </a:ext>
                </a:extLst>
              </a:tr>
              <a:tr h="23447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742950" algn="l"/>
                        </a:tabLst>
                        <a:defRPr/>
                      </a:pPr>
                      <a:r>
                        <a:rPr lang="en-US" sz="3200" b="1" u="non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It is used for transferring non-contagious data.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742950" algn="l"/>
                        </a:tabLst>
                        <a:defRPr/>
                      </a:pPr>
                      <a:r>
                        <a:rPr lang="en-US" sz="3200" b="1" u="non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Size is 16 byte.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742950" algn="l"/>
                        </a:tabLst>
                        <a:defRPr/>
                      </a:pPr>
                      <a:r>
                        <a:rPr lang="en-US" sz="3200" b="1" u="non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It contains: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r>
                        <a:rPr lang="en-US" sz="3200" b="1" u="non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   - length of the data (8-11).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r>
                        <a:rPr lang="en-US" sz="3200" b="1" u="non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   -SGL identifier (15).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endParaRPr lang="en-US" sz="2400" b="1" u="non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endParaRPr lang="en-US" sz="2400" b="1" u="non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endParaRPr lang="en-US" sz="2400" b="1" u="non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endParaRPr lang="en-US" sz="2400" b="1" u="non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endParaRPr lang="en-US" sz="2400" b="1" u="non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endParaRPr lang="en-US" sz="2400" b="1" u="non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endParaRPr lang="en-US" sz="2400" b="1" u="non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endParaRPr lang="en-US" sz="2400" b="1" u="non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r>
                        <a:rPr lang="en-US" sz="2400" b="1" u="non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   </a:t>
                      </a:r>
                    </a:p>
                  </a:txBody>
                  <a:tcPr marT="34291" marB="342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8042727"/>
                  </a:ext>
                </a:extLst>
              </a:tr>
              <a:tr h="2479305"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endParaRPr lang="en-US" sz="1050" b="1" u="none" kern="1200" baseline="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382342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21FFEE9-9D1D-4275-8B50-41CFAFF1A811}"/>
              </a:ext>
            </a:extLst>
          </p:cNvPr>
          <p:cNvSpPr txBox="1"/>
          <p:nvPr/>
        </p:nvSpPr>
        <p:spPr>
          <a:xfrm>
            <a:off x="400692" y="390417"/>
            <a:ext cx="7500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SGL Bit Bucket Descriptor</a:t>
            </a:r>
          </a:p>
        </p:txBody>
      </p:sp>
    </p:spTree>
    <p:extLst>
      <p:ext uri="{BB962C8B-B14F-4D97-AF65-F5344CB8AC3E}">
        <p14:creationId xmlns:p14="http://schemas.microsoft.com/office/powerpoint/2010/main" val="110534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649028F-5259-438B-9BDB-FA353AA79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981274"/>
              </p:ext>
            </p:extLst>
          </p:nvPr>
        </p:nvGraphicFramePr>
        <p:xfrm>
          <a:off x="259080" y="0"/>
          <a:ext cx="11932920" cy="1071545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932920">
                  <a:extLst>
                    <a:ext uri="{9D8B030D-6E8A-4147-A177-3AD203B41FA5}">
                      <a16:colId xmlns:a16="http://schemas.microsoft.com/office/drawing/2014/main" val="2891551860"/>
                    </a:ext>
                  </a:extLst>
                </a:gridCol>
              </a:tblGrid>
              <a:tr h="10506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200" b="0" kern="1200" baseline="0" dirty="0">
                        <a:solidFill>
                          <a:schemeClr val="bg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2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766224"/>
                  </a:ext>
                </a:extLst>
              </a:tr>
              <a:tr h="23447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742950" algn="l"/>
                        </a:tabLst>
                        <a:defRPr/>
                      </a:pPr>
                      <a:r>
                        <a:rPr lang="en-US" sz="3200" b="1" u="non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It points to the data.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742950" algn="l"/>
                        </a:tabLst>
                        <a:defRPr/>
                      </a:pPr>
                      <a:r>
                        <a:rPr lang="en-US" sz="3200" b="1" u="non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Size is 16 byte.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742950" algn="l"/>
                        </a:tabLst>
                        <a:defRPr/>
                      </a:pPr>
                      <a:r>
                        <a:rPr lang="en-US" sz="3200" b="1" u="non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It contains: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r>
                        <a:rPr lang="en-US" sz="3200" b="1" u="non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   - address of the data (0-7).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r>
                        <a:rPr lang="en-US" sz="3200" b="1" u="non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   - length of the data (8-11).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r>
                        <a:rPr lang="en-US" sz="3200" b="1" u="non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   -SGL identifier (15).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endParaRPr lang="en-US" sz="2400" b="1" u="non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endParaRPr lang="en-US" sz="2400" b="1" u="non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endParaRPr lang="en-US" sz="2400" b="1" u="non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endParaRPr lang="en-US" sz="2400" b="1" u="non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endParaRPr lang="en-US" sz="2400" b="1" u="non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endParaRPr lang="en-US" sz="2400" b="1" u="non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endParaRPr lang="en-US" sz="2400" b="1" u="non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endParaRPr lang="en-US" sz="2400" b="1" u="non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r>
                        <a:rPr lang="en-US" sz="2400" b="1" u="non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   </a:t>
                      </a:r>
                    </a:p>
                  </a:txBody>
                  <a:tcPr marT="34291" marB="342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8106123"/>
                  </a:ext>
                </a:extLst>
              </a:tr>
              <a:tr h="2479305"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742950" algn="l"/>
                        </a:tabLst>
                        <a:defRPr/>
                      </a:pPr>
                      <a:endParaRPr lang="en-US" sz="1050" b="1" u="none" kern="1200" baseline="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065063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E10F664-1D6D-40F6-AF0E-7C104ADD8489}"/>
              </a:ext>
            </a:extLst>
          </p:cNvPr>
          <p:cNvSpPr txBox="1"/>
          <p:nvPr/>
        </p:nvSpPr>
        <p:spPr>
          <a:xfrm>
            <a:off x="503434" y="297951"/>
            <a:ext cx="6965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SGL Segment Descriptors</a:t>
            </a:r>
          </a:p>
        </p:txBody>
      </p:sp>
    </p:spTree>
    <p:extLst>
      <p:ext uri="{BB962C8B-B14F-4D97-AF65-F5344CB8AC3E}">
        <p14:creationId xmlns:p14="http://schemas.microsoft.com/office/powerpoint/2010/main" val="398194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WDC Colors">
      <a:dk1>
        <a:sysClr val="windowText" lastClr="000000"/>
      </a:dk1>
      <a:lt1>
        <a:sysClr val="window" lastClr="FFFFFF"/>
      </a:lt1>
      <a:dk2>
        <a:srgbClr val="929A9D"/>
      </a:dk2>
      <a:lt2>
        <a:srgbClr val="FFFFFF"/>
      </a:lt2>
      <a:accent1>
        <a:srgbClr val="5A80D1"/>
      </a:accent1>
      <a:accent2>
        <a:srgbClr val="FF9A0A"/>
      </a:accent2>
      <a:accent3>
        <a:srgbClr val="00BEA0"/>
      </a:accent3>
      <a:accent4>
        <a:srgbClr val="07B8E0"/>
      </a:accent4>
      <a:accent5>
        <a:srgbClr val="FF3C5A"/>
      </a:accent5>
      <a:accent6>
        <a:srgbClr val="654EA3"/>
      </a:accent6>
      <a:hlink>
        <a:srgbClr val="00BEA0"/>
      </a:hlink>
      <a:folHlink>
        <a:srgbClr val="929A9D"/>
      </a:folHlink>
    </a:clrScheme>
    <a:fontScheme name="WDC">
      <a:majorFont>
        <a:latin typeface="Verdan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MemV+ Roadmap Jan2020 (Read-Only)" id="{E415984A-F08A-DC40-8098-08AB40BC9EC8}" vid="{F9FC9CA7-D9B7-EE44-9B0D-F0E5F5E270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469</Words>
  <Application>Microsoft Office PowerPoint</Application>
  <PresentationFormat>Widescreen</PresentationFormat>
  <Paragraphs>162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Verdana</vt:lpstr>
      <vt:lpstr>Office Theme</vt:lpstr>
      <vt:lpstr>NVMe Specifications Data Structures (4.4 &amp; 4.6)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Status</dc:title>
  <dc:creator>Amitha Gowda</dc:creator>
  <cp:lastModifiedBy>Nilkantha Bhattacharjee</cp:lastModifiedBy>
  <cp:revision>38</cp:revision>
  <dcterms:created xsi:type="dcterms:W3CDTF">2021-02-16T06:44:57Z</dcterms:created>
  <dcterms:modified xsi:type="dcterms:W3CDTF">2022-02-23T05:41:21Z</dcterms:modified>
</cp:coreProperties>
</file>