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1" r:id="rId2"/>
    <p:sldId id="262" r:id="rId3"/>
    <p:sldId id="288" r:id="rId4"/>
    <p:sldId id="301" r:id="rId5"/>
    <p:sldId id="309" r:id="rId6"/>
    <p:sldId id="310" r:id="rId7"/>
    <p:sldId id="311" r:id="rId8"/>
    <p:sldId id="312" r:id="rId9"/>
    <p:sldId id="316" r:id="rId10"/>
    <p:sldId id="302" r:id="rId11"/>
    <p:sldId id="313" r:id="rId12"/>
    <p:sldId id="314" r:id="rId13"/>
    <p:sldId id="265" r:id="rId14"/>
    <p:sldId id="293" r:id="rId15"/>
    <p:sldId id="294" r:id="rId16"/>
    <p:sldId id="315" r:id="rId17"/>
    <p:sldId id="304" r:id="rId18"/>
    <p:sldId id="303" r:id="rId19"/>
    <p:sldId id="305" r:id="rId20"/>
    <p:sldId id="306" r:id="rId21"/>
    <p:sldId id="307" r:id="rId22"/>
    <p:sldId id="308" r:id="rId23"/>
    <p:sldId id="318" r:id="rId24"/>
    <p:sldId id="317" r:id="rId25"/>
    <p:sldId id="26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orient="horz" pos="480" userDrawn="1">
          <p15:clr>
            <a:srgbClr val="A4A3A4"/>
          </p15:clr>
        </p15:guide>
        <p15:guide id="5" orient="horz" pos="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B8E0"/>
    <a:srgbClr val="FF3C5A"/>
    <a:srgbClr val="04C6D5"/>
    <a:srgbClr val="02CA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215" autoAdjust="0"/>
  </p:normalViewPr>
  <p:slideViewPr>
    <p:cSldViewPr snapToGrid="0" showGuides="1">
      <p:cViewPr varScale="1">
        <p:scale>
          <a:sx n="67" d="100"/>
          <a:sy n="67" d="100"/>
        </p:scale>
        <p:origin x="596" y="44"/>
      </p:cViewPr>
      <p:guideLst>
        <p:guide orient="horz" pos="2160"/>
        <p:guide pos="3840"/>
        <p:guide pos="336"/>
        <p:guide orient="horz" pos="480"/>
        <p:guide orient="horz" pos="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549F7-B81F-4181-9B7B-C095112C346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0F2FB-55D5-483D-A5A0-47B99420B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72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0F2FB-55D5-483D-A5A0-47B99420B6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38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83D1CD86-114B-45FF-A186-4A7E9B4D3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8312" y="6472630"/>
            <a:ext cx="823366" cy="355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61BC4AA7-D7F4-48F0-B8ED-4BAC262D74ED}" type="datetime1">
              <a:rPr lang="en-US" smtClean="0"/>
              <a:t>5/18/2022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717C4-D855-4EF0-A7C8-C2BC0D1B6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333500"/>
            <a:ext cx="10248900" cy="2171700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FD89F-BA22-4E19-9C17-F74513996C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3400" y="4114800"/>
            <a:ext cx="10248900" cy="419100"/>
          </a:xfrm>
        </p:spPr>
        <p:txBody>
          <a:bodyPr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9177672-FE98-4C04-A9DD-C93F82BF6E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285" y="452847"/>
            <a:ext cx="3222174" cy="436624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5629E56-A2EB-4E55-908A-6FCCADA8E62B}"/>
              </a:ext>
            </a:extLst>
          </p:cNvPr>
          <p:cNvSpPr txBox="1">
            <a:spLocks/>
          </p:cNvSpPr>
          <p:nvPr userDrawn="1"/>
        </p:nvSpPr>
        <p:spPr>
          <a:xfrm>
            <a:off x="543371" y="6534981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1219170" rtl="0" eaLnBrk="1" latinLnBrk="0" hangingPunct="1">
              <a:tabLst/>
              <a:defRPr sz="900" b="0" i="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© 2021 Western Digital Corporation or its affiliates. All rights reserved.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4318E6-7F44-4356-B14B-13BA748AC8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"/>
          <a:stretch/>
        </p:blipFill>
        <p:spPr>
          <a:xfrm rot="10800000">
            <a:off x="0" y="-1"/>
            <a:ext cx="281885" cy="6858001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0739740-E1B8-41F0-85F7-919F06D28F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3399" y="4533900"/>
            <a:ext cx="10248901" cy="53340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Presenter’s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4B0E95-1AD7-406D-9E12-D453373296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400" y="5067300"/>
            <a:ext cx="10248900" cy="46196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FF63F21-60A1-F642-BFFB-25F0A0FA0EC7}"/>
              </a:ext>
            </a:extLst>
          </p:cNvPr>
          <p:cNvSpPr txBox="1">
            <a:spLocks/>
          </p:cNvSpPr>
          <p:nvPr userDrawn="1"/>
        </p:nvSpPr>
        <p:spPr>
          <a:xfrm>
            <a:off x="3894466" y="6529346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tabLst/>
              <a:defRPr sz="700" kern="12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5278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0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792" userDrawn="1">
          <p15:clr>
            <a:srgbClr val="FBAE40"/>
          </p15:clr>
        </p15:guide>
        <p15:guide id="4" orient="horz" pos="2592" userDrawn="1">
          <p15:clr>
            <a:srgbClr val="FBAE40"/>
          </p15:clr>
        </p15:guide>
        <p15:guide id="5" orient="horz" pos="2856" userDrawn="1">
          <p15:clr>
            <a:srgbClr val="FBAE40"/>
          </p15:clr>
        </p15:guide>
        <p15:guide id="6" orient="horz" pos="31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3517-2593-4E52-97CF-5405430F2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03D14-DAD4-4A64-B58D-B11DBF28A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333500"/>
            <a:ext cx="5486400" cy="4351338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AC7E1-6242-448F-802A-62F8159BC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333500"/>
            <a:ext cx="5486400" cy="4351338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5E056E-4A29-4EC0-A52F-892D05FB5C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762000"/>
            <a:ext cx="11201400" cy="571500"/>
          </a:xfrm>
        </p:spPr>
        <p:txBody>
          <a:bodyPr/>
          <a:lstStyle>
            <a:lvl1pPr marL="0" indent="0">
              <a:buNone/>
              <a:defRPr sz="2200" b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9213E-DF4B-46DF-9822-408F8CB3E25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2A3E3C2-CEA5-4EC0-A5C6-D49EE84D2671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473EE-450F-4C5C-B560-89F52299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0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3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3517-2593-4E52-97CF-5405430F2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03D14-DAD4-4A64-B58D-B11DBF28A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333500"/>
            <a:ext cx="3566160" cy="4351338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AC7E1-6242-448F-802A-62F8159BC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47800" y="1333500"/>
            <a:ext cx="3566160" cy="4351338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5E056E-4A29-4EC0-A52F-892D05FB5C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762000"/>
            <a:ext cx="11201400" cy="571500"/>
          </a:xfrm>
        </p:spPr>
        <p:txBody>
          <a:bodyPr/>
          <a:lstStyle>
            <a:lvl1pPr marL="0" indent="0">
              <a:buNone/>
              <a:defRPr sz="2200" b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7B603B7-B656-1D4F-8D6B-C41F1E4732C6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162201" y="1333500"/>
            <a:ext cx="3566160" cy="4351338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AA525-D56D-4168-B06E-50B0175A1EE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8910BE7-E544-4254-8D73-A4337CFA4F41}" type="datetime1">
              <a:rPr lang="en-US" smtClean="0"/>
              <a:t>5/18/2022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23ACF-AEF3-435F-82C7-B1302412E58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9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2020-0D7A-462D-BA6D-D21F14E9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0"/>
            <a:ext cx="11201400" cy="2753019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34191-EEAD-4C63-8C9F-491E08079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3712768"/>
            <a:ext cx="11201400" cy="698978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D4C45-8DAC-4C66-9768-1777BCFC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9A67-9A1E-40DE-B378-509EAD9C582B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E1972-499F-4991-99E9-A4FDF091FD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2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32" userDrawn="1">
          <p15:clr>
            <a:srgbClr val="FBAE40"/>
          </p15:clr>
        </p15:guide>
        <p15:guide id="2" orient="horz" pos="232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FD7755-56C9-3945-BAAC-2EB9C6A4C865}"/>
              </a:ext>
            </a:extLst>
          </p:cNvPr>
          <p:cNvSpPr/>
          <p:nvPr userDrawn="1"/>
        </p:nvSpPr>
        <p:spPr>
          <a:xfrm>
            <a:off x="8534400" y="0"/>
            <a:ext cx="3657600" cy="6858000"/>
          </a:xfrm>
          <a:prstGeom prst="rect">
            <a:avLst/>
          </a:prstGeom>
          <a:gradFill flip="none" rotWithShape="1">
            <a:gsLst>
              <a:gs pos="95000">
                <a:srgbClr val="5A80D1"/>
              </a:gs>
              <a:gs pos="5000">
                <a:srgbClr val="00BEA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F2020-0D7A-462D-BA6D-D21F14E9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0"/>
            <a:ext cx="7772400" cy="2753019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34191-EEAD-4C63-8C9F-491E08079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3712768"/>
            <a:ext cx="7772400" cy="698978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3E484-548C-FB42-8096-9E71B1435D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"/>
          <a:stretch/>
        </p:blipFill>
        <p:spPr>
          <a:xfrm rot="10800000">
            <a:off x="0" y="-1"/>
            <a:ext cx="281885" cy="6858001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4DCFFF30-9F78-40A3-9216-B9F0994E7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4757" y="6472630"/>
            <a:ext cx="823366" cy="3558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7ED6D-C51D-4198-9EDE-5CEBAC3FCF70}" type="datetime1">
              <a:rPr lang="en-US" smtClean="0"/>
              <a:t>5/18/2022</a:t>
            </a:fld>
            <a:endParaRPr lang="en-US"/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12386A6E-40B1-461D-8A35-52CB0045D1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67250" y="6498806"/>
            <a:ext cx="419100" cy="3106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52D5D-5DAE-4244-AB36-C437664A35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4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32">
          <p15:clr>
            <a:srgbClr val="FBAE40"/>
          </p15:clr>
        </p15:guide>
        <p15:guide id="2" orient="horz" pos="232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E45F6E-6408-2445-8816-81D096681FC4}"/>
              </a:ext>
            </a:extLst>
          </p:cNvPr>
          <p:cNvSpPr/>
          <p:nvPr userDrawn="1"/>
        </p:nvSpPr>
        <p:spPr>
          <a:xfrm>
            <a:off x="8534400" y="0"/>
            <a:ext cx="3657600" cy="6858000"/>
          </a:xfrm>
          <a:prstGeom prst="rect">
            <a:avLst/>
          </a:prstGeom>
          <a:gradFill flip="none" rotWithShape="1">
            <a:gsLst>
              <a:gs pos="95000">
                <a:schemeClr val="accent5"/>
              </a:gs>
              <a:gs pos="5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F2020-0D7A-462D-BA6D-D21F14E9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0"/>
            <a:ext cx="7772400" cy="2753019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34191-EEAD-4C63-8C9F-491E08079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3712768"/>
            <a:ext cx="7772400" cy="698978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3E484-548C-FB42-8096-9E71B1435D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"/>
          <a:stretch/>
        </p:blipFill>
        <p:spPr>
          <a:xfrm rot="10800000">
            <a:off x="0" y="-1"/>
            <a:ext cx="281885" cy="6858001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1432F109-84B3-4B2C-8971-F35E067A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4757" y="6472630"/>
            <a:ext cx="823366" cy="3558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E632430-E342-43CA-B79C-1C0AC13EDF47}" type="datetime1">
              <a:rPr lang="en-US" smtClean="0"/>
              <a:t>5/18/2022</a:t>
            </a:fld>
            <a:endParaRPr lang="en-US"/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74272BEC-F892-41C7-8BA6-8D0BAC0E0F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67250" y="6498806"/>
            <a:ext cx="419100" cy="3106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52D5D-5DAE-4244-AB36-C437664A35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4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32">
          <p15:clr>
            <a:srgbClr val="FBAE40"/>
          </p15:clr>
        </p15:guide>
        <p15:guide id="2" orient="horz" pos="232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6993A3-E25B-2C4A-905A-26ED59F5E34F}"/>
              </a:ext>
            </a:extLst>
          </p:cNvPr>
          <p:cNvSpPr/>
          <p:nvPr userDrawn="1"/>
        </p:nvSpPr>
        <p:spPr>
          <a:xfrm>
            <a:off x="8534400" y="0"/>
            <a:ext cx="3657600" cy="6858000"/>
          </a:xfrm>
          <a:prstGeom prst="rect">
            <a:avLst/>
          </a:prstGeom>
          <a:gradFill flip="none" rotWithShape="1">
            <a:gsLst>
              <a:gs pos="95000">
                <a:schemeClr val="accent3"/>
              </a:gs>
              <a:gs pos="5000">
                <a:schemeClr val="accent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F2020-0D7A-462D-BA6D-D21F14E9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0"/>
            <a:ext cx="7772400" cy="2753019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34191-EEAD-4C63-8C9F-491E08079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3712768"/>
            <a:ext cx="7772400" cy="698978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3E484-548C-FB42-8096-9E71B1435D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"/>
          <a:stretch/>
        </p:blipFill>
        <p:spPr>
          <a:xfrm rot="10800000">
            <a:off x="0" y="-1"/>
            <a:ext cx="281885" cy="6858001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11319A09-A995-46BC-9D22-75EE507E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4757" y="6472630"/>
            <a:ext cx="823366" cy="3558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1CF7D7-8027-40A9-AAAC-DBCE93A81B94}" type="datetime1">
              <a:rPr lang="en-US" smtClean="0"/>
              <a:t>5/18/2022</a:t>
            </a:fld>
            <a:endParaRPr lang="en-US"/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5D82583C-E7BB-446F-92C1-4B61B17044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67250" y="6498806"/>
            <a:ext cx="419100" cy="3106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52D5D-5DAE-4244-AB36-C437664A35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6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32">
          <p15:clr>
            <a:srgbClr val="FBAE40"/>
          </p15:clr>
        </p15:guide>
        <p15:guide id="2" orient="horz" pos="232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Colo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56D8CCF-739B-5D44-B828-EE7B34CE83CA}"/>
              </a:ext>
            </a:extLst>
          </p:cNvPr>
          <p:cNvSpPr/>
          <p:nvPr userDrawn="1"/>
        </p:nvSpPr>
        <p:spPr>
          <a:xfrm>
            <a:off x="8534400" y="0"/>
            <a:ext cx="3657600" cy="6858000"/>
          </a:xfrm>
          <a:prstGeom prst="rect">
            <a:avLst/>
          </a:prstGeom>
          <a:gradFill flip="none" rotWithShape="1">
            <a:gsLst>
              <a:gs pos="95000">
                <a:schemeClr val="accent6"/>
              </a:gs>
              <a:gs pos="5000">
                <a:schemeClr val="accent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F2020-0D7A-462D-BA6D-D21F14E9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0"/>
            <a:ext cx="7772400" cy="2753019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34191-EEAD-4C63-8C9F-491E08079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3712768"/>
            <a:ext cx="7772400" cy="698978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3E484-548C-FB42-8096-9E71B1435D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"/>
          <a:stretch/>
        </p:blipFill>
        <p:spPr>
          <a:xfrm rot="10800000">
            <a:off x="0" y="-1"/>
            <a:ext cx="281885" cy="6858001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477F2D23-8357-4FA7-B682-19C9A68DAB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4757" y="6472630"/>
            <a:ext cx="823366" cy="3558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18EEC11-5D8C-493F-88FE-FE75AA1C93BE}" type="datetime1">
              <a:rPr lang="en-US" smtClean="0"/>
              <a:t>5/18/2022</a:t>
            </a:fld>
            <a:endParaRPr lang="en-US"/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D5130C18-D2F9-480D-9BF2-82FE0AD521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67250" y="6498806"/>
            <a:ext cx="419100" cy="3106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52D5D-5DAE-4244-AB36-C437664A35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1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32">
          <p15:clr>
            <a:srgbClr val="FBAE40"/>
          </p15:clr>
        </p15:guide>
        <p15:guide id="2" orient="horz" pos="232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038AE-C075-47A9-AC55-B5AD1043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A3C6-28E6-4355-8C96-A127F40DA0B7}" type="datetime1">
              <a:rPr lang="en-US" smtClean="0"/>
              <a:t>5/18/2022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767BA5-8DE4-4E80-98F6-BA6F9A895D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1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A8D63D95-1FCD-4827-9D7C-1A172B2109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6353" y="2955793"/>
            <a:ext cx="7277493" cy="986143"/>
          </a:xfrm>
          <a:prstGeom prst="rect">
            <a:avLst/>
          </a:prstGeo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D44CA8C-58F8-4B9E-BC3C-D144DD577C77}"/>
              </a:ext>
            </a:extLst>
          </p:cNvPr>
          <p:cNvSpPr txBox="1">
            <a:spLocks/>
          </p:cNvSpPr>
          <p:nvPr userDrawn="1"/>
        </p:nvSpPr>
        <p:spPr>
          <a:xfrm>
            <a:off x="543371" y="6534981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1219170" rtl="0" eaLnBrk="1" latinLnBrk="0" hangingPunct="1">
              <a:tabLst/>
              <a:defRPr sz="900" b="0" i="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© 2021 Western Digital Corporation or its affiliates.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68F1E-1C59-4A8E-8E5F-07FF3ED489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"/>
          <a:stretch/>
        </p:blipFill>
        <p:spPr>
          <a:xfrm rot="10800000">
            <a:off x="0" y="-1"/>
            <a:ext cx="281885" cy="6858001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22D4599-12B9-EE4E-9C40-E03ACD118355}"/>
              </a:ext>
            </a:extLst>
          </p:cNvPr>
          <p:cNvSpPr txBox="1">
            <a:spLocks/>
          </p:cNvSpPr>
          <p:nvPr userDrawn="1"/>
        </p:nvSpPr>
        <p:spPr>
          <a:xfrm>
            <a:off x="3894466" y="6529346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tabLst/>
              <a:defRPr sz="700" kern="12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WESTERN DIGITAL CONFIDENTIAL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406C983-8357-4E11-A32F-E0805F9CA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8312" y="6472630"/>
            <a:ext cx="823366" cy="355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F19219D5-174E-4356-ABD2-0FBBD064982F}" type="datetime1">
              <a:rPr lang="en-US" smtClean="0"/>
              <a:t>5/18/2022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8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 Slide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80ABA6-6B1F-BC4E-AA10-DCF7E3D88C46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">
                <a:srgbClr val="5A80D1"/>
              </a:gs>
              <a:gs pos="95000">
                <a:srgbClr val="00BEA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8D63D95-1FCD-4827-9D7C-1A172B2109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6353" y="2955793"/>
            <a:ext cx="7277493" cy="986143"/>
          </a:xfrm>
          <a:prstGeom prst="rect">
            <a:avLst/>
          </a:prstGeo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D44CA8C-58F8-4B9E-BC3C-D144DD577C77}"/>
              </a:ext>
            </a:extLst>
          </p:cNvPr>
          <p:cNvSpPr txBox="1">
            <a:spLocks/>
          </p:cNvSpPr>
          <p:nvPr userDrawn="1"/>
        </p:nvSpPr>
        <p:spPr>
          <a:xfrm>
            <a:off x="543371" y="6534981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1219170" rtl="0" eaLnBrk="1" latinLnBrk="0" hangingPunct="1">
              <a:tabLst/>
              <a:defRPr sz="900" b="0" i="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©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2021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 Western Digital Corporation or its affiliates.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68F1E-1C59-4A8E-8E5F-07FF3ED489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"/>
          <a:stretch/>
        </p:blipFill>
        <p:spPr>
          <a:xfrm rot="10800000">
            <a:off x="0" y="-1"/>
            <a:ext cx="281885" cy="6858001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22D4599-12B9-EE4E-9C40-E03ACD118355}"/>
              </a:ext>
            </a:extLst>
          </p:cNvPr>
          <p:cNvSpPr txBox="1">
            <a:spLocks/>
          </p:cNvSpPr>
          <p:nvPr userDrawn="1"/>
        </p:nvSpPr>
        <p:spPr>
          <a:xfrm>
            <a:off x="3894466" y="6529346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tabLst/>
              <a:defRPr sz="700" kern="12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WESTERN DIGITAL CONFIDENTIAL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ACB3EBD-F34A-4005-BF2B-130B837DE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8312" y="6472630"/>
            <a:ext cx="823366" cy="355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C794270-CC30-4C33-8909-DC1B8FDE0239}" type="datetime1">
              <a:rPr lang="en-US" smtClean="0"/>
              <a:t>5/18/2022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BFF5C9A-8493-694E-8099-7486DF8E53F8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 flip="none" rotWithShape="1">
            <a:gsLst>
              <a:gs pos="10000">
                <a:srgbClr val="5A80D1"/>
              </a:gs>
              <a:gs pos="95000">
                <a:srgbClr val="00BEA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717C4-D855-4EF0-A7C8-C2BC0D1B6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333500"/>
            <a:ext cx="10248900" cy="2171700"/>
          </a:xfrm>
        </p:spPr>
        <p:txBody>
          <a:bodyPr anchor="b">
            <a:no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FD89F-BA22-4E19-9C17-F74513996C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3400" y="4114800"/>
            <a:ext cx="10248900" cy="4191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9177672-FE98-4C04-A9DD-C93F82BF6E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285" y="452847"/>
            <a:ext cx="3222174" cy="436624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5629E56-A2EB-4E55-908A-6FCCADA8E62B}"/>
              </a:ext>
            </a:extLst>
          </p:cNvPr>
          <p:cNvSpPr txBox="1">
            <a:spLocks/>
          </p:cNvSpPr>
          <p:nvPr userDrawn="1"/>
        </p:nvSpPr>
        <p:spPr>
          <a:xfrm>
            <a:off x="543371" y="6534981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1219170" rtl="0" eaLnBrk="1" latinLnBrk="0" hangingPunct="1">
              <a:tabLst/>
              <a:defRPr sz="900" b="0" i="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© 2021 Western Digital Corporation or its affiliates. All rights reserved.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4318E6-7F44-4356-B14B-13BA748AC8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"/>
          <a:stretch/>
        </p:blipFill>
        <p:spPr>
          <a:xfrm rot="10800000">
            <a:off x="0" y="-1"/>
            <a:ext cx="281885" cy="6858001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0739740-E1B8-41F0-85F7-919F06D28F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3399" y="4533900"/>
            <a:ext cx="10248901" cy="5334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Presenter’s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4B0E95-1AD7-406D-9E12-D453373296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400" y="5067300"/>
            <a:ext cx="10248900" cy="461962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FF63F21-60A1-F642-BFFB-25F0A0FA0EC7}"/>
              </a:ext>
            </a:extLst>
          </p:cNvPr>
          <p:cNvSpPr txBox="1">
            <a:spLocks/>
          </p:cNvSpPr>
          <p:nvPr userDrawn="1"/>
        </p:nvSpPr>
        <p:spPr>
          <a:xfrm>
            <a:off x="3894466" y="6529346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tabLst/>
              <a:defRPr sz="700" kern="12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WESTERN DIGITAL CONFIDENTIAL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513B033C-D1D5-4D94-9C26-3B02A832A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8312" y="6472630"/>
            <a:ext cx="823366" cy="355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D82FAF4-D4D9-40D4-93BC-CD1D25AFE6BE}" type="datetime1">
              <a:rPr lang="en-US" smtClean="0"/>
              <a:t>5/18/2022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7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3840">
          <p15:clr>
            <a:srgbClr val="FBAE40"/>
          </p15:clr>
        </p15:guide>
        <p15:guide id="3" pos="6792">
          <p15:clr>
            <a:srgbClr val="FBAE40"/>
          </p15:clr>
        </p15:guide>
        <p15:guide id="4" orient="horz" pos="2592">
          <p15:clr>
            <a:srgbClr val="FBAE40"/>
          </p15:clr>
        </p15:guide>
        <p15:guide id="5" orient="horz" pos="2856">
          <p15:clr>
            <a:srgbClr val="FBAE40"/>
          </p15:clr>
        </p15:guide>
        <p15:guide id="6" orient="horz" pos="319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 Slide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DEC5F6F-24E2-9D41-ADB6-B0C4CF0A836B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5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8D63D95-1FCD-4827-9D7C-1A172B2109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6353" y="2955793"/>
            <a:ext cx="7277493" cy="986143"/>
          </a:xfrm>
          <a:prstGeom prst="rect">
            <a:avLst/>
          </a:prstGeo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D44CA8C-58F8-4B9E-BC3C-D144DD577C77}"/>
              </a:ext>
            </a:extLst>
          </p:cNvPr>
          <p:cNvSpPr txBox="1">
            <a:spLocks/>
          </p:cNvSpPr>
          <p:nvPr userDrawn="1"/>
        </p:nvSpPr>
        <p:spPr>
          <a:xfrm>
            <a:off x="543371" y="6534981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1219170" rtl="0" eaLnBrk="1" latinLnBrk="0" hangingPunct="1">
              <a:tabLst/>
              <a:defRPr sz="900" b="0" i="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©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2021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 Western Digital Corporation or its affiliates.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68F1E-1C59-4A8E-8E5F-07FF3ED489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"/>
          <a:stretch/>
        </p:blipFill>
        <p:spPr>
          <a:xfrm rot="10800000">
            <a:off x="0" y="-1"/>
            <a:ext cx="281885" cy="6858001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22D4599-12B9-EE4E-9C40-E03ACD118355}"/>
              </a:ext>
            </a:extLst>
          </p:cNvPr>
          <p:cNvSpPr txBox="1">
            <a:spLocks/>
          </p:cNvSpPr>
          <p:nvPr userDrawn="1"/>
        </p:nvSpPr>
        <p:spPr>
          <a:xfrm>
            <a:off x="3894466" y="6529346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tabLst/>
              <a:defRPr sz="700" kern="12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WESTERN DIGITAL CONFIDENTIAL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762838-EE78-4EF4-92A0-43505549D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8312" y="6472630"/>
            <a:ext cx="823366" cy="355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DC2FCF6-5E30-401F-A101-8384597BB99B}" type="datetime1">
              <a:rPr lang="en-US" smtClean="0"/>
              <a:t>5/18/2022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4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 Slide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48B65B-AAF1-604E-B5BC-19521C5E955A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">
                <a:schemeClr val="accent3"/>
              </a:gs>
              <a:gs pos="95000">
                <a:schemeClr val="accent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8D63D95-1FCD-4827-9D7C-1A172B2109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6353" y="2955793"/>
            <a:ext cx="7277493" cy="986143"/>
          </a:xfrm>
          <a:prstGeom prst="rect">
            <a:avLst/>
          </a:prstGeo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D44CA8C-58F8-4B9E-BC3C-D144DD577C77}"/>
              </a:ext>
            </a:extLst>
          </p:cNvPr>
          <p:cNvSpPr txBox="1">
            <a:spLocks/>
          </p:cNvSpPr>
          <p:nvPr userDrawn="1"/>
        </p:nvSpPr>
        <p:spPr>
          <a:xfrm>
            <a:off x="543371" y="6534981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1219170" rtl="0" eaLnBrk="1" latinLnBrk="0" hangingPunct="1">
              <a:tabLst/>
              <a:defRPr sz="900" b="0" i="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©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2021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 Western Digital Corporation or its affiliates.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68F1E-1C59-4A8E-8E5F-07FF3ED489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"/>
          <a:stretch/>
        </p:blipFill>
        <p:spPr>
          <a:xfrm rot="10800000">
            <a:off x="0" y="-1"/>
            <a:ext cx="281885" cy="6858001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22D4599-12B9-EE4E-9C40-E03ACD118355}"/>
              </a:ext>
            </a:extLst>
          </p:cNvPr>
          <p:cNvSpPr txBox="1">
            <a:spLocks/>
          </p:cNvSpPr>
          <p:nvPr userDrawn="1"/>
        </p:nvSpPr>
        <p:spPr>
          <a:xfrm>
            <a:off x="3894466" y="6529346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tabLst/>
              <a:defRPr sz="700" kern="12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WESTERN DIGITAL CONFIDENTIAL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CB8D9F2-83F8-409A-A8F3-B10B96D26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8312" y="6472630"/>
            <a:ext cx="823366" cy="355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A5BB687-D566-4E9D-B37E-19D06E7B2967}" type="datetime1">
              <a:rPr lang="en-US" smtClean="0"/>
              <a:t>5/18/2022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1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 Slide Colo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B5E71B-5F7B-F944-A9C7-5D6BF0D589FE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">
                <a:schemeClr val="accent6"/>
              </a:gs>
              <a:gs pos="95000">
                <a:schemeClr val="accent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8D63D95-1FCD-4827-9D7C-1A172B2109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6353" y="2955793"/>
            <a:ext cx="7277493" cy="986143"/>
          </a:xfrm>
          <a:prstGeom prst="rect">
            <a:avLst/>
          </a:prstGeo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D44CA8C-58F8-4B9E-BC3C-D144DD577C77}"/>
              </a:ext>
            </a:extLst>
          </p:cNvPr>
          <p:cNvSpPr txBox="1">
            <a:spLocks/>
          </p:cNvSpPr>
          <p:nvPr userDrawn="1"/>
        </p:nvSpPr>
        <p:spPr>
          <a:xfrm>
            <a:off x="543371" y="6534981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1219170" rtl="0" eaLnBrk="1" latinLnBrk="0" hangingPunct="1">
              <a:tabLst/>
              <a:defRPr sz="900" b="0" i="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©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2021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 Western Digital Corporation or its affiliates.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68F1E-1C59-4A8E-8E5F-07FF3ED489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"/>
          <a:stretch/>
        </p:blipFill>
        <p:spPr>
          <a:xfrm rot="10800000">
            <a:off x="0" y="-1"/>
            <a:ext cx="281885" cy="6858001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22D4599-12B9-EE4E-9C40-E03ACD118355}"/>
              </a:ext>
            </a:extLst>
          </p:cNvPr>
          <p:cNvSpPr txBox="1">
            <a:spLocks/>
          </p:cNvSpPr>
          <p:nvPr userDrawn="1"/>
        </p:nvSpPr>
        <p:spPr>
          <a:xfrm>
            <a:off x="3894466" y="6529346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tabLst/>
              <a:defRPr sz="700" kern="12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WESTERN DIGITAL CONFIDENTIAL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B3AAFEC-90CB-4F4E-9BBB-36F831EC3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8312" y="6472630"/>
            <a:ext cx="823366" cy="355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2E1C3F1-18AA-422F-B25E-8FC19DAB1F1D}" type="datetime1">
              <a:rPr lang="en-US" smtClean="0"/>
              <a:t>5/18/2022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3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BFF5C9A-8493-694E-8099-7486DF8E53F8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5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717C4-D855-4EF0-A7C8-C2BC0D1B6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333500"/>
            <a:ext cx="10248900" cy="2171700"/>
          </a:xfrm>
        </p:spPr>
        <p:txBody>
          <a:bodyPr anchor="b">
            <a:no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FD89F-BA22-4E19-9C17-F74513996C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3400" y="4114800"/>
            <a:ext cx="10248900" cy="4191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9177672-FE98-4C04-A9DD-C93F82BF6E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285" y="452847"/>
            <a:ext cx="3222174" cy="436624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5629E56-A2EB-4E55-908A-6FCCADA8E62B}"/>
              </a:ext>
            </a:extLst>
          </p:cNvPr>
          <p:cNvSpPr txBox="1">
            <a:spLocks/>
          </p:cNvSpPr>
          <p:nvPr userDrawn="1"/>
        </p:nvSpPr>
        <p:spPr>
          <a:xfrm>
            <a:off x="543371" y="6534981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1219170" rtl="0" eaLnBrk="1" latinLnBrk="0" hangingPunct="1">
              <a:tabLst/>
              <a:defRPr sz="900" b="0" i="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©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2021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 Western Digital Corporation or its affiliates. All rights reserved.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4318E6-7F44-4356-B14B-13BA748AC8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"/>
          <a:stretch/>
        </p:blipFill>
        <p:spPr>
          <a:xfrm rot="10800000">
            <a:off x="0" y="-1"/>
            <a:ext cx="281885" cy="6858001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0739740-E1B8-41F0-85F7-919F06D28F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3399" y="4533900"/>
            <a:ext cx="10248901" cy="5334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Presenter’s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4B0E95-1AD7-406D-9E12-D453373296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400" y="5067300"/>
            <a:ext cx="10248900" cy="461962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FF63F21-60A1-F642-BFFB-25F0A0FA0EC7}"/>
              </a:ext>
            </a:extLst>
          </p:cNvPr>
          <p:cNvSpPr txBox="1">
            <a:spLocks/>
          </p:cNvSpPr>
          <p:nvPr userDrawn="1"/>
        </p:nvSpPr>
        <p:spPr>
          <a:xfrm>
            <a:off x="3894466" y="6529346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tabLst/>
              <a:defRPr sz="700" kern="12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WESTERN DIGITAL CONFIDENTIAL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0D26B46C-61C5-4E46-9EAC-A46CD33AB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8312" y="6472630"/>
            <a:ext cx="823366" cy="355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7356998-C5EF-4174-9AF8-FEAC7007D8B4}" type="datetime1">
              <a:rPr lang="en-US" smtClean="0"/>
              <a:t>5/18/2022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4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3840">
          <p15:clr>
            <a:srgbClr val="FBAE40"/>
          </p15:clr>
        </p15:guide>
        <p15:guide id="3" pos="6792">
          <p15:clr>
            <a:srgbClr val="FBAE40"/>
          </p15:clr>
        </p15:guide>
        <p15:guide id="4" orient="horz" pos="2592">
          <p15:clr>
            <a:srgbClr val="FBAE40"/>
          </p15:clr>
        </p15:guide>
        <p15:guide id="5" orient="horz" pos="2856">
          <p15:clr>
            <a:srgbClr val="FBAE40"/>
          </p15:clr>
        </p15:guide>
        <p15:guide id="6" orient="horz" pos="31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BFF5C9A-8493-694E-8099-7486DF8E53F8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">
                <a:schemeClr val="accent3"/>
              </a:gs>
              <a:gs pos="95000">
                <a:schemeClr val="accent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717C4-D855-4EF0-A7C8-C2BC0D1B6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333500"/>
            <a:ext cx="10248900" cy="2171700"/>
          </a:xfrm>
        </p:spPr>
        <p:txBody>
          <a:bodyPr anchor="b">
            <a:no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FD89F-BA22-4E19-9C17-F74513996C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3400" y="4114800"/>
            <a:ext cx="10248900" cy="4191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9177672-FE98-4C04-A9DD-C93F82BF6E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285" y="452847"/>
            <a:ext cx="3222174" cy="436624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5629E56-A2EB-4E55-908A-6FCCADA8E62B}"/>
              </a:ext>
            </a:extLst>
          </p:cNvPr>
          <p:cNvSpPr txBox="1">
            <a:spLocks/>
          </p:cNvSpPr>
          <p:nvPr userDrawn="1"/>
        </p:nvSpPr>
        <p:spPr>
          <a:xfrm>
            <a:off x="543371" y="6534981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1219170" rtl="0" eaLnBrk="1" latinLnBrk="0" hangingPunct="1">
              <a:tabLst/>
              <a:defRPr sz="900" b="0" i="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©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2021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 Western Digital Corporation or its affiliates. All rights reserved.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4318E6-7F44-4356-B14B-13BA748AC8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"/>
          <a:stretch/>
        </p:blipFill>
        <p:spPr>
          <a:xfrm rot="10800000">
            <a:off x="0" y="-1"/>
            <a:ext cx="281885" cy="6858001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0739740-E1B8-41F0-85F7-919F06D28F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3399" y="4533900"/>
            <a:ext cx="10248901" cy="5334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Presenter’s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4B0E95-1AD7-406D-9E12-D453373296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400" y="5067300"/>
            <a:ext cx="10248900" cy="461962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FF63F21-60A1-F642-BFFB-25F0A0FA0EC7}"/>
              </a:ext>
            </a:extLst>
          </p:cNvPr>
          <p:cNvSpPr txBox="1">
            <a:spLocks/>
          </p:cNvSpPr>
          <p:nvPr userDrawn="1"/>
        </p:nvSpPr>
        <p:spPr>
          <a:xfrm>
            <a:off x="3894466" y="6529346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tabLst/>
              <a:defRPr sz="700" kern="12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WESTERN DIGITAL CONFIDENTIAL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0D123C70-2727-40BD-B702-B4A187C18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8312" y="6472630"/>
            <a:ext cx="823366" cy="355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A9772F2-B3E9-4A9F-B0E3-1FC44C76031D}" type="datetime1">
              <a:rPr lang="en-US" smtClean="0"/>
              <a:t>5/18/2022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3840">
          <p15:clr>
            <a:srgbClr val="FBAE40"/>
          </p15:clr>
        </p15:guide>
        <p15:guide id="3" pos="6792">
          <p15:clr>
            <a:srgbClr val="FBAE40"/>
          </p15:clr>
        </p15:guide>
        <p15:guide id="4" orient="horz" pos="2592">
          <p15:clr>
            <a:srgbClr val="FBAE40"/>
          </p15:clr>
        </p15:guide>
        <p15:guide id="5" orient="horz" pos="2856">
          <p15:clr>
            <a:srgbClr val="FBAE40"/>
          </p15:clr>
        </p15:guide>
        <p15:guide id="6" orient="horz" pos="319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Color 4">
    <p:bg>
      <p:bgPr>
        <a:gradFill>
          <a:gsLst>
            <a:gs pos="5000">
              <a:schemeClr val="accent4"/>
            </a:gs>
            <a:gs pos="95000">
              <a:schemeClr val="accent6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BFF5C9A-8493-694E-8099-7486DF8E53F8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">
                <a:schemeClr val="accent6"/>
              </a:gs>
              <a:gs pos="95000">
                <a:schemeClr val="accent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717C4-D855-4EF0-A7C8-C2BC0D1B6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333500"/>
            <a:ext cx="10248900" cy="2171700"/>
          </a:xfrm>
        </p:spPr>
        <p:txBody>
          <a:bodyPr anchor="b">
            <a:no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FD89F-BA22-4E19-9C17-F74513996C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3400" y="4114800"/>
            <a:ext cx="10248900" cy="4191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9177672-FE98-4C04-A9DD-C93F82BF6E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285" y="452847"/>
            <a:ext cx="3222174" cy="436624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5629E56-A2EB-4E55-908A-6FCCADA8E62B}"/>
              </a:ext>
            </a:extLst>
          </p:cNvPr>
          <p:cNvSpPr txBox="1">
            <a:spLocks/>
          </p:cNvSpPr>
          <p:nvPr userDrawn="1"/>
        </p:nvSpPr>
        <p:spPr>
          <a:xfrm>
            <a:off x="543371" y="6534981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1219170" rtl="0" eaLnBrk="1" latinLnBrk="0" hangingPunct="1">
              <a:tabLst/>
              <a:defRPr sz="900" b="0" i="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©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2021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 Western Digital Corporation or its affiliates. All rights reserved.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4318E6-7F44-4356-B14B-13BA748AC8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"/>
          <a:stretch/>
        </p:blipFill>
        <p:spPr>
          <a:xfrm rot="10800000">
            <a:off x="0" y="-1"/>
            <a:ext cx="281885" cy="6858001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0739740-E1B8-41F0-85F7-919F06D28F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3399" y="4533900"/>
            <a:ext cx="10248901" cy="5334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Presenter’s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4B0E95-1AD7-406D-9E12-D453373296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400" y="5067300"/>
            <a:ext cx="10248900" cy="461962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FF63F21-60A1-F642-BFFB-25F0A0FA0EC7}"/>
              </a:ext>
            </a:extLst>
          </p:cNvPr>
          <p:cNvSpPr txBox="1">
            <a:spLocks/>
          </p:cNvSpPr>
          <p:nvPr userDrawn="1"/>
        </p:nvSpPr>
        <p:spPr>
          <a:xfrm>
            <a:off x="3894466" y="6529346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tabLst/>
              <a:defRPr sz="700" kern="12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WESTERN DIGITAL CONFIDENTIAL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E6E9AC94-5F38-48A5-ABCA-5833F5287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8312" y="6472630"/>
            <a:ext cx="823366" cy="355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A425D2D-9878-4CD6-918E-AED193874595}" type="datetime1">
              <a:rPr lang="en-US" smtClean="0"/>
              <a:t>5/18/2022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9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3840">
          <p15:clr>
            <a:srgbClr val="FBAE40"/>
          </p15:clr>
        </p15:guide>
        <p15:guide id="3" pos="6792">
          <p15:clr>
            <a:srgbClr val="FBAE40"/>
          </p15:clr>
        </p15:guide>
        <p15:guide id="4" orient="horz" pos="2592">
          <p15:clr>
            <a:srgbClr val="FBAE40"/>
          </p15:clr>
        </p15:guide>
        <p15:guide id="5" orient="horz" pos="2856">
          <p15:clr>
            <a:srgbClr val="FBAE40"/>
          </p15:clr>
        </p15:guide>
        <p15:guide id="6" orient="horz" pos="319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1551-C0A0-4E87-92CF-F361AB9BA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91000"/>
            <a:ext cx="11201400" cy="571000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12E5-B09E-4DD7-A194-E9095F7C4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6A6BEE-FF3B-47E3-B20E-4F97A56E66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762000"/>
            <a:ext cx="11201560" cy="5715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Bef>
                <a:spcPts val="1200"/>
              </a:spcBef>
              <a:buNone/>
              <a:defRPr sz="2200" b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7977F-43D5-425F-8C09-069BF2C79CB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E6878FC-50F1-4910-9E54-9F8E5E60844D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A24AA-005C-4D98-B78F-560D865AFFC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2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1551-C0A0-4E87-92CF-F361AB9BA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91000"/>
            <a:ext cx="11201400" cy="571000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6A6BEE-FF3B-47E3-B20E-4F97A56E66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240" y="762000"/>
            <a:ext cx="11201560" cy="5715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Bef>
                <a:spcPts val="1200"/>
              </a:spcBef>
              <a:buNone/>
              <a:defRPr sz="2200" b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636AC-A83F-4502-BE22-57AA44DCEF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327587-DB92-4C9B-BF6B-F17647797657}" type="datetime1">
              <a:rPr lang="en-US" smtClean="0"/>
              <a:t>5/18/2022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9596-4D0D-40F2-AB6E-046C13681B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1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27AF-E679-4053-BE9A-B0EEC5E8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E830A-35C2-48E2-ACAC-F60D17A7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0940-45B6-45B5-B39F-D7A431030A05}" type="datetime1">
              <a:rPr lang="en-US" smtClean="0"/>
              <a:t>5/18/2022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F6A71-24E4-49D6-80ED-95707ABD91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8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1551-C0A0-4E87-92CF-F361AB9BA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91000"/>
            <a:ext cx="11201400" cy="571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12E5-B09E-4DD7-A194-E9095F7C4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A1977-AF49-40DB-B8B6-9AD398A7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6B91-9980-4D58-8C40-471E550AB55B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94062-3711-4FA3-9947-72E3F00AE3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2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FC016-2DF1-4264-907B-87E3215AB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64757" y="6472630"/>
            <a:ext cx="823366" cy="355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C78B6972-DA28-43FA-AF22-4D859B34CB9A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CB87D-6971-438C-9A4C-5EF4BA61A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7250" y="6498806"/>
            <a:ext cx="419100" cy="310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C5552D5D-5DAE-4244-AB36-C437664A35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C8FF45-E5E9-4F0C-83CD-3BBE27462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91000"/>
            <a:ext cx="11201400" cy="571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A3F05-7989-4988-9030-55AF484B0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333500"/>
            <a:ext cx="112014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70D1577-5D26-478F-A85E-CD7EC50A13A3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52451" y="6577246"/>
            <a:ext cx="1281112" cy="17359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E3C1984-9912-4255-91C0-31FCEFC76A17}"/>
              </a:ext>
            </a:extLst>
          </p:cNvPr>
          <p:cNvSpPr txBox="1">
            <a:spLocks/>
          </p:cNvSpPr>
          <p:nvPr userDrawn="1"/>
        </p:nvSpPr>
        <p:spPr>
          <a:xfrm>
            <a:off x="2072295" y="6534982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tabLst/>
              <a:defRPr sz="700" kern="12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2021 Western Digital Corporation or its affiliates. All rights reserved.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6F0C2B-8CFE-4A53-AA86-B9B63FC3BE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"/>
          <a:stretch/>
        </p:blipFill>
        <p:spPr>
          <a:xfrm rot="10800000">
            <a:off x="0" y="-1"/>
            <a:ext cx="281885" cy="6858001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485025F-944D-9240-8AC2-666EC1A2E357}"/>
              </a:ext>
            </a:extLst>
          </p:cNvPr>
          <p:cNvSpPr txBox="1">
            <a:spLocks/>
          </p:cNvSpPr>
          <p:nvPr userDrawn="1"/>
        </p:nvSpPr>
        <p:spPr>
          <a:xfrm>
            <a:off x="5418466" y="6529346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tabLst/>
              <a:defRPr sz="700" kern="12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3935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7" r:id="rId3"/>
    <p:sldLayoutId id="2147483666" r:id="rId4"/>
    <p:sldLayoutId id="2147483668" r:id="rId5"/>
    <p:sldLayoutId id="2147483660" r:id="rId6"/>
    <p:sldLayoutId id="2147483661" r:id="rId7"/>
    <p:sldLayoutId id="2147483654" r:id="rId8"/>
    <p:sldLayoutId id="2147483650" r:id="rId9"/>
    <p:sldLayoutId id="2147483652" r:id="rId10"/>
    <p:sldLayoutId id="2147483663" r:id="rId11"/>
    <p:sldLayoutId id="2147483651" r:id="rId12"/>
    <p:sldLayoutId id="2147483669" r:id="rId13"/>
    <p:sldLayoutId id="2147483672" r:id="rId14"/>
    <p:sldLayoutId id="2147483671" r:id="rId15"/>
    <p:sldLayoutId id="2147483673" r:id="rId16"/>
    <p:sldLayoutId id="2147483655" r:id="rId17"/>
    <p:sldLayoutId id="2147483662" r:id="rId18"/>
    <p:sldLayoutId id="2147483674" r:id="rId19"/>
    <p:sldLayoutId id="2147483677" r:id="rId20"/>
    <p:sldLayoutId id="2147483676" r:id="rId21"/>
    <p:sldLayoutId id="2147483678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5000"/>
        </a:lnSpc>
        <a:spcBef>
          <a:spcPts val="400"/>
        </a:spcBef>
        <a:buClr>
          <a:schemeClr val="accent1"/>
        </a:buClr>
        <a:buFont typeface="Calibri" panose="020F050202020403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1450" algn="l" defTabSz="914400" rtl="0" eaLnBrk="1" latinLnBrk="0" hangingPunct="1">
        <a:lnSpc>
          <a:spcPct val="95000"/>
        </a:lnSpc>
        <a:spcBef>
          <a:spcPts val="4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defTabSz="914400" rtl="0" eaLnBrk="1" latinLnBrk="0" hangingPunct="1">
        <a:lnSpc>
          <a:spcPct val="95000"/>
        </a:lnSpc>
        <a:spcBef>
          <a:spcPts val="400"/>
        </a:spcBef>
        <a:buClr>
          <a:schemeClr val="accent1"/>
        </a:buClr>
        <a:buFont typeface="Calibri" panose="020F050202020403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5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36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840" userDrawn="1">
          <p15:clr>
            <a:srgbClr val="F26B43"/>
          </p15:clr>
        </p15:guide>
        <p15:guide id="5" orient="horz" pos="480" userDrawn="1">
          <p15:clr>
            <a:srgbClr val="F26B43"/>
          </p15:clr>
        </p15:guide>
        <p15:guide id="6" orient="horz" pos="120" userDrawn="1">
          <p15:clr>
            <a:srgbClr val="F26B43"/>
          </p15:clr>
        </p15:guide>
        <p15:guide id="7" pos="7392" userDrawn="1">
          <p15:clr>
            <a:srgbClr val="F26B43"/>
          </p15:clr>
        </p15:guide>
        <p15:guide id="8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5CAB-504F-44F0-A76B-0A6A5D86F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07B8E0"/>
                </a:solidFill>
              </a:rPr>
              <a:t>NVMe Specification Revision 1.4</a:t>
            </a:r>
            <a:endParaRPr lang="en-US" dirty="0">
              <a:solidFill>
                <a:srgbClr val="07B8E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54979-80BA-4BDA-8EC2-4661D40A8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Sreenithi 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548409-9CBF-483A-8CF5-AB01462F8B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Intern, SWT - CVF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51A2C8-75AF-4857-9595-1D55CF7CA5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20/04/2022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F3B88-6D82-4552-A53D-C4435D49C4B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FB51D9-E1F1-437A-A5E3-1650FC8A1221}" type="datetime1">
              <a:rPr lang="en-US" smtClean="0"/>
              <a:t>5/18/2022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3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89C4-C99E-4B69-ABA2-E90CB6495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71950"/>
            <a:ext cx="11201400" cy="571000"/>
          </a:xfrm>
        </p:spPr>
        <p:txBody>
          <a:bodyPr/>
          <a:lstStyle/>
          <a:p>
            <a:r>
              <a:rPr lang="en-US" dirty="0">
                <a:solidFill>
                  <a:srgbClr val="07B8E0"/>
                </a:solidFill>
              </a:rPr>
              <a:t>Multi-Path I/O and Namespace Sharing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2E982-1F16-48DC-82CD-107F9B59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06F2-8254-48E5-8F94-78F44EA91D44}" type="datetime1">
              <a:rPr lang="en-US" smtClean="0"/>
              <a:t>5/18/2022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5FC17-80AC-4CFD-8177-A092597D23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0B2B71-27F2-472F-B14A-CE5207D97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329" y="837684"/>
            <a:ext cx="3886742" cy="36962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820A20-87B0-453B-8756-25C0A2668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011" y="971293"/>
            <a:ext cx="4058216" cy="3677163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F27BCE-39AF-48FD-8D6A-9CD57297A8BB}"/>
              </a:ext>
            </a:extLst>
          </p:cNvPr>
          <p:cNvSpPr/>
          <p:nvPr/>
        </p:nvSpPr>
        <p:spPr>
          <a:xfrm>
            <a:off x="3086100" y="1152525"/>
            <a:ext cx="838275" cy="2590800"/>
          </a:xfrm>
          <a:custGeom>
            <a:avLst/>
            <a:gdLst>
              <a:gd name="connsiteX0" fmla="*/ 466725 w 838275"/>
              <a:gd name="connsiteY0" fmla="*/ 0 h 2590800"/>
              <a:gd name="connsiteX1" fmla="*/ 438150 w 838275"/>
              <a:gd name="connsiteY1" fmla="*/ 47625 h 2590800"/>
              <a:gd name="connsiteX2" fmla="*/ 333375 w 838275"/>
              <a:gd name="connsiteY2" fmla="*/ 238125 h 2590800"/>
              <a:gd name="connsiteX3" fmla="*/ 285750 w 838275"/>
              <a:gd name="connsiteY3" fmla="*/ 304800 h 2590800"/>
              <a:gd name="connsiteX4" fmla="*/ 257175 w 838275"/>
              <a:gd name="connsiteY4" fmla="*/ 361950 h 2590800"/>
              <a:gd name="connsiteX5" fmla="*/ 209550 w 838275"/>
              <a:gd name="connsiteY5" fmla="*/ 409575 h 2590800"/>
              <a:gd name="connsiteX6" fmla="*/ 95250 w 838275"/>
              <a:gd name="connsiteY6" fmla="*/ 561975 h 2590800"/>
              <a:gd name="connsiteX7" fmla="*/ 66675 w 838275"/>
              <a:gd name="connsiteY7" fmla="*/ 638175 h 2590800"/>
              <a:gd name="connsiteX8" fmla="*/ 47625 w 838275"/>
              <a:gd name="connsiteY8" fmla="*/ 695325 h 2590800"/>
              <a:gd name="connsiteX9" fmla="*/ 28575 w 838275"/>
              <a:gd name="connsiteY9" fmla="*/ 742950 h 2590800"/>
              <a:gd name="connsiteX10" fmla="*/ 19050 w 838275"/>
              <a:gd name="connsiteY10" fmla="*/ 800100 h 2590800"/>
              <a:gd name="connsiteX11" fmla="*/ 9525 w 838275"/>
              <a:gd name="connsiteY11" fmla="*/ 933450 h 2590800"/>
              <a:gd name="connsiteX12" fmla="*/ 0 w 838275"/>
              <a:gd name="connsiteY12" fmla="*/ 1047750 h 2590800"/>
              <a:gd name="connsiteX13" fmla="*/ 38100 w 838275"/>
              <a:gd name="connsiteY13" fmla="*/ 1457325 h 2590800"/>
              <a:gd name="connsiteX14" fmla="*/ 76200 w 838275"/>
              <a:gd name="connsiteY14" fmla="*/ 1562100 h 2590800"/>
              <a:gd name="connsiteX15" fmla="*/ 104775 w 838275"/>
              <a:gd name="connsiteY15" fmla="*/ 1666875 h 2590800"/>
              <a:gd name="connsiteX16" fmla="*/ 190500 w 838275"/>
              <a:gd name="connsiteY16" fmla="*/ 1800225 h 2590800"/>
              <a:gd name="connsiteX17" fmla="*/ 209550 w 838275"/>
              <a:gd name="connsiteY17" fmla="*/ 1828800 h 2590800"/>
              <a:gd name="connsiteX18" fmla="*/ 247650 w 838275"/>
              <a:gd name="connsiteY18" fmla="*/ 1847850 h 2590800"/>
              <a:gd name="connsiteX19" fmla="*/ 381000 w 838275"/>
              <a:gd name="connsiteY19" fmla="*/ 2000250 h 2590800"/>
              <a:gd name="connsiteX20" fmla="*/ 419100 w 838275"/>
              <a:gd name="connsiteY20" fmla="*/ 2038350 h 2590800"/>
              <a:gd name="connsiteX21" fmla="*/ 447675 w 838275"/>
              <a:gd name="connsiteY21" fmla="*/ 2085975 h 2590800"/>
              <a:gd name="connsiteX22" fmla="*/ 495300 w 838275"/>
              <a:gd name="connsiteY22" fmla="*/ 2162175 h 2590800"/>
              <a:gd name="connsiteX23" fmla="*/ 523875 w 838275"/>
              <a:gd name="connsiteY23" fmla="*/ 2219325 h 2590800"/>
              <a:gd name="connsiteX24" fmla="*/ 561975 w 838275"/>
              <a:gd name="connsiteY24" fmla="*/ 2238375 h 2590800"/>
              <a:gd name="connsiteX25" fmla="*/ 609600 w 838275"/>
              <a:gd name="connsiteY25" fmla="*/ 2286000 h 2590800"/>
              <a:gd name="connsiteX26" fmla="*/ 714375 w 838275"/>
              <a:gd name="connsiteY26" fmla="*/ 2352675 h 2590800"/>
              <a:gd name="connsiteX27" fmla="*/ 781050 w 838275"/>
              <a:gd name="connsiteY27" fmla="*/ 2419350 h 2590800"/>
              <a:gd name="connsiteX28" fmla="*/ 790575 w 838275"/>
              <a:gd name="connsiteY28" fmla="*/ 2447925 h 2590800"/>
              <a:gd name="connsiteX29" fmla="*/ 828675 w 838275"/>
              <a:gd name="connsiteY29" fmla="*/ 2505075 h 2590800"/>
              <a:gd name="connsiteX30" fmla="*/ 838200 w 838275"/>
              <a:gd name="connsiteY30" fmla="*/ 2590800 h 259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38275" h="2590800">
                <a:moveTo>
                  <a:pt x="466725" y="0"/>
                </a:moveTo>
                <a:cubicBezTo>
                  <a:pt x="457200" y="15875"/>
                  <a:pt x="446927" y="31325"/>
                  <a:pt x="438150" y="47625"/>
                </a:cubicBezTo>
                <a:cubicBezTo>
                  <a:pt x="398099" y="122005"/>
                  <a:pt x="386750" y="163400"/>
                  <a:pt x="333375" y="238125"/>
                </a:cubicBezTo>
                <a:cubicBezTo>
                  <a:pt x="317500" y="260350"/>
                  <a:pt x="300064" y="281539"/>
                  <a:pt x="285750" y="304800"/>
                </a:cubicBezTo>
                <a:cubicBezTo>
                  <a:pt x="274587" y="322939"/>
                  <a:pt x="269702" y="344725"/>
                  <a:pt x="257175" y="361950"/>
                </a:cubicBezTo>
                <a:cubicBezTo>
                  <a:pt x="243970" y="380107"/>
                  <a:pt x="223333" y="391854"/>
                  <a:pt x="209550" y="409575"/>
                </a:cubicBezTo>
                <a:cubicBezTo>
                  <a:pt x="64273" y="596360"/>
                  <a:pt x="173245" y="483980"/>
                  <a:pt x="95250" y="561975"/>
                </a:cubicBezTo>
                <a:cubicBezTo>
                  <a:pt x="74628" y="644464"/>
                  <a:pt x="99881" y="555160"/>
                  <a:pt x="66675" y="638175"/>
                </a:cubicBezTo>
                <a:cubicBezTo>
                  <a:pt x="59217" y="656819"/>
                  <a:pt x="54487" y="676454"/>
                  <a:pt x="47625" y="695325"/>
                </a:cubicBezTo>
                <a:cubicBezTo>
                  <a:pt x="41782" y="711393"/>
                  <a:pt x="34925" y="727075"/>
                  <a:pt x="28575" y="742950"/>
                </a:cubicBezTo>
                <a:cubicBezTo>
                  <a:pt x="25400" y="762000"/>
                  <a:pt x="20972" y="780883"/>
                  <a:pt x="19050" y="800100"/>
                </a:cubicBezTo>
                <a:cubicBezTo>
                  <a:pt x="14616" y="844442"/>
                  <a:pt x="12943" y="889018"/>
                  <a:pt x="9525" y="933450"/>
                </a:cubicBezTo>
                <a:cubicBezTo>
                  <a:pt x="6593" y="971569"/>
                  <a:pt x="3175" y="1009650"/>
                  <a:pt x="0" y="1047750"/>
                </a:cubicBezTo>
                <a:cubicBezTo>
                  <a:pt x="7364" y="1172932"/>
                  <a:pt x="-779" y="1327727"/>
                  <a:pt x="38100" y="1457325"/>
                </a:cubicBezTo>
                <a:cubicBezTo>
                  <a:pt x="48779" y="1492920"/>
                  <a:pt x="64932" y="1526687"/>
                  <a:pt x="76200" y="1562100"/>
                </a:cubicBezTo>
                <a:cubicBezTo>
                  <a:pt x="87176" y="1596596"/>
                  <a:pt x="90515" y="1633601"/>
                  <a:pt x="104775" y="1666875"/>
                </a:cubicBezTo>
                <a:cubicBezTo>
                  <a:pt x="131899" y="1730164"/>
                  <a:pt x="156085" y="1752043"/>
                  <a:pt x="190500" y="1800225"/>
                </a:cubicBezTo>
                <a:cubicBezTo>
                  <a:pt x="197154" y="1809540"/>
                  <a:pt x="200756" y="1821471"/>
                  <a:pt x="209550" y="1828800"/>
                </a:cubicBezTo>
                <a:cubicBezTo>
                  <a:pt x="220458" y="1837890"/>
                  <a:pt x="234950" y="1841500"/>
                  <a:pt x="247650" y="1847850"/>
                </a:cubicBezTo>
                <a:cubicBezTo>
                  <a:pt x="301637" y="1937828"/>
                  <a:pt x="263134" y="1882384"/>
                  <a:pt x="381000" y="2000250"/>
                </a:cubicBezTo>
                <a:cubicBezTo>
                  <a:pt x="393700" y="2012950"/>
                  <a:pt x="409859" y="2022949"/>
                  <a:pt x="419100" y="2038350"/>
                </a:cubicBezTo>
                <a:cubicBezTo>
                  <a:pt x="428625" y="2054225"/>
                  <a:pt x="437863" y="2070276"/>
                  <a:pt x="447675" y="2085975"/>
                </a:cubicBezTo>
                <a:cubicBezTo>
                  <a:pt x="474337" y="2128635"/>
                  <a:pt x="465132" y="2106867"/>
                  <a:pt x="495300" y="2162175"/>
                </a:cubicBezTo>
                <a:cubicBezTo>
                  <a:pt x="505499" y="2180873"/>
                  <a:pt x="509850" y="2203296"/>
                  <a:pt x="523875" y="2219325"/>
                </a:cubicBezTo>
                <a:cubicBezTo>
                  <a:pt x="533225" y="2230011"/>
                  <a:pt x="550767" y="2229658"/>
                  <a:pt x="561975" y="2238375"/>
                </a:cubicBezTo>
                <a:cubicBezTo>
                  <a:pt x="579696" y="2252158"/>
                  <a:pt x="592069" y="2271975"/>
                  <a:pt x="609600" y="2286000"/>
                </a:cubicBezTo>
                <a:cubicBezTo>
                  <a:pt x="674481" y="2337905"/>
                  <a:pt x="644760" y="2290021"/>
                  <a:pt x="714375" y="2352675"/>
                </a:cubicBezTo>
                <a:cubicBezTo>
                  <a:pt x="827503" y="2454490"/>
                  <a:pt x="697339" y="2363542"/>
                  <a:pt x="781050" y="2419350"/>
                </a:cubicBezTo>
                <a:cubicBezTo>
                  <a:pt x="784225" y="2428875"/>
                  <a:pt x="785699" y="2439148"/>
                  <a:pt x="790575" y="2447925"/>
                </a:cubicBezTo>
                <a:cubicBezTo>
                  <a:pt x="801694" y="2467939"/>
                  <a:pt x="828675" y="2505075"/>
                  <a:pt x="828675" y="2505075"/>
                </a:cubicBezTo>
                <a:cubicBezTo>
                  <a:pt x="839766" y="2571620"/>
                  <a:pt x="838200" y="2542912"/>
                  <a:pt x="838200" y="2590800"/>
                </a:cubicBezTo>
              </a:path>
            </a:pathLst>
          </a:custGeom>
          <a:ln w="539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C135875-09BC-4CBA-B96A-77619A128285}"/>
              </a:ext>
            </a:extLst>
          </p:cNvPr>
          <p:cNvSpPr/>
          <p:nvPr/>
        </p:nvSpPr>
        <p:spPr>
          <a:xfrm rot="11271061">
            <a:off x="3738101" y="1139807"/>
            <a:ext cx="1389004" cy="2632008"/>
          </a:xfrm>
          <a:custGeom>
            <a:avLst/>
            <a:gdLst>
              <a:gd name="connsiteX0" fmla="*/ 466725 w 838275"/>
              <a:gd name="connsiteY0" fmla="*/ 0 h 2590800"/>
              <a:gd name="connsiteX1" fmla="*/ 438150 w 838275"/>
              <a:gd name="connsiteY1" fmla="*/ 47625 h 2590800"/>
              <a:gd name="connsiteX2" fmla="*/ 333375 w 838275"/>
              <a:gd name="connsiteY2" fmla="*/ 238125 h 2590800"/>
              <a:gd name="connsiteX3" fmla="*/ 285750 w 838275"/>
              <a:gd name="connsiteY3" fmla="*/ 304800 h 2590800"/>
              <a:gd name="connsiteX4" fmla="*/ 257175 w 838275"/>
              <a:gd name="connsiteY4" fmla="*/ 361950 h 2590800"/>
              <a:gd name="connsiteX5" fmla="*/ 209550 w 838275"/>
              <a:gd name="connsiteY5" fmla="*/ 409575 h 2590800"/>
              <a:gd name="connsiteX6" fmla="*/ 95250 w 838275"/>
              <a:gd name="connsiteY6" fmla="*/ 561975 h 2590800"/>
              <a:gd name="connsiteX7" fmla="*/ 66675 w 838275"/>
              <a:gd name="connsiteY7" fmla="*/ 638175 h 2590800"/>
              <a:gd name="connsiteX8" fmla="*/ 47625 w 838275"/>
              <a:gd name="connsiteY8" fmla="*/ 695325 h 2590800"/>
              <a:gd name="connsiteX9" fmla="*/ 28575 w 838275"/>
              <a:gd name="connsiteY9" fmla="*/ 742950 h 2590800"/>
              <a:gd name="connsiteX10" fmla="*/ 19050 w 838275"/>
              <a:gd name="connsiteY10" fmla="*/ 800100 h 2590800"/>
              <a:gd name="connsiteX11" fmla="*/ 9525 w 838275"/>
              <a:gd name="connsiteY11" fmla="*/ 933450 h 2590800"/>
              <a:gd name="connsiteX12" fmla="*/ 0 w 838275"/>
              <a:gd name="connsiteY12" fmla="*/ 1047750 h 2590800"/>
              <a:gd name="connsiteX13" fmla="*/ 38100 w 838275"/>
              <a:gd name="connsiteY13" fmla="*/ 1457325 h 2590800"/>
              <a:gd name="connsiteX14" fmla="*/ 76200 w 838275"/>
              <a:gd name="connsiteY14" fmla="*/ 1562100 h 2590800"/>
              <a:gd name="connsiteX15" fmla="*/ 104775 w 838275"/>
              <a:gd name="connsiteY15" fmla="*/ 1666875 h 2590800"/>
              <a:gd name="connsiteX16" fmla="*/ 190500 w 838275"/>
              <a:gd name="connsiteY16" fmla="*/ 1800225 h 2590800"/>
              <a:gd name="connsiteX17" fmla="*/ 209550 w 838275"/>
              <a:gd name="connsiteY17" fmla="*/ 1828800 h 2590800"/>
              <a:gd name="connsiteX18" fmla="*/ 247650 w 838275"/>
              <a:gd name="connsiteY18" fmla="*/ 1847850 h 2590800"/>
              <a:gd name="connsiteX19" fmla="*/ 381000 w 838275"/>
              <a:gd name="connsiteY19" fmla="*/ 2000250 h 2590800"/>
              <a:gd name="connsiteX20" fmla="*/ 419100 w 838275"/>
              <a:gd name="connsiteY20" fmla="*/ 2038350 h 2590800"/>
              <a:gd name="connsiteX21" fmla="*/ 447675 w 838275"/>
              <a:gd name="connsiteY21" fmla="*/ 2085975 h 2590800"/>
              <a:gd name="connsiteX22" fmla="*/ 495300 w 838275"/>
              <a:gd name="connsiteY22" fmla="*/ 2162175 h 2590800"/>
              <a:gd name="connsiteX23" fmla="*/ 523875 w 838275"/>
              <a:gd name="connsiteY23" fmla="*/ 2219325 h 2590800"/>
              <a:gd name="connsiteX24" fmla="*/ 561975 w 838275"/>
              <a:gd name="connsiteY24" fmla="*/ 2238375 h 2590800"/>
              <a:gd name="connsiteX25" fmla="*/ 609600 w 838275"/>
              <a:gd name="connsiteY25" fmla="*/ 2286000 h 2590800"/>
              <a:gd name="connsiteX26" fmla="*/ 714375 w 838275"/>
              <a:gd name="connsiteY26" fmla="*/ 2352675 h 2590800"/>
              <a:gd name="connsiteX27" fmla="*/ 781050 w 838275"/>
              <a:gd name="connsiteY27" fmla="*/ 2419350 h 2590800"/>
              <a:gd name="connsiteX28" fmla="*/ 790575 w 838275"/>
              <a:gd name="connsiteY28" fmla="*/ 2447925 h 2590800"/>
              <a:gd name="connsiteX29" fmla="*/ 828675 w 838275"/>
              <a:gd name="connsiteY29" fmla="*/ 2505075 h 2590800"/>
              <a:gd name="connsiteX30" fmla="*/ 838200 w 838275"/>
              <a:gd name="connsiteY30" fmla="*/ 2590800 h 259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38275" h="2590800">
                <a:moveTo>
                  <a:pt x="466725" y="0"/>
                </a:moveTo>
                <a:cubicBezTo>
                  <a:pt x="457200" y="15875"/>
                  <a:pt x="446927" y="31325"/>
                  <a:pt x="438150" y="47625"/>
                </a:cubicBezTo>
                <a:cubicBezTo>
                  <a:pt x="398099" y="122005"/>
                  <a:pt x="386750" y="163400"/>
                  <a:pt x="333375" y="238125"/>
                </a:cubicBezTo>
                <a:cubicBezTo>
                  <a:pt x="317500" y="260350"/>
                  <a:pt x="300064" y="281539"/>
                  <a:pt x="285750" y="304800"/>
                </a:cubicBezTo>
                <a:cubicBezTo>
                  <a:pt x="274587" y="322939"/>
                  <a:pt x="269702" y="344725"/>
                  <a:pt x="257175" y="361950"/>
                </a:cubicBezTo>
                <a:cubicBezTo>
                  <a:pt x="243970" y="380107"/>
                  <a:pt x="223333" y="391854"/>
                  <a:pt x="209550" y="409575"/>
                </a:cubicBezTo>
                <a:cubicBezTo>
                  <a:pt x="64273" y="596360"/>
                  <a:pt x="173245" y="483980"/>
                  <a:pt x="95250" y="561975"/>
                </a:cubicBezTo>
                <a:cubicBezTo>
                  <a:pt x="74628" y="644464"/>
                  <a:pt x="99881" y="555160"/>
                  <a:pt x="66675" y="638175"/>
                </a:cubicBezTo>
                <a:cubicBezTo>
                  <a:pt x="59217" y="656819"/>
                  <a:pt x="54487" y="676454"/>
                  <a:pt x="47625" y="695325"/>
                </a:cubicBezTo>
                <a:cubicBezTo>
                  <a:pt x="41782" y="711393"/>
                  <a:pt x="34925" y="727075"/>
                  <a:pt x="28575" y="742950"/>
                </a:cubicBezTo>
                <a:cubicBezTo>
                  <a:pt x="25400" y="762000"/>
                  <a:pt x="20972" y="780883"/>
                  <a:pt x="19050" y="800100"/>
                </a:cubicBezTo>
                <a:cubicBezTo>
                  <a:pt x="14616" y="844442"/>
                  <a:pt x="12943" y="889018"/>
                  <a:pt x="9525" y="933450"/>
                </a:cubicBezTo>
                <a:cubicBezTo>
                  <a:pt x="6593" y="971569"/>
                  <a:pt x="3175" y="1009650"/>
                  <a:pt x="0" y="1047750"/>
                </a:cubicBezTo>
                <a:cubicBezTo>
                  <a:pt x="7364" y="1172932"/>
                  <a:pt x="-779" y="1327727"/>
                  <a:pt x="38100" y="1457325"/>
                </a:cubicBezTo>
                <a:cubicBezTo>
                  <a:pt x="48779" y="1492920"/>
                  <a:pt x="64932" y="1526687"/>
                  <a:pt x="76200" y="1562100"/>
                </a:cubicBezTo>
                <a:cubicBezTo>
                  <a:pt x="87176" y="1596596"/>
                  <a:pt x="90515" y="1633601"/>
                  <a:pt x="104775" y="1666875"/>
                </a:cubicBezTo>
                <a:cubicBezTo>
                  <a:pt x="131899" y="1730164"/>
                  <a:pt x="156085" y="1752043"/>
                  <a:pt x="190500" y="1800225"/>
                </a:cubicBezTo>
                <a:cubicBezTo>
                  <a:pt x="197154" y="1809540"/>
                  <a:pt x="200756" y="1821471"/>
                  <a:pt x="209550" y="1828800"/>
                </a:cubicBezTo>
                <a:cubicBezTo>
                  <a:pt x="220458" y="1837890"/>
                  <a:pt x="234950" y="1841500"/>
                  <a:pt x="247650" y="1847850"/>
                </a:cubicBezTo>
                <a:cubicBezTo>
                  <a:pt x="301637" y="1937828"/>
                  <a:pt x="263134" y="1882384"/>
                  <a:pt x="381000" y="2000250"/>
                </a:cubicBezTo>
                <a:cubicBezTo>
                  <a:pt x="393700" y="2012950"/>
                  <a:pt x="409859" y="2022949"/>
                  <a:pt x="419100" y="2038350"/>
                </a:cubicBezTo>
                <a:cubicBezTo>
                  <a:pt x="428625" y="2054225"/>
                  <a:pt x="437863" y="2070276"/>
                  <a:pt x="447675" y="2085975"/>
                </a:cubicBezTo>
                <a:cubicBezTo>
                  <a:pt x="474337" y="2128635"/>
                  <a:pt x="465132" y="2106867"/>
                  <a:pt x="495300" y="2162175"/>
                </a:cubicBezTo>
                <a:cubicBezTo>
                  <a:pt x="505499" y="2180873"/>
                  <a:pt x="509850" y="2203296"/>
                  <a:pt x="523875" y="2219325"/>
                </a:cubicBezTo>
                <a:cubicBezTo>
                  <a:pt x="533225" y="2230011"/>
                  <a:pt x="550767" y="2229658"/>
                  <a:pt x="561975" y="2238375"/>
                </a:cubicBezTo>
                <a:cubicBezTo>
                  <a:pt x="579696" y="2252158"/>
                  <a:pt x="592069" y="2271975"/>
                  <a:pt x="609600" y="2286000"/>
                </a:cubicBezTo>
                <a:cubicBezTo>
                  <a:pt x="674481" y="2337905"/>
                  <a:pt x="644760" y="2290021"/>
                  <a:pt x="714375" y="2352675"/>
                </a:cubicBezTo>
                <a:cubicBezTo>
                  <a:pt x="827503" y="2454490"/>
                  <a:pt x="697339" y="2363542"/>
                  <a:pt x="781050" y="2419350"/>
                </a:cubicBezTo>
                <a:cubicBezTo>
                  <a:pt x="784225" y="2428875"/>
                  <a:pt x="785699" y="2439148"/>
                  <a:pt x="790575" y="2447925"/>
                </a:cubicBezTo>
                <a:cubicBezTo>
                  <a:pt x="801694" y="2467939"/>
                  <a:pt x="828675" y="2505075"/>
                  <a:pt x="828675" y="2505075"/>
                </a:cubicBezTo>
                <a:cubicBezTo>
                  <a:pt x="839766" y="2571620"/>
                  <a:pt x="838200" y="2542912"/>
                  <a:pt x="838200" y="2590800"/>
                </a:cubicBezTo>
              </a:path>
            </a:pathLst>
          </a:custGeom>
          <a:ln w="539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2B5E77F-80BC-4FF9-BD0B-B334744B0038}"/>
              </a:ext>
            </a:extLst>
          </p:cNvPr>
          <p:cNvSpPr/>
          <p:nvPr/>
        </p:nvSpPr>
        <p:spPr>
          <a:xfrm>
            <a:off x="7907923" y="1362020"/>
            <a:ext cx="847725" cy="2381305"/>
          </a:xfrm>
          <a:custGeom>
            <a:avLst/>
            <a:gdLst>
              <a:gd name="connsiteX0" fmla="*/ 0 w 847725"/>
              <a:gd name="connsiteY0" fmla="*/ 0 h 2381305"/>
              <a:gd name="connsiteX1" fmla="*/ 38100 w 847725"/>
              <a:gd name="connsiteY1" fmla="*/ 409575 h 2381305"/>
              <a:gd name="connsiteX2" fmla="*/ 104775 w 847725"/>
              <a:gd name="connsiteY2" fmla="*/ 685800 h 2381305"/>
              <a:gd name="connsiteX3" fmla="*/ 114300 w 847725"/>
              <a:gd name="connsiteY3" fmla="*/ 1000125 h 2381305"/>
              <a:gd name="connsiteX4" fmla="*/ 133350 w 847725"/>
              <a:gd name="connsiteY4" fmla="*/ 1114425 h 2381305"/>
              <a:gd name="connsiteX5" fmla="*/ 142875 w 847725"/>
              <a:gd name="connsiteY5" fmla="*/ 1257300 h 2381305"/>
              <a:gd name="connsiteX6" fmla="*/ 152400 w 847725"/>
              <a:gd name="connsiteY6" fmla="*/ 1447800 h 2381305"/>
              <a:gd name="connsiteX7" fmla="*/ 161925 w 847725"/>
              <a:gd name="connsiteY7" fmla="*/ 1800225 h 2381305"/>
              <a:gd name="connsiteX8" fmla="*/ 180975 w 847725"/>
              <a:gd name="connsiteY8" fmla="*/ 1847850 h 2381305"/>
              <a:gd name="connsiteX9" fmla="*/ 200025 w 847725"/>
              <a:gd name="connsiteY9" fmla="*/ 1885950 h 2381305"/>
              <a:gd name="connsiteX10" fmla="*/ 266700 w 847725"/>
              <a:gd name="connsiteY10" fmla="*/ 1971675 h 2381305"/>
              <a:gd name="connsiteX11" fmla="*/ 333375 w 847725"/>
              <a:gd name="connsiteY11" fmla="*/ 2085975 h 2381305"/>
              <a:gd name="connsiteX12" fmla="*/ 361950 w 847725"/>
              <a:gd name="connsiteY12" fmla="*/ 2114550 h 2381305"/>
              <a:gd name="connsiteX13" fmla="*/ 476250 w 847725"/>
              <a:gd name="connsiteY13" fmla="*/ 2219325 h 2381305"/>
              <a:gd name="connsiteX14" fmla="*/ 609600 w 847725"/>
              <a:gd name="connsiteY14" fmla="*/ 2266950 h 2381305"/>
              <a:gd name="connsiteX15" fmla="*/ 666750 w 847725"/>
              <a:gd name="connsiteY15" fmla="*/ 2295525 h 2381305"/>
              <a:gd name="connsiteX16" fmla="*/ 723900 w 847725"/>
              <a:gd name="connsiteY16" fmla="*/ 2314575 h 2381305"/>
              <a:gd name="connsiteX17" fmla="*/ 819150 w 847725"/>
              <a:gd name="connsiteY17" fmla="*/ 2352675 h 2381305"/>
              <a:gd name="connsiteX18" fmla="*/ 847725 w 847725"/>
              <a:gd name="connsiteY18" fmla="*/ 2381250 h 238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47725" h="2381305">
                <a:moveTo>
                  <a:pt x="0" y="0"/>
                </a:moveTo>
                <a:cubicBezTo>
                  <a:pt x="5224" y="70528"/>
                  <a:pt x="18875" y="313448"/>
                  <a:pt x="38100" y="409575"/>
                </a:cubicBezTo>
                <a:cubicBezTo>
                  <a:pt x="56676" y="502455"/>
                  <a:pt x="104775" y="685800"/>
                  <a:pt x="104775" y="685800"/>
                </a:cubicBezTo>
                <a:cubicBezTo>
                  <a:pt x="107950" y="790575"/>
                  <a:pt x="107327" y="895534"/>
                  <a:pt x="114300" y="1000125"/>
                </a:cubicBezTo>
                <a:cubicBezTo>
                  <a:pt x="116869" y="1038665"/>
                  <a:pt x="129085" y="1076036"/>
                  <a:pt x="133350" y="1114425"/>
                </a:cubicBezTo>
                <a:cubicBezTo>
                  <a:pt x="138621" y="1161864"/>
                  <a:pt x="140152" y="1209647"/>
                  <a:pt x="142875" y="1257300"/>
                </a:cubicBezTo>
                <a:cubicBezTo>
                  <a:pt x="146502" y="1320776"/>
                  <a:pt x="150171" y="1384260"/>
                  <a:pt x="152400" y="1447800"/>
                </a:cubicBezTo>
                <a:cubicBezTo>
                  <a:pt x="156521" y="1565246"/>
                  <a:pt x="153552" y="1683006"/>
                  <a:pt x="161925" y="1800225"/>
                </a:cubicBezTo>
                <a:cubicBezTo>
                  <a:pt x="163143" y="1817279"/>
                  <a:pt x="174031" y="1832226"/>
                  <a:pt x="180975" y="1847850"/>
                </a:cubicBezTo>
                <a:cubicBezTo>
                  <a:pt x="186742" y="1860825"/>
                  <a:pt x="191943" y="1874276"/>
                  <a:pt x="200025" y="1885950"/>
                </a:cubicBezTo>
                <a:cubicBezTo>
                  <a:pt x="220631" y="1915714"/>
                  <a:pt x="250511" y="1939296"/>
                  <a:pt x="266700" y="1971675"/>
                </a:cubicBezTo>
                <a:cubicBezTo>
                  <a:pt x="291584" y="2021443"/>
                  <a:pt x="298435" y="2041052"/>
                  <a:pt x="333375" y="2085975"/>
                </a:cubicBezTo>
                <a:cubicBezTo>
                  <a:pt x="341645" y="2096608"/>
                  <a:pt x="353326" y="2104202"/>
                  <a:pt x="361950" y="2114550"/>
                </a:cubicBezTo>
                <a:cubicBezTo>
                  <a:pt x="402160" y="2162802"/>
                  <a:pt x="377012" y="2186246"/>
                  <a:pt x="476250" y="2219325"/>
                </a:cubicBezTo>
                <a:cubicBezTo>
                  <a:pt x="519578" y="2233768"/>
                  <a:pt x="568037" y="2249137"/>
                  <a:pt x="609600" y="2266950"/>
                </a:cubicBezTo>
                <a:cubicBezTo>
                  <a:pt x="629176" y="2275340"/>
                  <a:pt x="647090" y="2287333"/>
                  <a:pt x="666750" y="2295525"/>
                </a:cubicBezTo>
                <a:cubicBezTo>
                  <a:pt x="685286" y="2303248"/>
                  <a:pt x="705158" y="2307367"/>
                  <a:pt x="723900" y="2314575"/>
                </a:cubicBezTo>
                <a:cubicBezTo>
                  <a:pt x="864864" y="2368792"/>
                  <a:pt x="740621" y="2326499"/>
                  <a:pt x="819150" y="2352675"/>
                </a:cubicBezTo>
                <a:cubicBezTo>
                  <a:pt x="839961" y="2383892"/>
                  <a:pt x="826752" y="2381250"/>
                  <a:pt x="847725" y="2381250"/>
                </a:cubicBezTo>
              </a:path>
            </a:pathLst>
          </a:custGeom>
          <a:ln w="53975">
            <a:solidFill>
              <a:srgbClr val="FFFF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110158-DEBF-4D52-9B56-31285ACB797C}"/>
              </a:ext>
            </a:extLst>
          </p:cNvPr>
          <p:cNvSpPr/>
          <p:nvPr/>
        </p:nvSpPr>
        <p:spPr>
          <a:xfrm>
            <a:off x="9229725" y="1362020"/>
            <a:ext cx="774573" cy="2600325"/>
          </a:xfrm>
          <a:custGeom>
            <a:avLst/>
            <a:gdLst>
              <a:gd name="connsiteX0" fmla="*/ 438150 w 723900"/>
              <a:gd name="connsiteY0" fmla="*/ 0 h 2600325"/>
              <a:gd name="connsiteX1" fmla="*/ 485775 w 723900"/>
              <a:gd name="connsiteY1" fmla="*/ 114300 h 2600325"/>
              <a:gd name="connsiteX2" fmla="*/ 561975 w 723900"/>
              <a:gd name="connsiteY2" fmla="*/ 266700 h 2600325"/>
              <a:gd name="connsiteX3" fmla="*/ 581025 w 723900"/>
              <a:gd name="connsiteY3" fmla="*/ 352425 h 2600325"/>
              <a:gd name="connsiteX4" fmla="*/ 609600 w 723900"/>
              <a:gd name="connsiteY4" fmla="*/ 514350 h 2600325"/>
              <a:gd name="connsiteX5" fmla="*/ 638175 w 723900"/>
              <a:gd name="connsiteY5" fmla="*/ 581025 h 2600325"/>
              <a:gd name="connsiteX6" fmla="*/ 647700 w 723900"/>
              <a:gd name="connsiteY6" fmla="*/ 685800 h 2600325"/>
              <a:gd name="connsiteX7" fmla="*/ 657225 w 723900"/>
              <a:gd name="connsiteY7" fmla="*/ 904875 h 2600325"/>
              <a:gd name="connsiteX8" fmla="*/ 666750 w 723900"/>
              <a:gd name="connsiteY8" fmla="*/ 962025 h 2600325"/>
              <a:gd name="connsiteX9" fmla="*/ 676275 w 723900"/>
              <a:gd name="connsiteY9" fmla="*/ 1057275 h 2600325"/>
              <a:gd name="connsiteX10" fmla="*/ 685800 w 723900"/>
              <a:gd name="connsiteY10" fmla="*/ 1200150 h 2600325"/>
              <a:gd name="connsiteX11" fmla="*/ 714375 w 723900"/>
              <a:gd name="connsiteY11" fmla="*/ 1438275 h 2600325"/>
              <a:gd name="connsiteX12" fmla="*/ 723900 w 723900"/>
              <a:gd name="connsiteY12" fmla="*/ 1581150 h 2600325"/>
              <a:gd name="connsiteX13" fmla="*/ 704850 w 723900"/>
              <a:gd name="connsiteY13" fmla="*/ 1933575 h 2600325"/>
              <a:gd name="connsiteX14" fmla="*/ 695325 w 723900"/>
              <a:gd name="connsiteY14" fmla="*/ 2009775 h 2600325"/>
              <a:gd name="connsiteX15" fmla="*/ 609600 w 723900"/>
              <a:gd name="connsiteY15" fmla="*/ 2143125 h 2600325"/>
              <a:gd name="connsiteX16" fmla="*/ 390525 w 723900"/>
              <a:gd name="connsiteY16" fmla="*/ 2295525 h 2600325"/>
              <a:gd name="connsiteX17" fmla="*/ 333375 w 723900"/>
              <a:gd name="connsiteY17" fmla="*/ 2324100 h 2600325"/>
              <a:gd name="connsiteX18" fmla="*/ 304800 w 723900"/>
              <a:gd name="connsiteY18" fmla="*/ 2352675 h 2600325"/>
              <a:gd name="connsiteX19" fmla="*/ 200025 w 723900"/>
              <a:gd name="connsiteY19" fmla="*/ 2409825 h 2600325"/>
              <a:gd name="connsiteX20" fmla="*/ 180975 w 723900"/>
              <a:gd name="connsiteY20" fmla="*/ 2457450 h 2600325"/>
              <a:gd name="connsiteX21" fmla="*/ 142875 w 723900"/>
              <a:gd name="connsiteY21" fmla="*/ 2476500 h 2600325"/>
              <a:gd name="connsiteX22" fmla="*/ 95250 w 723900"/>
              <a:gd name="connsiteY22" fmla="*/ 2514600 h 2600325"/>
              <a:gd name="connsiteX23" fmla="*/ 9525 w 723900"/>
              <a:gd name="connsiteY23" fmla="*/ 2581275 h 2600325"/>
              <a:gd name="connsiteX24" fmla="*/ 0 w 723900"/>
              <a:gd name="connsiteY24" fmla="*/ 2600325 h 260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23900" h="2600325">
                <a:moveTo>
                  <a:pt x="438150" y="0"/>
                </a:moveTo>
                <a:cubicBezTo>
                  <a:pt x="454025" y="38100"/>
                  <a:pt x="467316" y="77383"/>
                  <a:pt x="485775" y="114300"/>
                </a:cubicBezTo>
                <a:lnTo>
                  <a:pt x="561975" y="266700"/>
                </a:lnTo>
                <a:cubicBezTo>
                  <a:pt x="568325" y="295275"/>
                  <a:pt x="575497" y="323680"/>
                  <a:pt x="581025" y="352425"/>
                </a:cubicBezTo>
                <a:cubicBezTo>
                  <a:pt x="591376" y="406248"/>
                  <a:pt x="588010" y="463973"/>
                  <a:pt x="609600" y="514350"/>
                </a:cubicBezTo>
                <a:lnTo>
                  <a:pt x="638175" y="581025"/>
                </a:lnTo>
                <a:cubicBezTo>
                  <a:pt x="641350" y="615950"/>
                  <a:pt x="645641" y="650791"/>
                  <a:pt x="647700" y="685800"/>
                </a:cubicBezTo>
                <a:cubicBezTo>
                  <a:pt x="651992" y="758768"/>
                  <a:pt x="652196" y="831954"/>
                  <a:pt x="657225" y="904875"/>
                </a:cubicBezTo>
                <a:cubicBezTo>
                  <a:pt x="658554" y="924142"/>
                  <a:pt x="664355" y="942861"/>
                  <a:pt x="666750" y="962025"/>
                </a:cubicBezTo>
                <a:cubicBezTo>
                  <a:pt x="670708" y="993687"/>
                  <a:pt x="673730" y="1025468"/>
                  <a:pt x="676275" y="1057275"/>
                </a:cubicBezTo>
                <a:cubicBezTo>
                  <a:pt x="680081" y="1104854"/>
                  <a:pt x="681836" y="1152584"/>
                  <a:pt x="685800" y="1200150"/>
                </a:cubicBezTo>
                <a:cubicBezTo>
                  <a:pt x="691439" y="1267813"/>
                  <a:pt x="708746" y="1380113"/>
                  <a:pt x="714375" y="1438275"/>
                </a:cubicBezTo>
                <a:cubicBezTo>
                  <a:pt x="718973" y="1485784"/>
                  <a:pt x="720725" y="1533525"/>
                  <a:pt x="723900" y="1581150"/>
                </a:cubicBezTo>
                <a:cubicBezTo>
                  <a:pt x="717550" y="1698625"/>
                  <a:pt x="712676" y="1816189"/>
                  <a:pt x="704850" y="1933575"/>
                </a:cubicBezTo>
                <a:cubicBezTo>
                  <a:pt x="703147" y="1959116"/>
                  <a:pt x="702960" y="1985343"/>
                  <a:pt x="695325" y="2009775"/>
                </a:cubicBezTo>
                <a:cubicBezTo>
                  <a:pt x="679817" y="2059401"/>
                  <a:pt x="645994" y="2106731"/>
                  <a:pt x="609600" y="2143125"/>
                </a:cubicBezTo>
                <a:cubicBezTo>
                  <a:pt x="541984" y="2210741"/>
                  <a:pt x="479434" y="2251071"/>
                  <a:pt x="390525" y="2295525"/>
                </a:cubicBezTo>
                <a:cubicBezTo>
                  <a:pt x="371475" y="2305050"/>
                  <a:pt x="351096" y="2312286"/>
                  <a:pt x="333375" y="2324100"/>
                </a:cubicBezTo>
                <a:cubicBezTo>
                  <a:pt x="322167" y="2331572"/>
                  <a:pt x="315576" y="2344593"/>
                  <a:pt x="304800" y="2352675"/>
                </a:cubicBezTo>
                <a:cubicBezTo>
                  <a:pt x="278445" y="2372442"/>
                  <a:pt x="228253" y="2395711"/>
                  <a:pt x="200025" y="2409825"/>
                </a:cubicBezTo>
                <a:cubicBezTo>
                  <a:pt x="193675" y="2425700"/>
                  <a:pt x="192102" y="2444468"/>
                  <a:pt x="180975" y="2457450"/>
                </a:cubicBezTo>
                <a:cubicBezTo>
                  <a:pt x="171734" y="2468231"/>
                  <a:pt x="154689" y="2468624"/>
                  <a:pt x="142875" y="2476500"/>
                </a:cubicBezTo>
                <a:cubicBezTo>
                  <a:pt x="125959" y="2487777"/>
                  <a:pt x="111692" y="2502643"/>
                  <a:pt x="95250" y="2514600"/>
                </a:cubicBezTo>
                <a:cubicBezTo>
                  <a:pt x="55355" y="2543615"/>
                  <a:pt x="37543" y="2546252"/>
                  <a:pt x="9525" y="2581275"/>
                </a:cubicBezTo>
                <a:cubicBezTo>
                  <a:pt x="5090" y="2586819"/>
                  <a:pt x="3175" y="2593975"/>
                  <a:pt x="0" y="2600325"/>
                </a:cubicBezTo>
              </a:path>
            </a:pathLst>
          </a:custGeom>
          <a:ln w="53975">
            <a:solidFill>
              <a:srgbClr val="FFFF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83465C-9B19-4B4A-8A34-455FCE26EB70}"/>
              </a:ext>
            </a:extLst>
          </p:cNvPr>
          <p:cNvSpPr txBox="1"/>
          <p:nvPr/>
        </p:nvSpPr>
        <p:spPr>
          <a:xfrm>
            <a:off x="1100137" y="4876799"/>
            <a:ext cx="9991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*</a:t>
            </a:r>
            <a:r>
              <a:rPr lang="en-US" dirty="0"/>
              <a:t>Concurrent access to a shared namespace by two or more hosts requires some form of coordination between hosts. The procedure used to coordinate these hosts is outside the scope of this specification.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3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3270-2079-3540-8C13-07DD2143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7B8E0"/>
                </a:solidFill>
              </a:rPr>
              <a:t>Data Structures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E3CCE-C711-4979-8077-A8D897C7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0CA2-96DE-4699-8721-DE18B082BE58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DAB85-A26F-457E-A2BD-86261EAE18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1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DD4D-2A6D-4326-A5E0-37C7DA5C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7B8E0"/>
                </a:solidFill>
              </a:rPr>
              <a:t>Submission Queue (SQ) &amp; Completion Queue (CQ)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2B456-F91F-4C50-AA36-919557C36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628775"/>
            <a:ext cx="10744200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CQ head doorbell and SQ tail doorbell registers are used by 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Submitter uses current tail entry pointer to identify next open queue entry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Consumer uses current head entry pointer to identify next entry to be pulled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CQ is always created before SQ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SQ is always deleted before CQ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534D5F2-BF2A-4A36-9C06-492A783F594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2A3E3C2-CEA5-4EC0-A5C6-D49EE84D2671}" type="datetime1">
              <a:rPr lang="en-US" smtClean="0"/>
              <a:t>5/18/2022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0D94-A127-4F87-A80C-812D3F96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7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89C4-C99E-4B69-ABA2-E90CB649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7B8E0"/>
                </a:solidFill>
              </a:rPr>
              <a:t>Empty Queue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2E982-1F16-48DC-82CD-107F9B59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06F2-8254-48E5-8F94-78F44EA91D44}" type="datetime1">
              <a:rPr lang="en-US" smtClean="0"/>
              <a:t>5/18/2022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5FC17-80AC-4CFD-8177-A092597D23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6F08D8-073C-432F-BBE9-B27DE9EB4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666875"/>
            <a:ext cx="6467475" cy="3238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EA70A8-091C-469B-BFEA-7C8CC5D72F5F}"/>
              </a:ext>
            </a:extLst>
          </p:cNvPr>
          <p:cNvSpPr txBox="1"/>
          <p:nvPr/>
        </p:nvSpPr>
        <p:spPr>
          <a:xfrm>
            <a:off x="7753350" y="2790585"/>
            <a:ext cx="398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Head Pointer = Tail Pointer</a:t>
            </a:r>
          </a:p>
        </p:txBody>
      </p:sp>
    </p:spTree>
    <p:extLst>
      <p:ext uri="{BB962C8B-B14F-4D97-AF65-F5344CB8AC3E}">
        <p14:creationId xmlns:p14="http://schemas.microsoft.com/office/powerpoint/2010/main" val="155036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89C4-C99E-4B69-ABA2-E90CB649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7B8E0"/>
                </a:solidFill>
              </a:rPr>
              <a:t>Full Queue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2E982-1F16-48DC-82CD-107F9B59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06F2-8254-48E5-8F94-78F44EA91D44}" type="datetime1">
              <a:rPr lang="en-US" smtClean="0"/>
              <a:t>5/18/2022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5FC17-80AC-4CFD-8177-A092597D23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08B470-1D3F-47CE-8E38-5D16C1C94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647825"/>
            <a:ext cx="6448425" cy="3276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AA4657-2B50-40F8-8D20-E15D2A651278}"/>
              </a:ext>
            </a:extLst>
          </p:cNvPr>
          <p:cNvSpPr txBox="1"/>
          <p:nvPr/>
        </p:nvSpPr>
        <p:spPr>
          <a:xfrm>
            <a:off x="7358062" y="1724025"/>
            <a:ext cx="4376738" cy="2696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Head Pointer = Tail Pointer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number of entries in a queue when full is one less than the queue size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Queue wrap conditions shall be considered while determining queue full</a:t>
            </a:r>
          </a:p>
        </p:txBody>
      </p:sp>
    </p:spTree>
    <p:extLst>
      <p:ext uri="{BB962C8B-B14F-4D97-AF65-F5344CB8AC3E}">
        <p14:creationId xmlns:p14="http://schemas.microsoft.com/office/powerpoint/2010/main" val="26675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89C4-C99E-4B69-ABA2-E90CB649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7B8E0"/>
                </a:solidFill>
              </a:rPr>
              <a:t>Queue Size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2E982-1F16-48DC-82CD-107F9B59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06F2-8254-48E5-8F94-78F44EA91D44}" type="datetime1">
              <a:rPr lang="en-US" smtClean="0"/>
              <a:t>5/18/2022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5FC17-80AC-4CFD-8177-A092597D23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A6A1B-FFF3-46C6-9968-843857A8C7CD}"/>
              </a:ext>
            </a:extLst>
          </p:cNvPr>
          <p:cNvSpPr txBox="1"/>
          <p:nvPr/>
        </p:nvSpPr>
        <p:spPr>
          <a:xfrm>
            <a:off x="619125" y="762000"/>
            <a:ext cx="110394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Indicated in 16-bit field which indicates number of slots in the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Minimum size – 2 slots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Maximum size (limited by size specified in CAP.MQES field)</a:t>
            </a:r>
          </a:p>
          <a:p>
            <a:pPr marL="800100" lvl="1" indent="-342900">
              <a:buFont typeface="Calibri" panose="020F0502020204030204" pitchFamily="34" charset="0"/>
              <a:buChar char="‒"/>
            </a:pPr>
            <a:r>
              <a:rPr lang="en-US" sz="2400" dirty="0"/>
              <a:t>IO SQ / CQ – 64K</a:t>
            </a:r>
          </a:p>
          <a:p>
            <a:pPr marL="800100" lvl="1" indent="-342900">
              <a:buFont typeface="Calibri" panose="020F0502020204030204" pitchFamily="34" charset="0"/>
              <a:buChar char="‒"/>
            </a:pPr>
            <a:r>
              <a:rPr lang="en-US" sz="2400" dirty="0"/>
              <a:t>Admin Queue – 4K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15EB5EA-92EA-4B1A-8385-2241D3ECD275}"/>
              </a:ext>
            </a:extLst>
          </p:cNvPr>
          <p:cNvSpPr txBox="1">
            <a:spLocks/>
          </p:cNvSpPr>
          <p:nvPr/>
        </p:nvSpPr>
        <p:spPr>
          <a:xfrm>
            <a:off x="533400" y="2875159"/>
            <a:ext cx="11201400" cy="571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 dirty="0">
                <a:solidFill>
                  <a:srgbClr val="07B8E0"/>
                </a:solidFill>
              </a:rPr>
              <a:t>Queue Identifier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FEAA2813-25BD-4FC6-B805-E23930C9C06A}"/>
              </a:ext>
            </a:extLst>
          </p:cNvPr>
          <p:cNvSpPr txBox="1">
            <a:spLocks/>
          </p:cNvSpPr>
          <p:nvPr/>
        </p:nvSpPr>
        <p:spPr>
          <a:xfrm>
            <a:off x="10364757" y="9156789"/>
            <a:ext cx="823366" cy="355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D806F2-8254-48E5-8F94-78F44EA91D44}" type="datetime1">
              <a:rPr lang="en-US" smtClean="0"/>
              <a:pPr/>
              <a:t>5/18/2022</a:t>
            </a:fld>
            <a:endParaRPr 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1357655-C5D6-459B-88DA-45B7603F9A34}"/>
              </a:ext>
            </a:extLst>
          </p:cNvPr>
          <p:cNvSpPr txBox="1">
            <a:spLocks/>
          </p:cNvSpPr>
          <p:nvPr/>
        </p:nvSpPr>
        <p:spPr>
          <a:xfrm>
            <a:off x="11367250" y="9182965"/>
            <a:ext cx="419100" cy="310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552D5D-5DAE-4244-AB36-C437664A35E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018A6-97B9-4787-ACC7-E72956626804}"/>
              </a:ext>
            </a:extLst>
          </p:cNvPr>
          <p:cNvSpPr txBox="1"/>
          <p:nvPr/>
        </p:nvSpPr>
        <p:spPr>
          <a:xfrm>
            <a:off x="657225" y="3477220"/>
            <a:ext cx="1053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16-bit ID value assigned when queue is created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55DE71B-8A56-479A-8C2C-3440B1CD6E23}"/>
              </a:ext>
            </a:extLst>
          </p:cNvPr>
          <p:cNvSpPr txBox="1">
            <a:spLocks/>
          </p:cNvSpPr>
          <p:nvPr/>
        </p:nvSpPr>
        <p:spPr>
          <a:xfrm>
            <a:off x="533400" y="4194280"/>
            <a:ext cx="11201400" cy="571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 dirty="0">
                <a:solidFill>
                  <a:srgbClr val="07B8E0"/>
                </a:solidFill>
              </a:rPr>
              <a:t>Queue Priority</a:t>
            </a:r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6E00FB19-A135-48D1-A47C-55CF21C5BE22}"/>
              </a:ext>
            </a:extLst>
          </p:cNvPr>
          <p:cNvSpPr txBox="1">
            <a:spLocks/>
          </p:cNvSpPr>
          <p:nvPr/>
        </p:nvSpPr>
        <p:spPr>
          <a:xfrm>
            <a:off x="10364757" y="11366589"/>
            <a:ext cx="823366" cy="355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D806F2-8254-48E5-8F94-78F44EA91D44}" type="datetime1">
              <a:rPr lang="en-US" smtClean="0"/>
              <a:pPr/>
              <a:t>5/18/2022</a:t>
            </a:fld>
            <a:endParaRPr lang="en-US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A36C67F-43A4-436A-A636-FB05BFF5E56C}"/>
              </a:ext>
            </a:extLst>
          </p:cNvPr>
          <p:cNvSpPr txBox="1">
            <a:spLocks/>
          </p:cNvSpPr>
          <p:nvPr/>
        </p:nvSpPr>
        <p:spPr>
          <a:xfrm>
            <a:off x="11367250" y="11392765"/>
            <a:ext cx="419100" cy="310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552D5D-5DAE-4244-AB36-C437664A35E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80023E-881C-40F7-8241-027BB3DFCE69}"/>
              </a:ext>
            </a:extLst>
          </p:cNvPr>
          <p:cNvSpPr txBox="1"/>
          <p:nvPr/>
        </p:nvSpPr>
        <p:spPr>
          <a:xfrm>
            <a:off x="657225" y="4814405"/>
            <a:ext cx="1120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Used when weighted round robin with urgent priority class arbitration mechanism is supported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Queue priority service class - Urgent, High, Medium, or Low </a:t>
            </a:r>
          </a:p>
        </p:txBody>
      </p:sp>
    </p:spTree>
    <p:extLst>
      <p:ext uri="{BB962C8B-B14F-4D97-AF65-F5344CB8AC3E}">
        <p14:creationId xmlns:p14="http://schemas.microsoft.com/office/powerpoint/2010/main" val="155004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89C4-C99E-4B69-ABA2-E90CB6495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71950"/>
            <a:ext cx="11201400" cy="571000"/>
          </a:xfrm>
        </p:spPr>
        <p:txBody>
          <a:bodyPr/>
          <a:lstStyle/>
          <a:p>
            <a:r>
              <a:rPr lang="en-US" dirty="0">
                <a:solidFill>
                  <a:srgbClr val="07B8E0"/>
                </a:solidFill>
              </a:rPr>
              <a:t>Submission Queue Entry – Command Format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2E982-1F16-48DC-82CD-107F9B59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06F2-8254-48E5-8F94-78F44EA91D44}" type="datetime1">
              <a:rPr lang="en-US" smtClean="0"/>
              <a:t>5/18/2022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5FC17-80AC-4CFD-8177-A092597D23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80520-3EF7-428E-AE59-47B59CA2A444}"/>
              </a:ext>
            </a:extLst>
          </p:cNvPr>
          <p:cNvSpPr txBox="1"/>
          <p:nvPr/>
        </p:nvSpPr>
        <p:spPr>
          <a:xfrm>
            <a:off x="571500" y="1312554"/>
            <a:ext cx="106166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command is 64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Command Dword 0, Namespace Identifier, Metadata Pointer, PRP Entry 1, PRP Entry 2 - common definitions for all Admin commands and NVM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Metadata Pointer, PRP Entry 1, PRP Entry 2, and Metadata SGL Segment Pointer are not used by all commands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SGLs are not used for Admin commands (over PCIe implementation)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490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89C4-C99E-4B69-ABA2-E90CB6495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71950"/>
            <a:ext cx="11201400" cy="571000"/>
          </a:xfrm>
        </p:spPr>
        <p:txBody>
          <a:bodyPr/>
          <a:lstStyle/>
          <a:p>
            <a:r>
              <a:rPr lang="en-US" dirty="0">
                <a:solidFill>
                  <a:srgbClr val="07B8E0"/>
                </a:solidFill>
              </a:rPr>
              <a:t>Submission Queue Entry – Command Format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2E982-1F16-48DC-82CD-107F9B59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06F2-8254-48E5-8F94-78F44EA91D44}" type="datetime1">
              <a:rPr lang="en-US" smtClean="0"/>
              <a:t>5/18/2022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5FC17-80AC-4CFD-8177-A092597D23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511854-A4E0-457C-93AE-E60242C16FD0}"/>
              </a:ext>
            </a:extLst>
          </p:cNvPr>
          <p:cNvSpPr txBox="1"/>
          <p:nvPr/>
        </p:nvSpPr>
        <p:spPr>
          <a:xfrm>
            <a:off x="9589398" y="3331892"/>
            <a:ext cx="16881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u="none" strike="noStrike" baseline="0" dirty="0">
                <a:solidFill>
                  <a:srgbClr val="000000"/>
                </a:solidFill>
              </a:rPr>
              <a:t>Opcode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DA42F45-A097-4F53-AF53-6791052650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11287" y="2192230"/>
            <a:ext cx="1586199" cy="1031678"/>
          </a:xfrm>
          <a:prstGeom prst="bentConnector3">
            <a:avLst>
              <a:gd name="adj1" fmla="val 998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B0811CF-3319-4A25-B8E7-2AEAE65FBF62}"/>
              </a:ext>
            </a:extLst>
          </p:cNvPr>
          <p:cNvCxnSpPr>
            <a:cxnSpLocks/>
          </p:cNvCxnSpPr>
          <p:nvPr/>
        </p:nvCxnSpPr>
        <p:spPr>
          <a:xfrm>
            <a:off x="6852536" y="1890536"/>
            <a:ext cx="2567689" cy="2070832"/>
          </a:xfrm>
          <a:prstGeom prst="bentConnector3">
            <a:avLst>
              <a:gd name="adj1" fmla="val -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CAF9030-AAB8-4669-A959-CA6DC008A384}"/>
              </a:ext>
            </a:extLst>
          </p:cNvPr>
          <p:cNvCxnSpPr>
            <a:cxnSpLocks/>
          </p:cNvCxnSpPr>
          <p:nvPr/>
        </p:nvCxnSpPr>
        <p:spPr>
          <a:xfrm>
            <a:off x="5036470" y="1892109"/>
            <a:ext cx="4383757" cy="2737041"/>
          </a:xfrm>
          <a:prstGeom prst="bentConnector3">
            <a:avLst>
              <a:gd name="adj1" fmla="val -4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575512A-D69A-4CEB-9454-FEE6CF670B02}"/>
              </a:ext>
            </a:extLst>
          </p:cNvPr>
          <p:cNvCxnSpPr>
            <a:cxnSpLocks/>
          </p:cNvCxnSpPr>
          <p:nvPr/>
        </p:nvCxnSpPr>
        <p:spPr>
          <a:xfrm>
            <a:off x="3188664" y="1914969"/>
            <a:ext cx="6241087" cy="3238056"/>
          </a:xfrm>
          <a:prstGeom prst="bentConnector3">
            <a:avLst>
              <a:gd name="adj1" fmla="val 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3B072D4-FD33-4373-A281-94B2254E4826}"/>
              </a:ext>
            </a:extLst>
          </p:cNvPr>
          <p:cNvCxnSpPr>
            <a:cxnSpLocks/>
          </p:cNvCxnSpPr>
          <p:nvPr/>
        </p:nvCxnSpPr>
        <p:spPr>
          <a:xfrm>
            <a:off x="1164536" y="1906395"/>
            <a:ext cx="8265215" cy="3760980"/>
          </a:xfrm>
          <a:prstGeom prst="bentConnector3">
            <a:avLst>
              <a:gd name="adj1" fmla="val -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2BC20ECC-11A3-4373-9D5D-5B99686CD2E1}"/>
              </a:ext>
            </a:extLst>
          </p:cNvPr>
          <p:cNvSpPr txBox="1">
            <a:spLocks/>
          </p:cNvSpPr>
          <p:nvPr/>
        </p:nvSpPr>
        <p:spPr>
          <a:xfrm>
            <a:off x="493422" y="715079"/>
            <a:ext cx="11201400" cy="571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Command DWORD 0</a:t>
            </a:r>
          </a:p>
        </p:txBody>
      </p:sp>
      <p:graphicFrame>
        <p:nvGraphicFramePr>
          <p:cNvPr id="7" name="Table 18">
            <a:extLst>
              <a:ext uri="{FF2B5EF4-FFF2-40B4-BE49-F238E27FC236}">
                <a16:creationId xmlns:a16="http://schemas.microsoft.com/office/drawing/2014/main" id="{DB500EBA-936A-4CDF-B132-3FE3225F30D1}"/>
              </a:ext>
            </a:extLst>
          </p:cNvPr>
          <p:cNvGraphicFramePr>
            <a:graphicFrameLocks noGrp="1"/>
          </p:cNvGraphicFramePr>
          <p:nvPr/>
        </p:nvGraphicFramePr>
        <p:xfrm>
          <a:off x="779109" y="131093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27626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72682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328490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77694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11325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 : 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 : 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 :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09 : 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07 : 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716207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CF0528DC-BFCF-468E-A9A3-12480B2C1A90}"/>
              </a:ext>
            </a:extLst>
          </p:cNvPr>
          <p:cNvSpPr txBox="1"/>
          <p:nvPr/>
        </p:nvSpPr>
        <p:spPr>
          <a:xfrm>
            <a:off x="9579874" y="3792091"/>
            <a:ext cx="16881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u="none" strike="noStrike" baseline="0" dirty="0">
                <a:solidFill>
                  <a:srgbClr val="000000"/>
                </a:solidFill>
              </a:rPr>
              <a:t>FUSE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BF5B11-BCB8-4F7B-9B00-424A5AA76DCD}"/>
              </a:ext>
            </a:extLst>
          </p:cNvPr>
          <p:cNvSpPr txBox="1"/>
          <p:nvPr/>
        </p:nvSpPr>
        <p:spPr>
          <a:xfrm>
            <a:off x="9579873" y="4459873"/>
            <a:ext cx="16881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u="none" strike="noStrike" baseline="0" dirty="0">
                <a:solidFill>
                  <a:srgbClr val="000000"/>
                </a:solidFill>
              </a:rPr>
              <a:t>Reserved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D2F53B-BB95-4AFD-AEE6-07AC28D15914}"/>
              </a:ext>
            </a:extLst>
          </p:cNvPr>
          <p:cNvSpPr txBox="1"/>
          <p:nvPr/>
        </p:nvSpPr>
        <p:spPr>
          <a:xfrm>
            <a:off x="9610005" y="5006095"/>
            <a:ext cx="16881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u="none" strike="noStrike" baseline="0">
                <a:solidFill>
                  <a:srgbClr val="000000"/>
                </a:solidFill>
              </a:rPr>
              <a:t>PSDT</a:t>
            </a:r>
            <a:endParaRPr lang="en-US" sz="160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4D9B7F-F254-46FC-A071-8F51BF9CB556}"/>
              </a:ext>
            </a:extLst>
          </p:cNvPr>
          <p:cNvSpPr txBox="1"/>
          <p:nvPr/>
        </p:nvSpPr>
        <p:spPr>
          <a:xfrm>
            <a:off x="9589398" y="5504600"/>
            <a:ext cx="16881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u="none" strike="noStrike" baseline="0" dirty="0">
                <a:solidFill>
                  <a:srgbClr val="000000"/>
                </a:solidFill>
              </a:rPr>
              <a:t>CID</a:t>
            </a:r>
          </a:p>
        </p:txBody>
      </p:sp>
    </p:spTree>
    <p:extLst>
      <p:ext uri="{BB962C8B-B14F-4D97-AF65-F5344CB8AC3E}">
        <p14:creationId xmlns:p14="http://schemas.microsoft.com/office/powerpoint/2010/main" val="388055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89C4-C99E-4B69-ABA2-E90CB6495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52900"/>
            <a:ext cx="11201400" cy="571000"/>
          </a:xfrm>
        </p:spPr>
        <p:txBody>
          <a:bodyPr/>
          <a:lstStyle/>
          <a:p>
            <a:r>
              <a:rPr lang="en-US" dirty="0">
                <a:solidFill>
                  <a:srgbClr val="07B8E0"/>
                </a:solidFill>
              </a:rPr>
              <a:t>Submission Queue Entry – Command Format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2E982-1F16-48DC-82CD-107F9B59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06F2-8254-48E5-8F94-78F44EA91D44}" type="datetime1">
              <a:rPr lang="en-US" smtClean="0"/>
              <a:t>5/18/2022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5FC17-80AC-4CFD-8177-A092597D23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B0A9747-5574-4499-882C-1F2CA132C367}"/>
              </a:ext>
            </a:extLst>
          </p:cNvPr>
          <p:cNvGraphicFramePr>
            <a:graphicFrameLocks noGrp="1"/>
          </p:cNvGraphicFramePr>
          <p:nvPr/>
        </p:nvGraphicFramePr>
        <p:xfrm>
          <a:off x="1000121" y="1376891"/>
          <a:ext cx="1018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182">
                  <a:extLst>
                    <a:ext uri="{9D8B030D-6E8A-4147-A177-3AD203B41FA5}">
                      <a16:colId xmlns:a16="http://schemas.microsoft.com/office/drawing/2014/main" val="1220686977"/>
                    </a:ext>
                  </a:extLst>
                </a:gridCol>
                <a:gridCol w="926182">
                  <a:extLst>
                    <a:ext uri="{9D8B030D-6E8A-4147-A177-3AD203B41FA5}">
                      <a16:colId xmlns:a16="http://schemas.microsoft.com/office/drawing/2014/main" val="1278709716"/>
                    </a:ext>
                  </a:extLst>
                </a:gridCol>
                <a:gridCol w="926182">
                  <a:extLst>
                    <a:ext uri="{9D8B030D-6E8A-4147-A177-3AD203B41FA5}">
                      <a16:colId xmlns:a16="http://schemas.microsoft.com/office/drawing/2014/main" val="2220863200"/>
                    </a:ext>
                  </a:extLst>
                </a:gridCol>
                <a:gridCol w="926182">
                  <a:extLst>
                    <a:ext uri="{9D8B030D-6E8A-4147-A177-3AD203B41FA5}">
                      <a16:colId xmlns:a16="http://schemas.microsoft.com/office/drawing/2014/main" val="1435931729"/>
                    </a:ext>
                  </a:extLst>
                </a:gridCol>
                <a:gridCol w="926182">
                  <a:extLst>
                    <a:ext uri="{9D8B030D-6E8A-4147-A177-3AD203B41FA5}">
                      <a16:colId xmlns:a16="http://schemas.microsoft.com/office/drawing/2014/main" val="1446858918"/>
                    </a:ext>
                  </a:extLst>
                </a:gridCol>
                <a:gridCol w="926182">
                  <a:extLst>
                    <a:ext uri="{9D8B030D-6E8A-4147-A177-3AD203B41FA5}">
                      <a16:colId xmlns:a16="http://schemas.microsoft.com/office/drawing/2014/main" val="2198115680"/>
                    </a:ext>
                  </a:extLst>
                </a:gridCol>
                <a:gridCol w="926182">
                  <a:extLst>
                    <a:ext uri="{9D8B030D-6E8A-4147-A177-3AD203B41FA5}">
                      <a16:colId xmlns:a16="http://schemas.microsoft.com/office/drawing/2014/main" val="388084119"/>
                    </a:ext>
                  </a:extLst>
                </a:gridCol>
                <a:gridCol w="926182">
                  <a:extLst>
                    <a:ext uri="{9D8B030D-6E8A-4147-A177-3AD203B41FA5}">
                      <a16:colId xmlns:a16="http://schemas.microsoft.com/office/drawing/2014/main" val="1026374150"/>
                    </a:ext>
                  </a:extLst>
                </a:gridCol>
                <a:gridCol w="926182">
                  <a:extLst>
                    <a:ext uri="{9D8B030D-6E8A-4147-A177-3AD203B41FA5}">
                      <a16:colId xmlns:a16="http://schemas.microsoft.com/office/drawing/2014/main" val="1324495976"/>
                    </a:ext>
                  </a:extLst>
                </a:gridCol>
                <a:gridCol w="926182">
                  <a:extLst>
                    <a:ext uri="{9D8B030D-6E8A-4147-A177-3AD203B41FA5}">
                      <a16:colId xmlns:a16="http://schemas.microsoft.com/office/drawing/2014/main" val="1531946556"/>
                    </a:ext>
                  </a:extLst>
                </a:gridCol>
                <a:gridCol w="926182">
                  <a:extLst>
                    <a:ext uri="{9D8B030D-6E8A-4147-A177-3AD203B41FA5}">
                      <a16:colId xmlns:a16="http://schemas.microsoft.com/office/drawing/2014/main" val="325125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 : 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59 : 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55 : 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 : 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47 : 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43 : 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39 : 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 : 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 : 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07 : 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03 : 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3653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084C6A7-6AFC-4DDC-9F21-8DCE1215AEEF}"/>
              </a:ext>
            </a:extLst>
          </p:cNvPr>
          <p:cNvSpPr txBox="1"/>
          <p:nvPr/>
        </p:nvSpPr>
        <p:spPr>
          <a:xfrm>
            <a:off x="8843125" y="4130645"/>
            <a:ext cx="27336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u="none" strike="noStrike" baseline="0" dirty="0">
                <a:solidFill>
                  <a:srgbClr val="000000"/>
                </a:solidFill>
              </a:rPr>
              <a:t>Command Dword 10 (CDW10)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ED6162-7820-446A-8B4C-C4FB9BB15A37}"/>
              </a:ext>
            </a:extLst>
          </p:cNvPr>
          <p:cNvSpPr txBox="1"/>
          <p:nvPr/>
        </p:nvSpPr>
        <p:spPr>
          <a:xfrm>
            <a:off x="6686550" y="4433161"/>
            <a:ext cx="27336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u="none" strike="noStrike" baseline="0" dirty="0">
                <a:solidFill>
                  <a:srgbClr val="000000"/>
                </a:solidFill>
              </a:rPr>
              <a:t>Command Dword 11 (CDW11)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E3B04F-1C32-4F48-9626-E0FFCF8BE27C}"/>
              </a:ext>
            </a:extLst>
          </p:cNvPr>
          <p:cNvSpPr txBox="1"/>
          <p:nvPr/>
        </p:nvSpPr>
        <p:spPr>
          <a:xfrm>
            <a:off x="8843125" y="4687174"/>
            <a:ext cx="27336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u="none" strike="noStrike" baseline="0" dirty="0">
                <a:solidFill>
                  <a:srgbClr val="000000"/>
                </a:solidFill>
              </a:rPr>
              <a:t>Command Dword 12 (CDW12)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0D1A3F-422F-4DB2-816A-13E458EEB651}"/>
              </a:ext>
            </a:extLst>
          </p:cNvPr>
          <p:cNvSpPr txBox="1"/>
          <p:nvPr/>
        </p:nvSpPr>
        <p:spPr>
          <a:xfrm>
            <a:off x="6686550" y="4966899"/>
            <a:ext cx="27336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u="none" strike="noStrike" baseline="0" dirty="0">
                <a:solidFill>
                  <a:srgbClr val="000000"/>
                </a:solidFill>
              </a:rPr>
              <a:t>Command Dword 13 (CDW13)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77BDBD-65D0-4655-977F-D62D99FEA17B}"/>
              </a:ext>
            </a:extLst>
          </p:cNvPr>
          <p:cNvSpPr txBox="1"/>
          <p:nvPr/>
        </p:nvSpPr>
        <p:spPr>
          <a:xfrm>
            <a:off x="8843125" y="5228260"/>
            <a:ext cx="27336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u="none" strike="noStrike" baseline="0" dirty="0">
                <a:solidFill>
                  <a:srgbClr val="000000"/>
                </a:solidFill>
              </a:rPr>
              <a:t>Command Dword 14 (CDW14)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511854-A4E0-457C-93AE-E60242C16FD0}"/>
              </a:ext>
            </a:extLst>
          </p:cNvPr>
          <p:cNvSpPr txBox="1"/>
          <p:nvPr/>
        </p:nvSpPr>
        <p:spPr>
          <a:xfrm>
            <a:off x="6696076" y="5536940"/>
            <a:ext cx="27336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u="none" strike="noStrike" baseline="0" dirty="0">
                <a:solidFill>
                  <a:srgbClr val="000000"/>
                </a:solidFill>
              </a:rPr>
              <a:t>Command Dword 15 (CDW15)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A9E3EF-83A5-40B2-ABC5-12C6567E6C80}"/>
              </a:ext>
            </a:extLst>
          </p:cNvPr>
          <p:cNvSpPr txBox="1"/>
          <p:nvPr/>
        </p:nvSpPr>
        <p:spPr>
          <a:xfrm>
            <a:off x="10868096" y="3792091"/>
            <a:ext cx="6400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u="none" strike="noStrike" baseline="0" dirty="0">
                <a:solidFill>
                  <a:srgbClr val="000000"/>
                </a:solidFill>
              </a:rPr>
              <a:t>DPTR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A47C52-F85B-40E1-98B0-A856D55B198D}"/>
              </a:ext>
            </a:extLst>
          </p:cNvPr>
          <p:cNvSpPr txBox="1"/>
          <p:nvPr/>
        </p:nvSpPr>
        <p:spPr>
          <a:xfrm>
            <a:off x="10851364" y="3364691"/>
            <a:ext cx="9404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M</a:t>
            </a:r>
            <a:r>
              <a:rPr lang="en-US" sz="1600" i="0" u="none" strike="noStrike" baseline="0" dirty="0">
                <a:solidFill>
                  <a:srgbClr val="000000"/>
                </a:solidFill>
              </a:rPr>
              <a:t>PTR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44E6CC-6B13-4460-B5ED-8D034DCB8CD5}"/>
              </a:ext>
            </a:extLst>
          </p:cNvPr>
          <p:cNvSpPr txBox="1"/>
          <p:nvPr/>
        </p:nvSpPr>
        <p:spPr>
          <a:xfrm>
            <a:off x="10704818" y="2921169"/>
            <a:ext cx="14871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u="none" strike="noStrike" baseline="0" dirty="0">
                <a:solidFill>
                  <a:srgbClr val="000000"/>
                </a:solidFill>
              </a:rPr>
              <a:t>Reserved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E0008F-7038-44D4-B4C5-10B662558B27}"/>
              </a:ext>
            </a:extLst>
          </p:cNvPr>
          <p:cNvSpPr txBox="1"/>
          <p:nvPr/>
        </p:nvSpPr>
        <p:spPr>
          <a:xfrm>
            <a:off x="10851364" y="2493769"/>
            <a:ext cx="6400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u="none" strike="noStrike" baseline="0" dirty="0">
                <a:solidFill>
                  <a:srgbClr val="000000"/>
                </a:solidFill>
              </a:rPr>
              <a:t>NSID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20D79C-59D1-4699-91C5-66DE15255046}"/>
              </a:ext>
            </a:extLst>
          </p:cNvPr>
          <p:cNvSpPr txBox="1"/>
          <p:nvPr/>
        </p:nvSpPr>
        <p:spPr>
          <a:xfrm>
            <a:off x="9672316" y="2030805"/>
            <a:ext cx="36577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u="none" strike="noStrike" baseline="0" dirty="0">
                <a:solidFill>
                  <a:srgbClr val="000000"/>
                </a:solidFill>
              </a:rPr>
              <a:t>Command Dword 0 (CDW0)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2FE2A4-D6B4-4C7A-A944-9B8238A664A7}"/>
              </a:ext>
            </a:extLst>
          </p:cNvPr>
          <p:cNvCxnSpPr/>
          <p:nvPr/>
        </p:nvCxnSpPr>
        <p:spPr>
          <a:xfrm>
            <a:off x="10851364" y="1819275"/>
            <a:ext cx="0" cy="21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DA42F45-A097-4F53-AF53-6791052650AB}"/>
              </a:ext>
            </a:extLst>
          </p:cNvPr>
          <p:cNvCxnSpPr>
            <a:cxnSpLocks/>
          </p:cNvCxnSpPr>
          <p:nvPr/>
        </p:nvCxnSpPr>
        <p:spPr>
          <a:xfrm>
            <a:off x="7972425" y="1906395"/>
            <a:ext cx="2747124" cy="1627573"/>
          </a:xfrm>
          <a:prstGeom prst="bentConnector3">
            <a:avLst>
              <a:gd name="adj1" fmla="val 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6D3DB2E-815E-4F7E-862A-435728AA92C0}"/>
              </a:ext>
            </a:extLst>
          </p:cNvPr>
          <p:cNvCxnSpPr>
            <a:cxnSpLocks/>
          </p:cNvCxnSpPr>
          <p:nvPr/>
        </p:nvCxnSpPr>
        <p:spPr>
          <a:xfrm>
            <a:off x="9677400" y="1971675"/>
            <a:ext cx="952500" cy="748506"/>
          </a:xfrm>
          <a:prstGeom prst="bentConnector3">
            <a:avLst>
              <a:gd name="adj1" fmla="val -1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B0811CF-3319-4A25-B8E7-2AEAE65FBF62}"/>
              </a:ext>
            </a:extLst>
          </p:cNvPr>
          <p:cNvCxnSpPr>
            <a:cxnSpLocks/>
          </p:cNvCxnSpPr>
          <p:nvPr/>
        </p:nvCxnSpPr>
        <p:spPr>
          <a:xfrm>
            <a:off x="6852536" y="1890536"/>
            <a:ext cx="3867013" cy="2070832"/>
          </a:xfrm>
          <a:prstGeom prst="bentConnector3">
            <a:avLst>
              <a:gd name="adj1" fmla="val 2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D31614D-92F6-40DA-B5E6-BD5234A410EF}"/>
              </a:ext>
            </a:extLst>
          </p:cNvPr>
          <p:cNvCxnSpPr>
            <a:cxnSpLocks/>
          </p:cNvCxnSpPr>
          <p:nvPr/>
        </p:nvCxnSpPr>
        <p:spPr>
          <a:xfrm>
            <a:off x="5919868" y="1888073"/>
            <a:ext cx="2655872" cy="2405732"/>
          </a:xfrm>
          <a:prstGeom prst="bentConnector3">
            <a:avLst>
              <a:gd name="adj1" fmla="val -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C6ED5B9-E015-4D78-AF93-AEB68DED86D1}"/>
              </a:ext>
            </a:extLst>
          </p:cNvPr>
          <p:cNvCxnSpPr>
            <a:cxnSpLocks/>
          </p:cNvCxnSpPr>
          <p:nvPr/>
        </p:nvCxnSpPr>
        <p:spPr>
          <a:xfrm>
            <a:off x="8843125" y="1989177"/>
            <a:ext cx="1861693" cy="1140621"/>
          </a:xfrm>
          <a:prstGeom prst="bentConnector3">
            <a:avLst>
              <a:gd name="adj1" fmla="val -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CAF9030-AAB8-4669-A959-CA6DC008A38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40436" y="2488141"/>
            <a:ext cx="2710332" cy="1518265"/>
          </a:xfrm>
          <a:prstGeom prst="bentConnector3">
            <a:avLst>
              <a:gd name="adj1" fmla="val 99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6F5C7A0-1597-416A-87F9-82F771F2E13C}"/>
              </a:ext>
            </a:extLst>
          </p:cNvPr>
          <p:cNvCxnSpPr>
            <a:cxnSpLocks/>
          </p:cNvCxnSpPr>
          <p:nvPr/>
        </p:nvCxnSpPr>
        <p:spPr>
          <a:xfrm>
            <a:off x="4033147" y="1906396"/>
            <a:ext cx="4542595" cy="2950055"/>
          </a:xfrm>
          <a:prstGeom prst="bentConnector3">
            <a:avLst>
              <a:gd name="adj1" fmla="val 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575512A-D69A-4CEB-9454-FEE6CF670B02}"/>
              </a:ext>
            </a:extLst>
          </p:cNvPr>
          <p:cNvCxnSpPr>
            <a:cxnSpLocks/>
          </p:cNvCxnSpPr>
          <p:nvPr/>
        </p:nvCxnSpPr>
        <p:spPr>
          <a:xfrm>
            <a:off x="3188664" y="1925040"/>
            <a:ext cx="3308890" cy="3225097"/>
          </a:xfrm>
          <a:prstGeom prst="bentConnector3">
            <a:avLst>
              <a:gd name="adj1" fmla="val -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2332994-B6B0-4AAE-97FF-819BB992502B}"/>
              </a:ext>
            </a:extLst>
          </p:cNvPr>
          <p:cNvCxnSpPr>
            <a:cxnSpLocks/>
          </p:cNvCxnSpPr>
          <p:nvPr/>
        </p:nvCxnSpPr>
        <p:spPr>
          <a:xfrm>
            <a:off x="2213389" y="1925040"/>
            <a:ext cx="6362351" cy="3472497"/>
          </a:xfrm>
          <a:prstGeom prst="bentConnector3">
            <a:avLst>
              <a:gd name="adj1" fmla="val 1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3B072D4-FD33-4373-A281-94B2254E4826}"/>
              </a:ext>
            </a:extLst>
          </p:cNvPr>
          <p:cNvCxnSpPr>
            <a:cxnSpLocks/>
          </p:cNvCxnSpPr>
          <p:nvPr/>
        </p:nvCxnSpPr>
        <p:spPr>
          <a:xfrm>
            <a:off x="1164536" y="1906395"/>
            <a:ext cx="5376206" cy="3799822"/>
          </a:xfrm>
          <a:prstGeom prst="bentConnector3">
            <a:avLst>
              <a:gd name="adj1" fmla="val 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itle 1">
            <a:extLst>
              <a:ext uri="{FF2B5EF4-FFF2-40B4-BE49-F238E27FC236}">
                <a16:creationId xmlns:a16="http://schemas.microsoft.com/office/drawing/2014/main" id="{159FDA6A-3C97-43E3-A4B2-18E6F846A01F}"/>
              </a:ext>
            </a:extLst>
          </p:cNvPr>
          <p:cNvSpPr txBox="1">
            <a:spLocks/>
          </p:cNvSpPr>
          <p:nvPr/>
        </p:nvSpPr>
        <p:spPr>
          <a:xfrm>
            <a:off x="493422" y="715079"/>
            <a:ext cx="11201400" cy="571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Submission Queue Entry</a:t>
            </a:r>
          </a:p>
        </p:txBody>
      </p:sp>
    </p:spTree>
    <p:extLst>
      <p:ext uri="{BB962C8B-B14F-4D97-AF65-F5344CB8AC3E}">
        <p14:creationId xmlns:p14="http://schemas.microsoft.com/office/powerpoint/2010/main" val="16987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89C4-C99E-4B69-ABA2-E90CB6495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71950"/>
            <a:ext cx="11201400" cy="571000"/>
          </a:xfrm>
        </p:spPr>
        <p:txBody>
          <a:bodyPr/>
          <a:lstStyle/>
          <a:p>
            <a:r>
              <a:rPr lang="en-US" dirty="0">
                <a:solidFill>
                  <a:srgbClr val="07B8E0"/>
                </a:solidFill>
              </a:rPr>
              <a:t>PRP Entry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2E982-1F16-48DC-82CD-107F9B59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06F2-8254-48E5-8F94-78F44EA91D44}" type="datetime1">
              <a:rPr lang="en-US" smtClean="0"/>
              <a:t>5/18/2022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5FC17-80AC-4CFD-8177-A092597D23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80520-3EF7-428E-AE59-47B59CA2A444}"/>
              </a:ext>
            </a:extLst>
          </p:cNvPr>
          <p:cNvSpPr txBox="1"/>
          <p:nvPr/>
        </p:nvSpPr>
        <p:spPr>
          <a:xfrm>
            <a:off x="571500" y="1550679"/>
            <a:ext cx="106166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a pointer to a physical memory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for data transfer between controller and host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PRP entries are fixed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Except first PRP entry, all others must be page-aligned (memory offset of 0h)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1500F8-FBB6-4004-9320-8019E0424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2" y="3618599"/>
            <a:ext cx="52482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5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F5C3D5-8B2D-430D-9D72-4FF2A50A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7B8E0"/>
                </a:solidFill>
              </a:rPr>
              <a:t>Agenda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199F1F0-E82E-481F-8C97-4FD065D9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42" lvl="0" indent="-171442" defTabSz="914354">
              <a:buClr>
                <a:srgbClr val="5A80D1"/>
              </a:buClr>
            </a:pPr>
            <a:r>
              <a:rPr lang="en-US" dirty="0">
                <a:solidFill>
                  <a:prstClr val="black"/>
                </a:solidFill>
              </a:rPr>
              <a:t>Overview</a:t>
            </a:r>
          </a:p>
          <a:p>
            <a:pPr marL="171442" lvl="0" indent="-171442" defTabSz="914354">
              <a:buClr>
                <a:srgbClr val="5A80D1"/>
              </a:buClr>
            </a:pPr>
            <a:r>
              <a:rPr lang="en-US" dirty="0">
                <a:solidFill>
                  <a:prstClr val="black"/>
                </a:solidFill>
              </a:rPr>
              <a:t>Theory of Operation</a:t>
            </a:r>
          </a:p>
          <a:p>
            <a:pPr marL="171442" lvl="0" indent="-171442" defTabSz="914354">
              <a:buClr>
                <a:srgbClr val="5A80D1"/>
              </a:buClr>
            </a:pPr>
            <a:r>
              <a:rPr lang="en-US" dirty="0">
                <a:solidFill>
                  <a:prstClr val="black"/>
                </a:solidFill>
              </a:rPr>
              <a:t>Multipath IO and Namespace Sharing</a:t>
            </a:r>
          </a:p>
          <a:p>
            <a:pPr marL="171442" lvl="0" indent="-171442" defTabSz="914354">
              <a:buClr>
                <a:srgbClr val="5A80D1"/>
              </a:buClr>
            </a:pPr>
            <a:r>
              <a:rPr lang="en-US" dirty="0">
                <a:solidFill>
                  <a:prstClr val="black"/>
                </a:solidFill>
              </a:rPr>
              <a:t>Submission Queue and Completion Queue</a:t>
            </a:r>
          </a:p>
          <a:p>
            <a:pPr marL="171442" lvl="0" indent="-171442" defTabSz="914354">
              <a:buClr>
                <a:srgbClr val="5A80D1"/>
              </a:buClr>
            </a:pPr>
            <a:r>
              <a:rPr lang="en-US" dirty="0">
                <a:solidFill>
                  <a:prstClr val="black"/>
                </a:solidFill>
              </a:rPr>
              <a:t>Submission Queue Entry – Command Format</a:t>
            </a:r>
            <a:endParaRPr lang="en-US" b="1" dirty="0">
              <a:solidFill>
                <a:prstClr val="black"/>
              </a:solidFill>
            </a:endParaRPr>
          </a:p>
          <a:p>
            <a:pPr marL="171442" lvl="0" indent="-171442" defTabSz="914354">
              <a:buClr>
                <a:srgbClr val="5A80D1"/>
              </a:buClr>
            </a:pPr>
            <a:r>
              <a:rPr lang="en-US" dirty="0">
                <a:solidFill>
                  <a:prstClr val="black"/>
                </a:solidFill>
              </a:rPr>
              <a:t>Physical Region Page (PRP) Entry and List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FC6C1E-A57F-4C9C-B67F-08A30053AEB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B8F71D-6794-4674-BE4E-72476DD288EC}" type="datetime1">
              <a:rPr lang="en-US" smtClean="0"/>
              <a:t>5/18/2022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DF06B2-7E52-46E3-9357-A11968F3CB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4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89C4-C99E-4B69-ABA2-E90CB6495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71950"/>
            <a:ext cx="11201400" cy="571000"/>
          </a:xfrm>
        </p:spPr>
        <p:txBody>
          <a:bodyPr/>
          <a:lstStyle/>
          <a:p>
            <a:r>
              <a:rPr lang="en-US" dirty="0">
                <a:solidFill>
                  <a:srgbClr val="07B8E0"/>
                </a:solidFill>
              </a:rPr>
              <a:t>PRP List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2E982-1F16-48DC-82CD-107F9B59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06F2-8254-48E5-8F94-78F44EA91D44}" type="datetime1">
              <a:rPr lang="en-US" smtClean="0"/>
              <a:t>5/18/2022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5FC17-80AC-4CFD-8177-A092597D23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80520-3EF7-428E-AE59-47B59CA2A444}"/>
              </a:ext>
            </a:extLst>
          </p:cNvPr>
          <p:cNvSpPr txBox="1"/>
          <p:nvPr/>
        </p:nvSpPr>
        <p:spPr>
          <a:xfrm>
            <a:off x="571500" y="1312554"/>
            <a:ext cx="106166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Set of PRP entries in a single page of contiguous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Describes additional PRP entries that could not be described within the command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Last PRP entry before the end of the memory page shall be a pointer to the next PRP List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11094E-9FBF-47F4-B1D6-7C4F2D3F5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0" y="3620878"/>
            <a:ext cx="52959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8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89C4-C99E-4B69-ABA2-E90CB6495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52900"/>
            <a:ext cx="11201400" cy="571000"/>
          </a:xfrm>
        </p:spPr>
        <p:txBody>
          <a:bodyPr/>
          <a:lstStyle/>
          <a:p>
            <a:r>
              <a:rPr lang="en-US" dirty="0">
                <a:solidFill>
                  <a:srgbClr val="07B8E0"/>
                </a:solidFill>
              </a:rPr>
              <a:t>PRP List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2E982-1F16-48DC-82CD-107F9B59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06F2-8254-48E5-8F94-78F44EA91D44}" type="datetime1">
              <a:rPr lang="en-US" smtClean="0"/>
              <a:t>5/18/2022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5FC17-80AC-4CFD-8177-A092597D23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C4D49F-242B-4501-AA54-3168F5592FF9}"/>
              </a:ext>
            </a:extLst>
          </p:cNvPr>
          <p:cNvGrpSpPr/>
          <p:nvPr/>
        </p:nvGrpSpPr>
        <p:grpSpPr>
          <a:xfrm>
            <a:off x="8829675" y="1956402"/>
            <a:ext cx="3209925" cy="3219450"/>
            <a:chOff x="8829675" y="1956402"/>
            <a:chExt cx="3209925" cy="32194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247EFAB-9A4B-4E1E-8C2F-826ACD730503}"/>
                </a:ext>
              </a:extLst>
            </p:cNvPr>
            <p:cNvSpPr/>
            <p:nvPr/>
          </p:nvSpPr>
          <p:spPr>
            <a:xfrm>
              <a:off x="8829675" y="1956402"/>
              <a:ext cx="923925" cy="933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4D06F3-9201-4726-84B8-F6770207F782}"/>
                </a:ext>
              </a:extLst>
            </p:cNvPr>
            <p:cNvSpPr/>
            <p:nvPr/>
          </p:nvSpPr>
          <p:spPr>
            <a:xfrm>
              <a:off x="8982075" y="2108802"/>
              <a:ext cx="923925" cy="933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7EEAB32-C8F8-4096-9E7D-B84240CA9527}"/>
                </a:ext>
              </a:extLst>
            </p:cNvPr>
            <p:cNvSpPr/>
            <p:nvPr/>
          </p:nvSpPr>
          <p:spPr>
            <a:xfrm>
              <a:off x="9134475" y="2261202"/>
              <a:ext cx="923925" cy="933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5D0E9E-182D-4D3D-944B-7644251E98A8}"/>
                </a:ext>
              </a:extLst>
            </p:cNvPr>
            <p:cNvSpPr/>
            <p:nvPr/>
          </p:nvSpPr>
          <p:spPr>
            <a:xfrm>
              <a:off x="9286875" y="2413602"/>
              <a:ext cx="923925" cy="933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2113D1-E676-4635-A317-276C0C93527D}"/>
                </a:ext>
              </a:extLst>
            </p:cNvPr>
            <p:cNvSpPr/>
            <p:nvPr/>
          </p:nvSpPr>
          <p:spPr>
            <a:xfrm>
              <a:off x="9439275" y="2566002"/>
              <a:ext cx="923925" cy="933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82900A5-0E26-4E51-BD5E-3E5805D2F4C2}"/>
                </a:ext>
              </a:extLst>
            </p:cNvPr>
            <p:cNvSpPr/>
            <p:nvPr/>
          </p:nvSpPr>
          <p:spPr>
            <a:xfrm>
              <a:off x="9591675" y="2718402"/>
              <a:ext cx="923925" cy="933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9976EDB-C812-4BFB-B04A-84BA8D5FF9DE}"/>
                </a:ext>
              </a:extLst>
            </p:cNvPr>
            <p:cNvSpPr/>
            <p:nvPr/>
          </p:nvSpPr>
          <p:spPr>
            <a:xfrm>
              <a:off x="9744075" y="2870802"/>
              <a:ext cx="923925" cy="933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820237A-6BDC-4816-835D-05C26F2B1653}"/>
                </a:ext>
              </a:extLst>
            </p:cNvPr>
            <p:cNvSpPr/>
            <p:nvPr/>
          </p:nvSpPr>
          <p:spPr>
            <a:xfrm>
              <a:off x="9896475" y="3023202"/>
              <a:ext cx="923925" cy="933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C1ACD4-191F-4BF0-939C-C663446BBC7E}"/>
                </a:ext>
              </a:extLst>
            </p:cNvPr>
            <p:cNvSpPr/>
            <p:nvPr/>
          </p:nvSpPr>
          <p:spPr>
            <a:xfrm>
              <a:off x="10048875" y="3175602"/>
              <a:ext cx="923925" cy="933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EA642A-06BD-4C51-8EC7-76E4F3731142}"/>
                </a:ext>
              </a:extLst>
            </p:cNvPr>
            <p:cNvSpPr/>
            <p:nvPr/>
          </p:nvSpPr>
          <p:spPr>
            <a:xfrm>
              <a:off x="10201275" y="3328002"/>
              <a:ext cx="923925" cy="933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D3CF45A-6FF1-4BDC-83A9-0878F56BF7D0}"/>
                </a:ext>
              </a:extLst>
            </p:cNvPr>
            <p:cNvSpPr/>
            <p:nvPr/>
          </p:nvSpPr>
          <p:spPr>
            <a:xfrm>
              <a:off x="10353675" y="3480402"/>
              <a:ext cx="923925" cy="933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F749280-AB85-4E91-A996-DF63F32933A2}"/>
                </a:ext>
              </a:extLst>
            </p:cNvPr>
            <p:cNvSpPr/>
            <p:nvPr/>
          </p:nvSpPr>
          <p:spPr>
            <a:xfrm>
              <a:off x="10506075" y="3632802"/>
              <a:ext cx="923925" cy="933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6BFBE7C-0FF4-46A1-B38A-25B0B550EE93}"/>
                </a:ext>
              </a:extLst>
            </p:cNvPr>
            <p:cNvSpPr/>
            <p:nvPr/>
          </p:nvSpPr>
          <p:spPr>
            <a:xfrm>
              <a:off x="10658475" y="3785202"/>
              <a:ext cx="923925" cy="933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F2CEA6-F6BB-424E-A290-D7DE2532EDEA}"/>
                </a:ext>
              </a:extLst>
            </p:cNvPr>
            <p:cNvSpPr/>
            <p:nvPr/>
          </p:nvSpPr>
          <p:spPr>
            <a:xfrm>
              <a:off x="10810875" y="3937602"/>
              <a:ext cx="923925" cy="933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24C60F9-111D-4D81-843E-22AA7F86196F}"/>
                </a:ext>
              </a:extLst>
            </p:cNvPr>
            <p:cNvSpPr/>
            <p:nvPr/>
          </p:nvSpPr>
          <p:spPr>
            <a:xfrm>
              <a:off x="10963275" y="4090002"/>
              <a:ext cx="923925" cy="933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8415C5-F068-4487-B0C1-46C0F28A3251}"/>
                </a:ext>
              </a:extLst>
            </p:cNvPr>
            <p:cNvSpPr/>
            <p:nvPr/>
          </p:nvSpPr>
          <p:spPr>
            <a:xfrm>
              <a:off x="11115675" y="4242402"/>
              <a:ext cx="923925" cy="933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312AD02-E411-4AB1-958C-93963C7855D5}"/>
              </a:ext>
            </a:extLst>
          </p:cNvPr>
          <p:cNvGrpSpPr/>
          <p:nvPr/>
        </p:nvGrpSpPr>
        <p:grpSpPr>
          <a:xfrm>
            <a:off x="7258050" y="1956402"/>
            <a:ext cx="1876425" cy="847725"/>
            <a:chOff x="7258050" y="1956402"/>
            <a:chExt cx="1876425" cy="84772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910C559-27D1-417A-B715-370AFEC5ACF6}"/>
                </a:ext>
              </a:extLst>
            </p:cNvPr>
            <p:cNvSpPr/>
            <p:nvPr/>
          </p:nvSpPr>
          <p:spPr>
            <a:xfrm>
              <a:off x="7258050" y="1956402"/>
              <a:ext cx="1181100" cy="152400"/>
            </a:xfrm>
            <a:prstGeom prst="rect">
              <a:avLst/>
            </a:prstGeom>
            <a:ln w="38100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7D630BB-EAA0-4D91-8963-6805BA658928}"/>
                </a:ext>
              </a:extLst>
            </p:cNvPr>
            <p:cNvSpPr/>
            <p:nvPr/>
          </p:nvSpPr>
          <p:spPr>
            <a:xfrm>
              <a:off x="7258050" y="2286903"/>
              <a:ext cx="1181100" cy="152400"/>
            </a:xfrm>
            <a:prstGeom prst="rect">
              <a:avLst/>
            </a:prstGeom>
            <a:ln w="38100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D393447-A5E2-4C99-99CB-7A24B2521302}"/>
                </a:ext>
              </a:extLst>
            </p:cNvPr>
            <p:cNvSpPr/>
            <p:nvPr/>
          </p:nvSpPr>
          <p:spPr>
            <a:xfrm>
              <a:off x="7258050" y="2651727"/>
              <a:ext cx="1181100" cy="152400"/>
            </a:xfrm>
            <a:prstGeom prst="rect">
              <a:avLst/>
            </a:prstGeom>
            <a:ln w="38100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FBC712B-52E9-4863-9219-7B819F1C3D59}"/>
                </a:ext>
              </a:extLst>
            </p:cNvPr>
            <p:cNvCxnSpPr>
              <a:stCxn id="29" idx="3"/>
            </p:cNvCxnSpPr>
            <p:nvPr/>
          </p:nvCxnSpPr>
          <p:spPr>
            <a:xfrm>
              <a:off x="8439150" y="2032602"/>
              <a:ext cx="390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1872F26-170D-4DE5-AADA-020A4FA9225A}"/>
                </a:ext>
              </a:extLst>
            </p:cNvPr>
            <p:cNvCxnSpPr>
              <a:cxnSpLocks/>
            </p:cNvCxnSpPr>
            <p:nvPr/>
          </p:nvCxnSpPr>
          <p:spPr>
            <a:xfrm>
              <a:off x="8439149" y="2363103"/>
              <a:ext cx="542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7F0AC34-7F1B-40A6-B068-14703FAF7752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8439150" y="2727927"/>
              <a:ext cx="6953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6" name="Table 46">
            <a:extLst>
              <a:ext uri="{FF2B5EF4-FFF2-40B4-BE49-F238E27FC236}">
                <a16:creationId xmlns:a16="http://schemas.microsoft.com/office/drawing/2014/main" id="{215FA63A-D346-4F98-B999-1BC48583641C}"/>
              </a:ext>
            </a:extLst>
          </p:cNvPr>
          <p:cNvGraphicFramePr>
            <a:graphicFrameLocks noGrp="1"/>
          </p:cNvGraphicFramePr>
          <p:nvPr/>
        </p:nvGraphicFramePr>
        <p:xfrm>
          <a:off x="742950" y="1863692"/>
          <a:ext cx="13906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650">
                  <a:extLst>
                    <a:ext uri="{9D8B030D-6E8A-4147-A177-3AD203B41FA5}">
                      <a16:colId xmlns:a16="http://schemas.microsoft.com/office/drawing/2014/main" val="21835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09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123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PRP Entry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399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PRP Entry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584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10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8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95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662357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F20E4E63-2DAA-4449-A68D-00DE138DF54F}"/>
              </a:ext>
            </a:extLst>
          </p:cNvPr>
          <p:cNvGraphicFramePr>
            <a:graphicFrameLocks noGrp="1"/>
          </p:cNvGraphicFramePr>
          <p:nvPr/>
        </p:nvGraphicFramePr>
        <p:xfrm>
          <a:off x="3009901" y="3026979"/>
          <a:ext cx="13906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650">
                  <a:extLst>
                    <a:ext uri="{9D8B030D-6E8A-4147-A177-3AD203B41FA5}">
                      <a16:colId xmlns:a16="http://schemas.microsoft.com/office/drawing/2014/main" val="21835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09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123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399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584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10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8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95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662357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8D211D-4F83-4325-80E3-CDFC9D8278B6}"/>
              </a:ext>
            </a:extLst>
          </p:cNvPr>
          <p:cNvCxnSpPr/>
          <p:nvPr/>
        </p:nvCxnSpPr>
        <p:spPr>
          <a:xfrm>
            <a:off x="2133600" y="3175602"/>
            <a:ext cx="876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8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89C4-C99E-4B69-ABA2-E90CB6495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52900"/>
            <a:ext cx="11201400" cy="571000"/>
          </a:xfrm>
        </p:spPr>
        <p:txBody>
          <a:bodyPr/>
          <a:lstStyle/>
          <a:p>
            <a:r>
              <a:rPr lang="en-US" dirty="0">
                <a:solidFill>
                  <a:srgbClr val="07B8E0"/>
                </a:solidFill>
              </a:rPr>
              <a:t>PRP List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2E982-1F16-48DC-82CD-107F9B59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06F2-8254-48E5-8F94-78F44EA91D44}" type="datetime1">
              <a:rPr lang="en-US" smtClean="0"/>
              <a:t>5/18/2022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5FC17-80AC-4CFD-8177-A092597D23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C4D49F-242B-4501-AA54-3168F5592FF9}"/>
              </a:ext>
            </a:extLst>
          </p:cNvPr>
          <p:cNvGrpSpPr/>
          <p:nvPr/>
        </p:nvGrpSpPr>
        <p:grpSpPr>
          <a:xfrm>
            <a:off x="8759794" y="1051527"/>
            <a:ext cx="3209925" cy="3219450"/>
            <a:chOff x="8829675" y="1956402"/>
            <a:chExt cx="3209925" cy="32194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247EFAB-9A4B-4E1E-8C2F-826ACD730503}"/>
                </a:ext>
              </a:extLst>
            </p:cNvPr>
            <p:cNvSpPr/>
            <p:nvPr/>
          </p:nvSpPr>
          <p:spPr>
            <a:xfrm>
              <a:off x="8829675" y="1956402"/>
              <a:ext cx="923925" cy="933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4D06F3-9201-4726-84B8-F6770207F782}"/>
                </a:ext>
              </a:extLst>
            </p:cNvPr>
            <p:cNvSpPr/>
            <p:nvPr/>
          </p:nvSpPr>
          <p:spPr>
            <a:xfrm>
              <a:off x="8982075" y="2108802"/>
              <a:ext cx="923925" cy="933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7EEAB32-C8F8-4096-9E7D-B84240CA9527}"/>
                </a:ext>
              </a:extLst>
            </p:cNvPr>
            <p:cNvSpPr/>
            <p:nvPr/>
          </p:nvSpPr>
          <p:spPr>
            <a:xfrm>
              <a:off x="9134475" y="2261202"/>
              <a:ext cx="923925" cy="933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5D0E9E-182D-4D3D-944B-7644251E98A8}"/>
                </a:ext>
              </a:extLst>
            </p:cNvPr>
            <p:cNvSpPr/>
            <p:nvPr/>
          </p:nvSpPr>
          <p:spPr>
            <a:xfrm>
              <a:off x="9286875" y="2413602"/>
              <a:ext cx="923925" cy="933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2113D1-E676-4635-A317-276C0C93527D}"/>
                </a:ext>
              </a:extLst>
            </p:cNvPr>
            <p:cNvSpPr/>
            <p:nvPr/>
          </p:nvSpPr>
          <p:spPr>
            <a:xfrm>
              <a:off x="9439275" y="2566002"/>
              <a:ext cx="923925" cy="933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82900A5-0E26-4E51-BD5E-3E5805D2F4C2}"/>
                </a:ext>
              </a:extLst>
            </p:cNvPr>
            <p:cNvSpPr/>
            <p:nvPr/>
          </p:nvSpPr>
          <p:spPr>
            <a:xfrm>
              <a:off x="9591675" y="2718402"/>
              <a:ext cx="923925" cy="933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9976EDB-C812-4BFB-B04A-84BA8D5FF9DE}"/>
                </a:ext>
              </a:extLst>
            </p:cNvPr>
            <p:cNvSpPr/>
            <p:nvPr/>
          </p:nvSpPr>
          <p:spPr>
            <a:xfrm>
              <a:off x="9744075" y="2870802"/>
              <a:ext cx="923925" cy="933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820237A-6BDC-4816-835D-05C26F2B1653}"/>
                </a:ext>
              </a:extLst>
            </p:cNvPr>
            <p:cNvSpPr/>
            <p:nvPr/>
          </p:nvSpPr>
          <p:spPr>
            <a:xfrm>
              <a:off x="9896475" y="3023202"/>
              <a:ext cx="923925" cy="933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C1ACD4-191F-4BF0-939C-C663446BBC7E}"/>
                </a:ext>
              </a:extLst>
            </p:cNvPr>
            <p:cNvSpPr/>
            <p:nvPr/>
          </p:nvSpPr>
          <p:spPr>
            <a:xfrm>
              <a:off x="10048875" y="3175602"/>
              <a:ext cx="923925" cy="933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EA642A-06BD-4C51-8EC7-76E4F3731142}"/>
                </a:ext>
              </a:extLst>
            </p:cNvPr>
            <p:cNvSpPr/>
            <p:nvPr/>
          </p:nvSpPr>
          <p:spPr>
            <a:xfrm>
              <a:off x="10201275" y="3328002"/>
              <a:ext cx="923925" cy="933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D3CF45A-6FF1-4BDC-83A9-0878F56BF7D0}"/>
                </a:ext>
              </a:extLst>
            </p:cNvPr>
            <p:cNvSpPr/>
            <p:nvPr/>
          </p:nvSpPr>
          <p:spPr>
            <a:xfrm>
              <a:off x="10353675" y="3480402"/>
              <a:ext cx="923925" cy="933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F749280-AB85-4E91-A996-DF63F32933A2}"/>
                </a:ext>
              </a:extLst>
            </p:cNvPr>
            <p:cNvSpPr/>
            <p:nvPr/>
          </p:nvSpPr>
          <p:spPr>
            <a:xfrm>
              <a:off x="10506075" y="3632802"/>
              <a:ext cx="923925" cy="933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6BFBE7C-0FF4-46A1-B38A-25B0B550EE93}"/>
                </a:ext>
              </a:extLst>
            </p:cNvPr>
            <p:cNvSpPr/>
            <p:nvPr/>
          </p:nvSpPr>
          <p:spPr>
            <a:xfrm>
              <a:off x="10658475" y="3785202"/>
              <a:ext cx="923925" cy="933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F2CEA6-F6BB-424E-A290-D7DE2532EDEA}"/>
                </a:ext>
              </a:extLst>
            </p:cNvPr>
            <p:cNvSpPr/>
            <p:nvPr/>
          </p:nvSpPr>
          <p:spPr>
            <a:xfrm>
              <a:off x="10810875" y="3937602"/>
              <a:ext cx="923925" cy="933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24C60F9-111D-4D81-843E-22AA7F86196F}"/>
                </a:ext>
              </a:extLst>
            </p:cNvPr>
            <p:cNvSpPr/>
            <p:nvPr/>
          </p:nvSpPr>
          <p:spPr>
            <a:xfrm>
              <a:off x="10963275" y="4090002"/>
              <a:ext cx="923925" cy="933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8415C5-F068-4487-B0C1-46C0F28A3251}"/>
                </a:ext>
              </a:extLst>
            </p:cNvPr>
            <p:cNvSpPr/>
            <p:nvPr/>
          </p:nvSpPr>
          <p:spPr>
            <a:xfrm>
              <a:off x="11115675" y="4242402"/>
              <a:ext cx="923925" cy="933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6" name="Table 46">
            <a:extLst>
              <a:ext uri="{FF2B5EF4-FFF2-40B4-BE49-F238E27FC236}">
                <a16:creationId xmlns:a16="http://schemas.microsoft.com/office/drawing/2014/main" id="{215FA63A-D346-4F98-B999-1BC48583641C}"/>
              </a:ext>
            </a:extLst>
          </p:cNvPr>
          <p:cNvGraphicFramePr>
            <a:graphicFrameLocks noGrp="1"/>
          </p:cNvGraphicFramePr>
          <p:nvPr/>
        </p:nvGraphicFramePr>
        <p:xfrm>
          <a:off x="673069" y="958817"/>
          <a:ext cx="13906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650">
                  <a:extLst>
                    <a:ext uri="{9D8B030D-6E8A-4147-A177-3AD203B41FA5}">
                      <a16:colId xmlns:a16="http://schemas.microsoft.com/office/drawing/2014/main" val="21835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09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123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PRP Entry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399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PRP Entry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584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10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8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95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662357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F20E4E63-2DAA-4449-A68D-00DE138DF54F}"/>
              </a:ext>
            </a:extLst>
          </p:cNvPr>
          <p:cNvGraphicFramePr>
            <a:graphicFrameLocks noGrp="1"/>
          </p:cNvGraphicFramePr>
          <p:nvPr/>
        </p:nvGraphicFramePr>
        <p:xfrm>
          <a:off x="2940020" y="2118327"/>
          <a:ext cx="139065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650">
                  <a:extLst>
                    <a:ext uri="{9D8B030D-6E8A-4147-A177-3AD203B41FA5}">
                      <a16:colId xmlns:a16="http://schemas.microsoft.com/office/drawing/2014/main" val="21835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09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123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399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584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10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8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95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662357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8D211D-4F83-4325-80E3-CDFC9D8278B6}"/>
              </a:ext>
            </a:extLst>
          </p:cNvPr>
          <p:cNvCxnSpPr/>
          <p:nvPr/>
        </p:nvCxnSpPr>
        <p:spPr>
          <a:xfrm>
            <a:off x="2063719" y="2270727"/>
            <a:ext cx="876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17BD2A-D74E-4784-A395-8D460C2C539F}"/>
              </a:ext>
            </a:extLst>
          </p:cNvPr>
          <p:cNvCxnSpPr>
            <a:cxnSpLocks/>
          </p:cNvCxnSpPr>
          <p:nvPr/>
        </p:nvCxnSpPr>
        <p:spPr>
          <a:xfrm flipV="1">
            <a:off x="2063719" y="1203928"/>
            <a:ext cx="6696075" cy="647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57DFF5-C081-4720-A222-D29DB419F692}"/>
              </a:ext>
            </a:extLst>
          </p:cNvPr>
          <p:cNvCxnSpPr>
            <a:cxnSpLocks/>
          </p:cNvCxnSpPr>
          <p:nvPr/>
        </p:nvCxnSpPr>
        <p:spPr>
          <a:xfrm flipV="1">
            <a:off x="4342575" y="1356328"/>
            <a:ext cx="4569619" cy="95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FCAD7AF-5782-4640-95A6-1EB0E872FAC7}"/>
              </a:ext>
            </a:extLst>
          </p:cNvPr>
          <p:cNvCxnSpPr>
            <a:cxnSpLocks/>
          </p:cNvCxnSpPr>
          <p:nvPr/>
        </p:nvCxnSpPr>
        <p:spPr>
          <a:xfrm flipV="1">
            <a:off x="4330670" y="1655379"/>
            <a:ext cx="4733924" cy="102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D5A216A1-5B62-44B2-B512-55509D4389D3}"/>
              </a:ext>
            </a:extLst>
          </p:cNvPr>
          <p:cNvGraphicFramePr>
            <a:graphicFrameLocks noGrp="1"/>
          </p:cNvGraphicFramePr>
          <p:nvPr/>
        </p:nvGraphicFramePr>
        <p:xfrm>
          <a:off x="6154706" y="3546550"/>
          <a:ext cx="1533525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3525">
                  <a:extLst>
                    <a:ext uri="{9D8B030D-6E8A-4147-A177-3AD203B41FA5}">
                      <a16:colId xmlns:a16="http://schemas.microsoft.com/office/drawing/2014/main" val="21835679"/>
                    </a:ext>
                  </a:extLst>
                </a:gridCol>
              </a:tblGrid>
              <a:tr h="3028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098079"/>
                  </a:ext>
                </a:extLst>
              </a:tr>
              <a:tr h="3028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123980"/>
                  </a:ext>
                </a:extLst>
              </a:tr>
              <a:tr h="3028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399409"/>
                  </a:ext>
                </a:extLst>
              </a:tr>
              <a:tr h="3028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584726"/>
                  </a:ext>
                </a:extLst>
              </a:tr>
              <a:tr h="3028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107532"/>
                  </a:ext>
                </a:extLst>
              </a:tr>
              <a:tr h="3028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82105"/>
                  </a:ext>
                </a:extLst>
              </a:tr>
              <a:tr h="3028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958107"/>
                  </a:ext>
                </a:extLst>
              </a:tr>
              <a:tr h="3028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662357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3393FE-8269-49C6-8120-153827CB7DC0}"/>
              </a:ext>
            </a:extLst>
          </p:cNvPr>
          <p:cNvCxnSpPr/>
          <p:nvPr/>
        </p:nvCxnSpPr>
        <p:spPr>
          <a:xfrm flipV="1">
            <a:off x="4330670" y="3661377"/>
            <a:ext cx="1824036" cy="124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24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3270-2079-3540-8C13-07DD2143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7B8E0"/>
                </a:solidFill>
              </a:rPr>
              <a:t>Controller Registers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E3CCE-C711-4979-8077-A8D897C7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0CA2-96DE-4699-8721-DE18B082BE58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DAB85-A26F-457E-A2BD-86261EAE18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59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89C4-C99E-4B69-ABA2-E90CB6495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71950"/>
            <a:ext cx="11201400" cy="571000"/>
          </a:xfrm>
        </p:spPr>
        <p:txBody>
          <a:bodyPr/>
          <a:lstStyle/>
          <a:p>
            <a:r>
              <a:rPr lang="en-US" dirty="0">
                <a:solidFill>
                  <a:srgbClr val="07B8E0"/>
                </a:solidFill>
              </a:rPr>
              <a:t>PCIe Registers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2E982-1F16-48DC-82CD-107F9B59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06F2-8254-48E5-8F94-78F44EA91D44}" type="datetime1">
              <a:rPr lang="en-US" smtClean="0"/>
              <a:t>5/18/2022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5FC17-80AC-4CFD-8177-A092597D23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E45487-B0DB-4C20-9660-1EF26D933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9" y="754062"/>
            <a:ext cx="6091865" cy="11624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ED8804-CD50-4676-A080-1EA4CFD9C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936" y="1916534"/>
            <a:ext cx="6336870" cy="455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06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BACA6-24BF-422A-9F72-7A1652F16CC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E0EDC4-816B-4ABD-832C-1A52F67C6FFB}" type="datetime1">
              <a:rPr lang="en-US" smtClean="0"/>
              <a:t>5/18/2022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4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3270-2079-3540-8C13-07DD2143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7B8E0"/>
                </a:solidFill>
              </a:rPr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E3CCE-C711-4979-8077-A8D897C7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0CA2-96DE-4699-8721-DE18B082BE58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DAB85-A26F-457E-A2BD-86261EAE18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4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DD4D-2A6D-4326-A5E0-37C7DA5C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7B8E0"/>
                </a:solidFill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2B456-F91F-4C50-AA36-919557C36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7174" y="1253331"/>
            <a:ext cx="10833851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NVM Express interface allows host software to communicate with a non-volatile memory subsystem.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interface is optimized for Enterprise and Client solid state drives.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attached as a register level interface to the PCI Express interface.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types of controllers with varying capabilities:</a:t>
            </a:r>
          </a:p>
          <a:p>
            <a:pPr marL="628650" lvl="1" indent="-342900">
              <a:buFont typeface="Calibri" panose="020F0502020204030204" pitchFamily="34" charset="0"/>
              <a:buChar char="‒"/>
            </a:pPr>
            <a:r>
              <a:rPr lang="en-US" dirty="0"/>
              <a:t>I/O controllers – access logical block</a:t>
            </a:r>
          </a:p>
          <a:p>
            <a:pPr marL="628650" lvl="1" indent="-342900">
              <a:buFont typeface="Calibri" panose="020F0502020204030204" pitchFamily="34" charset="0"/>
              <a:buChar char="‒"/>
            </a:pPr>
            <a:r>
              <a:rPr lang="en-US" dirty="0"/>
              <a:t>discovery controllers – access discovery log page</a:t>
            </a:r>
            <a:r>
              <a:rPr lang="en-US" dirty="0">
                <a:solidFill>
                  <a:schemeClr val="accent5"/>
                </a:solidFill>
              </a:rPr>
              <a:t>*</a:t>
            </a:r>
          </a:p>
          <a:p>
            <a:pPr marL="628650" lvl="1" indent="-342900">
              <a:buFont typeface="Calibri" panose="020F0502020204030204" pitchFamily="34" charset="0"/>
              <a:buChar char="‒"/>
            </a:pPr>
            <a:r>
              <a:rPr lang="en-US" dirty="0"/>
              <a:t>administrative controllers – support commands that provide management capabilities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534D5F2-BF2A-4A36-9C06-492A783F594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2A3E3C2-CEA5-4EC0-A5C6-D49EE84D2671}" type="datetime1">
              <a:rPr lang="en-US" smtClean="0"/>
              <a:t>5/18/2022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0D94-A127-4F87-A80C-812D3F96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3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DD4D-2A6D-4326-A5E0-37C7DA5C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7B8E0"/>
                </a:solidFill>
              </a:rPr>
              <a:t>Theory of Operation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2B456-F91F-4C50-AA36-919557C36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182980"/>
            <a:ext cx="10833851" cy="5223669"/>
          </a:xfrm>
        </p:spPr>
        <p:txBody>
          <a:bodyPr/>
          <a:lstStyle/>
          <a:p>
            <a:r>
              <a:rPr lang="en-US" sz="2000" dirty="0"/>
              <a:t>It includes support for parallel operation by supporting up to 64K I/O Queues with up to 64K outstanding commands per I/O Queue</a:t>
            </a:r>
          </a:p>
          <a:p>
            <a:r>
              <a:rPr lang="en-US" sz="2000" dirty="0"/>
              <a:t>Priority associated with each I/O Queue with well-defined arbitration mechanism</a:t>
            </a:r>
          </a:p>
          <a:p>
            <a:r>
              <a:rPr lang="en-US" sz="2000" dirty="0"/>
              <a:t>All information to complete a request is included in the 64B command itself, ensuring efficient small I/O operation </a:t>
            </a:r>
          </a:p>
          <a:p>
            <a:r>
              <a:rPr lang="en-US" sz="2000" dirty="0"/>
              <a:t>Support for multiple namespaces, multi-path I/O and namespace sharing, </a:t>
            </a:r>
            <a:r>
              <a:rPr lang="en-US" sz="2000" dirty="0">
                <a:solidFill>
                  <a:schemeClr val="accent5"/>
                </a:solidFill>
              </a:rPr>
              <a:t>*</a:t>
            </a:r>
            <a:r>
              <a:rPr lang="en-US" sz="2000" dirty="0"/>
              <a:t>MSI/MSI-X and interrupt aggregation</a:t>
            </a:r>
          </a:p>
          <a:p>
            <a:r>
              <a:rPr lang="en-US" sz="2000" dirty="0"/>
              <a:t>Robust error reporting and management capabilities</a:t>
            </a:r>
          </a:p>
          <a:p>
            <a:r>
              <a:rPr lang="en-US" sz="2000" dirty="0">
                <a:solidFill>
                  <a:schemeClr val="accent5"/>
                </a:solidFill>
              </a:rPr>
              <a:t>* </a:t>
            </a:r>
            <a:r>
              <a:rPr lang="en-US" sz="2000" dirty="0"/>
              <a:t>Does not require uncacheable / MMIO register reads in the command submission or completion path</a:t>
            </a:r>
            <a:endParaRPr lang="en-US" sz="2000" dirty="0">
              <a:solidFill>
                <a:schemeClr val="accent5"/>
              </a:solidFill>
            </a:endParaRPr>
          </a:p>
          <a:p>
            <a:r>
              <a:rPr lang="en-US" sz="2000" dirty="0"/>
              <a:t>A maximum of one MMIO register write is necessary in the command submission path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534D5F2-BF2A-4A36-9C06-492A783F594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2A3E3C2-CEA5-4EC0-A5C6-D49EE84D2671}" type="datetime1">
              <a:rPr lang="en-US" smtClean="0"/>
              <a:t>5/18/2022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0D94-A127-4F87-A80C-812D3F96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0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DD4D-2A6D-4326-A5E0-37C7DA5C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7B8E0"/>
                </a:solidFill>
              </a:rPr>
              <a:t>Theory of Operation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2B456-F91F-4C50-AA36-919557C36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182980"/>
            <a:ext cx="10833851" cy="5223669"/>
          </a:xfrm>
        </p:spPr>
        <p:txBody>
          <a:bodyPr/>
          <a:lstStyle/>
          <a:p>
            <a:r>
              <a:rPr lang="en-US" sz="2000" dirty="0"/>
              <a:t>An NVM Express controller is associated with a single PCI Function.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</a:rPr>
              <a:t>The capabilities and settings that apply to the entire controller are indicated in the Controller Capabilities (CAP) register and the Identify Controller data structure.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Ident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ify Namespace data structure indicates capabilities and settings that are specific to a particular namespace. 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</a:rPr>
              <a:t>The NVMe interface is based on a paired Submission and Completion Queue mechanism.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</a:rPr>
              <a:t>An Admin Submission and associated Completion Queue exist for the purpose of controller management and control.</a:t>
            </a:r>
          </a:p>
          <a:p>
            <a:pPr marL="171450" indent="-171450">
              <a:lnSpc>
                <a:spcPct val="95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 number of command queues created is based on the system configuration and anticipated workload.</a:t>
            </a:r>
          </a:p>
          <a:p>
            <a:pPr marL="171450" indent="-171450">
              <a:lnSpc>
                <a:spcPct val="95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There is always a 1:1 mapping between the Admin Submission Queue and Admin Completion Queue.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534D5F2-BF2A-4A36-9C06-492A783F594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2A3E3C2-CEA5-4EC0-A5C6-D49EE84D2671}" type="datetime1">
              <a:rPr lang="en-US" smtClean="0"/>
              <a:t>5/18/2022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0D94-A127-4F87-A80C-812D3F96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4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DD4D-2A6D-4326-A5E0-37C7DA5C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7B8E0"/>
                </a:solidFill>
              </a:rPr>
              <a:t>Theory of Operation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534D5F2-BF2A-4A36-9C06-492A783F594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2A3E3C2-CEA5-4EC0-A5C6-D49EE84D2671}" type="datetime1">
              <a:rPr lang="en-US" smtClean="0"/>
              <a:t>5/18/2022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0D94-A127-4F87-A80C-812D3F96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8DB928-966E-4098-A5AD-7C7437BF8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1132198"/>
            <a:ext cx="5160869" cy="45936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273F96-7724-4CBC-95EB-3B6C9AC7D357}"/>
              </a:ext>
            </a:extLst>
          </p:cNvPr>
          <p:cNvSpPr txBox="1"/>
          <p:nvPr/>
        </p:nvSpPr>
        <p:spPr>
          <a:xfrm>
            <a:off x="6600825" y="762000"/>
            <a:ext cx="4766425" cy="5181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95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A Submission Queue (SQ) is a circular buffer with a fixed slot size that the host software uses to submit commands for execution by the controller. </a:t>
            </a:r>
          </a:p>
          <a:p>
            <a:pPr marL="171450" indent="-171450">
              <a:lnSpc>
                <a:spcPct val="95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Each Submission Queue entry is a command. Commands are 64 bytes in size.</a:t>
            </a:r>
          </a:p>
          <a:p>
            <a:pPr marL="171450" indent="-171450">
              <a:lnSpc>
                <a:spcPct val="95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The physical memory locations in memory to use for data transfers are specified using Physical Region Page (PRP) entries or Scatter Gather Lists. </a:t>
            </a:r>
          </a:p>
          <a:p>
            <a:pPr marL="171450" indent="-171450">
              <a:lnSpc>
                <a:spcPct val="95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A Completion Queue (CQ) is a circular buffer with a fixed slot size used to post status for completed commands. </a:t>
            </a:r>
          </a:p>
          <a:p>
            <a:pPr marL="171450" indent="-171450">
              <a:lnSpc>
                <a:spcPct val="95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A completed command is uniquely identified by a combination of the associated SQ identifier and command identifier that is assigned by host software.</a:t>
            </a:r>
          </a:p>
        </p:txBody>
      </p:sp>
    </p:spTree>
    <p:extLst>
      <p:ext uri="{BB962C8B-B14F-4D97-AF65-F5344CB8AC3E}">
        <p14:creationId xmlns:p14="http://schemas.microsoft.com/office/powerpoint/2010/main" val="60737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DD4D-2A6D-4326-A5E0-37C7DA5C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7B8E0"/>
                </a:solidFill>
              </a:rPr>
              <a:t>Theory of Operation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534D5F2-BF2A-4A36-9C06-492A783F594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2A3E3C2-CEA5-4EC0-A5C6-D49EE84D2671}" type="datetime1">
              <a:rPr lang="en-US" smtClean="0"/>
              <a:t>5/18/2022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0D94-A127-4F87-A80C-812D3F96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8D544B-71A8-49B8-9082-A49357FE3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753" y="1313953"/>
            <a:ext cx="7546694" cy="460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DD4D-2A6D-4326-A5E0-37C7DA5C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7B8E0"/>
                </a:solidFill>
              </a:rPr>
              <a:t>Namespace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534D5F2-BF2A-4A36-9C06-492A783F594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2A3E3C2-CEA5-4EC0-A5C6-D49EE84D2671}" type="datetime1">
              <a:rPr lang="en-US" smtClean="0"/>
              <a:t>5/18/2022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0D94-A127-4F87-A80C-812D3F96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2D5D-5DAE-4244-AB36-C437664A35E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DDF46-172B-4509-966F-BACBF8581548}"/>
              </a:ext>
            </a:extLst>
          </p:cNvPr>
          <p:cNvSpPr txBox="1"/>
          <p:nvPr/>
        </p:nvSpPr>
        <p:spPr>
          <a:xfrm>
            <a:off x="723900" y="1714500"/>
            <a:ext cx="7086600" cy="296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95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A namespace is a collection of logical blocks.</a:t>
            </a:r>
          </a:p>
          <a:p>
            <a:pPr marL="171450" indent="-171450">
              <a:lnSpc>
                <a:spcPct val="95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The number of namespaces supported is indicated in the Identify Controller data structure.</a:t>
            </a:r>
          </a:p>
          <a:p>
            <a:pPr marL="171450" indent="-171450">
              <a:lnSpc>
                <a:spcPct val="95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Namespace size – Number of logical blocks available</a:t>
            </a:r>
          </a:p>
          <a:p>
            <a:pPr marL="171450" indent="-171450">
              <a:lnSpc>
                <a:spcPct val="95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Namespace capacity – Maximum number of logical blocks allocated at any time (thin provisioning)</a:t>
            </a:r>
          </a:p>
          <a:p>
            <a:pPr marL="171450" indent="-171450">
              <a:lnSpc>
                <a:spcPct val="95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Namespace utilization – Number of logical blocks currently allocated</a:t>
            </a:r>
          </a:p>
          <a:p>
            <a:pPr marL="171450" indent="-171450">
              <a:lnSpc>
                <a:spcPct val="95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Size &gt;= Capacity &gt;= Utilization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2794F2-C0CC-4BF5-A551-36CD1F923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179" y="1257705"/>
            <a:ext cx="3186621" cy="353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7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WDC Colors">
      <a:dk1>
        <a:sysClr val="windowText" lastClr="000000"/>
      </a:dk1>
      <a:lt1>
        <a:sysClr val="window" lastClr="FFFFFF"/>
      </a:lt1>
      <a:dk2>
        <a:srgbClr val="929A9D"/>
      </a:dk2>
      <a:lt2>
        <a:srgbClr val="FFFFFF"/>
      </a:lt2>
      <a:accent1>
        <a:srgbClr val="5A80D1"/>
      </a:accent1>
      <a:accent2>
        <a:srgbClr val="FF9A0A"/>
      </a:accent2>
      <a:accent3>
        <a:srgbClr val="00BEA0"/>
      </a:accent3>
      <a:accent4>
        <a:srgbClr val="07B8E0"/>
      </a:accent4>
      <a:accent5>
        <a:srgbClr val="FF3C5A"/>
      </a:accent5>
      <a:accent6>
        <a:srgbClr val="654EA3"/>
      </a:accent6>
      <a:hlink>
        <a:srgbClr val="00BEA0"/>
      </a:hlink>
      <a:folHlink>
        <a:srgbClr val="929A9D"/>
      </a:folHlink>
    </a:clrScheme>
    <a:fontScheme name="WDC">
      <a:majorFont>
        <a:latin typeface="Verdan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stDigi_16.9-Template-White_Conf_2021" id="{316D16EC-89BD-A244-B261-708A3C3E2B2E}" vid="{55510344-3B11-6C47-9599-C3F63EC587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WestDigi_16.9-Template-White_Conf_2021</Template>
  <TotalTime>868</TotalTime>
  <Words>1118</Words>
  <Application>Microsoft Office PowerPoint</Application>
  <PresentationFormat>Widescreen</PresentationFormat>
  <Paragraphs>187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Verdana</vt:lpstr>
      <vt:lpstr>Office Theme</vt:lpstr>
      <vt:lpstr>NVMe Specification Revision 1.4</vt:lpstr>
      <vt:lpstr>Agenda</vt:lpstr>
      <vt:lpstr>Introduction</vt:lpstr>
      <vt:lpstr>Overview</vt:lpstr>
      <vt:lpstr>Theory of Operation</vt:lpstr>
      <vt:lpstr>Theory of Operation</vt:lpstr>
      <vt:lpstr>Theory of Operation</vt:lpstr>
      <vt:lpstr>Theory of Operation</vt:lpstr>
      <vt:lpstr>Namespace</vt:lpstr>
      <vt:lpstr>Multi-Path I/O and Namespace Sharing </vt:lpstr>
      <vt:lpstr>Data Structures</vt:lpstr>
      <vt:lpstr>Submission Queue (SQ) &amp; Completion Queue (CQ)</vt:lpstr>
      <vt:lpstr>Empty Queue</vt:lpstr>
      <vt:lpstr>Full Queue</vt:lpstr>
      <vt:lpstr>Queue Size</vt:lpstr>
      <vt:lpstr>Submission Queue Entry – Command Format</vt:lpstr>
      <vt:lpstr>Submission Queue Entry – Command Format</vt:lpstr>
      <vt:lpstr>Submission Queue Entry – Command Format</vt:lpstr>
      <vt:lpstr>PRP Entry</vt:lpstr>
      <vt:lpstr>PRP List</vt:lpstr>
      <vt:lpstr>PRP List</vt:lpstr>
      <vt:lpstr>PRP List</vt:lpstr>
      <vt:lpstr>Controller Registers</vt:lpstr>
      <vt:lpstr>PCIe Registers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Best Practices</dc:title>
  <dc:creator>Sreenithi N</dc:creator>
  <cp:lastModifiedBy>Sreenithi N</cp:lastModifiedBy>
  <cp:revision>48</cp:revision>
  <dcterms:created xsi:type="dcterms:W3CDTF">2022-02-21T13:39:40Z</dcterms:created>
  <dcterms:modified xsi:type="dcterms:W3CDTF">2022-05-18T06:51:41Z</dcterms:modified>
</cp:coreProperties>
</file>