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88" r:id="rId4"/>
    <p:sldId id="301" r:id="rId5"/>
    <p:sldId id="265" r:id="rId6"/>
    <p:sldId id="293" r:id="rId7"/>
    <p:sldId id="309" r:id="rId8"/>
    <p:sldId id="310" r:id="rId9"/>
    <p:sldId id="311" r:id="rId10"/>
    <p:sldId id="312" r:id="rId11"/>
    <p:sldId id="314" r:id="rId12"/>
    <p:sldId id="313" r:id="rId13"/>
    <p:sldId id="315" r:id="rId14"/>
    <p:sldId id="316" r:id="rId15"/>
    <p:sldId id="31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8E0"/>
    <a:srgbClr val="FF3C5A"/>
    <a:srgbClr val="04C6D5"/>
    <a:srgbClr val="02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6215" autoAdjust="0"/>
  </p:normalViewPr>
  <p:slideViewPr>
    <p:cSldViewPr snapToGrid="0" showGuides="1">
      <p:cViewPr varScale="1">
        <p:scale>
          <a:sx n="67" d="100"/>
          <a:sy n="67" d="100"/>
        </p:scale>
        <p:origin x="596" y="44"/>
      </p:cViewPr>
      <p:guideLst>
        <p:guide orient="horz" pos="2160"/>
        <p:guide pos="3840"/>
        <p:guide pos="336"/>
        <p:guide orient="horz" pos="480"/>
        <p:guide orient="horz" pos="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49F7-B81F-4181-9B7B-C095112C346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0F2FB-55D5-483D-A5A0-47B99420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3D1CD86-114B-45FF-A186-4A7E9B4D3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61BC4AA7-D7F4-48F0-B8ED-4BAC262D74ED}" type="datetime1">
              <a:rPr lang="en-US" smtClean="0"/>
              <a:t>5/4/2022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27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792" userDrawn="1">
          <p15:clr>
            <a:srgbClr val="FBAE40"/>
          </p15:clr>
        </p15:guide>
        <p15:guide id="4" orient="horz" pos="2592" userDrawn="1">
          <p15:clr>
            <a:srgbClr val="FBAE40"/>
          </p15:clr>
        </p15:guide>
        <p15:guide id="5" orient="horz" pos="2856" userDrawn="1">
          <p15:clr>
            <a:srgbClr val="FBAE40"/>
          </p15:clr>
        </p15:guide>
        <p15:guide id="6" orient="horz" pos="31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213E-DF4B-46DF-9822-408F8CB3E2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73EE-450F-4C5C-B560-89F52299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78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B603B7-B656-1D4F-8D6B-C41F1E4732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62201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A525-D56D-4168-B06E-50B0175A1E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910BE7-E544-4254-8D73-A4337CFA4F41}" type="datetime1">
              <a:rPr lang="en-US" smtClean="0"/>
              <a:t>5/4/2022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3ACF-AEF3-435F-82C7-B1302412E5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11201400" cy="2753019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11201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4C45-8DAC-4C66-9768-1777BCFC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A67-9A1E-40DE-B378-509EAD9C582B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1972-499F-4991-99E9-A4FDF091F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 userDrawn="1">
          <p15:clr>
            <a:srgbClr val="FBAE40"/>
          </p15:clr>
        </p15:guide>
        <p15:guide id="2" orient="horz" pos="23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D7755-56C9-3945-BAAC-2EB9C6A4C865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rgbClr val="5A80D1"/>
              </a:gs>
              <a:gs pos="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DCFFF30-9F78-40A3-9216-B9F0994E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7ED6D-C51D-4198-9EDE-5CEBAC3FCF70}" type="datetime1">
              <a:rPr lang="en-US" smtClean="0"/>
              <a:t>5/4/2022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2386A6E-40B1-461D-8A35-52CB0045D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E45F6E-6408-2445-8816-81D096681FC4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5"/>
              </a:gs>
              <a:gs pos="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432F109-84B3-4B2C-8971-F35E067A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632430-E342-43CA-B79C-1C0AC13EDF47}" type="datetime1">
              <a:rPr lang="en-US" smtClean="0"/>
              <a:t>5/4/2022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4272BEC-F892-41C7-8BA6-8D0BAC0E0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993A3-E25B-2C4A-905A-26ED59F5E34F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3"/>
              </a:gs>
              <a:gs pos="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1319A09-A995-46BC-9D22-75EE507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1CF7D7-8027-40A9-AAAC-DBCE93A81B94}" type="datetime1">
              <a:rPr lang="en-US" smtClean="0"/>
              <a:t>5/4/2022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82583C-E7BB-446F-92C1-4B61B1704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6D8CCF-739B-5D44-B828-EE7B34CE83CA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6"/>
              </a:gs>
              <a:gs pos="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77F2D23-8357-4FA7-B682-19C9A68D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8EEC11-5D8C-493F-88FE-FE75AA1C93BE}" type="datetime1">
              <a:rPr lang="en-US" smtClean="0"/>
              <a:t>5/4/2022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5130C18-D2F9-480D-9BF2-82FE0AD52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38AE-C075-47A9-AC55-B5AD1043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A3C6-28E6-4355-8C96-A127F40DA0B7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BA5-8DE4-4E80-98F6-BA6F9A895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06C983-8357-4E11-A32F-E0805F9C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19219D5-174E-4356-ABD2-0FBBD064982F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80ABA6-6B1F-BC4E-AA10-DCF7E3D88C46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5A80D1"/>
              </a:gs>
              <a:gs pos="9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ACB3EBD-F34A-4005-BF2B-130B837DE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794270-CC30-4C33-8909-DC1B8FDE0239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5A80D1"/>
              </a:gs>
              <a:gs pos="9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513B033C-D1D5-4D94-9C26-3B02A832A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82FAF4-D4D9-40D4-93BC-CD1D25AFE6BE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EC5F6F-24E2-9D41-ADB6-B0C4CF0A836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762838-EE78-4EF4-92A0-43505549D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C2FCF6-5E30-401F-A101-8384597BB99B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8B65B-AAF1-604E-B5BC-19521C5E955A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3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CB8D9F2-83F8-409A-A8F3-B10B96D2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5BB687-D566-4E9D-B37E-19D06E7B2967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B5E71B-5F7B-F944-A9C7-5D6BF0D589FE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6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3AAFEC-90CB-4F4E-9BBB-36F831EC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E1C3F1-18AA-422F-B25E-8FC19DAB1F1D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0D26B46C-61C5-4E46-9EAC-A46CD33AB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356998-C5EF-4174-9AF8-FEAC7007D8B4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3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0D123C70-2727-40BD-B702-B4A187C18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A9772F2-B3E9-4A9F-B0E3-1FC44C76031D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4">
    <p:bg>
      <p:bgPr>
        <a:gradFill>
          <a:gsLst>
            <a:gs pos="5000">
              <a:schemeClr val="accent4"/>
            </a:gs>
            <a:gs pos="95000">
              <a:schemeClr val="accent6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6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E6E9AC94-5F38-48A5-ABCA-5833F5287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425D2D-9878-4CD6-918E-AED193874595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977F-43D5-425F-8C09-069BF2C79C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6878FC-50F1-4910-9E54-9F8E5E60844D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A24AA-005C-4D98-B78F-560D865AFF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4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36AC-A83F-4502-BE22-57AA44DCEF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327587-DB92-4C9B-BF6B-F17647797657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9596-4D0D-40F2-AB6E-046C13681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7AF-E679-4053-BE9A-B0EEC5E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830A-35C2-48E2-ACAC-F60D17A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6A71-24E4-49D6-80ED-95707ABD9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1977-AF49-40DB-B8B6-9AD398A7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B91-9980-4D58-8C40-471E550AB55B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4062-3711-4FA3-9947-72E3F00AE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C016-2DF1-4264-907B-87E3215A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4757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78B6972-DA28-43FA-AF22-4D859B34CB9A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CB87D-6971-438C-9A4C-5EF4BA6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250" y="6498806"/>
            <a:ext cx="419100" cy="310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FF45-E5E9-4F0C-83CD-3BBE274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3F05-7989-4988-9030-55AF484B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33500"/>
            <a:ext cx="112014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D1577-5D26-478F-A85E-CD7EC50A13A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2451" y="6577246"/>
            <a:ext cx="1281112" cy="17359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3C1984-9912-4255-91C0-31FCEFC76A17}"/>
              </a:ext>
            </a:extLst>
          </p:cNvPr>
          <p:cNvSpPr txBox="1">
            <a:spLocks/>
          </p:cNvSpPr>
          <p:nvPr userDrawn="1"/>
        </p:nvSpPr>
        <p:spPr>
          <a:xfrm>
            <a:off x="2072295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2021 Western Digital Corporation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6F0C2B-8CFE-4A53-AA86-B9B63FC3B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85025F-944D-9240-8AC2-666EC1A2E357}"/>
              </a:ext>
            </a:extLst>
          </p:cNvPr>
          <p:cNvSpPr txBox="1">
            <a:spLocks/>
          </p:cNvSpPr>
          <p:nvPr userDrawn="1"/>
        </p:nvSpPr>
        <p:spPr>
          <a:xfrm>
            <a:off x="5418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93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7" r:id="rId3"/>
    <p:sldLayoutId id="2147483666" r:id="rId4"/>
    <p:sldLayoutId id="2147483668" r:id="rId5"/>
    <p:sldLayoutId id="2147483660" r:id="rId6"/>
    <p:sldLayoutId id="2147483661" r:id="rId7"/>
    <p:sldLayoutId id="2147483654" r:id="rId8"/>
    <p:sldLayoutId id="2147483650" r:id="rId9"/>
    <p:sldLayoutId id="2147483652" r:id="rId10"/>
    <p:sldLayoutId id="2147483663" r:id="rId11"/>
    <p:sldLayoutId id="2147483651" r:id="rId12"/>
    <p:sldLayoutId id="2147483669" r:id="rId13"/>
    <p:sldLayoutId id="2147483672" r:id="rId14"/>
    <p:sldLayoutId id="2147483671" r:id="rId15"/>
    <p:sldLayoutId id="2147483673" r:id="rId16"/>
    <p:sldLayoutId id="2147483655" r:id="rId17"/>
    <p:sldLayoutId id="2147483662" r:id="rId18"/>
    <p:sldLayoutId id="2147483674" r:id="rId19"/>
    <p:sldLayoutId id="2147483677" r:id="rId20"/>
    <p:sldLayoutId id="2147483676" r:id="rId21"/>
    <p:sldLayoutId id="2147483678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6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480" userDrawn="1">
          <p15:clr>
            <a:srgbClr val="F26B43"/>
          </p15:clr>
        </p15:guide>
        <p15:guide id="6" orient="horz" pos="120" userDrawn="1">
          <p15:clr>
            <a:srgbClr val="F26B43"/>
          </p15:clr>
        </p15:guide>
        <p15:guide id="7" pos="7392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CAB-504F-44F0-A76B-0A6A5D86F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7B8E0"/>
                </a:solidFill>
              </a:rPr>
              <a:t>NVMe</a:t>
            </a:r>
            <a:r>
              <a:rPr lang="en-US" dirty="0">
                <a:solidFill>
                  <a:srgbClr val="07B8E0"/>
                </a:solidFill>
              </a:rPr>
              <a:t>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54979-80BA-4BDA-8EC2-4661D40A8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Nilkantha Bhattacharjee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8409-9CBF-483A-8CF5-AB01462F8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Intern, SWT - CVF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1A2C8-75AF-4857-9595-1D55CF7CA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04/05/2022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3B88-6D82-4552-A53D-C4435D49C4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FB51D9-E1F1-437A-A5E3-1650FC8A1221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F36F-5F0F-4FA2-9F0F-5A0486A3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SGL Last Segment Descriptors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3F2C7-A6DC-4306-AEBD-6B7E38D0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5B48-CF8C-428D-BF5F-A09F448A9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98C6F420-145A-48D6-BD00-C4FBEC1AD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23" y="1432488"/>
            <a:ext cx="9865119" cy="39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021DD-6F64-4D04-9C9D-1432C2B8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52C9-53A3-4EDD-8F2A-C8E9A78AF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41E0-41D8-4805-9043-48EFEB074D38}"/>
              </a:ext>
            </a:extLst>
          </p:cNvPr>
          <p:cNvSpPr/>
          <p:nvPr/>
        </p:nvSpPr>
        <p:spPr>
          <a:xfrm>
            <a:off x="1495422" y="202994"/>
            <a:ext cx="1266825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AC29-CE9B-4916-B464-DB8806F156AD}"/>
              </a:ext>
            </a:extLst>
          </p:cNvPr>
          <p:cNvSpPr/>
          <p:nvPr/>
        </p:nvSpPr>
        <p:spPr>
          <a:xfrm>
            <a:off x="1495421" y="1813420"/>
            <a:ext cx="1266825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9DFB9-93E2-436A-A7B7-C88DC9DD468C}"/>
              </a:ext>
            </a:extLst>
          </p:cNvPr>
          <p:cNvSpPr/>
          <p:nvPr/>
        </p:nvSpPr>
        <p:spPr>
          <a:xfrm>
            <a:off x="1495424" y="3429000"/>
            <a:ext cx="1266825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B0486-BE46-4D64-BD22-2B9E8A544C97}"/>
              </a:ext>
            </a:extLst>
          </p:cNvPr>
          <p:cNvSpPr/>
          <p:nvPr/>
        </p:nvSpPr>
        <p:spPr>
          <a:xfrm>
            <a:off x="1495425" y="5053405"/>
            <a:ext cx="1266825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7A67F-FD56-41B2-A238-F6DDF1CA429B}"/>
              </a:ext>
            </a:extLst>
          </p:cNvPr>
          <p:cNvSpPr txBox="1"/>
          <p:nvPr/>
        </p:nvSpPr>
        <p:spPr>
          <a:xfrm>
            <a:off x="1855360" y="7574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63C2-4DBF-4FC6-94BC-6093A7784214}"/>
              </a:ext>
            </a:extLst>
          </p:cNvPr>
          <p:cNvSpPr txBox="1"/>
          <p:nvPr/>
        </p:nvSpPr>
        <p:spPr>
          <a:xfrm>
            <a:off x="1807731" y="23537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5DF2F-B155-4E1B-9F73-19633C8CBA54}"/>
              </a:ext>
            </a:extLst>
          </p:cNvPr>
          <p:cNvSpPr txBox="1"/>
          <p:nvPr/>
        </p:nvSpPr>
        <p:spPr>
          <a:xfrm>
            <a:off x="1807731" y="40993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3E760-5B44-4E46-A9F5-75A618924DFE}"/>
              </a:ext>
            </a:extLst>
          </p:cNvPr>
          <p:cNvSpPr txBox="1"/>
          <p:nvPr/>
        </p:nvSpPr>
        <p:spPr>
          <a:xfrm>
            <a:off x="1807731" y="554429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8KB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7174E1-3F01-44A5-A357-F5D083DA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8BA32-6878-4291-9619-522461F8743F}"/>
              </a:ext>
            </a:extLst>
          </p:cNvPr>
          <p:cNvSpPr/>
          <p:nvPr/>
        </p:nvSpPr>
        <p:spPr>
          <a:xfrm>
            <a:off x="5514975" y="628650"/>
            <a:ext cx="1943100" cy="22764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79F2F8-8954-44D0-8852-A7A3B3F10936}"/>
              </a:ext>
            </a:extLst>
          </p:cNvPr>
          <p:cNvCxnSpPr/>
          <p:nvPr/>
        </p:nvCxnSpPr>
        <p:spPr>
          <a:xfrm>
            <a:off x="5514974" y="1199650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8F5C07-9001-49C1-8276-D091A6F47E5B}"/>
              </a:ext>
            </a:extLst>
          </p:cNvPr>
          <p:cNvCxnSpPr/>
          <p:nvPr/>
        </p:nvCxnSpPr>
        <p:spPr>
          <a:xfrm>
            <a:off x="5514974" y="1784345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F3120-4DE8-41E7-8A19-C2E04E24E7C4}"/>
              </a:ext>
            </a:extLst>
          </p:cNvPr>
          <p:cNvCxnSpPr/>
          <p:nvPr/>
        </p:nvCxnSpPr>
        <p:spPr>
          <a:xfrm>
            <a:off x="5514974" y="2404499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B2606-84AB-472C-9A80-A2593F6B55C3}"/>
              </a:ext>
            </a:extLst>
          </p:cNvPr>
          <p:cNvSpPr/>
          <p:nvPr/>
        </p:nvSpPr>
        <p:spPr>
          <a:xfrm>
            <a:off x="5514975" y="3768443"/>
            <a:ext cx="1943100" cy="22764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A3A24D-11FE-458E-9094-8E4213BFB324}"/>
              </a:ext>
            </a:extLst>
          </p:cNvPr>
          <p:cNvCxnSpPr/>
          <p:nvPr/>
        </p:nvCxnSpPr>
        <p:spPr>
          <a:xfrm>
            <a:off x="5514974" y="4339443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D98D2-1BE5-49D9-BF20-277BF62A9152}"/>
              </a:ext>
            </a:extLst>
          </p:cNvPr>
          <p:cNvCxnSpPr/>
          <p:nvPr/>
        </p:nvCxnSpPr>
        <p:spPr>
          <a:xfrm>
            <a:off x="5514974" y="4924138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6688E4-8E88-44ED-87F7-9D7ECCB6E2DC}"/>
              </a:ext>
            </a:extLst>
          </p:cNvPr>
          <p:cNvCxnSpPr/>
          <p:nvPr/>
        </p:nvCxnSpPr>
        <p:spPr>
          <a:xfrm>
            <a:off x="5514974" y="5544292"/>
            <a:ext cx="19431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6379C2-B661-4658-9C56-B06DAF6E3C62}"/>
              </a:ext>
            </a:extLst>
          </p:cNvPr>
          <p:cNvSpPr txBox="1"/>
          <p:nvPr/>
        </p:nvSpPr>
        <p:spPr>
          <a:xfrm>
            <a:off x="5848349" y="162464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D866D1-2669-41D6-A796-F280643D4851}"/>
              </a:ext>
            </a:extLst>
          </p:cNvPr>
          <p:cNvCxnSpPr/>
          <p:nvPr/>
        </p:nvCxnSpPr>
        <p:spPr>
          <a:xfrm>
            <a:off x="2762246" y="912606"/>
            <a:ext cx="27527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590590-A4AF-429E-9E45-9F69C1BA9D6D}"/>
              </a:ext>
            </a:extLst>
          </p:cNvPr>
          <p:cNvCxnSpPr>
            <a:cxnSpLocks/>
          </p:cNvCxnSpPr>
          <p:nvPr/>
        </p:nvCxnSpPr>
        <p:spPr>
          <a:xfrm flipV="1">
            <a:off x="2762246" y="1476375"/>
            <a:ext cx="2752728" cy="1246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341A45-A39B-4FE1-B6B5-F0C057EC6DB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62249" y="2128489"/>
            <a:ext cx="2752722" cy="2010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1FF0F7-792B-428F-A9F6-5499AEDF0FF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486525" y="2905125"/>
            <a:ext cx="0" cy="863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626427-41EC-4DE2-B295-F29A5BAF8CE3}"/>
              </a:ext>
            </a:extLst>
          </p:cNvPr>
          <p:cNvCxnSpPr/>
          <p:nvPr/>
        </p:nvCxnSpPr>
        <p:spPr>
          <a:xfrm flipV="1">
            <a:off x="2762246" y="4099399"/>
            <a:ext cx="2752725" cy="1548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73C636-8E28-4CCA-8F7A-D3045664C1EC}"/>
              </a:ext>
            </a:extLst>
          </p:cNvPr>
          <p:cNvSpPr txBox="1"/>
          <p:nvPr/>
        </p:nvSpPr>
        <p:spPr>
          <a:xfrm>
            <a:off x="7461740" y="75744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 Descriptor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E1B1B-12E8-4903-A43C-6BC552FE764D}"/>
              </a:ext>
            </a:extLst>
          </p:cNvPr>
          <p:cNvSpPr txBox="1"/>
          <p:nvPr/>
        </p:nvSpPr>
        <p:spPr>
          <a:xfrm>
            <a:off x="7461740" y="129966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 Descriptor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A20201-A1E7-47CB-850F-BF381C0384B7}"/>
              </a:ext>
            </a:extLst>
          </p:cNvPr>
          <p:cNvSpPr txBox="1"/>
          <p:nvPr/>
        </p:nvSpPr>
        <p:spPr>
          <a:xfrm>
            <a:off x="7461740" y="1948676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 Descriptor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8DC39D-2A3E-459C-ADB5-0E0C492B327E}"/>
              </a:ext>
            </a:extLst>
          </p:cNvPr>
          <p:cNvSpPr txBox="1"/>
          <p:nvPr/>
        </p:nvSpPr>
        <p:spPr>
          <a:xfrm>
            <a:off x="7461740" y="2490896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Segment Descriptor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9E1E9-E175-4B32-B8E2-312DCD909829}"/>
              </a:ext>
            </a:extLst>
          </p:cNvPr>
          <p:cNvSpPr txBox="1"/>
          <p:nvPr/>
        </p:nvSpPr>
        <p:spPr>
          <a:xfrm>
            <a:off x="7458075" y="3844701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 Descriptor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E842A-5503-45A4-8AE7-63CA32BEBDB9}"/>
              </a:ext>
            </a:extLst>
          </p:cNvPr>
          <p:cNvSpPr/>
          <p:nvPr/>
        </p:nvSpPr>
        <p:spPr>
          <a:xfrm>
            <a:off x="10496550" y="4526099"/>
            <a:ext cx="1329284" cy="509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4F7E62-1172-4B4C-8572-53B3FEFEFFF5}"/>
              </a:ext>
            </a:extLst>
          </p:cNvPr>
          <p:cNvSpPr txBox="1"/>
          <p:nvPr/>
        </p:nvSpPr>
        <p:spPr>
          <a:xfrm>
            <a:off x="10809084" y="41854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9644752-FEF2-4D9A-9FDC-8B4B312A8A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2048" y="1117772"/>
            <a:ext cx="3768655" cy="3048000"/>
          </a:xfrm>
          <a:prstGeom prst="curvedConnector3">
            <a:avLst>
              <a:gd name="adj1" fmla="val 1099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  <p:bldP spid="17" grpId="0" animBg="1"/>
      <p:bldP spid="22" grpId="0" animBg="1"/>
      <p:bldP spid="26" grpId="0"/>
      <p:bldP spid="45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06A5-CD53-47A1-B7C8-EFA66CFE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0E812-149B-4DDD-BF65-2D4E184A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438A8-3724-4666-B704-699C9469E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3B11D8-5463-41F0-98C4-599C442C2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14" y="349785"/>
            <a:ext cx="5880372" cy="61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908B-5617-4346-899A-B38161E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885E0-35BA-4329-9FEF-41BE36B4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A13F-ED6C-4458-8733-7AF3B4B06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3CFB8-86FC-4842-BD68-7FEB8E1296EF}"/>
              </a:ext>
            </a:extLst>
          </p:cNvPr>
          <p:cNvSpPr txBox="1"/>
          <p:nvPr/>
        </p:nvSpPr>
        <p:spPr>
          <a:xfrm>
            <a:off x="661150" y="1438275"/>
            <a:ext cx="10915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about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provide an additional information about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Mata data is associated with each LBA.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transferred as a separate buffer or as a same buffer.</a:t>
            </a:r>
          </a:p>
        </p:txBody>
      </p:sp>
    </p:spTree>
    <p:extLst>
      <p:ext uri="{BB962C8B-B14F-4D97-AF65-F5344CB8AC3E}">
        <p14:creationId xmlns:p14="http://schemas.microsoft.com/office/powerpoint/2010/main" val="35140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4230-F4FA-468B-B318-322790C2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Queue Entry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B8AF7-216F-43FA-8B3D-6329390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AC09-3237-4FE8-9A95-C20922FD0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D82523CF-F1F6-4004-9070-1401A757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56" y="1419213"/>
            <a:ext cx="7947488" cy="12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47BC-4CE0-4C74-9462-DEF719B3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F6EE-0AE1-46E4-B201-12BF393E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E2EAA-84D2-4AA6-8DD1-5BD874BCC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8F74-540A-4F87-8A9D-7FADBE39A9F5}"/>
              </a:ext>
            </a:extLst>
          </p:cNvPr>
          <p:cNvSpPr txBox="1"/>
          <p:nvPr/>
        </p:nvSpPr>
        <p:spPr>
          <a:xfrm>
            <a:off x="533400" y="882134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Status Field defines the status for the command indicated in the completion queue entry.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6BE5151-2CD6-4A23-A62F-AF55F161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1" y="1371600"/>
            <a:ext cx="6304057" cy="423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9ECD5-3CEF-43BA-9CC8-34BA9E9C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10" y="5610225"/>
            <a:ext cx="6043240" cy="3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CA6-24BF-422A-9F72-7A1652F16C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0EDC4-816B-4ABD-832C-1A52F67C6FFB}" type="datetime1">
              <a:rPr lang="en-US" smtClean="0"/>
              <a:t>5/4/2022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5C3D5-8B2D-430D-9D72-4FF2A50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99F1F0-E82E-481F-8C97-4FD065D9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SGL (Scatter Gather List)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SGL Descriptors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Meta Data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Completion Queue Entry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Status Field</a:t>
            </a:r>
          </a:p>
          <a:p>
            <a:pPr marL="171442" lvl="0" indent="-171442" defTabSz="914354">
              <a:buClr>
                <a:srgbClr val="5A80D1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171442" lvl="0" indent="-171442" defTabSz="914354">
              <a:buClr>
                <a:srgbClr val="5A80D1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C6C1E-A57F-4C9C-B67F-08A30053A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8F71D-6794-4674-BE4E-72476DD288EC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F06B2-7E52-46E3-9357-A11968F3CB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270-2079-3540-8C13-07DD214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SGL (Scatter Gather List)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3CCE-C711-4979-8077-A8D897C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CA2-96DE-4699-8721-DE18B082BE58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AB85-A26F-457E-A2BD-86261EAE1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B456-F91F-4C50-AA36-919557C3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333500"/>
            <a:ext cx="10144125" cy="4351338"/>
          </a:xfrm>
        </p:spPr>
        <p:txBody>
          <a:bodyPr/>
          <a:lstStyle/>
          <a:p>
            <a:r>
              <a:rPr lang="en-US" sz="2800" dirty="0"/>
              <a:t>It is a data structure in Memory Address space that describes the data buffer.</a:t>
            </a:r>
          </a:p>
          <a:p>
            <a:r>
              <a:rPr lang="en-US" sz="2800" dirty="0"/>
              <a:t>That data buffer can be Source or Destination.</a:t>
            </a:r>
          </a:p>
          <a:p>
            <a:r>
              <a:rPr lang="en-US" sz="2800" dirty="0"/>
              <a:t>It contains one or more SGL Segments.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SGL Segments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A071-3C76-4802-BEF8-3605E3C791D5}"/>
              </a:ext>
            </a:extLst>
          </p:cNvPr>
          <p:cNvSpPr txBox="1"/>
          <p:nvPr/>
        </p:nvSpPr>
        <p:spPr>
          <a:xfrm>
            <a:off x="533400" y="1419225"/>
            <a:ext cx="1112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Contains one or more Segment Descriptors.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segment should be physically Contiguous.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Segment can point to some of the data, all of the data or none of the data or next SGL Segment.</a:t>
            </a:r>
          </a:p>
        </p:txBody>
      </p:sp>
    </p:spTree>
    <p:extLst>
      <p:ext uri="{BB962C8B-B14F-4D97-AF65-F5344CB8AC3E}">
        <p14:creationId xmlns:p14="http://schemas.microsoft.com/office/powerpoint/2010/main" val="15503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SGL Descriptors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6541-6F59-441C-BDD6-2B0C09569035}"/>
              </a:ext>
            </a:extLst>
          </p:cNvPr>
          <p:cNvSpPr txBox="1"/>
          <p:nvPr/>
        </p:nvSpPr>
        <p:spPr>
          <a:xfrm>
            <a:off x="533400" y="1171575"/>
            <a:ext cx="10833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SGL Data Block Descriptors.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SGL Bit Bucket Descriptors.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SGL Segment Descriptors.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SGL last Segment Descriptors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F3D-05E5-4D44-AF12-4E6029B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SGL Data Block Descriptors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E8871-2AE1-49BB-B9B8-B6D7CCAC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7FE7-141D-420D-B714-AB82DFFBF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75B31F-987B-478C-8E0B-A7FE923F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59" y="927598"/>
            <a:ext cx="7258166" cy="50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214C-7C90-404D-A897-DF61E03D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SGL Bit Bucket Descriptors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6BE13-83C3-4E63-A830-291C83B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5772F-22F0-4E56-BD6D-A62CB2102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CFB697-920C-40D4-B1A6-D254A087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6" y="1291621"/>
            <a:ext cx="8559143" cy="44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A48-EDE3-4C26-BA0F-4034DBF0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SGL Segment Descriptors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2022-423A-4785-9451-EE6CB8C4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ADE7-8A92-4B04-BA77-F29C9C064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E08CB69-0253-4626-AABE-81C563E7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95" y="1415998"/>
            <a:ext cx="9641562" cy="38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DC Colors">
      <a:dk1>
        <a:sysClr val="windowText" lastClr="000000"/>
      </a:dk1>
      <a:lt1>
        <a:sysClr val="window" lastClr="FFFFFF"/>
      </a:lt1>
      <a:dk2>
        <a:srgbClr val="929A9D"/>
      </a:dk2>
      <a:lt2>
        <a:srgbClr val="FFFFFF"/>
      </a:lt2>
      <a:accent1>
        <a:srgbClr val="5A80D1"/>
      </a:accent1>
      <a:accent2>
        <a:srgbClr val="FF9A0A"/>
      </a:accent2>
      <a:accent3>
        <a:srgbClr val="00BEA0"/>
      </a:accent3>
      <a:accent4>
        <a:srgbClr val="07B8E0"/>
      </a:accent4>
      <a:accent5>
        <a:srgbClr val="FF3C5A"/>
      </a:accent5>
      <a:accent6>
        <a:srgbClr val="654EA3"/>
      </a:accent6>
      <a:hlink>
        <a:srgbClr val="00BEA0"/>
      </a:hlink>
      <a:folHlink>
        <a:srgbClr val="929A9D"/>
      </a:folHlink>
    </a:clrScheme>
    <a:fontScheme name="WDC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Digi_16.9-Template-White_Conf_2021" id="{316D16EC-89BD-A244-B261-708A3C3E2B2E}" vid="{55510344-3B11-6C47-9599-C3F63EC58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WestDigi_16.9-Template-White_Conf_2021</Template>
  <TotalTime>1632</TotalTime>
  <Words>254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Office Theme</vt:lpstr>
      <vt:lpstr>NVMe Specifications</vt:lpstr>
      <vt:lpstr>Agenda</vt:lpstr>
      <vt:lpstr>SGL (Scatter Gather List)</vt:lpstr>
      <vt:lpstr>SGL</vt:lpstr>
      <vt:lpstr>SGL Segments</vt:lpstr>
      <vt:lpstr>SGL Descriptors </vt:lpstr>
      <vt:lpstr>SGL Data Block Descriptors</vt:lpstr>
      <vt:lpstr>SGL Bit Bucket Descriptors</vt:lpstr>
      <vt:lpstr>SGL Segment Descriptors</vt:lpstr>
      <vt:lpstr>SGL Last Segment Descriptors</vt:lpstr>
      <vt:lpstr>  </vt:lpstr>
      <vt:lpstr> </vt:lpstr>
      <vt:lpstr>Meta Data</vt:lpstr>
      <vt:lpstr>Completion Queue Entry</vt:lpstr>
      <vt:lpstr>Status Field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Best Practices</dc:title>
  <dc:creator>Sreenithi N</dc:creator>
  <cp:lastModifiedBy>Nilkantha Bhattacharjee</cp:lastModifiedBy>
  <cp:revision>33</cp:revision>
  <dcterms:created xsi:type="dcterms:W3CDTF">2022-02-21T13:39:40Z</dcterms:created>
  <dcterms:modified xsi:type="dcterms:W3CDTF">2022-05-05T05:33:32Z</dcterms:modified>
</cp:coreProperties>
</file>