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Barlow Condensed Heavy" charset="1" panose="00000A06000000000000"/>
      <p:regular r:id="rId22"/>
    </p:embeddedFont>
    <p:embeddedFont>
      <p:font typeface="Akzidenz-Grotesk Heavy" charset="1" panose="02000503050000020004"/>
      <p:regular r:id="rId23"/>
    </p:embeddedFont>
    <p:embeddedFont>
      <p:font typeface="Akzidenz-Grotesk Heavy Italics" charset="1" panose="02000003030000090004"/>
      <p:regular r:id="rId24"/>
    </p:embeddedFont>
    <p:embeddedFont>
      <p:font typeface="Aileron Bold" charset="1" panose="00000800000000000000"/>
      <p:regular r:id="rId25"/>
    </p:embeddedFont>
    <p:embeddedFont>
      <p:font typeface="Aileron" charset="1" panose="000005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23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24.png" Type="http://schemas.openxmlformats.org/officeDocument/2006/relationships/image"/><Relationship Id="rId7" Target="../media/image25.png" Type="http://schemas.openxmlformats.org/officeDocument/2006/relationships/image"/><Relationship Id="rId8" Target="../media/image2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27.png" Type="http://schemas.openxmlformats.org/officeDocument/2006/relationships/image"/><Relationship Id="rId7" Target="../media/image2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2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Relationship Id="rId6" Target="../media/image34.png" Type="http://schemas.openxmlformats.org/officeDocument/2006/relationships/image"/><Relationship Id="rId7" Target="../media/image3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0.jpe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21.png" Type="http://schemas.openxmlformats.org/officeDocument/2006/relationships/image"/><Relationship Id="rId7" Target="../media/image2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69396" y="867097"/>
            <a:ext cx="2544433" cy="2544433"/>
          </a:xfrm>
          <a:custGeom>
            <a:avLst/>
            <a:gdLst/>
            <a:ahLst/>
            <a:cxnLst/>
            <a:rect r="r" b="b" t="t" l="l"/>
            <a:pathLst>
              <a:path h="2544433" w="2544433">
                <a:moveTo>
                  <a:pt x="0" y="0"/>
                </a:moveTo>
                <a:lnTo>
                  <a:pt x="2544432" y="0"/>
                </a:lnTo>
                <a:lnTo>
                  <a:pt x="2544432" y="2544432"/>
                </a:lnTo>
                <a:lnTo>
                  <a:pt x="0" y="254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824122" y="1508461"/>
            <a:ext cx="11358448" cy="6104730"/>
            <a:chOff x="-1270" y="0"/>
            <a:chExt cx="5373370" cy="28879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373370" cy="2887980"/>
            </a:xfrm>
            <a:custGeom>
              <a:avLst/>
              <a:gdLst/>
              <a:ahLst/>
              <a:cxnLst/>
              <a:rect r="r" b="b" t="t" l="l"/>
              <a:pathLst>
                <a:path h="2887980" w="5373370">
                  <a:moveTo>
                    <a:pt x="5373370" y="621030"/>
                  </a:moveTo>
                  <a:cubicBezTo>
                    <a:pt x="5373370" y="963930"/>
                    <a:pt x="5095240" y="1242060"/>
                    <a:pt x="4752340" y="1242060"/>
                  </a:cubicBezTo>
                  <a:lnTo>
                    <a:pt x="3628390" y="1242060"/>
                  </a:lnTo>
                  <a:cubicBezTo>
                    <a:pt x="3602990" y="1242060"/>
                    <a:pt x="3582670" y="1263650"/>
                    <a:pt x="3582670" y="1289050"/>
                  </a:cubicBezTo>
                  <a:cubicBezTo>
                    <a:pt x="3582670" y="1380490"/>
                    <a:pt x="3562350" y="1466850"/>
                    <a:pt x="3528060" y="1545590"/>
                  </a:cubicBezTo>
                  <a:cubicBezTo>
                    <a:pt x="3506470" y="1592580"/>
                    <a:pt x="3540760" y="1645920"/>
                    <a:pt x="3592830" y="1645920"/>
                  </a:cubicBezTo>
                  <a:cubicBezTo>
                    <a:pt x="3935730" y="1645920"/>
                    <a:pt x="4213860" y="1924050"/>
                    <a:pt x="4213860" y="2266950"/>
                  </a:cubicBezTo>
                  <a:cubicBezTo>
                    <a:pt x="4213860" y="2609850"/>
                    <a:pt x="3935730" y="2887980"/>
                    <a:pt x="3592830" y="2887980"/>
                  </a:cubicBezTo>
                  <a:lnTo>
                    <a:pt x="1252220" y="2887980"/>
                  </a:lnTo>
                  <a:cubicBezTo>
                    <a:pt x="909320" y="2887980"/>
                    <a:pt x="631190" y="2609850"/>
                    <a:pt x="631190" y="2266950"/>
                  </a:cubicBezTo>
                  <a:cubicBezTo>
                    <a:pt x="631190" y="2175510"/>
                    <a:pt x="651510" y="2089150"/>
                    <a:pt x="685800" y="2010410"/>
                  </a:cubicBezTo>
                  <a:cubicBezTo>
                    <a:pt x="707390" y="1963420"/>
                    <a:pt x="673100" y="1910080"/>
                    <a:pt x="621030" y="1910080"/>
                  </a:cubicBezTo>
                  <a:cubicBezTo>
                    <a:pt x="278130" y="1910080"/>
                    <a:pt x="0" y="1631950"/>
                    <a:pt x="0" y="1289050"/>
                  </a:cubicBezTo>
                  <a:cubicBezTo>
                    <a:pt x="0" y="946150"/>
                    <a:pt x="278130" y="668020"/>
                    <a:pt x="621030" y="668020"/>
                  </a:cubicBezTo>
                  <a:lnTo>
                    <a:pt x="1744980" y="668020"/>
                  </a:lnTo>
                  <a:cubicBezTo>
                    <a:pt x="1770380" y="668020"/>
                    <a:pt x="1790700" y="647700"/>
                    <a:pt x="1790700" y="622300"/>
                  </a:cubicBezTo>
                  <a:lnTo>
                    <a:pt x="1790700" y="621030"/>
                  </a:lnTo>
                  <a:cubicBezTo>
                    <a:pt x="1790700" y="278130"/>
                    <a:pt x="2068830" y="0"/>
                    <a:pt x="2411730" y="0"/>
                  </a:cubicBezTo>
                  <a:lnTo>
                    <a:pt x="4751070" y="0"/>
                  </a:lnTo>
                  <a:cubicBezTo>
                    <a:pt x="5095240" y="0"/>
                    <a:pt x="5373370" y="278130"/>
                    <a:pt x="5373370" y="621030"/>
                  </a:cubicBezTo>
                  <a:close/>
                </a:path>
              </a:pathLst>
            </a:custGeom>
            <a:blipFill>
              <a:blip r:embed="rId4"/>
              <a:stretch>
                <a:fillRect l="0" t="-4422" r="0" b="-4422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1136521" y="1694943"/>
            <a:ext cx="2594369" cy="4588246"/>
            <a:chOff x="0" y="0"/>
            <a:chExt cx="683291" cy="120842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83291" cy="1208427"/>
            </a:xfrm>
            <a:custGeom>
              <a:avLst/>
              <a:gdLst/>
              <a:ahLst/>
              <a:cxnLst/>
              <a:rect r="r" b="b" t="t" l="l"/>
              <a:pathLst>
                <a:path h="1208427" w="683291">
                  <a:moveTo>
                    <a:pt x="152190" y="0"/>
                  </a:moveTo>
                  <a:lnTo>
                    <a:pt x="531100" y="0"/>
                  </a:lnTo>
                  <a:cubicBezTo>
                    <a:pt x="571464" y="0"/>
                    <a:pt x="610174" y="16034"/>
                    <a:pt x="638715" y="44576"/>
                  </a:cubicBezTo>
                  <a:cubicBezTo>
                    <a:pt x="667256" y="73117"/>
                    <a:pt x="683291" y="111827"/>
                    <a:pt x="683291" y="152190"/>
                  </a:cubicBezTo>
                  <a:lnTo>
                    <a:pt x="683291" y="1056237"/>
                  </a:lnTo>
                  <a:cubicBezTo>
                    <a:pt x="683291" y="1096600"/>
                    <a:pt x="667256" y="1135310"/>
                    <a:pt x="638715" y="1163852"/>
                  </a:cubicBezTo>
                  <a:cubicBezTo>
                    <a:pt x="610174" y="1192393"/>
                    <a:pt x="571464" y="1208427"/>
                    <a:pt x="531100" y="1208427"/>
                  </a:cubicBezTo>
                  <a:lnTo>
                    <a:pt x="152190" y="1208427"/>
                  </a:lnTo>
                  <a:cubicBezTo>
                    <a:pt x="111827" y="1208427"/>
                    <a:pt x="73117" y="1192393"/>
                    <a:pt x="44576" y="1163852"/>
                  </a:cubicBezTo>
                  <a:cubicBezTo>
                    <a:pt x="16034" y="1135310"/>
                    <a:pt x="0" y="1096600"/>
                    <a:pt x="0" y="1056237"/>
                  </a:cubicBezTo>
                  <a:lnTo>
                    <a:pt x="0" y="152190"/>
                  </a:lnTo>
                  <a:cubicBezTo>
                    <a:pt x="0" y="111827"/>
                    <a:pt x="16034" y="73117"/>
                    <a:pt x="44576" y="44576"/>
                  </a:cubicBezTo>
                  <a:cubicBezTo>
                    <a:pt x="73117" y="16034"/>
                    <a:pt x="111827" y="0"/>
                    <a:pt x="15219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683291" cy="12560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-2522313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149991" y="1079923"/>
            <a:ext cx="1025128" cy="1025128"/>
          </a:xfrm>
          <a:custGeom>
            <a:avLst/>
            <a:gdLst/>
            <a:ahLst/>
            <a:cxnLst/>
            <a:rect r="r" b="b" t="t" l="l"/>
            <a:pathLst>
              <a:path h="1025128" w="1025128">
                <a:moveTo>
                  <a:pt x="0" y="0"/>
                </a:moveTo>
                <a:lnTo>
                  <a:pt x="1025128" y="0"/>
                </a:lnTo>
                <a:lnTo>
                  <a:pt x="1025128" y="1025128"/>
                </a:lnTo>
                <a:lnTo>
                  <a:pt x="0" y="10251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547755" y="8247613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662555" y="0"/>
            <a:ext cx="806841" cy="564789"/>
          </a:xfrm>
          <a:custGeom>
            <a:avLst/>
            <a:gdLst/>
            <a:ahLst/>
            <a:cxnLst/>
            <a:rect r="r" b="b" t="t" l="l"/>
            <a:pathLst>
              <a:path h="564789" w="806841">
                <a:moveTo>
                  <a:pt x="0" y="0"/>
                </a:moveTo>
                <a:lnTo>
                  <a:pt x="806841" y="0"/>
                </a:lnTo>
                <a:lnTo>
                  <a:pt x="806841" y="564789"/>
                </a:lnTo>
                <a:lnTo>
                  <a:pt x="0" y="56478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412807" y="8799767"/>
            <a:ext cx="1483489" cy="458533"/>
          </a:xfrm>
          <a:custGeom>
            <a:avLst/>
            <a:gdLst/>
            <a:ahLst/>
            <a:cxnLst/>
            <a:rect r="r" b="b" t="t" l="l"/>
            <a:pathLst>
              <a:path h="458533" w="1483489">
                <a:moveTo>
                  <a:pt x="0" y="0"/>
                </a:moveTo>
                <a:lnTo>
                  <a:pt x="1483489" y="0"/>
                </a:lnTo>
                <a:lnTo>
                  <a:pt x="1483489" y="458533"/>
                </a:lnTo>
                <a:lnTo>
                  <a:pt x="0" y="45853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503346" y="663775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143449" y="3028963"/>
            <a:ext cx="9734623" cy="3254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64"/>
              </a:lnSpc>
            </a:pPr>
            <a:r>
              <a:rPr lang="en-US" sz="12198" b="true">
                <a:solidFill>
                  <a:srgbClr val="0E2F5F"/>
                </a:solidFill>
                <a:latin typeface="Barlow Condensed Heavy"/>
                <a:ea typeface="Barlow Condensed Heavy"/>
                <a:cs typeface="Barlow Condensed Heavy"/>
                <a:sym typeface="Barlow Condensed Heavy"/>
              </a:rPr>
              <a:t>BACKEND CONCEPTS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586005" y="6503268"/>
            <a:ext cx="7315200" cy="1391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40"/>
              </a:lnSpc>
            </a:pPr>
            <a:r>
              <a:rPr lang="en-US" sz="4000" b="true">
                <a:solidFill>
                  <a:srgbClr val="021828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Which covers Primary &amp; Secondary Topics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491798" y="8762620"/>
            <a:ext cx="5037925" cy="495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7"/>
              </a:lnSpc>
            </a:pPr>
            <a:r>
              <a:rPr lang="en-US" sz="2700" i="true" b="true">
                <a:solidFill>
                  <a:srgbClr val="021828"/>
                </a:solidFill>
                <a:latin typeface="Akzidenz-Grotesk Heavy Italics"/>
                <a:ea typeface="Akzidenz-Grotesk Heavy Italics"/>
                <a:cs typeface="Akzidenz-Grotesk Heavy Italics"/>
                <a:sym typeface="Akzidenz-Grotesk Heavy Italics"/>
              </a:rPr>
              <a:t>Kanishka Ganesan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3716485" y="7895188"/>
            <a:ext cx="1025128" cy="1025128"/>
          </a:xfrm>
          <a:custGeom>
            <a:avLst/>
            <a:gdLst/>
            <a:ahLst/>
            <a:cxnLst/>
            <a:rect r="r" b="b" t="t" l="l"/>
            <a:pathLst>
              <a:path h="1025128" w="1025128">
                <a:moveTo>
                  <a:pt x="0" y="0"/>
                </a:moveTo>
                <a:lnTo>
                  <a:pt x="1025127" y="0"/>
                </a:lnTo>
                <a:lnTo>
                  <a:pt x="1025127" y="1025127"/>
                </a:lnTo>
                <a:lnTo>
                  <a:pt x="0" y="10251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234172" y="-464913"/>
            <a:ext cx="1025128" cy="1025128"/>
          </a:xfrm>
          <a:custGeom>
            <a:avLst/>
            <a:gdLst/>
            <a:ahLst/>
            <a:cxnLst/>
            <a:rect r="r" b="b" t="t" l="l"/>
            <a:pathLst>
              <a:path h="1025128" w="1025128">
                <a:moveTo>
                  <a:pt x="0" y="0"/>
                </a:moveTo>
                <a:lnTo>
                  <a:pt x="1025128" y="0"/>
                </a:lnTo>
                <a:lnTo>
                  <a:pt x="1025128" y="1025128"/>
                </a:lnTo>
                <a:lnTo>
                  <a:pt x="0" y="10251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632289" y="4672717"/>
            <a:ext cx="4829892" cy="6409130"/>
            <a:chOff x="0" y="0"/>
            <a:chExt cx="1272070" cy="16880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72070" cy="1688001"/>
            </a:xfrm>
            <a:custGeom>
              <a:avLst/>
              <a:gdLst/>
              <a:ahLst/>
              <a:cxnLst/>
              <a:rect r="r" b="b" t="t" l="l"/>
              <a:pathLst>
                <a:path h="1688001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593429"/>
                  </a:lnTo>
                  <a:cubicBezTo>
                    <a:pt x="1272070" y="1618511"/>
                    <a:pt x="1262106" y="1642566"/>
                    <a:pt x="1244371" y="1660302"/>
                  </a:cubicBezTo>
                  <a:cubicBezTo>
                    <a:pt x="1226635" y="1678037"/>
                    <a:pt x="1202580" y="1688001"/>
                    <a:pt x="1177498" y="1688001"/>
                  </a:cubicBezTo>
                  <a:lnTo>
                    <a:pt x="94572" y="1688001"/>
                  </a:lnTo>
                  <a:cubicBezTo>
                    <a:pt x="42341" y="1688001"/>
                    <a:pt x="0" y="1645660"/>
                    <a:pt x="0" y="1593429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72070" cy="17356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019059" y="1712595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7"/>
                </a:lnTo>
                <a:lnTo>
                  <a:pt x="0" y="3790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779142" y="2461011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6" y="0"/>
                </a:lnTo>
                <a:lnTo>
                  <a:pt x="960316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807842" y="548542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6" y="0"/>
                </a:lnTo>
                <a:lnTo>
                  <a:pt x="960316" y="960316"/>
                </a:lnTo>
                <a:lnTo>
                  <a:pt x="0" y="9603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885163" y="9258300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668926" y="-480158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6"/>
                </a:lnTo>
                <a:lnTo>
                  <a:pt x="0" y="9603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1832905" y="6499223"/>
          <a:ext cx="9322726" cy="3600450"/>
        </p:xfrm>
        <a:graphic>
          <a:graphicData uri="http://schemas.openxmlformats.org/drawingml/2006/table">
            <a:tbl>
              <a:tblPr/>
              <a:tblGrid>
                <a:gridCol w="1737876"/>
                <a:gridCol w="2020919"/>
                <a:gridCol w="5563931"/>
              </a:tblGrid>
              <a:tr h="74126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Tool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Type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Best For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895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Postman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Manual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Functional Testing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126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Jest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Automated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Logic/Unit Testing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895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SuperTest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Automated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API Endpoint Testing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1" id="11"/>
          <p:cNvSpPr txBox="true"/>
          <p:nvPr/>
        </p:nvSpPr>
        <p:spPr>
          <a:xfrm rot="0">
            <a:off x="685833" y="443767"/>
            <a:ext cx="10716148" cy="698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3"/>
              </a:lnSpc>
            </a:pPr>
            <a:r>
              <a:rPr lang="en-US" sz="3900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Testing APIs → Postman, Jest, Super test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85833" y="1494492"/>
            <a:ext cx="8776947" cy="535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10"/>
              </a:lnSpc>
            </a:pPr>
            <a:r>
              <a:rPr lang="en-US" sz="3000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Postman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64845" y="2120257"/>
            <a:ext cx="15795870" cy="1153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4996" indent="-237498" lvl="1">
              <a:lnSpc>
                <a:spcPts val="3080"/>
              </a:lnSpc>
              <a:buFont typeface="Arial"/>
              <a:buChar char="•"/>
            </a:pP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GUI tool to send HTTP requests &amp; inspect responses.</a:t>
            </a:r>
          </a:p>
          <a:p>
            <a:pPr algn="just" marL="474996" indent="-237498" lvl="1">
              <a:lnSpc>
                <a:spcPts val="3080"/>
              </a:lnSpc>
              <a:buFont typeface="Arial"/>
              <a:buChar char="•"/>
            </a:pP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Supports GET, POST, PUT, DELETE.</a:t>
            </a:r>
          </a:p>
          <a:p>
            <a:pPr algn="just" marL="474996" indent="-237498" lvl="1">
              <a:lnSpc>
                <a:spcPts val="3080"/>
              </a:lnSpc>
              <a:buFont typeface="Arial"/>
              <a:buChar char="•"/>
            </a:pP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Add headers, JSON body, run collections.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85833" y="3403854"/>
            <a:ext cx="8776947" cy="535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10"/>
              </a:lnSpc>
            </a:pPr>
            <a:r>
              <a:rPr lang="en-US" sz="3000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Jest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64845" y="4024883"/>
            <a:ext cx="15795870" cy="763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4996" indent="-237498" lvl="1">
              <a:lnSpc>
                <a:spcPts val="3080"/>
              </a:lnSpc>
              <a:buFont typeface="Arial"/>
              <a:buChar char="•"/>
            </a:pP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Used for unit &amp; integration testing in Node.js.</a:t>
            </a:r>
          </a:p>
          <a:p>
            <a:pPr algn="just" marL="474996" indent="-237498" lvl="1">
              <a:lnSpc>
                <a:spcPts val="3080"/>
              </a:lnSpc>
              <a:buFont typeface="Arial"/>
              <a:buChar char="•"/>
            </a:pP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Zero setup, mocking, snapshot tests.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85833" y="5057775"/>
            <a:ext cx="8776947" cy="535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10"/>
              </a:lnSpc>
            </a:pPr>
            <a:r>
              <a:rPr lang="en-US" sz="3000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SuperTest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64845" y="5774055"/>
            <a:ext cx="15795870" cy="372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4996" indent="-237498" lvl="1">
              <a:lnSpc>
                <a:spcPts val="3080"/>
              </a:lnSpc>
              <a:buFont typeface="Arial"/>
              <a:buChar char="•"/>
            </a:pP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Works with Jest to test API endpoints directly.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632289" y="4672717"/>
            <a:ext cx="4829892" cy="6409130"/>
            <a:chOff x="0" y="0"/>
            <a:chExt cx="1272070" cy="16880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72070" cy="1688001"/>
            </a:xfrm>
            <a:custGeom>
              <a:avLst/>
              <a:gdLst/>
              <a:ahLst/>
              <a:cxnLst/>
              <a:rect r="r" b="b" t="t" l="l"/>
              <a:pathLst>
                <a:path h="1688001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593429"/>
                  </a:lnTo>
                  <a:cubicBezTo>
                    <a:pt x="1272070" y="1618511"/>
                    <a:pt x="1262106" y="1642566"/>
                    <a:pt x="1244371" y="1660302"/>
                  </a:cubicBezTo>
                  <a:cubicBezTo>
                    <a:pt x="1226635" y="1678037"/>
                    <a:pt x="1202580" y="1688001"/>
                    <a:pt x="1177498" y="1688001"/>
                  </a:cubicBezTo>
                  <a:lnTo>
                    <a:pt x="94572" y="1688001"/>
                  </a:lnTo>
                  <a:cubicBezTo>
                    <a:pt x="42341" y="1688001"/>
                    <a:pt x="0" y="1645660"/>
                    <a:pt x="0" y="1593429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72070" cy="17356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317103" y="4236023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59" y="0"/>
                </a:lnTo>
                <a:lnTo>
                  <a:pt x="1226459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779142" y="2461011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6" y="0"/>
                </a:lnTo>
                <a:lnTo>
                  <a:pt x="960316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807842" y="548542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6" y="0"/>
                </a:lnTo>
                <a:lnTo>
                  <a:pt x="960316" y="960316"/>
                </a:lnTo>
                <a:lnTo>
                  <a:pt x="0" y="9603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885163" y="9258300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668926" y="-480158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6"/>
                </a:lnTo>
                <a:lnTo>
                  <a:pt x="0" y="9603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494733" y="5742328"/>
            <a:ext cx="4590869" cy="4269907"/>
          </a:xfrm>
          <a:custGeom>
            <a:avLst/>
            <a:gdLst/>
            <a:ahLst/>
            <a:cxnLst/>
            <a:rect r="r" b="b" t="t" l="l"/>
            <a:pathLst>
              <a:path h="4269907" w="4590869">
                <a:moveTo>
                  <a:pt x="0" y="0"/>
                </a:moveTo>
                <a:lnTo>
                  <a:pt x="4590869" y="0"/>
                </a:lnTo>
                <a:lnTo>
                  <a:pt x="4590869" y="4269908"/>
                </a:lnTo>
                <a:lnTo>
                  <a:pt x="0" y="42699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687" r="0" b="-6829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85833" y="462817"/>
            <a:ext cx="10716148" cy="625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2"/>
              </a:lnSpc>
            </a:pPr>
            <a:r>
              <a:rPr lang="en-US" sz="3600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WebSocket → Real-time communication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47692" y="1388922"/>
            <a:ext cx="15795870" cy="1153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A two-way, full-duplex communication protocol enabling real-time data exchange between client and server over a single, persistent connection.</a:t>
            </a:r>
          </a:p>
          <a:p>
            <a:pPr algn="just">
              <a:lnSpc>
                <a:spcPts val="3080"/>
              </a:lnSpc>
            </a:pPr>
            <a:r>
              <a:rPr lang="en-US" sz="22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 ✅ Unlike HTTP (request–response), WebSocket stays open — perfect for chat, gaming, live updates, stock feeds, etc.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47692" y="2864968"/>
            <a:ext cx="8776947" cy="472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2"/>
              </a:lnSpc>
            </a:pPr>
            <a:r>
              <a:rPr lang="en-US" sz="2600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How It Works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46065" y="3449901"/>
            <a:ext cx="15795870" cy="1544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4996" indent="-237498" lvl="1">
              <a:lnSpc>
                <a:spcPts val="3080"/>
              </a:lnSpc>
              <a:buAutoNum type="arabicPeriod" startAt="1"/>
            </a:pP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Handshake → Client requests upgrade (ws:// / wss://)</a:t>
            </a:r>
          </a:p>
          <a:p>
            <a:pPr algn="just">
              <a:lnSpc>
                <a:spcPts val="3080"/>
              </a:lnSpc>
            </a:pPr>
            <a:r>
              <a:rPr lang="en-US" sz="22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    2. Connection Established → Server upgrades to WebSocket</a:t>
            </a:r>
          </a:p>
          <a:p>
            <a:pPr algn="just">
              <a:lnSpc>
                <a:spcPts val="3080"/>
              </a:lnSpc>
            </a:pPr>
            <a:r>
              <a:rPr lang="en-US" sz="22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    3.  Full Duplex → Both can send data anytime</a:t>
            </a:r>
          </a:p>
          <a:p>
            <a:pPr algn="just">
              <a:lnSpc>
                <a:spcPts val="3080"/>
              </a:lnSpc>
            </a:pPr>
            <a:r>
              <a:rPr lang="en-US" sz="22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    4.  Close → Either side can end the connection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47692" y="5318069"/>
            <a:ext cx="8776947" cy="472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2"/>
              </a:lnSpc>
            </a:pPr>
            <a:r>
              <a:rPr lang="en-US" sz="2600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In real-time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632289" y="4672717"/>
            <a:ext cx="4829892" cy="6409130"/>
            <a:chOff x="0" y="0"/>
            <a:chExt cx="1272070" cy="16880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72070" cy="1688001"/>
            </a:xfrm>
            <a:custGeom>
              <a:avLst/>
              <a:gdLst/>
              <a:ahLst/>
              <a:cxnLst/>
              <a:rect r="r" b="b" t="t" l="l"/>
              <a:pathLst>
                <a:path h="1688001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593429"/>
                  </a:lnTo>
                  <a:cubicBezTo>
                    <a:pt x="1272070" y="1618511"/>
                    <a:pt x="1262106" y="1642566"/>
                    <a:pt x="1244371" y="1660302"/>
                  </a:cubicBezTo>
                  <a:cubicBezTo>
                    <a:pt x="1226635" y="1678037"/>
                    <a:pt x="1202580" y="1688001"/>
                    <a:pt x="1177498" y="1688001"/>
                  </a:cubicBezTo>
                  <a:lnTo>
                    <a:pt x="94572" y="1688001"/>
                  </a:lnTo>
                  <a:cubicBezTo>
                    <a:pt x="42341" y="1688001"/>
                    <a:pt x="0" y="1645660"/>
                    <a:pt x="0" y="1593429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72070" cy="17356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317103" y="4236023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59" y="0"/>
                </a:lnTo>
                <a:lnTo>
                  <a:pt x="1226459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779142" y="2461011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6" y="0"/>
                </a:lnTo>
                <a:lnTo>
                  <a:pt x="960316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807842" y="548542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6" y="0"/>
                </a:lnTo>
                <a:lnTo>
                  <a:pt x="960316" y="960316"/>
                </a:lnTo>
                <a:lnTo>
                  <a:pt x="0" y="9603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885163" y="9258300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668926" y="-480158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6"/>
                </a:lnTo>
                <a:lnTo>
                  <a:pt x="0" y="9603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3254662" y="1871911"/>
          <a:ext cx="10630500" cy="5806330"/>
        </p:xfrm>
        <a:graphic>
          <a:graphicData uri="http://schemas.openxmlformats.org/drawingml/2006/table">
            <a:tbl>
              <a:tblPr/>
              <a:tblGrid>
                <a:gridCol w="2294765"/>
                <a:gridCol w="4205724"/>
                <a:gridCol w="4130012"/>
              </a:tblGrid>
              <a:tr h="73826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Feature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SQL (Relational)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NoSQL (Non-Relational)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391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Structure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Tables (rows, columns)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Collections, Documents, Key-Value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826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Schema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Fixed / Predefined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Dynamic / Flexible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826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Query Language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SQL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JSON / API-based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826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Scalability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Vertical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Horizontal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10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Examples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MySQL, PostgreSQL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</a:p>
                    <a:p>
                      <a:pPr algn="ctr">
                        <a:lnSpc>
                          <a:spcPts val="252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MongoDB, Cassandra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</a:p>
                    <a:p>
                      <a:pPr algn="ctr">
                        <a:lnSpc>
                          <a:spcPts val="252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826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Best For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Structured data, ACID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Unstructured, scalable data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11" id="11"/>
          <p:cNvSpPr/>
          <p:nvPr/>
        </p:nvSpPr>
        <p:spPr>
          <a:xfrm flipH="false" flipV="false" rot="0">
            <a:off x="5752692" y="6359077"/>
            <a:ext cx="3966303" cy="357045"/>
          </a:xfrm>
          <a:custGeom>
            <a:avLst/>
            <a:gdLst/>
            <a:ahLst/>
            <a:cxnLst/>
            <a:rect r="r" b="b" t="t" l="l"/>
            <a:pathLst>
              <a:path h="357045" w="3966303">
                <a:moveTo>
                  <a:pt x="0" y="0"/>
                </a:moveTo>
                <a:lnTo>
                  <a:pt x="3966303" y="0"/>
                </a:lnTo>
                <a:lnTo>
                  <a:pt x="3966303" y="357045"/>
                </a:lnTo>
                <a:lnTo>
                  <a:pt x="0" y="35704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038050" y="6222815"/>
            <a:ext cx="3611532" cy="493307"/>
          </a:xfrm>
          <a:custGeom>
            <a:avLst/>
            <a:gdLst/>
            <a:ahLst/>
            <a:cxnLst/>
            <a:rect r="r" b="b" t="t" l="l"/>
            <a:pathLst>
              <a:path h="493307" w="3611532">
                <a:moveTo>
                  <a:pt x="0" y="0"/>
                </a:moveTo>
                <a:lnTo>
                  <a:pt x="3611532" y="0"/>
                </a:lnTo>
                <a:lnTo>
                  <a:pt x="3611532" y="493307"/>
                </a:lnTo>
                <a:lnTo>
                  <a:pt x="0" y="49330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16227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254662" y="8435626"/>
            <a:ext cx="4863322" cy="1645348"/>
          </a:xfrm>
          <a:custGeom>
            <a:avLst/>
            <a:gdLst/>
            <a:ahLst/>
            <a:cxnLst/>
            <a:rect r="r" b="b" t="t" l="l"/>
            <a:pathLst>
              <a:path h="1645348" w="4863322">
                <a:moveTo>
                  <a:pt x="0" y="0"/>
                </a:moveTo>
                <a:lnTo>
                  <a:pt x="4863322" y="0"/>
                </a:lnTo>
                <a:lnTo>
                  <a:pt x="4863322" y="1645348"/>
                </a:lnTo>
                <a:lnTo>
                  <a:pt x="0" y="16453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85833" y="462817"/>
            <a:ext cx="11943408" cy="625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2"/>
              </a:lnSpc>
            </a:pPr>
            <a:r>
              <a:rPr lang="en-US" sz="3600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Database Design → SQL vs NoSQL, </a:t>
            </a:r>
            <a:r>
              <a:rPr lang="en-US" sz="3600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indexing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963928" y="7898198"/>
            <a:ext cx="10921234" cy="365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An index  is  a  data  structure  that  speeds  up  data  retrieval  by  avoiding  full  scan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85833" y="1432658"/>
            <a:ext cx="8776947" cy="472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2"/>
              </a:lnSpc>
            </a:pPr>
            <a:r>
              <a:rPr lang="en-US" sz="2600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SQL VS NoSQL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85833" y="7791771"/>
            <a:ext cx="8776947" cy="472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2"/>
              </a:lnSpc>
            </a:pPr>
            <a:r>
              <a:rPr lang="en-US" sz="2600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Indexing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632289" y="4672717"/>
            <a:ext cx="4829892" cy="6409130"/>
            <a:chOff x="0" y="0"/>
            <a:chExt cx="1272070" cy="16880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72070" cy="1688001"/>
            </a:xfrm>
            <a:custGeom>
              <a:avLst/>
              <a:gdLst/>
              <a:ahLst/>
              <a:cxnLst/>
              <a:rect r="r" b="b" t="t" l="l"/>
              <a:pathLst>
                <a:path h="1688001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593429"/>
                  </a:lnTo>
                  <a:cubicBezTo>
                    <a:pt x="1272070" y="1618511"/>
                    <a:pt x="1262106" y="1642566"/>
                    <a:pt x="1244371" y="1660302"/>
                  </a:cubicBezTo>
                  <a:cubicBezTo>
                    <a:pt x="1226635" y="1678037"/>
                    <a:pt x="1202580" y="1688001"/>
                    <a:pt x="1177498" y="1688001"/>
                  </a:cubicBezTo>
                  <a:lnTo>
                    <a:pt x="94572" y="1688001"/>
                  </a:lnTo>
                  <a:cubicBezTo>
                    <a:pt x="42341" y="1688001"/>
                    <a:pt x="0" y="1645660"/>
                    <a:pt x="0" y="1593429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72070" cy="17356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317103" y="4236023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59" y="0"/>
                </a:lnTo>
                <a:lnTo>
                  <a:pt x="1226459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779142" y="2461011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6" y="0"/>
                </a:lnTo>
                <a:lnTo>
                  <a:pt x="960316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807842" y="548542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6" y="0"/>
                </a:lnTo>
                <a:lnTo>
                  <a:pt x="960316" y="960316"/>
                </a:lnTo>
                <a:lnTo>
                  <a:pt x="0" y="9603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885163" y="9258300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668926" y="-480158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6"/>
                </a:lnTo>
                <a:lnTo>
                  <a:pt x="0" y="9603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41892" y="8345103"/>
            <a:ext cx="8020888" cy="1393355"/>
          </a:xfrm>
          <a:custGeom>
            <a:avLst/>
            <a:gdLst/>
            <a:ahLst/>
            <a:cxnLst/>
            <a:rect r="r" b="b" t="t" l="l"/>
            <a:pathLst>
              <a:path h="1393355" w="8020888">
                <a:moveTo>
                  <a:pt x="0" y="0"/>
                </a:moveTo>
                <a:lnTo>
                  <a:pt x="8020889" y="0"/>
                </a:lnTo>
                <a:lnTo>
                  <a:pt x="8020889" y="1393355"/>
                </a:lnTo>
                <a:lnTo>
                  <a:pt x="0" y="13933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143579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41892" y="4847338"/>
            <a:ext cx="8110029" cy="1705851"/>
          </a:xfrm>
          <a:custGeom>
            <a:avLst/>
            <a:gdLst/>
            <a:ahLst/>
            <a:cxnLst/>
            <a:rect r="r" b="b" t="t" l="l"/>
            <a:pathLst>
              <a:path h="1705851" w="8110029">
                <a:moveTo>
                  <a:pt x="0" y="0"/>
                </a:moveTo>
                <a:lnTo>
                  <a:pt x="8110029" y="0"/>
                </a:lnTo>
                <a:lnTo>
                  <a:pt x="8110029" y="1705851"/>
                </a:lnTo>
                <a:lnTo>
                  <a:pt x="0" y="170585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-29297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85833" y="475234"/>
            <a:ext cx="15857729" cy="553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7"/>
              </a:lnSpc>
            </a:pPr>
            <a:r>
              <a:rPr lang="en-US" sz="3100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Cloud Basics → Deploy APIs using AWS </a:t>
            </a:r>
            <a:r>
              <a:rPr lang="en-US" sz="3100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Lambda / Azure Functions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27849" y="2104778"/>
            <a:ext cx="12657313" cy="763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4996" indent="-237498" lvl="1">
              <a:lnSpc>
                <a:spcPts val="3080"/>
              </a:lnSpc>
              <a:buFont typeface="Arial"/>
              <a:buChar char="•"/>
            </a:pP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Hosting APIs/applications on cloud platforms (AWS, Azure, GCP) instead of local servers.</a:t>
            </a:r>
          </a:p>
          <a:p>
            <a:pPr algn="just" marL="474996" indent="-237498" lvl="1">
              <a:lnSpc>
                <a:spcPts val="3080"/>
              </a:lnSpc>
              <a:buFont typeface="Arial"/>
              <a:buChar char="•"/>
            </a:pP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 Ensures scalability, high availability, and cost efficiency.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85833" y="1432658"/>
            <a:ext cx="8776947" cy="472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2"/>
              </a:lnSpc>
            </a:pPr>
            <a:r>
              <a:rPr lang="en-US" sz="2600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Cloud Deployment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85833" y="3354651"/>
            <a:ext cx="8776947" cy="444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5"/>
              </a:lnSpc>
            </a:pPr>
            <a:r>
              <a:rPr lang="en-US" sz="2500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AWS Lambda (Serverless Deployment)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27849" y="3922145"/>
            <a:ext cx="12657313" cy="763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4996" indent="-237498" lvl="1">
              <a:lnSpc>
                <a:spcPts val="3080"/>
              </a:lnSpc>
              <a:buFont typeface="Arial"/>
              <a:buChar char="•"/>
            </a:pP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Run backend code without managing servers.</a:t>
            </a:r>
          </a:p>
          <a:p>
            <a:pPr algn="just" marL="474996" indent="-237498" lvl="1">
              <a:lnSpc>
                <a:spcPts val="3080"/>
              </a:lnSpc>
              <a:buFont typeface="Arial"/>
              <a:buChar char="•"/>
            </a:pP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 Scales automatically and charges only for execution time.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85833" y="6676138"/>
            <a:ext cx="8776947" cy="444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5"/>
              </a:lnSpc>
            </a:pPr>
            <a:r>
              <a:rPr lang="en-US" sz="2500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Azure Functions (Microsoft Cloud)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27849" y="7158738"/>
            <a:ext cx="14089253" cy="763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4996" indent="-237498" lvl="1">
              <a:lnSpc>
                <a:spcPts val="3080"/>
              </a:lnSpc>
              <a:buFont typeface="Arial"/>
              <a:buChar char="•"/>
            </a:pP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Azure Function is a serverless, event-driven compute service by Microsoft Azure that lets you run small pieces of code (functions) without managing servers.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632289" y="4672717"/>
            <a:ext cx="4829892" cy="6409130"/>
            <a:chOff x="0" y="0"/>
            <a:chExt cx="1272070" cy="16880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72070" cy="1688001"/>
            </a:xfrm>
            <a:custGeom>
              <a:avLst/>
              <a:gdLst/>
              <a:ahLst/>
              <a:cxnLst/>
              <a:rect r="r" b="b" t="t" l="l"/>
              <a:pathLst>
                <a:path h="1688001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593429"/>
                  </a:lnTo>
                  <a:cubicBezTo>
                    <a:pt x="1272070" y="1618511"/>
                    <a:pt x="1262106" y="1642566"/>
                    <a:pt x="1244371" y="1660302"/>
                  </a:cubicBezTo>
                  <a:cubicBezTo>
                    <a:pt x="1226635" y="1678037"/>
                    <a:pt x="1202580" y="1688001"/>
                    <a:pt x="1177498" y="1688001"/>
                  </a:cubicBezTo>
                  <a:lnTo>
                    <a:pt x="94572" y="1688001"/>
                  </a:lnTo>
                  <a:cubicBezTo>
                    <a:pt x="42341" y="1688001"/>
                    <a:pt x="0" y="1645660"/>
                    <a:pt x="0" y="1593429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72070" cy="17356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317103" y="4236023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59" y="0"/>
                </a:lnTo>
                <a:lnTo>
                  <a:pt x="1226459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779142" y="2461011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6" y="0"/>
                </a:lnTo>
                <a:lnTo>
                  <a:pt x="960316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807842" y="548542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6" y="0"/>
                </a:lnTo>
                <a:lnTo>
                  <a:pt x="960316" y="960316"/>
                </a:lnTo>
                <a:lnTo>
                  <a:pt x="0" y="9603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885163" y="9258300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668926" y="-480158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6"/>
                </a:lnTo>
                <a:lnTo>
                  <a:pt x="0" y="9603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27849" y="4274123"/>
            <a:ext cx="12657313" cy="1934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4996" indent="-237498" lvl="1">
              <a:lnSpc>
                <a:spcPts val="3080"/>
              </a:lnSpc>
              <a:buFont typeface="Arial"/>
              <a:buChar char="•"/>
            </a:pP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System handles more load by adding resources.</a:t>
            </a:r>
          </a:p>
          <a:p>
            <a:pPr algn="just" marL="474996" indent="-237498" lvl="1">
              <a:lnSpc>
                <a:spcPts val="3080"/>
              </a:lnSpc>
              <a:buFont typeface="Arial"/>
              <a:buChar char="•"/>
            </a:pP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Vertical: more CPU/RAM; Horizontal: more servers.</a:t>
            </a:r>
          </a:p>
          <a:p>
            <a:pPr algn="just" marL="474996" indent="-237498" lvl="1">
              <a:lnSpc>
                <a:spcPts val="3080"/>
              </a:lnSpc>
              <a:buFont typeface="Arial"/>
              <a:buChar char="•"/>
            </a:pP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Stateless APIs → easy horizontal scaling.</a:t>
            </a:r>
          </a:p>
          <a:p>
            <a:pPr algn="just" marL="474996" indent="-237498" lvl="1">
              <a:lnSpc>
                <a:spcPts val="3080"/>
              </a:lnSpc>
              <a:buFont typeface="Arial"/>
              <a:buChar char="•"/>
            </a:pP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Example: Multiple API servers behind a Load Balancer (AWS ELB/Nginx).</a:t>
            </a:r>
          </a:p>
          <a:p>
            <a:pPr algn="just">
              <a:lnSpc>
                <a:spcPts val="3080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787219" y="7708256"/>
            <a:ext cx="10361865" cy="1517069"/>
          </a:xfrm>
          <a:custGeom>
            <a:avLst/>
            <a:gdLst/>
            <a:ahLst/>
            <a:cxnLst/>
            <a:rect r="r" b="b" t="t" l="l"/>
            <a:pathLst>
              <a:path h="1517069" w="10361865">
                <a:moveTo>
                  <a:pt x="0" y="0"/>
                </a:moveTo>
                <a:lnTo>
                  <a:pt x="10361865" y="0"/>
                </a:lnTo>
                <a:lnTo>
                  <a:pt x="10361865" y="1517069"/>
                </a:lnTo>
                <a:lnTo>
                  <a:pt x="0" y="151706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85833" y="475234"/>
            <a:ext cx="15857729" cy="553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7"/>
              </a:lnSpc>
            </a:pPr>
            <a:r>
              <a:rPr lang="en-US" sz="3100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System Design → Stateless APIs, </a:t>
            </a:r>
            <a:r>
              <a:rPr lang="en-US" sz="3100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scalability, caching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27849" y="2104778"/>
            <a:ext cx="12657313" cy="1544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4996" indent="-237498" lvl="1">
              <a:lnSpc>
                <a:spcPts val="3080"/>
              </a:lnSpc>
              <a:buFont typeface="Arial"/>
              <a:buChar char="•"/>
            </a:pP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Each request is independent; server doesn’t store session data.</a:t>
            </a:r>
          </a:p>
          <a:p>
            <a:pPr algn="just" marL="474996" indent="-237498" lvl="1">
              <a:lnSpc>
                <a:spcPts val="3080"/>
              </a:lnSpc>
              <a:buFont typeface="Arial"/>
              <a:buChar char="•"/>
            </a:pP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Info (e.g., JWT token) sent with each request.</a:t>
            </a:r>
          </a:p>
          <a:p>
            <a:pPr algn="just" marL="474996" indent="-237498" lvl="1">
              <a:lnSpc>
                <a:spcPts val="3080"/>
              </a:lnSpc>
              <a:buFont typeface="Arial"/>
              <a:buChar char="•"/>
            </a:pP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✅ Improves scalability &amp; fault tolerance.</a:t>
            </a:r>
          </a:p>
          <a:p>
            <a:pPr algn="just">
              <a:lnSpc>
                <a:spcPts val="3080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685833" y="1432658"/>
            <a:ext cx="8776947" cy="472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2"/>
              </a:lnSpc>
            </a:pPr>
            <a:r>
              <a:rPr lang="en-US" sz="2600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Stateless APIs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85833" y="3820546"/>
            <a:ext cx="8776947" cy="444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5"/>
              </a:lnSpc>
            </a:pPr>
            <a:r>
              <a:rPr lang="en-US" sz="2500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Scalability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85833" y="6121973"/>
            <a:ext cx="8776947" cy="444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5"/>
              </a:lnSpc>
            </a:pPr>
            <a:r>
              <a:rPr lang="en-US" sz="2500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Caching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27849" y="6766498"/>
            <a:ext cx="14089253" cy="763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4996" indent="-237498" lvl="1">
              <a:lnSpc>
                <a:spcPts val="3080"/>
              </a:lnSpc>
              <a:buFont typeface="Arial"/>
              <a:buChar char="•"/>
            </a:pP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Temporarily store frequently used data → faster responses.</a:t>
            </a:r>
          </a:p>
          <a:p>
            <a:pPr algn="just" marL="474996" indent="-237498" lvl="1">
              <a:lnSpc>
                <a:spcPts val="3080"/>
              </a:lnSpc>
              <a:buFont typeface="Arial"/>
              <a:buChar char="•"/>
            </a:pP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Types: Client-side, Server-side (Redis/Memcached), CDN.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27849" y="9365714"/>
            <a:ext cx="14089253" cy="372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💡 Together: Stateless APIs + Scalability + Caching → fast, reliable, cloud-ready APIs.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632289" y="4672717"/>
            <a:ext cx="4829892" cy="6409130"/>
            <a:chOff x="0" y="0"/>
            <a:chExt cx="1272070" cy="16880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72070" cy="1688001"/>
            </a:xfrm>
            <a:custGeom>
              <a:avLst/>
              <a:gdLst/>
              <a:ahLst/>
              <a:cxnLst/>
              <a:rect r="r" b="b" t="t" l="l"/>
              <a:pathLst>
                <a:path h="1688001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593429"/>
                  </a:lnTo>
                  <a:cubicBezTo>
                    <a:pt x="1272070" y="1618511"/>
                    <a:pt x="1262106" y="1642566"/>
                    <a:pt x="1244371" y="1660302"/>
                  </a:cubicBezTo>
                  <a:cubicBezTo>
                    <a:pt x="1226635" y="1678037"/>
                    <a:pt x="1202580" y="1688001"/>
                    <a:pt x="1177498" y="1688001"/>
                  </a:cubicBezTo>
                  <a:lnTo>
                    <a:pt x="94572" y="1688001"/>
                  </a:lnTo>
                  <a:cubicBezTo>
                    <a:pt x="42341" y="1688001"/>
                    <a:pt x="0" y="1645660"/>
                    <a:pt x="0" y="1593429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72070" cy="17356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317103" y="4236023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59" y="0"/>
                </a:lnTo>
                <a:lnTo>
                  <a:pt x="1226459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779142" y="2461011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6" y="0"/>
                </a:lnTo>
                <a:lnTo>
                  <a:pt x="960316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807842" y="548542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6" y="0"/>
                </a:lnTo>
                <a:lnTo>
                  <a:pt x="960316" y="960316"/>
                </a:lnTo>
                <a:lnTo>
                  <a:pt x="0" y="9603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885163" y="9258300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668926" y="-480158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6"/>
                </a:lnTo>
                <a:lnTo>
                  <a:pt x="0" y="9603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85833" y="475234"/>
            <a:ext cx="15857729" cy="553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37"/>
              </a:lnSpc>
            </a:pPr>
            <a:r>
              <a:rPr lang="en-US" sz="3100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LLM API Usage &amp; RAG → Integrating APIs with AI-Powered Workflows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85833" y="1442183"/>
            <a:ext cx="8776947" cy="444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5"/>
              </a:lnSpc>
            </a:pPr>
            <a:r>
              <a:rPr lang="en-US" sz="2500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LLM API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27849" y="2036415"/>
            <a:ext cx="15244499" cy="1153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4996" indent="-237498" lvl="1">
              <a:lnSpc>
                <a:spcPts val="3080"/>
              </a:lnSpc>
              <a:buFont typeface="Arial"/>
              <a:buChar char="•"/>
            </a:pP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LLM (Large Language Model) is an AI trained on huge text datasets to understand and generate human-like language.</a:t>
            </a:r>
          </a:p>
          <a:p>
            <a:pPr algn="just" marL="474996" indent="-237498" lvl="1">
              <a:lnSpc>
                <a:spcPts val="3080"/>
              </a:lnSpc>
              <a:buFont typeface="Arial"/>
              <a:buChar char="•"/>
            </a:pP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 It powers tasks like chatbots, summarization, translation, coding, and Q&amp;A.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85833" y="5926779"/>
            <a:ext cx="8776947" cy="444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5"/>
              </a:lnSpc>
            </a:pPr>
            <a:r>
              <a:rPr lang="en-US" sz="2500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RAG (Retrieval-Augmented Generation)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43036" y="3972886"/>
            <a:ext cx="14089253" cy="1544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4996" indent="-237498" lvl="1">
              <a:lnSpc>
                <a:spcPts val="3080"/>
              </a:lnSpc>
              <a:buAutoNum type="arabicPeriod" startAt="1"/>
            </a:pP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 Input Prompt: You give text input (question, instruction, or data).</a:t>
            </a:r>
          </a:p>
          <a:p>
            <a:pPr algn="just">
              <a:lnSpc>
                <a:spcPts val="3080"/>
              </a:lnSpc>
            </a:pPr>
            <a:r>
              <a:rPr lang="en-US" sz="22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    2. Tokenization: Text is split into smaller pieces (tokens).</a:t>
            </a:r>
          </a:p>
          <a:p>
            <a:pPr algn="just">
              <a:lnSpc>
                <a:spcPts val="3080"/>
              </a:lnSpc>
            </a:pPr>
            <a:r>
              <a:rPr lang="en-US" sz="22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    3.  Model Processing: The LLM predicts the next best token using patterns learned during training.</a:t>
            </a:r>
          </a:p>
          <a:p>
            <a:pPr algn="just">
              <a:lnSpc>
                <a:spcPts val="3080"/>
              </a:lnSpc>
            </a:pPr>
            <a:r>
              <a:rPr lang="en-US" sz="22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    4. Response Generation: Tokens are combined to form a coherent answer.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85833" y="3447742"/>
            <a:ext cx="15244499" cy="372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How it works ?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99063" y="6523678"/>
            <a:ext cx="15244499" cy="1153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4996" indent="-237498" lvl="1">
              <a:lnSpc>
                <a:spcPts val="3080"/>
              </a:lnSpc>
              <a:buFont typeface="Arial"/>
              <a:buChar char="•"/>
            </a:pP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RAG = Retrieval + Generation</a:t>
            </a:r>
          </a:p>
          <a:p>
            <a:pPr algn="just" marL="474996" indent="-237498" lvl="1">
              <a:lnSpc>
                <a:spcPts val="3080"/>
              </a:lnSpc>
              <a:buFont typeface="Arial"/>
              <a:buChar char="•"/>
            </a:pP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 It’s an AI technique that combines external knowledge retrieval with LLM text generation to produce more accurate and up-to-date responses.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43036" y="8194139"/>
            <a:ext cx="14089253" cy="1544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    1. User Query → Ask a question</a:t>
            </a:r>
          </a:p>
          <a:p>
            <a:pPr algn="just">
              <a:lnSpc>
                <a:spcPts val="3080"/>
              </a:lnSpc>
            </a:pPr>
            <a:r>
              <a:rPr lang="en-US" sz="22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    2. Retriever → Searches external sources (DB, PDFs, APIs, etc.)</a:t>
            </a:r>
          </a:p>
          <a:p>
            <a:pPr algn="just">
              <a:lnSpc>
                <a:spcPts val="3080"/>
              </a:lnSpc>
            </a:pPr>
            <a:r>
              <a:rPr lang="en-US" sz="22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    3. Augmentation → Retrieved info is added to the prompt</a:t>
            </a:r>
          </a:p>
          <a:p>
            <a:pPr algn="just">
              <a:lnSpc>
                <a:spcPts val="3080"/>
              </a:lnSpc>
            </a:pPr>
            <a:r>
              <a:rPr lang="en-US" sz="22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    4. Generator (LLM) → Creates a final, context-rich answer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85833" y="7749434"/>
            <a:ext cx="15244499" cy="372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How it works ?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70689" y="3176727"/>
            <a:ext cx="9346622" cy="3896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58"/>
              </a:lnSpc>
            </a:pPr>
            <a:r>
              <a:rPr lang="en-US" b="true" sz="16848">
                <a:solidFill>
                  <a:srgbClr val="0E2F5F"/>
                </a:solidFill>
                <a:latin typeface="Barlow Condensed Heavy"/>
                <a:ea typeface="Barlow Condensed Heavy"/>
                <a:cs typeface="Barlow Condensed Heavy"/>
                <a:sym typeface="Barlow Condensed Heavy"/>
              </a:rPr>
              <a:t>THANK YOU!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7511163" y="7791225"/>
            <a:ext cx="305535" cy="302202"/>
          </a:xfrm>
          <a:custGeom>
            <a:avLst/>
            <a:gdLst/>
            <a:ahLst/>
            <a:cxnLst/>
            <a:rect r="r" b="b" t="t" l="l"/>
            <a:pathLst>
              <a:path h="302202" w="305535">
                <a:moveTo>
                  <a:pt x="0" y="0"/>
                </a:moveTo>
                <a:lnTo>
                  <a:pt x="305535" y="0"/>
                </a:lnTo>
                <a:lnTo>
                  <a:pt x="305535" y="302203"/>
                </a:lnTo>
                <a:lnTo>
                  <a:pt x="0" y="3022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424608" y="-1072654"/>
            <a:ext cx="11438784" cy="2839490"/>
            <a:chOff x="0" y="0"/>
            <a:chExt cx="3012684" cy="7478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012684" cy="747849"/>
            </a:xfrm>
            <a:custGeom>
              <a:avLst/>
              <a:gdLst/>
              <a:ahLst/>
              <a:cxnLst/>
              <a:rect r="r" b="b" t="t" l="l"/>
              <a:pathLst>
                <a:path h="747849" w="3012684">
                  <a:moveTo>
                    <a:pt x="39932" y="0"/>
                  </a:moveTo>
                  <a:lnTo>
                    <a:pt x="2972752" y="0"/>
                  </a:lnTo>
                  <a:cubicBezTo>
                    <a:pt x="2994806" y="0"/>
                    <a:pt x="3012684" y="17878"/>
                    <a:pt x="3012684" y="39932"/>
                  </a:cubicBezTo>
                  <a:lnTo>
                    <a:pt x="3012684" y="707917"/>
                  </a:lnTo>
                  <a:cubicBezTo>
                    <a:pt x="3012684" y="729971"/>
                    <a:pt x="2994806" y="747849"/>
                    <a:pt x="2972752" y="747849"/>
                  </a:cubicBezTo>
                  <a:lnTo>
                    <a:pt x="39932" y="747849"/>
                  </a:lnTo>
                  <a:cubicBezTo>
                    <a:pt x="17878" y="747849"/>
                    <a:pt x="0" y="729971"/>
                    <a:pt x="0" y="707917"/>
                  </a:cubicBezTo>
                  <a:lnTo>
                    <a:pt x="0" y="39932"/>
                  </a:lnTo>
                  <a:cubicBezTo>
                    <a:pt x="0" y="17878"/>
                    <a:pt x="17878" y="0"/>
                    <a:pt x="39932" y="0"/>
                  </a:cubicBezTo>
                  <a:close/>
                </a:path>
              </a:pathLst>
            </a:custGeom>
            <a:solidFill>
              <a:srgbClr val="E1EDFC"/>
            </a:solidFill>
            <a:ln cap="rnd">
              <a:noFill/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3012684" cy="795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395527" y="1028700"/>
            <a:ext cx="1496945" cy="1496945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8673581" y="1447879"/>
            <a:ext cx="940838" cy="658587"/>
          </a:xfrm>
          <a:custGeom>
            <a:avLst/>
            <a:gdLst/>
            <a:ahLst/>
            <a:cxnLst/>
            <a:rect r="r" b="b" t="t" l="l"/>
            <a:pathLst>
              <a:path h="658587" w="940838">
                <a:moveTo>
                  <a:pt x="0" y="0"/>
                </a:moveTo>
                <a:lnTo>
                  <a:pt x="940838" y="0"/>
                </a:lnTo>
                <a:lnTo>
                  <a:pt x="940838" y="658587"/>
                </a:lnTo>
                <a:lnTo>
                  <a:pt x="0" y="6585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424608" y="4750679"/>
            <a:ext cx="1519327" cy="469610"/>
          </a:xfrm>
          <a:custGeom>
            <a:avLst/>
            <a:gdLst/>
            <a:ahLst/>
            <a:cxnLst/>
            <a:rect r="r" b="b" t="t" l="l"/>
            <a:pathLst>
              <a:path h="469610" w="1519327">
                <a:moveTo>
                  <a:pt x="0" y="0"/>
                </a:moveTo>
                <a:lnTo>
                  <a:pt x="1519327" y="0"/>
                </a:lnTo>
                <a:lnTo>
                  <a:pt x="1519327" y="469610"/>
                </a:lnTo>
                <a:lnTo>
                  <a:pt x="0" y="4696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3344065" y="4750679"/>
            <a:ext cx="1519327" cy="469610"/>
          </a:xfrm>
          <a:custGeom>
            <a:avLst/>
            <a:gdLst/>
            <a:ahLst/>
            <a:cxnLst/>
            <a:rect r="r" b="b" t="t" l="l"/>
            <a:pathLst>
              <a:path h="469610" w="1519327">
                <a:moveTo>
                  <a:pt x="1519327" y="0"/>
                </a:moveTo>
                <a:lnTo>
                  <a:pt x="0" y="0"/>
                </a:lnTo>
                <a:lnTo>
                  <a:pt x="0" y="469610"/>
                </a:lnTo>
                <a:lnTo>
                  <a:pt x="1519327" y="469610"/>
                </a:lnTo>
                <a:lnTo>
                  <a:pt x="15193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0" y="8996715"/>
            <a:ext cx="18288000" cy="1290285"/>
            <a:chOff x="0" y="0"/>
            <a:chExt cx="4816593" cy="33982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816592" cy="339828"/>
            </a:xfrm>
            <a:custGeom>
              <a:avLst/>
              <a:gdLst/>
              <a:ahLst/>
              <a:cxnLst/>
              <a:rect r="r" b="b" t="t" l="l"/>
              <a:pathLst>
                <a:path h="33982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39828"/>
                  </a:lnTo>
                  <a:lnTo>
                    <a:pt x="0" y="339828"/>
                  </a:lnTo>
                  <a:close/>
                </a:path>
              </a:pathLst>
            </a:custGeom>
            <a:solidFill>
              <a:srgbClr val="0E2F5F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4816593" cy="3874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734028" y="6733028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4392170"/>
            <a:ext cx="5650143" cy="5894830"/>
            <a:chOff x="0" y="0"/>
            <a:chExt cx="1488104" cy="155254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88104" cy="1552548"/>
            </a:xfrm>
            <a:custGeom>
              <a:avLst/>
              <a:gdLst/>
              <a:ahLst/>
              <a:cxnLst/>
              <a:rect r="r" b="b" t="t" l="l"/>
              <a:pathLst>
                <a:path h="1552548" w="1488104">
                  <a:moveTo>
                    <a:pt x="0" y="0"/>
                  </a:moveTo>
                  <a:lnTo>
                    <a:pt x="1488104" y="0"/>
                  </a:lnTo>
                  <a:lnTo>
                    <a:pt x="1488104" y="1552548"/>
                  </a:lnTo>
                  <a:lnTo>
                    <a:pt x="0" y="1552548"/>
                  </a:ln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488104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1689442"/>
            <a:ext cx="5650143" cy="565014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39285" t="0" r="-39285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4648406" y="1028700"/>
            <a:ext cx="1858734" cy="185873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5277754" y="1509529"/>
            <a:ext cx="600038" cy="897076"/>
          </a:xfrm>
          <a:custGeom>
            <a:avLst/>
            <a:gdLst/>
            <a:ahLst/>
            <a:cxnLst/>
            <a:rect r="r" b="b" t="t" l="l"/>
            <a:pathLst>
              <a:path h="897076" w="600038">
                <a:moveTo>
                  <a:pt x="0" y="0"/>
                </a:moveTo>
                <a:lnTo>
                  <a:pt x="600038" y="0"/>
                </a:lnTo>
                <a:lnTo>
                  <a:pt x="600038" y="897076"/>
                </a:lnTo>
                <a:lnTo>
                  <a:pt x="0" y="8970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558327" y="7453986"/>
            <a:ext cx="2763919" cy="882511"/>
          </a:xfrm>
          <a:custGeom>
            <a:avLst/>
            <a:gdLst/>
            <a:ahLst/>
            <a:cxnLst/>
            <a:rect r="r" b="b" t="t" l="l"/>
            <a:pathLst>
              <a:path h="882511" w="2763919">
                <a:moveTo>
                  <a:pt x="0" y="0"/>
                </a:moveTo>
                <a:lnTo>
                  <a:pt x="2763918" y="0"/>
                </a:lnTo>
                <a:lnTo>
                  <a:pt x="2763918" y="882511"/>
                </a:lnTo>
                <a:lnTo>
                  <a:pt x="0" y="8825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731524" y="7665975"/>
            <a:ext cx="1483489" cy="458533"/>
          </a:xfrm>
          <a:custGeom>
            <a:avLst/>
            <a:gdLst/>
            <a:ahLst/>
            <a:cxnLst/>
            <a:rect r="r" b="b" t="t" l="l"/>
            <a:pathLst>
              <a:path h="458533" w="1483489">
                <a:moveTo>
                  <a:pt x="0" y="0"/>
                </a:moveTo>
                <a:lnTo>
                  <a:pt x="1483490" y="0"/>
                </a:lnTo>
                <a:lnTo>
                  <a:pt x="1483490" y="458533"/>
                </a:lnTo>
                <a:lnTo>
                  <a:pt x="0" y="45853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558327" y="4354070"/>
            <a:ext cx="7803709" cy="2715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This presentation covers modern backend and API development concepts.Topics include Node.js, RESTful APIs, Authentication, Testing, WebSockets, Database Design, Cloud Deployment, System Design, and AI API integration. Objective: To understand how to design, develop, test, and deploy scalable APIs, including integrating them with AI-powered workflows.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558327" y="3136568"/>
            <a:ext cx="4904983" cy="1080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19"/>
              </a:lnSpc>
            </a:pPr>
            <a:r>
              <a:rPr lang="en-US" sz="5999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Introduction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6264511" y="5348601"/>
            <a:ext cx="1025128" cy="1025128"/>
          </a:xfrm>
          <a:custGeom>
            <a:avLst/>
            <a:gdLst/>
            <a:ahLst/>
            <a:cxnLst/>
            <a:rect r="r" b="b" t="t" l="l"/>
            <a:pathLst>
              <a:path h="1025128" w="1025128">
                <a:moveTo>
                  <a:pt x="0" y="0"/>
                </a:moveTo>
                <a:lnTo>
                  <a:pt x="1025128" y="0"/>
                </a:lnTo>
                <a:lnTo>
                  <a:pt x="1025128" y="1025127"/>
                </a:lnTo>
                <a:lnTo>
                  <a:pt x="0" y="1025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627919" y="4392170"/>
            <a:ext cx="4829892" cy="6409130"/>
            <a:chOff x="0" y="0"/>
            <a:chExt cx="1272070" cy="16880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72070" cy="1688001"/>
            </a:xfrm>
            <a:custGeom>
              <a:avLst/>
              <a:gdLst/>
              <a:ahLst/>
              <a:cxnLst/>
              <a:rect r="r" b="b" t="t" l="l"/>
              <a:pathLst>
                <a:path h="1688001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593429"/>
                  </a:lnTo>
                  <a:cubicBezTo>
                    <a:pt x="1272070" y="1618511"/>
                    <a:pt x="1262106" y="1642566"/>
                    <a:pt x="1244371" y="1660302"/>
                  </a:cubicBezTo>
                  <a:cubicBezTo>
                    <a:pt x="1226635" y="1678037"/>
                    <a:pt x="1202580" y="1688001"/>
                    <a:pt x="1177498" y="1688001"/>
                  </a:cubicBezTo>
                  <a:lnTo>
                    <a:pt x="94572" y="1688001"/>
                  </a:lnTo>
                  <a:cubicBezTo>
                    <a:pt x="42341" y="1688001"/>
                    <a:pt x="0" y="1645660"/>
                    <a:pt x="0" y="1593429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72070" cy="17356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144000" y="5231609"/>
            <a:ext cx="9144000" cy="4195843"/>
            <a:chOff x="0" y="0"/>
            <a:chExt cx="1416645" cy="65004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16645" cy="650046"/>
            </a:xfrm>
            <a:custGeom>
              <a:avLst/>
              <a:gdLst/>
              <a:ahLst/>
              <a:cxnLst/>
              <a:rect r="r" b="b" t="t" l="l"/>
              <a:pathLst>
                <a:path h="650046" w="1416645">
                  <a:moveTo>
                    <a:pt x="13547" y="0"/>
                  </a:moveTo>
                  <a:lnTo>
                    <a:pt x="1403098" y="0"/>
                  </a:lnTo>
                  <a:cubicBezTo>
                    <a:pt x="1410580" y="0"/>
                    <a:pt x="1416645" y="6065"/>
                    <a:pt x="1416645" y="13547"/>
                  </a:cubicBezTo>
                  <a:lnTo>
                    <a:pt x="1416645" y="636499"/>
                  </a:lnTo>
                  <a:cubicBezTo>
                    <a:pt x="1416645" y="643981"/>
                    <a:pt x="1410580" y="650046"/>
                    <a:pt x="1403098" y="650046"/>
                  </a:cubicBezTo>
                  <a:lnTo>
                    <a:pt x="13547" y="650046"/>
                  </a:lnTo>
                  <a:cubicBezTo>
                    <a:pt x="6065" y="650046"/>
                    <a:pt x="0" y="643981"/>
                    <a:pt x="0" y="636499"/>
                  </a:cubicBezTo>
                  <a:lnTo>
                    <a:pt x="0" y="13547"/>
                  </a:lnTo>
                  <a:cubicBezTo>
                    <a:pt x="0" y="6065"/>
                    <a:pt x="6065" y="0"/>
                    <a:pt x="13547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355" r="0" b="-355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4627919" y="3604746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59" y="0"/>
                </a:lnTo>
                <a:lnTo>
                  <a:pt x="1226459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627919" y="1370647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6"/>
                </a:lnTo>
                <a:lnTo>
                  <a:pt x="0" y="9603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779142" y="2461011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6" y="0"/>
                </a:lnTo>
                <a:lnTo>
                  <a:pt x="960316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85833" y="904875"/>
            <a:ext cx="7075535" cy="807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5"/>
              </a:lnSpc>
            </a:pPr>
            <a:r>
              <a:rPr lang="en-US" sz="4500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Node.js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85833" y="2718186"/>
            <a:ext cx="13374203" cy="763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Definition: A software design pattern where system components react to events asynchronously rather than executing tasks sequentially.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85833" y="1925706"/>
            <a:ext cx="7075535" cy="535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10"/>
              </a:lnSpc>
            </a:pPr>
            <a:r>
              <a:rPr lang="en-US" sz="3000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Event-driven Architecture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85833" y="3756190"/>
            <a:ext cx="10282541" cy="2325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Key Components:</a:t>
            </a:r>
          </a:p>
          <a:p>
            <a:pPr algn="just" marL="474996" indent="-237498" lvl="1">
              <a:lnSpc>
                <a:spcPts val="3080"/>
              </a:lnSpc>
              <a:buFont typeface="Arial"/>
              <a:buChar char="•"/>
            </a:pP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Event Producer: Generates events . (e.g., user action, sensor data).</a:t>
            </a:r>
          </a:p>
          <a:p>
            <a:pPr algn="just" marL="474996" indent="-237498" lvl="1">
              <a:lnSpc>
                <a:spcPts val="3080"/>
              </a:lnSpc>
              <a:buFont typeface="Arial"/>
              <a:buChar char="•"/>
            </a:pP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Event Channel / Bus: Transports events.   (e.g., Kafka, RabbitMQ).</a:t>
            </a:r>
          </a:p>
          <a:p>
            <a:pPr algn="just" marL="474996" indent="-237498" lvl="1">
              <a:lnSpc>
                <a:spcPts val="3080"/>
              </a:lnSpc>
              <a:buFont typeface="Arial"/>
              <a:buChar char="•"/>
            </a:pP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Event Consumer: Listens and reacts to events </a:t>
            </a:r>
          </a:p>
          <a:p>
            <a:pPr algn="just">
              <a:lnSpc>
                <a:spcPts val="3080"/>
              </a:lnSpc>
            </a:pPr>
            <a:r>
              <a:rPr lang="en-US" sz="22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         </a:t>
            </a:r>
            <a:r>
              <a:rPr lang="en-US" sz="22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(e.g., updates DB, sends notifications).</a:t>
            </a:r>
          </a:p>
          <a:p>
            <a:pPr algn="just">
              <a:lnSpc>
                <a:spcPts val="3080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685833" y="6043458"/>
            <a:ext cx="8025336" cy="1934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Benefits:</a:t>
            </a:r>
          </a:p>
          <a:p>
            <a:pPr algn="just" marL="474996" indent="-237498" lvl="1">
              <a:lnSpc>
                <a:spcPts val="3080"/>
              </a:lnSpc>
              <a:buFont typeface="Arial"/>
              <a:buChar char="•"/>
            </a:pP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Asynchronous &amp; responsive</a:t>
            </a:r>
          </a:p>
          <a:p>
            <a:pPr algn="just" marL="474996" indent="-237498" lvl="1">
              <a:lnSpc>
                <a:spcPts val="3080"/>
              </a:lnSpc>
              <a:buFont typeface="Arial"/>
              <a:buChar char="•"/>
            </a:pP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Highly scalable</a:t>
            </a:r>
          </a:p>
          <a:p>
            <a:pPr algn="just" marL="474996" indent="-237498" lvl="1">
              <a:lnSpc>
                <a:spcPts val="3080"/>
              </a:lnSpc>
              <a:buFont typeface="Arial"/>
              <a:buChar char="•"/>
            </a:pP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Decouples producers &amp; consumers</a:t>
            </a:r>
          </a:p>
          <a:p>
            <a:pPr algn="just">
              <a:lnSpc>
                <a:spcPts val="3080"/>
              </a:lnSpc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7807842" y="548542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6" y="0"/>
                </a:lnTo>
                <a:lnTo>
                  <a:pt x="960316" y="960316"/>
                </a:lnTo>
                <a:lnTo>
                  <a:pt x="0" y="9603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85833" y="7940201"/>
            <a:ext cx="8025336" cy="1544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Example:</a:t>
            </a:r>
          </a:p>
          <a:p>
            <a:pPr algn="just" marL="474996" indent="-237498" lvl="1">
              <a:lnSpc>
                <a:spcPts val="3080"/>
              </a:lnSpc>
              <a:buFont typeface="Arial"/>
              <a:buChar char="•"/>
            </a:pP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Order placed → “OrderPlaced” event → Payment service processes payment, Inventory updates stock</a:t>
            </a:r>
          </a:p>
          <a:p>
            <a:pPr algn="just">
              <a:lnSpc>
                <a:spcPts val="308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627919" y="4392170"/>
            <a:ext cx="4829892" cy="6409130"/>
            <a:chOff x="0" y="0"/>
            <a:chExt cx="1272070" cy="16880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72070" cy="1688001"/>
            </a:xfrm>
            <a:custGeom>
              <a:avLst/>
              <a:gdLst/>
              <a:ahLst/>
              <a:cxnLst/>
              <a:rect r="r" b="b" t="t" l="l"/>
              <a:pathLst>
                <a:path h="1688001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593429"/>
                  </a:lnTo>
                  <a:cubicBezTo>
                    <a:pt x="1272070" y="1618511"/>
                    <a:pt x="1262106" y="1642566"/>
                    <a:pt x="1244371" y="1660302"/>
                  </a:cubicBezTo>
                  <a:cubicBezTo>
                    <a:pt x="1226635" y="1678037"/>
                    <a:pt x="1202580" y="1688001"/>
                    <a:pt x="1177498" y="1688001"/>
                  </a:cubicBezTo>
                  <a:lnTo>
                    <a:pt x="94572" y="1688001"/>
                  </a:lnTo>
                  <a:cubicBezTo>
                    <a:pt x="42341" y="1688001"/>
                    <a:pt x="0" y="1645660"/>
                    <a:pt x="0" y="1593429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72070" cy="17356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627919" y="3604746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59" y="0"/>
                </a:lnTo>
                <a:lnTo>
                  <a:pt x="1226459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627919" y="1370647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6"/>
                </a:lnTo>
                <a:lnTo>
                  <a:pt x="0" y="9603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779142" y="2461011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6" y="0"/>
                </a:lnTo>
                <a:lnTo>
                  <a:pt x="960316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807842" y="548542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6" y="0"/>
                </a:lnTo>
                <a:lnTo>
                  <a:pt x="960316" y="960316"/>
                </a:lnTo>
                <a:lnTo>
                  <a:pt x="0" y="9603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850279" y="5300508"/>
            <a:ext cx="7685660" cy="4822013"/>
          </a:xfrm>
          <a:custGeom>
            <a:avLst/>
            <a:gdLst/>
            <a:ahLst/>
            <a:cxnLst/>
            <a:rect r="r" b="b" t="t" l="l"/>
            <a:pathLst>
              <a:path h="4822013" w="7685660">
                <a:moveTo>
                  <a:pt x="0" y="0"/>
                </a:moveTo>
                <a:lnTo>
                  <a:pt x="7685660" y="0"/>
                </a:lnTo>
                <a:lnTo>
                  <a:pt x="7685660" y="4822013"/>
                </a:lnTo>
                <a:lnTo>
                  <a:pt x="0" y="48220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85833" y="904875"/>
            <a:ext cx="7075535" cy="807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5"/>
              </a:lnSpc>
            </a:pPr>
            <a:r>
              <a:rPr lang="en-US" sz="4500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Express.js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85833" y="2718186"/>
            <a:ext cx="15677653" cy="763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Definition:  </a:t>
            </a:r>
            <a:r>
              <a:rPr lang="en-US" sz="22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Routing determines how an application responds to client requests at specific endpoints (URLs) with a defined HTTP method.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85833" y="1925706"/>
            <a:ext cx="8776947" cy="535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10"/>
              </a:lnSpc>
            </a:pPr>
            <a:r>
              <a:rPr lang="en-US" sz="3000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Routing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85833" y="3756190"/>
            <a:ext cx="10282541" cy="1544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Key Points:</a:t>
            </a:r>
          </a:p>
          <a:p>
            <a:pPr algn="just" marL="474996" indent="-237498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021828"/>
                </a:solidFill>
                <a:latin typeface="Aileron"/>
                <a:ea typeface="Aileron"/>
                <a:cs typeface="Aileron"/>
                <a:sym typeface="Aileron"/>
              </a:rPr>
              <a:t>Each route has a path, HTTP method, and callback function.</a:t>
            </a:r>
          </a:p>
          <a:p>
            <a:pPr algn="just" marL="474996" indent="-237498" lvl="1">
              <a:lnSpc>
                <a:spcPts val="3080"/>
              </a:lnSpc>
              <a:buFont typeface="Arial"/>
              <a:buChar char="•"/>
            </a:pP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Keeps application organized</a:t>
            </a:r>
          </a:p>
          <a:p>
            <a:pPr algn="just">
              <a:lnSpc>
                <a:spcPts val="3080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685833" y="5262408"/>
            <a:ext cx="8025336" cy="763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Example:</a:t>
            </a:r>
          </a:p>
          <a:p>
            <a:pPr algn="just">
              <a:lnSpc>
                <a:spcPts val="308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54378" y="4393409"/>
            <a:ext cx="4829892" cy="6409130"/>
            <a:chOff x="0" y="0"/>
            <a:chExt cx="1272070" cy="16880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72070" cy="1688001"/>
            </a:xfrm>
            <a:custGeom>
              <a:avLst/>
              <a:gdLst/>
              <a:ahLst/>
              <a:cxnLst/>
              <a:rect r="r" b="b" t="t" l="l"/>
              <a:pathLst>
                <a:path h="1688001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593429"/>
                  </a:lnTo>
                  <a:cubicBezTo>
                    <a:pt x="1272070" y="1618511"/>
                    <a:pt x="1262106" y="1642566"/>
                    <a:pt x="1244371" y="1660302"/>
                  </a:cubicBezTo>
                  <a:cubicBezTo>
                    <a:pt x="1226635" y="1678037"/>
                    <a:pt x="1202580" y="1688001"/>
                    <a:pt x="1177498" y="1688001"/>
                  </a:cubicBezTo>
                  <a:lnTo>
                    <a:pt x="94572" y="1688001"/>
                  </a:lnTo>
                  <a:cubicBezTo>
                    <a:pt x="42341" y="1688001"/>
                    <a:pt x="0" y="1645660"/>
                    <a:pt x="0" y="1593429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72070" cy="17356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627919" y="3604746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59" y="0"/>
                </a:lnTo>
                <a:lnTo>
                  <a:pt x="1226459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627919" y="1370647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6"/>
                </a:lnTo>
                <a:lnTo>
                  <a:pt x="0" y="9603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779142" y="2461011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6" y="0"/>
                </a:lnTo>
                <a:lnTo>
                  <a:pt x="960316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807842" y="548542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6" y="0"/>
                </a:lnTo>
                <a:lnTo>
                  <a:pt x="960316" y="960316"/>
                </a:lnTo>
                <a:lnTo>
                  <a:pt x="0" y="9603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129186" y="6257838"/>
            <a:ext cx="7303932" cy="3567037"/>
          </a:xfrm>
          <a:custGeom>
            <a:avLst/>
            <a:gdLst/>
            <a:ahLst/>
            <a:cxnLst/>
            <a:rect r="r" b="b" t="t" l="l"/>
            <a:pathLst>
              <a:path h="3567037" w="7303932">
                <a:moveTo>
                  <a:pt x="0" y="0"/>
                </a:moveTo>
                <a:lnTo>
                  <a:pt x="7303932" y="0"/>
                </a:lnTo>
                <a:lnTo>
                  <a:pt x="7303932" y="3567037"/>
                </a:lnTo>
                <a:lnTo>
                  <a:pt x="0" y="356703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85833" y="600075"/>
            <a:ext cx="7075535" cy="807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5"/>
              </a:lnSpc>
            </a:pPr>
            <a:r>
              <a:rPr lang="en-US" sz="4500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Express.js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85833" y="2431903"/>
            <a:ext cx="15888267" cy="763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Definition:   Middleware functions are functions that have access to the request (req), response (res), and next() function in the application’s request-response cycle.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85833" y="1626870"/>
            <a:ext cx="8776947" cy="535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10"/>
              </a:lnSpc>
            </a:pPr>
            <a:r>
              <a:rPr lang="en-US" sz="3000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Middleware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034872" y="3576704"/>
            <a:ext cx="10282541" cy="2715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Uses:</a:t>
            </a:r>
          </a:p>
          <a:p>
            <a:pPr algn="just" marL="474996" indent="-237498" lvl="1">
              <a:lnSpc>
                <a:spcPts val="3080"/>
              </a:lnSpc>
              <a:buFont typeface="Arial"/>
              <a:buChar char="•"/>
            </a:pP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Logging requests</a:t>
            </a:r>
          </a:p>
          <a:p>
            <a:pPr algn="just" marL="474996" indent="-237498" lvl="1">
              <a:lnSpc>
                <a:spcPts val="3080"/>
              </a:lnSpc>
              <a:buFont typeface="Arial"/>
              <a:buChar char="•"/>
            </a:pP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Authentication</a:t>
            </a:r>
          </a:p>
          <a:p>
            <a:pPr algn="just" marL="474996" indent="-237498" lvl="1">
              <a:lnSpc>
                <a:spcPts val="3080"/>
              </a:lnSpc>
              <a:buFont typeface="Arial"/>
              <a:buChar char="•"/>
            </a:pP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Error handling</a:t>
            </a:r>
          </a:p>
          <a:p>
            <a:pPr algn="just" marL="474996" indent="-237498" lvl="1">
              <a:lnSpc>
                <a:spcPts val="3080"/>
              </a:lnSpc>
              <a:buFont typeface="Arial"/>
              <a:buChar char="•"/>
            </a:pP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Parsing request bodies</a:t>
            </a:r>
          </a:p>
          <a:p>
            <a:pPr algn="just">
              <a:lnSpc>
                <a:spcPts val="3080"/>
              </a:lnSpc>
            </a:pPr>
          </a:p>
          <a:p>
            <a:pPr algn="just">
              <a:lnSpc>
                <a:spcPts val="3080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685833" y="3571241"/>
            <a:ext cx="11545598" cy="3106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Types of Middleware</a:t>
            </a:r>
          </a:p>
          <a:p>
            <a:pPr algn="just">
              <a:lnSpc>
                <a:spcPts val="3080"/>
              </a:lnSpc>
            </a:pPr>
            <a:r>
              <a:rPr lang="en-US" sz="22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1. Application-level: Bound to an app instance using app.use().</a:t>
            </a:r>
          </a:p>
          <a:p>
            <a:pPr algn="just">
              <a:lnSpc>
                <a:spcPts val="3080"/>
              </a:lnSpc>
            </a:pPr>
            <a:r>
              <a:rPr lang="en-US" sz="22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2. Router-level: Works with specific routers.</a:t>
            </a:r>
          </a:p>
          <a:p>
            <a:pPr algn="just">
              <a:lnSpc>
                <a:spcPts val="3080"/>
              </a:lnSpc>
            </a:pPr>
            <a:r>
              <a:rPr lang="en-US" sz="22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3. Built-in: Provided by Express, e.g., express.json(), express.static().</a:t>
            </a:r>
          </a:p>
          <a:p>
            <a:pPr algn="just">
              <a:lnSpc>
                <a:spcPts val="3080"/>
              </a:lnSpc>
            </a:pPr>
            <a:r>
              <a:rPr lang="en-US" sz="22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4. Error-handling: Handles application errors.</a:t>
            </a:r>
          </a:p>
          <a:p>
            <a:pPr algn="just">
              <a:lnSpc>
                <a:spcPts val="3080"/>
              </a:lnSpc>
            </a:pPr>
            <a:r>
              <a:rPr lang="en-US" sz="22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5. Third-party: External libraries, e.g., morgan, cors, helmet.</a:t>
            </a:r>
          </a:p>
          <a:p>
            <a:pPr algn="just">
              <a:lnSpc>
                <a:spcPts val="3080"/>
              </a:lnSpc>
            </a:pPr>
          </a:p>
          <a:p>
            <a:pPr algn="just">
              <a:lnSpc>
                <a:spcPts val="3080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752332" y="6219738"/>
            <a:ext cx="10282541" cy="763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Example : </a:t>
            </a:r>
          </a:p>
          <a:p>
            <a:pPr algn="just">
              <a:lnSpc>
                <a:spcPts val="308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14946" y="5143500"/>
            <a:ext cx="4829892" cy="6409130"/>
            <a:chOff x="0" y="0"/>
            <a:chExt cx="1272070" cy="16880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72070" cy="1688001"/>
            </a:xfrm>
            <a:custGeom>
              <a:avLst/>
              <a:gdLst/>
              <a:ahLst/>
              <a:cxnLst/>
              <a:rect r="r" b="b" t="t" l="l"/>
              <a:pathLst>
                <a:path h="1688001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593429"/>
                  </a:lnTo>
                  <a:cubicBezTo>
                    <a:pt x="1272070" y="1618511"/>
                    <a:pt x="1262106" y="1642566"/>
                    <a:pt x="1244371" y="1660302"/>
                  </a:cubicBezTo>
                  <a:cubicBezTo>
                    <a:pt x="1226635" y="1678037"/>
                    <a:pt x="1202580" y="1688001"/>
                    <a:pt x="1177498" y="1688001"/>
                  </a:cubicBezTo>
                  <a:lnTo>
                    <a:pt x="94572" y="1688001"/>
                  </a:lnTo>
                  <a:cubicBezTo>
                    <a:pt x="42341" y="1688001"/>
                    <a:pt x="0" y="1645660"/>
                    <a:pt x="0" y="1593429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72070" cy="17356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019059" y="1712595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7"/>
                </a:lnTo>
                <a:lnTo>
                  <a:pt x="0" y="3790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779142" y="2461011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6" y="0"/>
                </a:lnTo>
                <a:lnTo>
                  <a:pt x="960316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807842" y="548542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6" y="0"/>
                </a:lnTo>
                <a:lnTo>
                  <a:pt x="960316" y="960316"/>
                </a:lnTo>
                <a:lnTo>
                  <a:pt x="0" y="9603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480158" y="1980853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6" y="0"/>
                </a:lnTo>
                <a:lnTo>
                  <a:pt x="960316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765361" y="9623847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061094" y="8297985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2573261" y="4113675"/>
          <a:ext cx="14487833" cy="4438650"/>
        </p:xfrm>
        <a:graphic>
          <a:graphicData uri="http://schemas.openxmlformats.org/drawingml/2006/table">
            <a:tbl>
              <a:tblPr/>
              <a:tblGrid>
                <a:gridCol w="3621958"/>
                <a:gridCol w="3621958"/>
                <a:gridCol w="3621958"/>
                <a:gridCol w="3621958"/>
              </a:tblGrid>
              <a:tr h="7397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Method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CRUD Operation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Description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Spring Boot Annotation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97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GET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Read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Fetch data from server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@GetMapping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97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POST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Create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Add new resource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@PostMapping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97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PUT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Update (Replace)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Replace existing resource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@PutMapping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97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PATCH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Update (Modify)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Partially update a resource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@PatchMapping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97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DELETE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Delete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Remove a resource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@DeleteMapping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2" id="12"/>
          <p:cNvSpPr txBox="true"/>
          <p:nvPr/>
        </p:nvSpPr>
        <p:spPr>
          <a:xfrm rot="0">
            <a:off x="685833" y="619125"/>
            <a:ext cx="10716148" cy="698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3"/>
              </a:lnSpc>
            </a:pPr>
            <a:r>
              <a:rPr lang="en-US" sz="3900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RESTful APIs in Java (Spring Boot)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85833" y="1626870"/>
            <a:ext cx="8776947" cy="535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10"/>
              </a:lnSpc>
            </a:pPr>
            <a:r>
              <a:rPr lang="en-US" sz="3000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HTTP Methods 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38233" y="2584303"/>
            <a:ext cx="15888267" cy="763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Definition :    A RESTful API in Java (using Spring Boot) allows clients to interact with server-side resources using standard HTTP methods, each corresponding to a CRUD operation.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37409" y="3559956"/>
            <a:ext cx="15888267" cy="372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HTTP Methods 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14946" y="5143500"/>
            <a:ext cx="4829892" cy="6409130"/>
            <a:chOff x="0" y="0"/>
            <a:chExt cx="1272070" cy="16880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72070" cy="1688001"/>
            </a:xfrm>
            <a:custGeom>
              <a:avLst/>
              <a:gdLst/>
              <a:ahLst/>
              <a:cxnLst/>
              <a:rect r="r" b="b" t="t" l="l"/>
              <a:pathLst>
                <a:path h="1688001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593429"/>
                  </a:lnTo>
                  <a:cubicBezTo>
                    <a:pt x="1272070" y="1618511"/>
                    <a:pt x="1262106" y="1642566"/>
                    <a:pt x="1244371" y="1660302"/>
                  </a:cubicBezTo>
                  <a:cubicBezTo>
                    <a:pt x="1226635" y="1678037"/>
                    <a:pt x="1202580" y="1688001"/>
                    <a:pt x="1177498" y="1688001"/>
                  </a:cubicBezTo>
                  <a:lnTo>
                    <a:pt x="94572" y="1688001"/>
                  </a:lnTo>
                  <a:cubicBezTo>
                    <a:pt x="42341" y="1688001"/>
                    <a:pt x="0" y="1645660"/>
                    <a:pt x="0" y="1593429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72070" cy="17356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019059" y="1712595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7"/>
                </a:lnTo>
                <a:lnTo>
                  <a:pt x="0" y="3790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779142" y="2461011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6" y="0"/>
                </a:lnTo>
                <a:lnTo>
                  <a:pt x="960316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807842" y="548542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6" y="0"/>
                </a:lnTo>
                <a:lnTo>
                  <a:pt x="960316" y="960316"/>
                </a:lnTo>
                <a:lnTo>
                  <a:pt x="0" y="9603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480158" y="1980853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6" y="0"/>
                </a:lnTo>
                <a:lnTo>
                  <a:pt x="960316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765361" y="9623847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061094" y="8297985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3469387" y="3252321"/>
          <a:ext cx="13591707" cy="4019550"/>
        </p:xfrm>
        <a:graphic>
          <a:graphicData uri="http://schemas.openxmlformats.org/drawingml/2006/table">
            <a:tbl>
              <a:tblPr/>
              <a:tblGrid>
                <a:gridCol w="2500077"/>
                <a:gridCol w="2168300"/>
                <a:gridCol w="4590807"/>
                <a:gridCol w="4332523"/>
              </a:tblGrid>
              <a:tr h="74044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Category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Code Range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Meaning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Example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044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✅ Success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200–299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Request processed successfully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200 OK, 201 Created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777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🔄 Redirection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300–399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Client must take additional action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301 Moved Permanently, 304 Not Modified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044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⚠️ Client Error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400–499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Problem with client request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400 Bad Request, 404 Not Found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044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❌ Server Error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500–599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Problem with server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500 Internal Server Error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12" id="12"/>
          <p:cNvSpPr/>
          <p:nvPr/>
        </p:nvSpPr>
        <p:spPr>
          <a:xfrm flipH="false" flipV="false" rot="0">
            <a:off x="5958258" y="7433796"/>
            <a:ext cx="7009045" cy="2619631"/>
          </a:xfrm>
          <a:custGeom>
            <a:avLst/>
            <a:gdLst/>
            <a:ahLst/>
            <a:cxnLst/>
            <a:rect r="r" b="b" t="t" l="l"/>
            <a:pathLst>
              <a:path h="2619631" w="7009045">
                <a:moveTo>
                  <a:pt x="0" y="0"/>
                </a:moveTo>
                <a:lnTo>
                  <a:pt x="7009045" y="0"/>
                </a:lnTo>
                <a:lnTo>
                  <a:pt x="7009045" y="2619631"/>
                </a:lnTo>
                <a:lnTo>
                  <a:pt x="0" y="261963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85833" y="1013841"/>
            <a:ext cx="10716148" cy="698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3"/>
              </a:lnSpc>
            </a:pPr>
            <a:r>
              <a:rPr lang="en-US" sz="3900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RESTful APIs in Java (Spring Boot)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85833" y="1925706"/>
            <a:ext cx="8776947" cy="535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10"/>
              </a:lnSpc>
            </a:pPr>
            <a:r>
              <a:rPr lang="en-US" sz="3000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HTTP statuscode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38233" y="2584303"/>
            <a:ext cx="15888267" cy="372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Definition: Status codes indicate the result of a client’s request — success, client error, or server error.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37409" y="3129174"/>
            <a:ext cx="15888267" cy="365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HTTP Status code 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624351" y="7386171"/>
            <a:ext cx="15888267" cy="365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Example 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632289" y="4672717"/>
            <a:ext cx="4829892" cy="6409130"/>
            <a:chOff x="0" y="0"/>
            <a:chExt cx="1272070" cy="16880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72070" cy="1688001"/>
            </a:xfrm>
            <a:custGeom>
              <a:avLst/>
              <a:gdLst/>
              <a:ahLst/>
              <a:cxnLst/>
              <a:rect r="r" b="b" t="t" l="l"/>
              <a:pathLst>
                <a:path h="1688001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593429"/>
                  </a:lnTo>
                  <a:cubicBezTo>
                    <a:pt x="1272070" y="1618511"/>
                    <a:pt x="1262106" y="1642566"/>
                    <a:pt x="1244371" y="1660302"/>
                  </a:cubicBezTo>
                  <a:cubicBezTo>
                    <a:pt x="1226635" y="1678037"/>
                    <a:pt x="1202580" y="1688001"/>
                    <a:pt x="1177498" y="1688001"/>
                  </a:cubicBezTo>
                  <a:lnTo>
                    <a:pt x="94572" y="1688001"/>
                  </a:lnTo>
                  <a:cubicBezTo>
                    <a:pt x="42341" y="1688001"/>
                    <a:pt x="0" y="1645660"/>
                    <a:pt x="0" y="1593429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72070" cy="17356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019059" y="1712595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7"/>
                </a:lnTo>
                <a:lnTo>
                  <a:pt x="0" y="3790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779142" y="2461011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6" y="0"/>
                </a:lnTo>
                <a:lnTo>
                  <a:pt x="960316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807842" y="548542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6" y="0"/>
                </a:lnTo>
                <a:lnTo>
                  <a:pt x="960316" y="960316"/>
                </a:lnTo>
                <a:lnTo>
                  <a:pt x="0" y="9603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885163" y="9258300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668926" y="-480158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6"/>
                </a:lnTo>
                <a:lnTo>
                  <a:pt x="0" y="9603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754450" y="3599028"/>
            <a:ext cx="5875517" cy="1676219"/>
          </a:xfrm>
          <a:custGeom>
            <a:avLst/>
            <a:gdLst/>
            <a:ahLst/>
            <a:cxnLst/>
            <a:rect r="r" b="b" t="t" l="l"/>
            <a:pathLst>
              <a:path h="1676219" w="5875517">
                <a:moveTo>
                  <a:pt x="0" y="0"/>
                </a:moveTo>
                <a:lnTo>
                  <a:pt x="5875517" y="0"/>
                </a:lnTo>
                <a:lnTo>
                  <a:pt x="5875517" y="1676219"/>
                </a:lnTo>
                <a:lnTo>
                  <a:pt x="0" y="16762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49" r="0" b="-449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706672" y="7267876"/>
            <a:ext cx="5877097" cy="2571230"/>
          </a:xfrm>
          <a:custGeom>
            <a:avLst/>
            <a:gdLst/>
            <a:ahLst/>
            <a:cxnLst/>
            <a:rect r="r" b="b" t="t" l="l"/>
            <a:pathLst>
              <a:path h="2571230" w="5877097">
                <a:moveTo>
                  <a:pt x="0" y="0"/>
                </a:moveTo>
                <a:lnTo>
                  <a:pt x="5877097" y="0"/>
                </a:lnTo>
                <a:lnTo>
                  <a:pt x="5877097" y="2571230"/>
                </a:lnTo>
                <a:lnTo>
                  <a:pt x="0" y="257123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85833" y="1013841"/>
            <a:ext cx="10716148" cy="698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3"/>
              </a:lnSpc>
            </a:pPr>
            <a:r>
              <a:rPr lang="en-US" sz="3900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RESTful APIs in Java (Spring Boot)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38233" y="1816414"/>
            <a:ext cx="8776947" cy="535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10"/>
              </a:lnSpc>
            </a:pPr>
            <a:r>
              <a:rPr lang="en-US" sz="3000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Pagination 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85833" y="2540484"/>
            <a:ext cx="15795870" cy="763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sz="22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Definition:  </a:t>
            </a:r>
            <a:r>
              <a:rPr lang="en-US" sz="22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Pagination is used to limit and divide large datasets into smaller, manageable chunks — improving performance and user experience.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85833" y="3551403"/>
            <a:ext cx="15888267" cy="365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Example 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85833" y="5484797"/>
            <a:ext cx="8776947" cy="535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10"/>
              </a:lnSpc>
            </a:pPr>
            <a:r>
              <a:rPr lang="en-US" sz="3000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Versioning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85833" y="6172501"/>
            <a:ext cx="15795870" cy="1153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4996" indent="-237498" lvl="1">
              <a:lnSpc>
                <a:spcPts val="3080"/>
              </a:lnSpc>
              <a:buFont typeface="Arial"/>
              <a:buChar char="•"/>
            </a:pP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Maintains backward compatibility when API changes.</a:t>
            </a:r>
          </a:p>
          <a:p>
            <a:pPr algn="just" marL="474996" indent="-237498" lvl="1">
              <a:lnSpc>
                <a:spcPts val="3080"/>
              </a:lnSpc>
              <a:buFont typeface="Arial"/>
              <a:buChar char="•"/>
            </a:pP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Allows multiple versions to run simultaneously.</a:t>
            </a:r>
          </a:p>
          <a:p>
            <a:pPr algn="just">
              <a:lnSpc>
                <a:spcPts val="3080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685833" y="7119603"/>
            <a:ext cx="15888267" cy="365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Example 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632289" y="4672717"/>
            <a:ext cx="4829892" cy="6409130"/>
            <a:chOff x="0" y="0"/>
            <a:chExt cx="1272070" cy="16880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72070" cy="1688001"/>
            </a:xfrm>
            <a:custGeom>
              <a:avLst/>
              <a:gdLst/>
              <a:ahLst/>
              <a:cxnLst/>
              <a:rect r="r" b="b" t="t" l="l"/>
              <a:pathLst>
                <a:path h="1688001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593429"/>
                  </a:lnTo>
                  <a:cubicBezTo>
                    <a:pt x="1272070" y="1618511"/>
                    <a:pt x="1262106" y="1642566"/>
                    <a:pt x="1244371" y="1660302"/>
                  </a:cubicBezTo>
                  <a:cubicBezTo>
                    <a:pt x="1226635" y="1678037"/>
                    <a:pt x="1202580" y="1688001"/>
                    <a:pt x="1177498" y="1688001"/>
                  </a:cubicBezTo>
                  <a:lnTo>
                    <a:pt x="94572" y="1688001"/>
                  </a:lnTo>
                  <a:cubicBezTo>
                    <a:pt x="42341" y="1688001"/>
                    <a:pt x="0" y="1645660"/>
                    <a:pt x="0" y="1593429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1EDF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72070" cy="17356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019059" y="1712595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7"/>
                </a:lnTo>
                <a:lnTo>
                  <a:pt x="0" y="3790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779142" y="2461011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6" y="0"/>
                </a:lnTo>
                <a:lnTo>
                  <a:pt x="960316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807842" y="548542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6" y="0"/>
                </a:lnTo>
                <a:lnTo>
                  <a:pt x="960316" y="960316"/>
                </a:lnTo>
                <a:lnTo>
                  <a:pt x="0" y="9603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885163" y="9258300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668926" y="-480158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6"/>
                </a:lnTo>
                <a:lnTo>
                  <a:pt x="0" y="9603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863709" y="2999412"/>
            <a:ext cx="7395591" cy="2446335"/>
          </a:xfrm>
          <a:custGeom>
            <a:avLst/>
            <a:gdLst/>
            <a:ahLst/>
            <a:cxnLst/>
            <a:rect r="r" b="b" t="t" l="l"/>
            <a:pathLst>
              <a:path h="2446335" w="7395591">
                <a:moveTo>
                  <a:pt x="0" y="0"/>
                </a:moveTo>
                <a:lnTo>
                  <a:pt x="7395591" y="0"/>
                </a:lnTo>
                <a:lnTo>
                  <a:pt x="7395591" y="2446335"/>
                </a:lnTo>
                <a:lnTo>
                  <a:pt x="0" y="24463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3471" r="0" b="-3471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251030" y="6984227"/>
            <a:ext cx="8620948" cy="1786109"/>
          </a:xfrm>
          <a:custGeom>
            <a:avLst/>
            <a:gdLst/>
            <a:ahLst/>
            <a:cxnLst/>
            <a:rect r="r" b="b" t="t" l="l"/>
            <a:pathLst>
              <a:path h="1786109" w="8620948">
                <a:moveTo>
                  <a:pt x="0" y="0"/>
                </a:moveTo>
                <a:lnTo>
                  <a:pt x="8620949" y="0"/>
                </a:lnTo>
                <a:lnTo>
                  <a:pt x="8620949" y="1786110"/>
                </a:lnTo>
                <a:lnTo>
                  <a:pt x="0" y="178611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673" r="-14270" b="-673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85833" y="1032891"/>
            <a:ext cx="13857216" cy="625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2"/>
              </a:lnSpc>
            </a:pPr>
            <a:r>
              <a:rPr lang="en-US" sz="3600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Authentication &amp; Authorization → JWT, </a:t>
            </a:r>
            <a:r>
              <a:rPr lang="en-US" sz="3600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OAuth2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85833" y="1825939"/>
            <a:ext cx="8776947" cy="435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8"/>
              </a:lnSpc>
            </a:pPr>
            <a:r>
              <a:rPr lang="en-US" sz="2400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 JWT (JSON Web Token)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83272" y="2343903"/>
            <a:ext cx="15795870" cy="3106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4996" indent="-237498" lvl="1">
              <a:lnSpc>
                <a:spcPts val="3080"/>
              </a:lnSpc>
              <a:buFont typeface="Arial"/>
              <a:buChar char="•"/>
            </a:pP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Compact, stateless token for secure user authentication</a:t>
            </a:r>
          </a:p>
          <a:p>
            <a:pPr algn="just" marL="474996" indent="-237498" lvl="1">
              <a:lnSpc>
                <a:spcPts val="3080"/>
              </a:lnSpc>
              <a:buFont typeface="Arial"/>
              <a:buChar char="•"/>
            </a:pP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Format: Header.Payload.Signature → xxxxx.yyyyy.zzzzz</a:t>
            </a:r>
          </a:p>
          <a:p>
            <a:pPr algn="just" marL="474996" indent="-237498" lvl="1">
              <a:lnSpc>
                <a:spcPts val="3080"/>
              </a:lnSpc>
              <a:buFont typeface="Arial"/>
              <a:buChar char="•"/>
            </a:pP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Flow:</a:t>
            </a:r>
          </a:p>
          <a:p>
            <a:pPr algn="just">
              <a:lnSpc>
                <a:spcPts val="3080"/>
              </a:lnSpc>
            </a:pPr>
            <a:r>
              <a:rPr lang="en-US" sz="22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             1. User logs in → credentials validated</a:t>
            </a:r>
          </a:p>
          <a:p>
            <a:pPr algn="just">
              <a:lnSpc>
                <a:spcPts val="3080"/>
              </a:lnSpc>
            </a:pPr>
            <a:r>
              <a:rPr lang="en-US" sz="22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             2. Server issues JWT → client stores it (localStorage)</a:t>
            </a:r>
          </a:p>
          <a:p>
            <a:pPr algn="just">
              <a:lnSpc>
                <a:spcPts val="3080"/>
              </a:lnSpc>
            </a:pPr>
            <a:r>
              <a:rPr lang="en-US" sz="22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             3. Client sends token in Authorization header</a:t>
            </a:r>
          </a:p>
          <a:p>
            <a:pPr algn="just">
              <a:lnSpc>
                <a:spcPts val="3080"/>
              </a:lnSpc>
            </a:pPr>
            <a:r>
              <a:rPr lang="en-US" sz="22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             4. Server verifies before access</a:t>
            </a:r>
          </a:p>
          <a:p>
            <a:pPr algn="just">
              <a:lnSpc>
                <a:spcPts val="3080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9795324" y="2373384"/>
            <a:ext cx="15888267" cy="365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Example 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85833" y="5484797"/>
            <a:ext cx="8776947" cy="535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10"/>
              </a:lnSpc>
            </a:pPr>
            <a:r>
              <a:rPr lang="en-US" sz="3000" b="true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OAuth2 (Open Authorization 2.0)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46065" y="6315376"/>
            <a:ext cx="15795870" cy="2715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4996" indent="-237498" lvl="1">
              <a:lnSpc>
                <a:spcPts val="3080"/>
              </a:lnSpc>
              <a:buFont typeface="Arial"/>
              <a:buChar char="•"/>
            </a:pP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Delegated authorization for third-party access</a:t>
            </a:r>
          </a:p>
          <a:p>
            <a:pPr algn="just" marL="474996" indent="-237498" lvl="1">
              <a:lnSpc>
                <a:spcPts val="3080"/>
              </a:lnSpc>
              <a:buFont typeface="Arial"/>
              <a:buChar char="•"/>
            </a:pP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Used in “Login with Google/Facebook”</a:t>
            </a:r>
          </a:p>
          <a:p>
            <a:pPr algn="just" marL="474996" indent="-237498" lvl="1">
              <a:lnSpc>
                <a:spcPts val="3080"/>
              </a:lnSpc>
              <a:buFont typeface="Arial"/>
              <a:buChar char="•"/>
            </a:pPr>
            <a:r>
              <a:rPr lang="en-US" b="true" sz="2200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Flow:</a:t>
            </a:r>
          </a:p>
          <a:p>
            <a:pPr algn="just">
              <a:lnSpc>
                <a:spcPts val="3080"/>
              </a:lnSpc>
            </a:pPr>
            <a:r>
              <a:rPr lang="en-US" sz="22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          1.</a:t>
            </a:r>
            <a:r>
              <a:rPr lang="en-US" sz="22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User authenticates via provider (Google)</a:t>
            </a:r>
          </a:p>
          <a:p>
            <a:pPr algn="just">
              <a:lnSpc>
                <a:spcPts val="3080"/>
              </a:lnSpc>
            </a:pPr>
            <a:r>
              <a:rPr lang="en-US" sz="2200">
                <a:solidFill>
                  <a:srgbClr val="021828"/>
                </a:solidFill>
                <a:latin typeface="Aileron"/>
                <a:ea typeface="Aileron"/>
                <a:cs typeface="Aileron"/>
                <a:sym typeface="Aileron"/>
              </a:rPr>
              <a:t>         </a:t>
            </a:r>
            <a:r>
              <a:rPr lang="en-US" sz="22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2. Provider returns access token</a:t>
            </a:r>
          </a:p>
          <a:p>
            <a:pPr algn="just">
              <a:lnSpc>
                <a:spcPts val="3080"/>
              </a:lnSpc>
            </a:pPr>
            <a:r>
              <a:rPr lang="en-US" sz="2200">
                <a:solidFill>
                  <a:srgbClr val="021828"/>
                </a:solidFill>
                <a:latin typeface="Aileron"/>
                <a:ea typeface="Aileron"/>
                <a:cs typeface="Aileron"/>
                <a:sym typeface="Aileron"/>
              </a:rPr>
              <a:t>         </a:t>
            </a:r>
            <a:r>
              <a:rPr lang="en-US" sz="22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3. App uses token to access limited data</a:t>
            </a:r>
          </a:p>
          <a:p>
            <a:pPr algn="just">
              <a:lnSpc>
                <a:spcPts val="3080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9144000" y="6305851"/>
            <a:ext cx="15888267" cy="365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 b="true">
                <a:solidFill>
                  <a:srgbClr val="021828"/>
                </a:solidFill>
                <a:latin typeface="Aileron Bold"/>
                <a:ea typeface="Aileron Bold"/>
                <a:cs typeface="Aileron Bold"/>
                <a:sym typeface="Aileron Bold"/>
              </a:rPr>
              <a:t>Example 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DAG0YiOZhyU</dc:identifier>
  <dcterms:modified xsi:type="dcterms:W3CDTF">2011-08-01T06:04:30Z</dcterms:modified>
  <cp:revision>1</cp:revision>
  <dc:title>Backend Concepts</dc:title>
</cp:coreProperties>
</file>