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p:cViewPr varScale="1">
        <p:scale>
          <a:sx n="56" d="100"/>
          <a:sy n="56"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amazon%20Sa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Sales!PivotTable1</c:name>
    <c:fmtId val="-1"/>
  </c:pivotSource>
  <c:chart>
    <c:autoTitleDeleted val="1"/>
    <c:pivotFmts>
      <c:pivotFmt>
        <c:idx val="0"/>
        <c:spPr>
          <a:solidFill>
            <a:schemeClr val="dk1">
              <a:tint val="885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617217108778381E-2"/>
          <c:y val="4.2381811224346241E-2"/>
          <c:w val="0.91728635631808908"/>
          <c:h val="0.72952740433945029"/>
        </c:manualLayout>
      </c:layout>
      <c:barChart>
        <c:barDir val="col"/>
        <c:grouping val="stacked"/>
        <c:varyColors val="0"/>
        <c:ser>
          <c:idx val="0"/>
          <c:order val="0"/>
          <c:tx>
            <c:strRef>
              <c:f>'amazon Sales'!$B$1</c:f>
              <c:strCache>
                <c:ptCount val="1"/>
                <c:pt idx="0">
                  <c:v>Total</c:v>
                </c:pt>
              </c:strCache>
            </c:strRef>
          </c:tx>
          <c:spPr>
            <a:solidFill>
              <a:schemeClr val="dk1">
                <a:tint val="88500"/>
              </a:schemeClr>
            </a:solidFill>
            <a:ln>
              <a:noFill/>
            </a:ln>
            <a:effectLst/>
          </c:spPr>
          <c:invertIfNegative val="0"/>
          <c:dLbls>
            <c:dLbl>
              <c:idx val="0"/>
              <c:layout>
                <c:manualLayout>
                  <c:x val="-1.1028861662556607E-3"/>
                  <c:y val="-0.37826356175979559"/>
                </c:manualLayout>
              </c:layout>
              <c:tx>
                <c:rich>
                  <a:bodyPr/>
                  <a:lstStyle/>
                  <a:p>
                    <a:fld id="{DE286FD2-7467-46B5-BD66-9D322BC0AD3C}"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5EE4-4E0D-B77E-2302815254E3}"/>
                </c:ext>
              </c:extLst>
            </c:dLbl>
            <c:dLbl>
              <c:idx val="1"/>
              <c:layout>
                <c:manualLayout>
                  <c:x val="0"/>
                  <c:y val="-0.31853773621877524"/>
                </c:manualLayout>
              </c:layout>
              <c:tx>
                <c:rich>
                  <a:bodyPr/>
                  <a:lstStyle/>
                  <a:p>
                    <a:fld id="{D8036BAC-645A-44C7-A519-009CA04E18B8}" type="VALUE">
                      <a:rPr lang="en-US" smtClean="0"/>
                      <a:pPr/>
                      <a:t>[VALUE]</a:t>
                    </a:fld>
                    <a:r>
                      <a:rPr lang="en-US" dirty="0"/>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EE4-4E0D-B77E-2302815254E3}"/>
                </c:ext>
              </c:extLst>
            </c:dLbl>
            <c:dLbl>
              <c:idx val="2"/>
              <c:layout>
                <c:manualLayout>
                  <c:x val="3.1934030495406611E-3"/>
                  <c:y val="-0.36119904017664689"/>
                </c:manualLayout>
              </c:layout>
              <c:tx>
                <c:rich>
                  <a:bodyPr/>
                  <a:lstStyle/>
                  <a:p>
                    <a:fld id="{0B0B8ED2-8E3B-4BD4-A5BD-0C14FAECD65F}"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EE4-4E0D-B77E-2302815254E3}"/>
                </c:ext>
              </c:extLst>
            </c:dLbl>
            <c:dLbl>
              <c:idx val="3"/>
              <c:layout>
                <c:manualLayout>
                  <c:x val="1.0644676831802204E-3"/>
                  <c:y val="-0.32422591007982476"/>
                </c:manualLayout>
              </c:layout>
              <c:tx>
                <c:rich>
                  <a:bodyPr/>
                  <a:lstStyle/>
                  <a:p>
                    <a:fld id="{9D057DF2-2C4D-477C-BF49-1C6C11C11F0E}"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EE4-4E0D-B77E-2302815254E3}"/>
                </c:ext>
              </c:extLst>
            </c:dLbl>
            <c:dLbl>
              <c:idx val="4"/>
              <c:layout>
                <c:manualLayout>
                  <c:x val="0"/>
                  <c:y val="-0.33844634473244867"/>
                </c:manualLayout>
              </c:layout>
              <c:tx>
                <c:rich>
                  <a:bodyPr/>
                  <a:lstStyle/>
                  <a:p>
                    <a:fld id="{48E58B98-6E7A-4AD8-8ECB-644B253A7EC2}" type="VALUE">
                      <a:rPr lang="en-US" smtClean="0"/>
                      <a:pPr/>
                      <a:t>[VALUE]</a:t>
                    </a:fld>
                    <a:r>
                      <a:rPr lang="en-US" dirty="0"/>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EE4-4E0D-B77E-2302815254E3}"/>
                </c:ext>
              </c:extLst>
            </c:dLbl>
            <c:dLbl>
              <c:idx val="5"/>
              <c:layout>
                <c:manualLayout>
                  <c:x val="0"/>
                  <c:y val="-0.29294095384405222"/>
                </c:manualLayout>
              </c:layout>
              <c:tx>
                <c:rich>
                  <a:bodyPr/>
                  <a:lstStyle/>
                  <a:p>
                    <a:fld id="{FA44384A-4B35-4341-960F-0B66DF717FF3}"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EE4-4E0D-B77E-2302815254E3}"/>
                </c:ext>
              </c:extLst>
            </c:dLbl>
            <c:dLbl>
              <c:idx val="6"/>
              <c:layout>
                <c:manualLayout>
                  <c:x val="0"/>
                  <c:y val="-0.30431730156615133"/>
                </c:manualLayout>
              </c:layout>
              <c:tx>
                <c:rich>
                  <a:bodyPr/>
                  <a:lstStyle/>
                  <a:p>
                    <a:fld id="{88FF2BE3-B7AE-44BA-82BC-874200E44350}"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5EE4-4E0D-B77E-2302815254E3}"/>
                </c:ext>
              </c:extLst>
            </c:dLbl>
            <c:dLbl>
              <c:idx val="7"/>
              <c:layout>
                <c:manualLayout>
                  <c:x val="0"/>
                  <c:y val="-0.34697860552402304"/>
                </c:manualLayout>
              </c:layout>
              <c:tx>
                <c:rich>
                  <a:bodyPr/>
                  <a:lstStyle/>
                  <a:p>
                    <a:fld id="{D9604C40-9E15-4523-AC09-78B543915CA8}"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EE4-4E0D-B77E-2302815254E3}"/>
                </c:ext>
              </c:extLst>
            </c:dLbl>
            <c:dLbl>
              <c:idx val="8"/>
              <c:layout>
                <c:manualLayout>
                  <c:x val="-1.5612012335344511E-16"/>
                  <c:y val="-0.3156936492882505"/>
                </c:manualLayout>
              </c:layout>
              <c:tx>
                <c:rich>
                  <a:bodyPr/>
                  <a:lstStyle/>
                  <a:p>
                    <a:fld id="{4189D05D-0AC1-4B01-BF4E-9A276D1EAA09}" type="VALUE">
                      <a:rPr lang="en-US" smtClean="0"/>
                      <a:pPr/>
                      <a:t>[VALUE]</a:t>
                    </a:fld>
                    <a:r>
                      <a:rPr lang="en-US"/>
                      <a:t>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EE4-4E0D-B77E-2302815254E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'amazon Sales'!$A$2:$A$14</c:f>
              <c:multiLvlStrCache>
                <c:ptCount val="9"/>
                <c:lvl>
                  <c:pt idx="0">
                    <c:v>2017/Q1</c:v>
                  </c:pt>
                  <c:pt idx="1">
                    <c:v>2017/Q2</c:v>
                  </c:pt>
                  <c:pt idx="2">
                    <c:v>2017/Q3</c:v>
                  </c:pt>
                  <c:pt idx="3">
                    <c:v>2017/Q4</c:v>
                  </c:pt>
                  <c:pt idx="4">
                    <c:v>2018/Q1</c:v>
                  </c:pt>
                  <c:pt idx="5">
                    <c:v>2019/Q1</c:v>
                  </c:pt>
                  <c:pt idx="6">
                    <c:v>2019/Q2</c:v>
                  </c:pt>
                  <c:pt idx="7">
                    <c:v>2019/Q3</c:v>
                  </c:pt>
                  <c:pt idx="8">
                    <c:v>2019/Q4</c:v>
                  </c:pt>
                </c:lvl>
                <c:lvl>
                  <c:pt idx="0">
                    <c:v>2017</c:v>
                  </c:pt>
                  <c:pt idx="4">
                    <c:v>2018</c:v>
                  </c:pt>
                  <c:pt idx="5">
                    <c:v>2019</c:v>
                  </c:pt>
                </c:lvl>
              </c:multiLvlStrCache>
            </c:multiLvlStrRef>
          </c:cat>
          <c:val>
            <c:numRef>
              <c:f>'amazon Sales'!$B$2:$B$14</c:f>
              <c:numCache>
                <c:formatCode>General</c:formatCode>
                <c:ptCount val="9"/>
                <c:pt idx="0">
                  <c:v>22805028.82</c:v>
                </c:pt>
                <c:pt idx="1">
                  <c:v>20030364.07</c:v>
                </c:pt>
                <c:pt idx="2">
                  <c:v>22447772.199999999</c:v>
                </c:pt>
                <c:pt idx="3">
                  <c:v>19839937.510000002</c:v>
                </c:pt>
                <c:pt idx="4">
                  <c:v>20360324.629999999</c:v>
                </c:pt>
                <c:pt idx="5">
                  <c:v>17306756.890000001</c:v>
                </c:pt>
                <c:pt idx="6">
                  <c:v>18199348.469999999</c:v>
                </c:pt>
                <c:pt idx="7">
                  <c:v>21260027.960000001</c:v>
                </c:pt>
                <c:pt idx="8">
                  <c:v>19349703.91</c:v>
                </c:pt>
              </c:numCache>
            </c:numRef>
          </c:val>
          <c:extLst>
            <c:ext xmlns:c16="http://schemas.microsoft.com/office/drawing/2014/chart" uri="{C3380CC4-5D6E-409C-BE32-E72D297353CC}">
              <c16:uniqueId val="{00000009-5EE4-4E0D-B77E-2302815254E3}"/>
            </c:ext>
          </c:extLst>
        </c:ser>
        <c:dLbls>
          <c:dLblPos val="ctr"/>
          <c:showLegendKey val="0"/>
          <c:showVal val="1"/>
          <c:showCatName val="0"/>
          <c:showSerName val="0"/>
          <c:showPercent val="0"/>
          <c:showBubbleSize val="0"/>
        </c:dLbls>
        <c:gapWidth val="150"/>
        <c:overlap val="100"/>
        <c:axId val="736213567"/>
        <c:axId val="736211487"/>
      </c:barChart>
      <c:catAx>
        <c:axId val="73621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10" b="1" i="0" u="none" strike="noStrike" kern="1200" baseline="0">
                <a:solidFill>
                  <a:schemeClr val="tx1">
                    <a:lumMod val="65000"/>
                    <a:lumOff val="35000"/>
                  </a:schemeClr>
                </a:solidFill>
                <a:latin typeface="Segoe UI" panose="020B0502040204020203" pitchFamily="34" charset="0"/>
                <a:ea typeface="+mn-ea"/>
                <a:cs typeface="+mn-cs"/>
              </a:defRPr>
            </a:pPr>
            <a:endParaRPr lang="en-US"/>
          </a:p>
        </c:txPr>
        <c:crossAx val="736211487"/>
        <c:crosses val="autoZero"/>
        <c:auto val="1"/>
        <c:lblAlgn val="ctr"/>
        <c:lblOffset val="100"/>
        <c:noMultiLvlLbl val="0"/>
      </c:catAx>
      <c:valAx>
        <c:axId val="7362114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213567"/>
        <c:crosses val="autoZero"/>
        <c:crossBetween val="between"/>
        <c:dispUnits>
          <c:builtInUnit val="millions"/>
          <c:dispUnitsLbl>
            <c:spPr>
              <a:noFill/>
              <a:ln>
                <a:noFill/>
              </a:ln>
              <a:effectLst>
                <a:outerShdw blurRad="50800" sx="1000" sy="1000" algn="ctr" rotWithShape="0">
                  <a:srgbClr val="000000"/>
                </a:outerShdw>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Sales!PivotTable1</c:name>
    <c:fmtId val="-1"/>
  </c:pivotSource>
  <c:chart>
    <c:autoTitleDeleted val="0"/>
    <c:pivotFmts>
      <c:pivotFmt>
        <c:idx val="0"/>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135395082193677E-2"/>
          <c:y val="3.1635824744748214E-2"/>
          <c:w val="0.86957513123359576"/>
          <c:h val="0.89478392245316185"/>
        </c:manualLayout>
      </c:layout>
      <c:lineChart>
        <c:grouping val="standard"/>
        <c:varyColors val="0"/>
        <c:ser>
          <c:idx val="0"/>
          <c:order val="0"/>
          <c:tx>
            <c:strRef>
              <c:f>'amazon Sales'!$B$3:$B$4</c:f>
              <c:strCache>
                <c:ptCount val="1"/>
                <c:pt idx="0">
                  <c:v>2017</c:v>
                </c:pt>
              </c:strCache>
            </c:strRef>
          </c:tx>
          <c:spPr>
            <a:ln w="28575" cap="rnd">
              <a:solidFill>
                <a:schemeClr val="dk1">
                  <a:tint val="88500"/>
                </a:schemeClr>
              </a:solidFill>
              <a:round/>
            </a:ln>
            <a:effectLst/>
          </c:spPr>
          <c:marker>
            <c:symbol val="none"/>
          </c:marker>
          <c:cat>
            <c:strRef>
              <c:f>'amazon Sales'!$A$5:$A$17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'amazon Sales'!$B$5:$B$17</c:f>
              <c:numCache>
                <c:formatCode>General</c:formatCode>
                <c:ptCount val="12"/>
                <c:pt idx="0">
                  <c:v>8388188.5499999998</c:v>
                </c:pt>
                <c:pt idx="1">
                  <c:v>7163218.4400000004</c:v>
                </c:pt>
                <c:pt idx="2">
                  <c:v>7253621.8300000001</c:v>
                </c:pt>
                <c:pt idx="3">
                  <c:v>5586380.2400000002</c:v>
                </c:pt>
                <c:pt idx="4">
                  <c:v>5859866.5199999996</c:v>
                </c:pt>
                <c:pt idx="5">
                  <c:v>8584117.3100000005</c:v>
                </c:pt>
                <c:pt idx="6">
                  <c:v>6307640.8399999999</c:v>
                </c:pt>
                <c:pt idx="7">
                  <c:v>7688765.3499999996</c:v>
                </c:pt>
                <c:pt idx="8">
                  <c:v>8451366.0099999998</c:v>
                </c:pt>
                <c:pt idx="9">
                  <c:v>6069072.6900000004</c:v>
                </c:pt>
                <c:pt idx="10">
                  <c:v>6790334.3399999999</c:v>
                </c:pt>
                <c:pt idx="11">
                  <c:v>6980530.4800000004</c:v>
                </c:pt>
              </c:numCache>
            </c:numRef>
          </c:val>
          <c:smooth val="0"/>
          <c:extLst>
            <c:ext xmlns:c16="http://schemas.microsoft.com/office/drawing/2014/chart" uri="{C3380CC4-5D6E-409C-BE32-E72D297353CC}">
              <c16:uniqueId val="{00000000-880B-4673-9686-2165B0F65626}"/>
            </c:ext>
          </c:extLst>
        </c:ser>
        <c:ser>
          <c:idx val="1"/>
          <c:order val="1"/>
          <c:tx>
            <c:strRef>
              <c:f>'amazon Sales'!$C$3:$C$4</c:f>
              <c:strCache>
                <c:ptCount val="1"/>
                <c:pt idx="0">
                  <c:v>2018</c:v>
                </c:pt>
              </c:strCache>
            </c:strRef>
          </c:tx>
          <c:spPr>
            <a:ln w="28575" cap="rnd">
              <a:solidFill>
                <a:schemeClr val="dk1">
                  <a:tint val="55000"/>
                </a:schemeClr>
              </a:solidFill>
              <a:round/>
            </a:ln>
            <a:effectLst/>
          </c:spPr>
          <c:marker>
            <c:symbol val="none"/>
          </c:marker>
          <c:cat>
            <c:strRef>
              <c:f>'amazon Sales'!$A$5:$A$17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'amazon Sales'!$C$5:$C$17</c:f>
              <c:numCache>
                <c:formatCode>General</c:formatCode>
                <c:ptCount val="12"/>
                <c:pt idx="0">
                  <c:v>7554685.3700000001</c:v>
                </c:pt>
                <c:pt idx="1">
                  <c:v>6652728.4199999999</c:v>
                </c:pt>
                <c:pt idx="2">
                  <c:v>6152910.8399999999</c:v>
                </c:pt>
              </c:numCache>
            </c:numRef>
          </c:val>
          <c:smooth val="0"/>
          <c:extLst>
            <c:ext xmlns:c16="http://schemas.microsoft.com/office/drawing/2014/chart" uri="{C3380CC4-5D6E-409C-BE32-E72D297353CC}">
              <c16:uniqueId val="{00000001-880B-4673-9686-2165B0F65626}"/>
            </c:ext>
          </c:extLst>
        </c:ser>
        <c:ser>
          <c:idx val="2"/>
          <c:order val="2"/>
          <c:tx>
            <c:strRef>
              <c:f>'amazon Sales'!$D$3:$D$4</c:f>
              <c:strCache>
                <c:ptCount val="1"/>
                <c:pt idx="0">
                  <c:v>2019</c:v>
                </c:pt>
              </c:strCache>
            </c:strRef>
          </c:tx>
          <c:spPr>
            <a:ln w="28575" cap="rnd">
              <a:solidFill>
                <a:schemeClr val="dk1">
                  <a:tint val="75000"/>
                </a:schemeClr>
              </a:solidFill>
              <a:round/>
            </a:ln>
            <a:effectLst/>
          </c:spPr>
          <c:marker>
            <c:symbol val="none"/>
          </c:marker>
          <c:cat>
            <c:strRef>
              <c:f>'amazon Sales'!$A$5:$A$17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'amazon Sales'!$D$5:$D$17</c:f>
              <c:numCache>
                <c:formatCode>General</c:formatCode>
                <c:ptCount val="12"/>
                <c:pt idx="0">
                  <c:v>3170346.02</c:v>
                </c:pt>
                <c:pt idx="1">
                  <c:v>6477566.6299999999</c:v>
                </c:pt>
                <c:pt idx="2">
                  <c:v>7658844.2400000002</c:v>
                </c:pt>
                <c:pt idx="3">
                  <c:v>6142780.6500000004</c:v>
                </c:pt>
                <c:pt idx="4">
                  <c:v>4969402.91</c:v>
                </c:pt>
                <c:pt idx="5">
                  <c:v>7087164.9100000001</c:v>
                </c:pt>
                <c:pt idx="6">
                  <c:v>6846463.6900000004</c:v>
                </c:pt>
                <c:pt idx="7">
                  <c:v>6745209.1399999997</c:v>
                </c:pt>
                <c:pt idx="8">
                  <c:v>7668355.1299999999</c:v>
                </c:pt>
                <c:pt idx="9">
                  <c:v>6069850.8600000003</c:v>
                </c:pt>
                <c:pt idx="10">
                  <c:v>6421980.8700000001</c:v>
                </c:pt>
                <c:pt idx="11">
                  <c:v>6857872.1799999997</c:v>
                </c:pt>
              </c:numCache>
            </c:numRef>
          </c:val>
          <c:smooth val="0"/>
          <c:extLst>
            <c:ext xmlns:c16="http://schemas.microsoft.com/office/drawing/2014/chart" uri="{C3380CC4-5D6E-409C-BE32-E72D297353CC}">
              <c16:uniqueId val="{00000002-880B-4673-9686-2165B0F65626}"/>
            </c:ext>
          </c:extLst>
        </c:ser>
        <c:dLbls>
          <c:showLegendKey val="0"/>
          <c:showVal val="0"/>
          <c:showCatName val="0"/>
          <c:showSerName val="0"/>
          <c:showPercent val="0"/>
          <c:showBubbleSize val="0"/>
        </c:dLbls>
        <c:smooth val="0"/>
        <c:axId val="1828050368"/>
        <c:axId val="1828043712"/>
      </c:lineChart>
      <c:catAx>
        <c:axId val="182805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8043712"/>
        <c:crosses val="autoZero"/>
        <c:auto val="1"/>
        <c:lblAlgn val="ctr"/>
        <c:lblOffset val="100"/>
        <c:noMultiLvlLbl val="0"/>
      </c:catAx>
      <c:valAx>
        <c:axId val="1828043712"/>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8050368"/>
        <c:crosses val="autoZero"/>
        <c:crossBetween val="between"/>
        <c:dispUnits>
          <c:builtInUnit val="million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Sales!PivotTable2</c:name>
    <c:fmtId val="-1"/>
  </c:pivotSource>
  <c:chart>
    <c:autoTitleDeleted val="1"/>
    <c:pivotFmts>
      <c:pivotFmt>
        <c:idx val="0"/>
        <c:spPr>
          <a:solidFill>
            <a:schemeClr val="dk1">
              <a:tint val="88500"/>
            </a:schemeClr>
          </a:solidFill>
          <a:ln w="19050">
            <a:solidFill>
              <a:schemeClr val="lt1"/>
            </a:solid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28631452318460193"/>
              <c:y val="4.693059200933206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3.5455818022747165E-2"/>
              <c:y val="-1.779017206182560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647812773403324"/>
              <c:y val="-0.27194189268008168"/>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397987751531058"/>
              <c:y val="-0.1000845727617381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5876531058617674"/>
              <c:y val="-5.5825313502479703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dk1">
              <a:tint val="88500"/>
            </a:schemeClr>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28631452318460193"/>
              <c:y val="4.693059200933206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647812773403324"/>
              <c:y val="-0.27194189268008168"/>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397987751531058"/>
              <c:y val="-0.1000845727617381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5876531058617674"/>
              <c:y val="-5.5825313502479703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3.5455818022747165E-2"/>
              <c:y val="-1.779017206182560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dk1">
              <a:tint val="88500"/>
            </a:schemeClr>
          </a:solidFill>
          <a:ln w="19050">
            <a:solidFill>
              <a:schemeClr val="l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28631452318460193"/>
              <c:y val="4.6930592009332061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647812773403324"/>
              <c:y val="-0.27194189268008168"/>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5"/>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7397987751531058"/>
              <c:y val="-0.1000845727617381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0.15876531058617674"/>
              <c:y val="-5.5825313502479703E-3"/>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solidFill>
            <a:schemeClr val="dk1">
              <a:tint val="88500"/>
            </a:schemeClr>
          </a:solidFill>
          <a:ln w="19050">
            <a:solidFill>
              <a:schemeClr val="lt1"/>
            </a:solidFill>
          </a:ln>
          <a:effectLst>
            <a:outerShdw blurRad="254000" sx="102000" sy="102000" algn="ctr" rotWithShape="0">
              <a:prstClr val="black">
                <a:alpha val="20000"/>
              </a:prstClr>
            </a:outerShdw>
          </a:effectLst>
        </c:spPr>
        <c:dLbl>
          <c:idx val="0"/>
          <c:layout>
            <c:manualLayout>
              <c:x val="-3.5455818022747165E-2"/>
              <c:y val="-1.779017206182560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'amazon Sales'!$E$1</c:f>
              <c:strCache>
                <c:ptCount val="1"/>
                <c:pt idx="0">
                  <c:v>Total</c:v>
                </c:pt>
              </c:strCache>
            </c:strRef>
          </c:tx>
          <c:dPt>
            <c:idx val="0"/>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1-066F-4B96-AA80-5FDA474E2B76}"/>
              </c:ext>
            </c:extLst>
          </c:dPt>
          <c:dPt>
            <c:idx val="1"/>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03-066F-4B96-AA80-5FDA474E2B76}"/>
              </c:ext>
            </c:extLst>
          </c:dPt>
          <c:dPt>
            <c:idx val="2"/>
            <c:bubble3D val="0"/>
            <c:spPr>
              <a:solidFill>
                <a:schemeClr val="dk1">
                  <a:tint val="75000"/>
                </a:schemeClr>
              </a:solidFill>
              <a:ln w="19050">
                <a:solidFill>
                  <a:schemeClr val="lt1"/>
                </a:solidFill>
              </a:ln>
              <a:effectLst/>
            </c:spPr>
            <c:extLst>
              <c:ext xmlns:c16="http://schemas.microsoft.com/office/drawing/2014/chart" uri="{C3380CC4-5D6E-409C-BE32-E72D297353CC}">
                <c16:uniqueId val="{00000005-066F-4B96-AA80-5FDA474E2B76}"/>
              </c:ext>
            </c:extLst>
          </c:dPt>
          <c:dPt>
            <c:idx val="3"/>
            <c:bubble3D val="0"/>
            <c:spPr>
              <a:solidFill>
                <a:schemeClr val="dk1">
                  <a:tint val="98500"/>
                </a:schemeClr>
              </a:solidFill>
              <a:ln w="19050">
                <a:solidFill>
                  <a:schemeClr val="lt1"/>
                </a:solidFill>
              </a:ln>
              <a:effectLst/>
            </c:spPr>
            <c:extLst>
              <c:ext xmlns:c16="http://schemas.microsoft.com/office/drawing/2014/chart" uri="{C3380CC4-5D6E-409C-BE32-E72D297353CC}">
                <c16:uniqueId val="{00000007-066F-4B96-AA80-5FDA474E2B76}"/>
              </c:ext>
            </c:extLst>
          </c:dPt>
          <c:dPt>
            <c:idx val="4"/>
            <c:bubble3D val="0"/>
            <c:spPr>
              <a:solidFill>
                <a:schemeClr val="dk1">
                  <a:tint val="30000"/>
                </a:schemeClr>
              </a:solidFill>
              <a:ln w="19050">
                <a:solidFill>
                  <a:schemeClr val="lt1"/>
                </a:solidFill>
              </a:ln>
              <a:effectLst/>
            </c:spPr>
            <c:extLst>
              <c:ext xmlns:c16="http://schemas.microsoft.com/office/drawing/2014/chart" uri="{C3380CC4-5D6E-409C-BE32-E72D297353CC}">
                <c16:uniqueId val="{00000009-066F-4B96-AA80-5FDA474E2B76}"/>
              </c:ext>
            </c:extLst>
          </c:dPt>
          <c:dLbls>
            <c:dLbl>
              <c:idx val="0"/>
              <c:layout>
                <c:manualLayout>
                  <c:x val="-0.28631452318460193"/>
                  <c:y val="4.6930592009332061E-3"/>
                </c:manualLayout>
              </c:layout>
              <c:tx>
                <c:rich>
                  <a:bodyPr/>
                  <a:lstStyle/>
                  <a:p>
                    <a:r>
                      <a:rPr lang="en-US" baseline="0" dirty="0"/>
                      <a:t>10.96M, </a:t>
                    </a:r>
                    <a:fld id="{241612B3-862E-4FAB-9A5D-344E9E3DF077}"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66F-4B96-AA80-5FDA474E2B76}"/>
                </c:ext>
              </c:extLst>
            </c:dLbl>
            <c:dLbl>
              <c:idx val="1"/>
              <c:layout>
                <c:manualLayout>
                  <c:x val="0.14075045616701773"/>
                  <c:y val="-0.2041608673935747"/>
                </c:manualLayout>
              </c:layout>
              <c:tx>
                <c:rich>
                  <a:bodyPr/>
                  <a:lstStyle/>
                  <a:p>
                    <a:r>
                      <a:rPr lang="en-US" dirty="0"/>
                      <a:t>6.21M</a:t>
                    </a:r>
                    <a:r>
                      <a:rPr lang="en-US" baseline="0" dirty="0"/>
                      <a:t>, </a:t>
                    </a:r>
                    <a:fld id="{07426F08-25C4-475A-96BC-F293B7976E9D}"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66F-4B96-AA80-5FDA474E2B76}"/>
                </c:ext>
              </c:extLst>
            </c:dLbl>
            <c:dLbl>
              <c:idx val="2"/>
              <c:layout>
                <c:manualLayout>
                  <c:x val="0.17397987751531058"/>
                  <c:y val="-0.10008457276173816"/>
                </c:manualLayout>
              </c:layout>
              <c:tx>
                <c:rich>
                  <a:bodyPr/>
                  <a:lstStyle/>
                  <a:p>
                    <a:r>
                      <a:rPr lang="en-US" dirty="0"/>
                      <a:t>2.11M</a:t>
                    </a:r>
                    <a:r>
                      <a:rPr lang="en-US" baseline="0" dirty="0"/>
                      <a:t>, </a:t>
                    </a:r>
                    <a:fld id="{425E1AC2-9F5A-43EF-B40E-895455F84D33}"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66F-4B96-AA80-5FDA474E2B76}"/>
                </c:ext>
              </c:extLst>
            </c:dLbl>
            <c:dLbl>
              <c:idx val="3"/>
              <c:layout>
                <c:manualLayout>
                  <c:x val="0.15876531058617674"/>
                  <c:y val="-5.5825313502479703E-3"/>
                </c:manualLayout>
              </c:layout>
              <c:tx>
                <c:rich>
                  <a:bodyPr/>
                  <a:lstStyle/>
                  <a:p>
                    <a:r>
                      <a:rPr lang="en-US" baseline="0" dirty="0"/>
                      <a:t>15.5M, </a:t>
                    </a:r>
                    <a:fld id="{2C08C4DC-DC3F-4F0C-8D8B-DABAF7573058}"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66F-4B96-AA80-5FDA474E2B76}"/>
                </c:ext>
              </c:extLst>
            </c:dLbl>
            <c:dLbl>
              <c:idx val="4"/>
              <c:layout>
                <c:manualLayout>
                  <c:x val="-3.5455818022747165E-2"/>
                  <c:y val="-1.7790172061825604E-2"/>
                </c:manualLayout>
              </c:layout>
              <c:tx>
                <c:rich>
                  <a:bodyPr/>
                  <a:lstStyle/>
                  <a:p>
                    <a:r>
                      <a:rPr lang="en-US" baseline="0" dirty="0"/>
                      <a:t>95.69M, </a:t>
                    </a:r>
                    <a:fld id="{5CCDBFC7-F673-427C-955A-F5DF0E21390B}" type="PERCENTAGE">
                      <a:rPr lang="en-US" baseline="0"/>
                      <a:pPr/>
                      <a:t>[PERCENTAGE]</a:t>
                    </a:fld>
                    <a:endParaRPr lang="en-US"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66F-4B96-AA80-5FDA474E2B7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'amazon Sales'!$D$2:$D$7</c:f>
              <c:strCache>
                <c:ptCount val="5"/>
                <c:pt idx="0">
                  <c:v>AU</c:v>
                </c:pt>
                <c:pt idx="1">
                  <c:v>CA</c:v>
                </c:pt>
                <c:pt idx="2">
                  <c:v>IR</c:v>
                </c:pt>
                <c:pt idx="3">
                  <c:v>UK</c:v>
                </c:pt>
                <c:pt idx="4">
                  <c:v>US</c:v>
                </c:pt>
              </c:strCache>
            </c:strRef>
          </c:cat>
          <c:val>
            <c:numRef>
              <c:f>'amazon Sales'!$E$2:$E$7</c:f>
              <c:numCache>
                <c:formatCode>General</c:formatCode>
                <c:ptCount val="5"/>
                <c:pt idx="0">
                  <c:v>10958648.499999996</c:v>
                </c:pt>
                <c:pt idx="1">
                  <c:v>6206764.1499999985</c:v>
                </c:pt>
                <c:pt idx="2">
                  <c:v>2106712.6199999992</c:v>
                </c:pt>
                <c:pt idx="3">
                  <c:v>15498790.120000005</c:v>
                </c:pt>
                <c:pt idx="4">
                  <c:v>95690589.51000002</c:v>
                </c:pt>
              </c:numCache>
            </c:numRef>
          </c:val>
          <c:extLst>
            <c:ext xmlns:c16="http://schemas.microsoft.com/office/drawing/2014/chart" uri="{C3380CC4-5D6E-409C-BE32-E72D297353CC}">
              <c16:uniqueId val="{0000000A-066F-4B96-AA80-5FDA474E2B76}"/>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layout>
        <c:manualLayout>
          <c:xMode val="edge"/>
          <c:yMode val="edge"/>
          <c:x val="0.90415916625445114"/>
          <c:y val="0.32364780693701645"/>
          <c:w val="5.6837325272471755E-2"/>
          <c:h val="0.3176027433769833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0"/>
              <c:pt idx="0">
                <c:v>ComeStore</c:v>
              </c:pt>
              <c:pt idx="1">
                <c:v>Champs Gigaplace</c:v>
              </c:pt>
              <c:pt idx="2">
                <c:v>TeamStore</c:v>
              </c:pt>
              <c:pt idx="3">
                <c:v>Xilinix Midstore</c:v>
              </c:pt>
              <c:pt idx="4">
                <c:v>Matradi Megastore</c:v>
              </c:pt>
              <c:pt idx="5">
                <c:v>Vanstars</c:v>
              </c:pt>
              <c:pt idx="6">
                <c:v>Tandy Superstore</c:v>
              </c:pt>
              <c:pt idx="7">
                <c:v>Target Gigstore</c:v>
              </c:pt>
              <c:pt idx="8">
                <c:v>Pereras</c:v>
              </c:pt>
              <c:pt idx="9">
                <c:v>Paracel Gigaplace</c:v>
              </c:pt>
            </c:strLit>
          </c:cat>
          <c:val>
            <c:numLit>
              <c:formatCode>General</c:formatCode>
              <c:ptCount val="10"/>
              <c:pt idx="0">
                <c:v>2214483.3900000029</c:v>
              </c:pt>
              <c:pt idx="1">
                <c:v>2243137.7799999998</c:v>
              </c:pt>
              <c:pt idx="2">
                <c:v>2356595.6599999992</c:v>
              </c:pt>
              <c:pt idx="3">
                <c:v>2994077.1899999972</c:v>
              </c:pt>
              <c:pt idx="4">
                <c:v>2996290.7500000005</c:v>
              </c:pt>
              <c:pt idx="5">
                <c:v>3250786.0399999972</c:v>
              </c:pt>
              <c:pt idx="6">
                <c:v>3275015.91</c:v>
              </c:pt>
              <c:pt idx="7">
                <c:v>5433005.9299999997</c:v>
              </c:pt>
              <c:pt idx="8">
                <c:v>10843991.229999993</c:v>
              </c:pt>
              <c:pt idx="9">
                <c:v>11397206.359999996</c:v>
              </c:pt>
            </c:numLit>
          </c:val>
          <c:extLst>
            <c:ext xmlns:c16="http://schemas.microsoft.com/office/drawing/2014/chart" uri="{C3380CC4-5D6E-409C-BE32-E72D297353CC}">
              <c16:uniqueId val="{00000000-9C2B-4B50-A142-F933E644E81A}"/>
            </c:ext>
          </c:extLst>
        </c:ser>
        <c:dLbls>
          <c:dLblPos val="outEnd"/>
          <c:showLegendKey val="0"/>
          <c:showVal val="1"/>
          <c:showCatName val="0"/>
          <c:showSerName val="0"/>
          <c:showPercent val="0"/>
          <c:showBubbleSize val="0"/>
        </c:dLbls>
        <c:gapWidth val="115"/>
        <c:overlap val="-20"/>
        <c:axId val="1867062688"/>
        <c:axId val="1867063520"/>
      </c:barChart>
      <c:catAx>
        <c:axId val="18670626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7063520"/>
        <c:crosses val="autoZero"/>
        <c:auto val="1"/>
        <c:lblAlgn val="ctr"/>
        <c:lblOffset val="100"/>
        <c:noMultiLvlLbl val="0"/>
      </c:catAx>
      <c:valAx>
        <c:axId val="1867063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7062688"/>
        <c:crosses val="autoZero"/>
        <c:crossBetween val="between"/>
        <c:dispUnits>
          <c:builtInUnit val="millions"/>
          <c:dispUnitsLbl>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[amazon Sales.xlsx]amazon Sales!PivotTable1</c:name>
    <c:fmtId val="-1"/>
  </c:pivotSource>
  <c:chart>
    <c:title>
      <c:layout>
        <c:manualLayout>
          <c:xMode val="edge"/>
          <c:yMode val="edge"/>
          <c:x val="0.46966377257000497"/>
          <c:y val="1.144049227025807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scene3d>
            <a:camera prst="orthographicFront">
              <a:rot lat="0" lon="0" rev="0"/>
            </a:camera>
            <a:lightRig rig="threePt" dir="t">
              <a:rot lat="0" lon="0" rev="1200000"/>
            </a:lightRig>
          </a:scene3d>
          <a:sp3d>
            <a:bevelT w="63500" h="25400" prst="hardEdge"/>
          </a:sp3d>
        </c:spP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675346647286473"/>
          <c:y val="0.1239955613823305"/>
          <c:w val="0.73433436238653516"/>
          <c:h val="0.8116913454783552"/>
        </c:manualLayout>
      </c:layout>
      <c:barChart>
        <c:barDir val="bar"/>
        <c:grouping val="clustered"/>
        <c:varyColors val="0"/>
        <c:ser>
          <c:idx val="0"/>
          <c:order val="0"/>
          <c:tx>
            <c:strRef>
              <c:f>'amazon Sales'!$B$1</c:f>
              <c:strCache>
                <c:ptCount val="1"/>
                <c:pt idx="0">
                  <c:v>Total</c:v>
                </c:pt>
              </c:strCache>
            </c:strRef>
          </c:tx>
          <c:spPr>
            <a:gradFill rotWithShape="1">
              <a:gsLst>
                <a:gs pos="0">
                  <a:schemeClr val="dk1">
                    <a:tint val="88500"/>
                    <a:tint val="96000"/>
                    <a:lumMod val="104000"/>
                  </a:schemeClr>
                </a:gs>
                <a:gs pos="100000">
                  <a:schemeClr val="dk1">
                    <a:tint val="8850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'amazon Sales'!$A$2:$A$12</c:f>
              <c:strCache>
                <c:ptCount val="10"/>
                <c:pt idx="0">
                  <c:v>Landslide White Sugar</c:v>
                </c:pt>
                <c:pt idx="1">
                  <c:v>Discover Manicotti</c:v>
                </c:pt>
                <c:pt idx="2">
                  <c:v>Better Fancy Canned Sardines</c:v>
                </c:pt>
                <c:pt idx="3">
                  <c:v>Fast Mini Donuts</c:v>
                </c:pt>
                <c:pt idx="4">
                  <c:v>Big Time Frozen Cheese Pizza</c:v>
                </c:pt>
                <c:pt idx="5">
                  <c:v>Ebony Squash</c:v>
                </c:pt>
                <c:pt idx="6">
                  <c:v>Better Canned Tuna in Oil</c:v>
                </c:pt>
                <c:pt idx="7">
                  <c:v>Red Spade Pimento Loaf</c:v>
                </c:pt>
                <c:pt idx="8">
                  <c:v>High Top Dried Mushrooms</c:v>
                </c:pt>
                <c:pt idx="9">
                  <c:v>Better Large Canned Shrimp</c:v>
                </c:pt>
              </c:strCache>
            </c:strRef>
          </c:cat>
          <c:val>
            <c:numRef>
              <c:f>'amazon Sales'!$B$2:$B$12</c:f>
              <c:numCache>
                <c:formatCode>General</c:formatCode>
                <c:ptCount val="10"/>
                <c:pt idx="0">
                  <c:v>4282290.62</c:v>
                </c:pt>
                <c:pt idx="1">
                  <c:v>4901139.4800000004</c:v>
                </c:pt>
                <c:pt idx="2">
                  <c:v>4975348.3499999996</c:v>
                </c:pt>
                <c:pt idx="3">
                  <c:v>5009499.08</c:v>
                </c:pt>
                <c:pt idx="4">
                  <c:v>5127171.17</c:v>
                </c:pt>
                <c:pt idx="5">
                  <c:v>5380727.75</c:v>
                </c:pt>
                <c:pt idx="6">
                  <c:v>5693075.1200000001</c:v>
                </c:pt>
                <c:pt idx="7">
                  <c:v>5711486.4500000002</c:v>
                </c:pt>
                <c:pt idx="8">
                  <c:v>13368414.529999999</c:v>
                </c:pt>
                <c:pt idx="9">
                  <c:v>15454172.470000001</c:v>
                </c:pt>
              </c:numCache>
            </c:numRef>
          </c:val>
          <c:extLst>
            <c:ext xmlns:c16="http://schemas.microsoft.com/office/drawing/2014/chart" uri="{C3380CC4-5D6E-409C-BE32-E72D297353CC}">
              <c16:uniqueId val="{00000000-1550-4D02-B0A8-3A6EF26E142B}"/>
            </c:ext>
          </c:extLst>
        </c:ser>
        <c:dLbls>
          <c:dLblPos val="outEnd"/>
          <c:showLegendKey val="0"/>
          <c:showVal val="1"/>
          <c:showCatName val="0"/>
          <c:showSerName val="0"/>
          <c:showPercent val="0"/>
          <c:showBubbleSize val="0"/>
        </c:dLbls>
        <c:gapWidth val="115"/>
        <c:overlap val="-20"/>
        <c:axId val="625944624"/>
        <c:axId val="625946704"/>
      </c:barChart>
      <c:catAx>
        <c:axId val="62594462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946704"/>
        <c:crosses val="autoZero"/>
        <c:auto val="1"/>
        <c:lblAlgn val="ctr"/>
        <c:lblOffset val="100"/>
        <c:noMultiLvlLbl val="0"/>
      </c:catAx>
      <c:valAx>
        <c:axId val="62594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944624"/>
        <c:crosses val="autoZero"/>
        <c:crossBetween val="between"/>
        <c:dispUnits>
          <c:builtInUnit val="millions"/>
          <c:dispUnitsLbl>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1061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27408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74939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253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323106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B6258A-B9A6-4F98-8AC7-02C3CA4A5AF8}"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425445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B6258A-B9A6-4F98-8AC7-02C3CA4A5AF8}"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63332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65674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05442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258A-B9A6-4F98-8AC7-02C3CA4A5AF8}"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07792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6258A-B9A6-4F98-8AC7-02C3CA4A5AF8}"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27210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401639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6258A-B9A6-4F98-8AC7-02C3CA4A5AF8}"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3036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6258A-B9A6-4F98-8AC7-02C3CA4A5AF8}"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2599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6258A-B9A6-4F98-8AC7-02C3CA4A5AF8}"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416072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132362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6258A-B9A6-4F98-8AC7-02C3CA4A5AF8}"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8D84F-4211-452F-B0C3-8F5ACEF11DD5}" type="slidenum">
              <a:rPr lang="en-IN" smtClean="0"/>
              <a:t>‹#›</a:t>
            </a:fld>
            <a:endParaRPr lang="en-IN"/>
          </a:p>
        </p:txBody>
      </p:sp>
    </p:spTree>
    <p:extLst>
      <p:ext uri="{BB962C8B-B14F-4D97-AF65-F5344CB8AC3E}">
        <p14:creationId xmlns:p14="http://schemas.microsoft.com/office/powerpoint/2010/main" val="342679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B6258A-B9A6-4F98-8AC7-02C3CA4A5AF8}" type="datetimeFigureOut">
              <a:rPr lang="en-IN" smtClean="0"/>
              <a:t>18-09-2024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78D84F-4211-452F-B0C3-8F5ACEF11DD5}" type="slidenum">
              <a:rPr lang="en-IN" smtClean="0"/>
              <a:t>‹#›</a:t>
            </a:fld>
            <a:endParaRPr lang="en-IN"/>
          </a:p>
        </p:txBody>
      </p:sp>
    </p:spTree>
    <p:extLst>
      <p:ext uri="{BB962C8B-B14F-4D97-AF65-F5344CB8AC3E}">
        <p14:creationId xmlns:p14="http://schemas.microsoft.com/office/powerpoint/2010/main" val="1334380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58E8B-915E-231C-BA4F-004C686C98D5}"/>
              </a:ext>
            </a:extLst>
          </p:cNvPr>
          <p:cNvSpPr txBox="1"/>
          <p:nvPr/>
        </p:nvSpPr>
        <p:spPr>
          <a:xfrm>
            <a:off x="713996" y="1760090"/>
            <a:ext cx="10689362" cy="923330"/>
          </a:xfrm>
          <a:prstGeom prst="rect">
            <a:avLst/>
          </a:prstGeom>
          <a:noFill/>
        </p:spPr>
        <p:txBody>
          <a:bodyPr wrap="square" lIns="0" tIns="0" rIns="0" bIns="0" rtlCol="0">
            <a:spAutoFit/>
          </a:bodyPr>
          <a:lstStyle/>
          <a:p>
            <a:pPr algn="ctr"/>
            <a:r>
              <a:rPr lang="en-US" sz="6000" b="1" dirty="0">
                <a:latin typeface="Calibri" panose="020F0502020204030204" pitchFamily="34" charset="0"/>
                <a:cs typeface="Calibri" panose="020F0502020204030204" pitchFamily="34" charset="0"/>
              </a:rPr>
              <a:t>AMAZON SALES DATA ANALYSIS </a:t>
            </a:r>
          </a:p>
        </p:txBody>
      </p:sp>
      <p:sp>
        <p:nvSpPr>
          <p:cNvPr id="3" name="TextBox 2">
            <a:extLst>
              <a:ext uri="{FF2B5EF4-FFF2-40B4-BE49-F238E27FC236}">
                <a16:creationId xmlns:a16="http://schemas.microsoft.com/office/drawing/2014/main" id="{D75312A0-78B3-CB2D-2E8D-C9817D676A67}"/>
              </a:ext>
            </a:extLst>
          </p:cNvPr>
          <p:cNvSpPr txBox="1"/>
          <p:nvPr/>
        </p:nvSpPr>
        <p:spPr>
          <a:xfrm>
            <a:off x="1524410" y="3013501"/>
            <a:ext cx="9068534" cy="830997"/>
          </a:xfrm>
          <a:prstGeom prst="rect">
            <a:avLst/>
          </a:prstGeom>
          <a:noFill/>
        </p:spPr>
        <p:txBody>
          <a:bodyPr wrap="square" lIns="0" tIns="0" rIns="0" bIns="0" rtlCol="0">
            <a:spAutoFit/>
          </a:bodyPr>
          <a:lstStyle/>
          <a:p>
            <a:pPr algn="ctr"/>
            <a:r>
              <a:rPr lang="en-US" sz="5400" b="1" dirty="0">
                <a:latin typeface="Calibri" panose="020F0502020204030204" pitchFamily="34" charset="0"/>
                <a:cs typeface="Calibri" panose="020F0502020204030204" pitchFamily="34" charset="0"/>
              </a:rPr>
              <a:t>DETAIL PROJECT REPORT</a:t>
            </a:r>
          </a:p>
        </p:txBody>
      </p:sp>
    </p:spTree>
    <p:extLst>
      <p:ext uri="{BB962C8B-B14F-4D97-AF65-F5344CB8AC3E}">
        <p14:creationId xmlns:p14="http://schemas.microsoft.com/office/powerpoint/2010/main" val="41344043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Segoe UI" panose="020B0502040204020203" pitchFamily="34" charset="0"/>
                <a:cs typeface="Segoe UI" panose="020B0502040204020203" pitchFamily="34" charset="0"/>
              </a:rPr>
              <a:t>Conclusion :</a:t>
            </a:r>
          </a:p>
        </p:txBody>
      </p:sp>
      <p:sp>
        <p:nvSpPr>
          <p:cNvPr id="4" name="TextBox 3">
            <a:extLst>
              <a:ext uri="{FF2B5EF4-FFF2-40B4-BE49-F238E27FC236}">
                <a16:creationId xmlns:a16="http://schemas.microsoft.com/office/drawing/2014/main" id="{9647ED11-870F-AD9F-2C52-1C53ABF91B39}"/>
              </a:ext>
            </a:extLst>
          </p:cNvPr>
          <p:cNvSpPr txBox="1"/>
          <p:nvPr/>
        </p:nvSpPr>
        <p:spPr>
          <a:xfrm>
            <a:off x="402011" y="1360845"/>
            <a:ext cx="11387979" cy="5179623"/>
          </a:xfrm>
          <a:prstGeom prst="rect">
            <a:avLst/>
          </a:prstGeom>
          <a:noFill/>
        </p:spPr>
        <p:txBody>
          <a:bodyPr wrap="square">
            <a:spAutoFit/>
          </a:bodyPr>
          <a:lstStyle/>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1. In 2017, the highest revenue was recorded at 85.12 million, followed by 2019 at 76.12 million and 2018 at 20.36 million.</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2. Upon observing the monthly insights for 2017, 2018, and 2019, sales peak in March, June, and September, while they are lower in April, May, and October. Amazon could introduce attractive discounts and offers to stimulate higher revenue.</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3. Among all countries, the United States has the highest sales, while sales are lowest in Iran (IR).</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4. The Better Large Canned Shrimp and High-Top Dried Mushrooms stand out as the best-selling products in both domestic and international markets.</a:t>
            </a:r>
          </a:p>
          <a:p>
            <a:pPr>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5. Paracel Gigaplace and Pereras emerge as the top customers who have generated the highest revenue.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1869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B2039924-9C1C-3DCA-5890-83D52A6371A7}"/>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solidFill>
            <a:schemeClr val="tx1">
              <a:lumMod val="5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 name="TextBox 6">
            <a:extLst>
              <a:ext uri="{FF2B5EF4-FFF2-40B4-BE49-F238E27FC236}">
                <a16:creationId xmlns:a16="http://schemas.microsoft.com/office/drawing/2014/main" id="{DC5D5DD4-1609-31E6-CC2C-7A7DEE4A709F}"/>
              </a:ext>
            </a:extLst>
          </p:cNvPr>
          <p:cNvSpPr txBox="1"/>
          <p:nvPr/>
        </p:nvSpPr>
        <p:spPr>
          <a:xfrm>
            <a:off x="207278" y="591662"/>
            <a:ext cx="3411414" cy="677108"/>
          </a:xfrm>
          <a:prstGeom prst="rect">
            <a:avLst/>
          </a:prstGeom>
          <a:noFill/>
        </p:spPr>
        <p:txBody>
          <a:bodyPr wrap="square" lIns="0" tIns="0" rIns="0" bIns="0" rtlCol="0">
            <a:spAutoFit/>
          </a:bodyPr>
          <a:lstStyle/>
          <a:p>
            <a:pPr algn="ctr"/>
            <a:r>
              <a:rPr lang="en-US" sz="4400" b="1" dirty="0">
                <a:latin typeface="Segoe UI" panose="020B0502040204020203" pitchFamily="34" charset="0"/>
                <a:cs typeface="Segoe UI" panose="020B0502040204020203" pitchFamily="34" charset="0"/>
              </a:rPr>
              <a:t>Objective</a:t>
            </a:r>
          </a:p>
        </p:txBody>
      </p:sp>
      <p:sp>
        <p:nvSpPr>
          <p:cNvPr id="8" name="TextBox 7">
            <a:extLst>
              <a:ext uri="{FF2B5EF4-FFF2-40B4-BE49-F238E27FC236}">
                <a16:creationId xmlns:a16="http://schemas.microsoft.com/office/drawing/2014/main" id="{4BC6A2FE-A291-983D-F922-2C90DA01384B}"/>
              </a:ext>
            </a:extLst>
          </p:cNvPr>
          <p:cNvSpPr txBox="1"/>
          <p:nvPr/>
        </p:nvSpPr>
        <p:spPr>
          <a:xfrm>
            <a:off x="4390293" y="591662"/>
            <a:ext cx="3411414" cy="677108"/>
          </a:xfrm>
          <a:prstGeom prst="rect">
            <a:avLst/>
          </a:prstGeom>
          <a:noFill/>
        </p:spPr>
        <p:txBody>
          <a:bodyPr wrap="square" lIns="0" tIns="0" rIns="0" bIns="0" rtlCol="0">
            <a:spAutoFit/>
          </a:bodyPr>
          <a:lstStyle/>
          <a:p>
            <a:pPr algn="ctr"/>
            <a:r>
              <a:rPr lang="en-US" sz="4400" b="1" dirty="0">
                <a:solidFill>
                  <a:schemeClr val="bg1"/>
                </a:solidFill>
                <a:latin typeface="Segoe UI" panose="020B0502040204020203" pitchFamily="34" charset="0"/>
                <a:cs typeface="Segoe UI" panose="020B0502040204020203" pitchFamily="34" charset="0"/>
              </a:rPr>
              <a:t>Benefits</a:t>
            </a:r>
          </a:p>
        </p:txBody>
      </p:sp>
      <p:sp>
        <p:nvSpPr>
          <p:cNvPr id="9" name="TextBox 8">
            <a:extLst>
              <a:ext uri="{FF2B5EF4-FFF2-40B4-BE49-F238E27FC236}">
                <a16:creationId xmlns:a16="http://schemas.microsoft.com/office/drawing/2014/main" id="{2B0704E5-78F8-1802-BF1E-B9A977C240DB}"/>
              </a:ext>
            </a:extLst>
          </p:cNvPr>
          <p:cNvSpPr txBox="1"/>
          <p:nvPr/>
        </p:nvSpPr>
        <p:spPr>
          <a:xfrm>
            <a:off x="8489332" y="253108"/>
            <a:ext cx="3411414" cy="1354217"/>
          </a:xfrm>
          <a:prstGeom prst="rect">
            <a:avLst/>
          </a:prstGeom>
          <a:noFill/>
        </p:spPr>
        <p:txBody>
          <a:bodyPr wrap="square" lIns="0" tIns="0" rIns="0" bIns="0" rtlCol="0">
            <a:spAutoFit/>
          </a:bodyPr>
          <a:lstStyle/>
          <a:p>
            <a:pPr algn="ctr"/>
            <a:r>
              <a:rPr lang="en-US" sz="4400" b="1" dirty="0">
                <a:latin typeface="Calibri" panose="020F0502020204030204" pitchFamily="34" charset="0"/>
                <a:cs typeface="Calibri" panose="020F0502020204030204" pitchFamily="34" charset="0"/>
              </a:rPr>
              <a:t>Problem Statement</a:t>
            </a:r>
          </a:p>
        </p:txBody>
      </p:sp>
      <p:sp>
        <p:nvSpPr>
          <p:cNvPr id="11" name="TextBox 10">
            <a:extLst>
              <a:ext uri="{FF2B5EF4-FFF2-40B4-BE49-F238E27FC236}">
                <a16:creationId xmlns:a16="http://schemas.microsoft.com/office/drawing/2014/main" id="{A3C13E77-3A4B-3899-B4FB-0DD9C0EDB381}"/>
              </a:ext>
            </a:extLst>
          </p:cNvPr>
          <p:cNvSpPr txBox="1"/>
          <p:nvPr/>
        </p:nvSpPr>
        <p:spPr>
          <a:xfrm>
            <a:off x="415961" y="1858054"/>
            <a:ext cx="3286708" cy="4358886"/>
          </a:xfrm>
          <a:prstGeom prst="rect">
            <a:avLst/>
          </a:prstGeom>
          <a:noFill/>
        </p:spPr>
        <p:txBody>
          <a:bodyPr wrap="square">
            <a:spAutoFit/>
          </a:bodyPr>
          <a:lstStyle/>
          <a:p>
            <a:pPr algn="ct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The Significance Of Sales Management Has Grown Substantially Due To Escalating Competition And The Demand For Enhanced Distribution Methods Aimed At Cost Reduction And Profit Augmentation. In Contemporary Business Operations, Sales Management Stands As The Paramount Function Within Commercial Enterprises.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6446D5A-039B-5397-EEBF-97F01DF1D9FE}"/>
              </a:ext>
            </a:extLst>
          </p:cNvPr>
          <p:cNvSpPr txBox="1"/>
          <p:nvPr/>
        </p:nvSpPr>
        <p:spPr>
          <a:xfrm>
            <a:off x="4390293" y="1374845"/>
            <a:ext cx="3411414" cy="5325304"/>
          </a:xfrm>
          <a:prstGeom prst="rect">
            <a:avLst/>
          </a:prstGeom>
          <a:noFill/>
        </p:spPr>
        <p:txBody>
          <a:bodyPr wrap="square">
            <a:spAutoFit/>
          </a:bodyPr>
          <a:lstStyle/>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Facilitates Informed And Improved Business Decision-Making.</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Enables The Analysis Of Customer Trends And Satisfaction, Thereby Fostering The Development Of Innovative And Superior Products And Services.</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Provides A Deeper Understanding Of The Customer Base.</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Streamlines The Management Of Resources For Smoother Operations.</a:t>
            </a: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71B10B5E-A209-F971-5E96-9507B55E0BE6}"/>
              </a:ext>
            </a:extLst>
          </p:cNvPr>
          <p:cNvSpPr txBox="1"/>
          <p:nvPr/>
        </p:nvSpPr>
        <p:spPr>
          <a:xfrm>
            <a:off x="8551685" y="1858054"/>
            <a:ext cx="3286708" cy="4358886"/>
          </a:xfrm>
          <a:prstGeom prst="rect">
            <a:avLst/>
          </a:prstGeom>
          <a:noFill/>
        </p:spPr>
        <p:txBody>
          <a:bodyPr wrap="square">
            <a:spAutoFit/>
          </a:bodyPr>
          <a:lstStyle/>
          <a:p>
            <a:pPr algn="ctr">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Create A Comprehensive Report Through The Process Of Extracting, Transforming, And Loading (ETL) Of Data. This Report Will Encompass The Sales Trends Categorized By Year, Month, And Quarter. Furthermore, It Will Delve Into Data Relationships To Facilitate A Comprehensive Understanding And Thorough Analysis Of The Underlying Facts.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0318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Quick Insight :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7734301"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Concise Overview Of Amazon Sales For The Years 2017, 2018, And 2019.</a:t>
            </a:r>
          </a:p>
        </p:txBody>
      </p:sp>
      <p:sp>
        <p:nvSpPr>
          <p:cNvPr id="5" name="TextBox 4">
            <a:extLst>
              <a:ext uri="{FF2B5EF4-FFF2-40B4-BE49-F238E27FC236}">
                <a16:creationId xmlns:a16="http://schemas.microsoft.com/office/drawing/2014/main" id="{66D2C9A0-1327-A183-2653-F7263F0AF3F0}"/>
              </a:ext>
            </a:extLst>
          </p:cNvPr>
          <p:cNvSpPr txBox="1"/>
          <p:nvPr/>
        </p:nvSpPr>
        <p:spPr>
          <a:xfrm>
            <a:off x="957941" y="2088528"/>
            <a:ext cx="3077029" cy="1446550"/>
          </a:xfrm>
          <a:prstGeom prst="rect">
            <a:avLst/>
          </a:prstGeom>
          <a:solidFill>
            <a:schemeClr val="tx1">
              <a:lumMod val="50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bg2"/>
                </a:solidFill>
                <a:latin typeface="Calibri" panose="020F0502020204030204" pitchFamily="34" charset="0"/>
                <a:cs typeface="Calibri" panose="020F0502020204030204" pitchFamily="34" charset="0"/>
              </a:rPr>
              <a:t>181.6M</a:t>
            </a:r>
            <a:r>
              <a:rPr lang="en-US" sz="4400" dirty="0">
                <a:solidFill>
                  <a:schemeClr val="bg2"/>
                </a:solidFill>
                <a:latin typeface="Calibri" panose="020F0502020204030204" pitchFamily="34" charset="0"/>
                <a:cs typeface="Calibri" panose="020F0502020204030204" pitchFamily="34" charset="0"/>
              </a:rPr>
              <a:t> </a:t>
            </a:r>
          </a:p>
          <a:p>
            <a:pPr algn="ctr"/>
            <a:r>
              <a:rPr lang="en-US" sz="2800" dirty="0">
                <a:solidFill>
                  <a:schemeClr val="bg2"/>
                </a:solidFill>
                <a:latin typeface="Calibri" panose="020F0502020204030204" pitchFamily="34" charset="0"/>
                <a:cs typeface="Calibri" panose="020F0502020204030204" pitchFamily="34" charset="0"/>
              </a:rPr>
              <a:t>Total Sales</a:t>
            </a:r>
          </a:p>
        </p:txBody>
      </p:sp>
      <p:sp>
        <p:nvSpPr>
          <p:cNvPr id="6" name="TextBox 5">
            <a:extLst>
              <a:ext uri="{FF2B5EF4-FFF2-40B4-BE49-F238E27FC236}">
                <a16:creationId xmlns:a16="http://schemas.microsoft.com/office/drawing/2014/main" id="{43267250-0587-B034-05F8-D0081F2D2EC7}"/>
              </a:ext>
            </a:extLst>
          </p:cNvPr>
          <p:cNvSpPr txBox="1"/>
          <p:nvPr/>
        </p:nvSpPr>
        <p:spPr>
          <a:xfrm>
            <a:off x="4464729" y="2088528"/>
            <a:ext cx="3262540" cy="1446550"/>
          </a:xfrm>
          <a:prstGeom prst="rect">
            <a:avLst/>
          </a:prstGeom>
          <a:solidFill>
            <a:schemeClr val="tx1">
              <a:lumMod val="50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algn="ctr">
              <a:defRPr sz="6000" b="1">
                <a:solidFill>
                  <a:schemeClr val="bg2"/>
                </a:solidFill>
                <a:latin typeface="Calibri" panose="020F0502020204030204" pitchFamily="34" charset="0"/>
                <a:cs typeface="Calibri" panose="020F0502020204030204" pitchFamily="34" charset="0"/>
              </a:defRPr>
            </a:lvl1pPr>
          </a:lstStyle>
          <a:p>
            <a:r>
              <a:rPr lang="en-US" dirty="0"/>
              <a:t>2857K </a:t>
            </a:r>
          </a:p>
          <a:p>
            <a:r>
              <a:rPr lang="en-US" sz="2800" b="0" dirty="0"/>
              <a:t>Sales Quantity</a:t>
            </a:r>
          </a:p>
        </p:txBody>
      </p:sp>
      <p:sp>
        <p:nvSpPr>
          <p:cNvPr id="7" name="TextBox 6">
            <a:extLst>
              <a:ext uri="{FF2B5EF4-FFF2-40B4-BE49-F238E27FC236}">
                <a16:creationId xmlns:a16="http://schemas.microsoft.com/office/drawing/2014/main" id="{E33682FB-0E33-099B-CFCE-D15D9D8C0A1E}"/>
              </a:ext>
            </a:extLst>
          </p:cNvPr>
          <p:cNvSpPr txBox="1"/>
          <p:nvPr/>
        </p:nvSpPr>
        <p:spPr>
          <a:xfrm>
            <a:off x="8157029" y="2088528"/>
            <a:ext cx="3077029" cy="1446550"/>
          </a:xfrm>
          <a:prstGeom prst="rect">
            <a:avLst/>
          </a:prstGeom>
          <a:solidFill>
            <a:schemeClr val="tx1">
              <a:lumMod val="50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algn="ctr">
              <a:defRPr sz="6000" b="1">
                <a:solidFill>
                  <a:schemeClr val="bg2"/>
                </a:solidFill>
                <a:latin typeface="Calibri" panose="020F0502020204030204" pitchFamily="34" charset="0"/>
                <a:cs typeface="Calibri" panose="020F0502020204030204" pitchFamily="34" charset="0"/>
              </a:defRPr>
            </a:lvl1pPr>
          </a:lstStyle>
          <a:p>
            <a:r>
              <a:rPr lang="en-US" dirty="0"/>
              <a:t>75.45M </a:t>
            </a:r>
          </a:p>
          <a:p>
            <a:r>
              <a:rPr lang="en-US" sz="2800" b="0" dirty="0"/>
              <a:t>Total Profit</a:t>
            </a:r>
          </a:p>
        </p:txBody>
      </p:sp>
      <p:sp>
        <p:nvSpPr>
          <p:cNvPr id="8" name="TextBox 7">
            <a:extLst>
              <a:ext uri="{FF2B5EF4-FFF2-40B4-BE49-F238E27FC236}">
                <a16:creationId xmlns:a16="http://schemas.microsoft.com/office/drawing/2014/main" id="{0A14CF4B-7D1D-6FA5-35AF-6DAA7D6F2E1F}"/>
              </a:ext>
            </a:extLst>
          </p:cNvPr>
          <p:cNvSpPr txBox="1"/>
          <p:nvPr/>
        </p:nvSpPr>
        <p:spPr>
          <a:xfrm>
            <a:off x="2676934" y="4342016"/>
            <a:ext cx="3077029" cy="1446550"/>
          </a:xfrm>
          <a:prstGeom prst="rect">
            <a:avLst/>
          </a:prstGeom>
          <a:solidFill>
            <a:schemeClr val="bg1"/>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latin typeface="Calibri" panose="020F0502020204030204" pitchFamily="34" charset="0"/>
                <a:cs typeface="Calibri" panose="020F0502020204030204" pitchFamily="34" charset="0"/>
              </a:rPr>
              <a:t>639</a:t>
            </a:r>
            <a:r>
              <a:rPr lang="en-US" sz="4400" dirty="0">
                <a:latin typeface="Calibri" panose="020F0502020204030204" pitchFamily="34" charset="0"/>
                <a:cs typeface="Calibri" panose="020F0502020204030204" pitchFamily="34" charset="0"/>
              </a:rPr>
              <a:t> </a:t>
            </a:r>
          </a:p>
          <a:p>
            <a:pPr algn="ctr"/>
            <a:r>
              <a:rPr lang="en-US" sz="2800" dirty="0">
                <a:latin typeface="Calibri" panose="020F0502020204030204" pitchFamily="34" charset="0"/>
                <a:cs typeface="Calibri" panose="020F0502020204030204" pitchFamily="34" charset="0"/>
              </a:rPr>
              <a:t>Products</a:t>
            </a:r>
          </a:p>
        </p:txBody>
      </p:sp>
      <p:sp>
        <p:nvSpPr>
          <p:cNvPr id="9" name="TextBox 8">
            <a:extLst>
              <a:ext uri="{FF2B5EF4-FFF2-40B4-BE49-F238E27FC236}">
                <a16:creationId xmlns:a16="http://schemas.microsoft.com/office/drawing/2014/main" id="{5320F8D5-F860-AB62-2A0B-7A1F3C12193E}"/>
              </a:ext>
            </a:extLst>
          </p:cNvPr>
          <p:cNvSpPr txBox="1"/>
          <p:nvPr/>
        </p:nvSpPr>
        <p:spPr>
          <a:xfrm>
            <a:off x="6438037" y="4342016"/>
            <a:ext cx="3077029" cy="1446550"/>
          </a:xfrm>
          <a:prstGeom prst="rect">
            <a:avLst/>
          </a:prstGeom>
          <a:solidFill>
            <a:schemeClr val="bg1"/>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algn="ctr">
              <a:defRPr sz="6000" b="1">
                <a:solidFill>
                  <a:schemeClr val="bg1"/>
                </a:solidFill>
                <a:latin typeface="Calibri" panose="020F0502020204030204" pitchFamily="34" charset="0"/>
                <a:cs typeface="Calibri" panose="020F0502020204030204" pitchFamily="34" charset="0"/>
              </a:defRPr>
            </a:lvl1pPr>
          </a:lstStyle>
          <a:p>
            <a:r>
              <a:rPr lang="en-US" dirty="0">
                <a:solidFill>
                  <a:schemeClr val="tx1"/>
                </a:solidFill>
              </a:rPr>
              <a:t>439 </a:t>
            </a:r>
          </a:p>
          <a:p>
            <a:r>
              <a:rPr lang="en-US" sz="2800" dirty="0">
                <a:solidFill>
                  <a:schemeClr val="tx1"/>
                </a:solidFill>
              </a:rPr>
              <a:t>Customers</a:t>
            </a:r>
          </a:p>
        </p:txBody>
      </p:sp>
    </p:spTree>
    <p:extLst>
      <p:ext uri="{BB962C8B-B14F-4D97-AF65-F5344CB8AC3E}">
        <p14:creationId xmlns:p14="http://schemas.microsoft.com/office/powerpoint/2010/main" val="32664221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Total Sales For All The Quarters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Terms Of Revenue, 2017 Recorded The Highest At 85.12 Million, Followed By 2019 At 76.12 Million, And Then 2018 At 20.36 Million.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F6F209CD-E75E-8C56-B40F-AC1864ED51B0}"/>
              </a:ext>
            </a:extLst>
          </p:cNvPr>
          <p:cNvGraphicFramePr>
            <a:graphicFrameLocks/>
          </p:cNvGraphicFramePr>
          <p:nvPr>
            <p:extLst>
              <p:ext uri="{D42A27DB-BD31-4B8C-83A1-F6EECF244321}">
                <p14:modId xmlns:p14="http://schemas.microsoft.com/office/powerpoint/2010/main" val="1653519893"/>
              </p:ext>
            </p:extLst>
          </p:nvPr>
        </p:nvGraphicFramePr>
        <p:xfrm>
          <a:off x="442847" y="2496775"/>
          <a:ext cx="11229747" cy="414662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CDC96444-77D1-CA79-C101-2AA612FEB153}"/>
              </a:ext>
            </a:extLst>
          </p:cNvPr>
          <p:cNvSpPr txBox="1"/>
          <p:nvPr/>
        </p:nvSpPr>
        <p:spPr>
          <a:xfrm>
            <a:off x="2798928" y="2174781"/>
            <a:ext cx="1216207" cy="246221"/>
          </a:xfrm>
          <a:prstGeom prst="rect">
            <a:avLst/>
          </a:prstGeom>
          <a:noFill/>
        </p:spPr>
        <p:txBody>
          <a:bodyPr wrap="square" lIns="0" tIns="0" rIns="0" bIns="0" rtlCol="0">
            <a:spAutoFit/>
          </a:bodyPr>
          <a:lstStyle/>
          <a:p>
            <a:pPr algn="ctr"/>
            <a:r>
              <a:rPr lang="en-US" sz="1600" b="1" dirty="0">
                <a:latin typeface="Segoe UI" panose="020B0502040204020203" pitchFamily="34" charset="0"/>
                <a:cs typeface="Segoe UI" panose="020B0502040204020203" pitchFamily="34" charset="0"/>
              </a:rPr>
              <a:t>85.12M</a:t>
            </a:r>
            <a:r>
              <a:rPr lang="en-US" sz="1600" b="1" dirty="0">
                <a:solidFill>
                  <a:schemeClr val="accent4">
                    <a:lumMod val="50000"/>
                  </a:schemeClr>
                </a:solidFill>
                <a:latin typeface="Segoe UI" panose="020B0502040204020203" pitchFamily="34" charset="0"/>
                <a:cs typeface="Segoe UI" panose="020B0502040204020203" pitchFamily="34" charset="0"/>
              </a:rPr>
              <a:t> </a:t>
            </a:r>
          </a:p>
        </p:txBody>
      </p:sp>
      <p:sp>
        <p:nvSpPr>
          <p:cNvPr id="11" name="TextBox 10">
            <a:extLst>
              <a:ext uri="{FF2B5EF4-FFF2-40B4-BE49-F238E27FC236}">
                <a16:creationId xmlns:a16="http://schemas.microsoft.com/office/drawing/2014/main" id="{14E6F49E-D8F1-E002-ACCD-208E1CD3291C}"/>
              </a:ext>
            </a:extLst>
          </p:cNvPr>
          <p:cNvSpPr txBox="1"/>
          <p:nvPr/>
        </p:nvSpPr>
        <p:spPr>
          <a:xfrm>
            <a:off x="5887380" y="2252860"/>
            <a:ext cx="1216207" cy="246221"/>
          </a:xfrm>
          <a:prstGeom prst="rect">
            <a:avLst/>
          </a:prstGeom>
          <a:noFill/>
        </p:spPr>
        <p:txBody>
          <a:bodyPr wrap="square" lIns="0" tIns="0" rIns="0" bIns="0" rtlCol="0">
            <a:spAutoFit/>
          </a:bodyPr>
          <a:lstStyle/>
          <a:p>
            <a:pPr algn="ctr"/>
            <a:r>
              <a:rPr lang="en-US" sz="1600" b="1" dirty="0">
                <a:latin typeface="Segoe UI" panose="020B0502040204020203" pitchFamily="34" charset="0"/>
                <a:cs typeface="Segoe UI" panose="020B0502040204020203" pitchFamily="34" charset="0"/>
              </a:rPr>
              <a:t>20.36M</a:t>
            </a:r>
            <a:r>
              <a:rPr lang="en-US" sz="1600" b="1" dirty="0">
                <a:solidFill>
                  <a:schemeClr val="accent4">
                    <a:lumMod val="50000"/>
                  </a:schemeClr>
                </a:solidFill>
                <a:latin typeface="Segoe UI" panose="020B0502040204020203" pitchFamily="34" charset="0"/>
                <a:cs typeface="Segoe UI" panose="020B0502040204020203" pitchFamily="34" charset="0"/>
              </a:rPr>
              <a:t> </a:t>
            </a:r>
          </a:p>
        </p:txBody>
      </p:sp>
      <p:cxnSp>
        <p:nvCxnSpPr>
          <p:cNvPr id="12" name="Straight Connector 11">
            <a:extLst>
              <a:ext uri="{FF2B5EF4-FFF2-40B4-BE49-F238E27FC236}">
                <a16:creationId xmlns:a16="http://schemas.microsoft.com/office/drawing/2014/main" id="{F3E33C59-6A38-4AA0-3455-28E61ACCEFFB}"/>
              </a:ext>
            </a:extLst>
          </p:cNvPr>
          <p:cNvCxnSpPr>
            <a:cxnSpLocks/>
          </p:cNvCxnSpPr>
          <p:nvPr/>
        </p:nvCxnSpPr>
        <p:spPr>
          <a:xfrm>
            <a:off x="1309511" y="2421002"/>
            <a:ext cx="4476271" cy="0"/>
          </a:xfrm>
          <a:prstGeom prst="line">
            <a:avLst/>
          </a:prstGeom>
          <a:ln w="952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2F354F00-A62E-2E94-04AC-8274896259E7}"/>
              </a:ext>
            </a:extLst>
          </p:cNvPr>
          <p:cNvCxnSpPr>
            <a:cxnSpLocks/>
          </p:cNvCxnSpPr>
          <p:nvPr/>
        </p:nvCxnSpPr>
        <p:spPr>
          <a:xfrm>
            <a:off x="7152843" y="2445643"/>
            <a:ext cx="4476271" cy="0"/>
          </a:xfrm>
          <a:prstGeom prst="line">
            <a:avLst/>
          </a:prstGeom>
          <a:ln w="952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31D9816-F352-F4C8-EAFB-137EB53FF80D}"/>
              </a:ext>
            </a:extLst>
          </p:cNvPr>
          <p:cNvSpPr txBox="1"/>
          <p:nvPr/>
        </p:nvSpPr>
        <p:spPr>
          <a:xfrm>
            <a:off x="8975832" y="2170394"/>
            <a:ext cx="1216207" cy="246221"/>
          </a:xfrm>
          <a:prstGeom prst="rect">
            <a:avLst/>
          </a:prstGeom>
          <a:noFill/>
        </p:spPr>
        <p:txBody>
          <a:bodyPr wrap="square" lIns="0" tIns="0" rIns="0" bIns="0" rtlCol="0">
            <a:spAutoFit/>
          </a:bodyPr>
          <a:lstStyle/>
          <a:p>
            <a:pPr algn="ctr"/>
            <a:r>
              <a:rPr lang="en-US" sz="1600" b="1" dirty="0">
                <a:latin typeface="Segoe UI" panose="020B0502040204020203" pitchFamily="34" charset="0"/>
                <a:cs typeface="Segoe UI" panose="020B0502040204020203" pitchFamily="34" charset="0"/>
              </a:rPr>
              <a:t>76.12M </a:t>
            </a:r>
          </a:p>
        </p:txBody>
      </p:sp>
    </p:spTree>
    <p:extLst>
      <p:ext uri="{BB962C8B-B14F-4D97-AF65-F5344CB8AC3E}">
        <p14:creationId xmlns:p14="http://schemas.microsoft.com/office/powerpoint/2010/main" val="1061634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Monthly Sales Comparison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 Terms Of Revenue, 2017 Recorded The Highest At 85.12 Million, Followed By 2019 At 76.12 Million, And Then 2018 At 20.36 Million.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EA5521C5-47D6-4051-2861-B9638E453143}"/>
              </a:ext>
            </a:extLst>
          </p:cNvPr>
          <p:cNvGraphicFramePr>
            <a:graphicFrameLocks/>
          </p:cNvGraphicFramePr>
          <p:nvPr>
            <p:extLst>
              <p:ext uri="{D42A27DB-BD31-4B8C-83A1-F6EECF244321}">
                <p14:modId xmlns:p14="http://schemas.microsoft.com/office/powerpoint/2010/main" val="994133978"/>
              </p:ext>
            </p:extLst>
          </p:nvPr>
        </p:nvGraphicFramePr>
        <p:xfrm>
          <a:off x="285750" y="1892795"/>
          <a:ext cx="11582400" cy="47801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57676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10231372"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Revenue Categorized By Countries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US Accounted For 73% Of The Revenue, Followed By Australia. The Least Revenue Was Accounted For By IR, Followed By CA.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64047E39-4A54-F0D5-0A96-866D8C06B195}"/>
              </a:ext>
            </a:extLst>
          </p:cNvPr>
          <p:cNvGraphicFramePr>
            <a:graphicFrameLocks/>
          </p:cNvGraphicFramePr>
          <p:nvPr>
            <p:extLst>
              <p:ext uri="{D42A27DB-BD31-4B8C-83A1-F6EECF244321}">
                <p14:modId xmlns:p14="http://schemas.microsoft.com/office/powerpoint/2010/main" val="398161246"/>
              </p:ext>
            </p:extLst>
          </p:nvPr>
        </p:nvGraphicFramePr>
        <p:xfrm>
          <a:off x="1364326" y="2154521"/>
          <a:ext cx="9197927" cy="4638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8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Top 10 Customers w.r.t Revenue :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Paracel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Gigaplace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Generated Revenue Of 11.40 Million, Followed By Pereras, Which Generated 10.84 Million.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04C7485D-8870-352E-E8D2-1E76D5ED71B4}"/>
              </a:ext>
            </a:extLst>
          </p:cNvPr>
          <p:cNvGraphicFramePr>
            <a:graphicFrameLocks/>
          </p:cNvGraphicFramePr>
          <p:nvPr>
            <p:extLst>
              <p:ext uri="{D42A27DB-BD31-4B8C-83A1-F6EECF244321}">
                <p14:modId xmlns:p14="http://schemas.microsoft.com/office/powerpoint/2010/main" val="934809056"/>
              </p:ext>
            </p:extLst>
          </p:nvPr>
        </p:nvGraphicFramePr>
        <p:xfrm>
          <a:off x="203200" y="1750454"/>
          <a:ext cx="11988800" cy="4808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2280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1" y="389883"/>
            <a:ext cx="9957039" cy="830997"/>
          </a:xfrm>
          <a:prstGeom prst="rect">
            <a:avLst/>
          </a:prstGeom>
          <a:noFill/>
        </p:spPr>
        <p:txBody>
          <a:bodyPr wrap="square" lIns="0" tIns="0" rIns="0" bIns="0" rtlCol="0">
            <a:spAutoFit/>
          </a:bodyPr>
          <a:lstStyle/>
          <a:p>
            <a:r>
              <a:rPr lang="en-US" sz="5400" b="1" dirty="0">
                <a:latin typeface="Segoe UI" panose="020B0502040204020203" pitchFamily="34" charset="0"/>
                <a:cs typeface="Segoe UI" panose="020B0502040204020203" pitchFamily="34" charset="0"/>
              </a:rPr>
              <a:t>Top 5 Customers of Countries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Top Five Customers From Each Country.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12">
            <a:extLst>
              <a:ext uri="{FF2B5EF4-FFF2-40B4-BE49-F238E27FC236}">
                <a16:creationId xmlns:a16="http://schemas.microsoft.com/office/drawing/2014/main" id="{E0054B2A-47B7-FA93-96DD-1E19743EEFF2}"/>
              </a:ext>
            </a:extLst>
          </p:cNvPr>
          <p:cNvGraphicFramePr>
            <a:graphicFrameLocks noGrp="1"/>
          </p:cNvGraphicFramePr>
          <p:nvPr>
            <p:extLst>
              <p:ext uri="{D42A27DB-BD31-4B8C-83A1-F6EECF244321}">
                <p14:modId xmlns:p14="http://schemas.microsoft.com/office/powerpoint/2010/main" val="1703412848"/>
              </p:ext>
            </p:extLst>
          </p:nvPr>
        </p:nvGraphicFramePr>
        <p:xfrm>
          <a:off x="499292" y="1745527"/>
          <a:ext cx="11193415" cy="4722590"/>
        </p:xfrm>
        <a:graphic>
          <a:graphicData uri="http://schemas.openxmlformats.org/drawingml/2006/table">
            <a:tbl>
              <a:tblPr firstRow="1" bandRow="1">
                <a:tableStyleId>{5202B0CA-FC54-4496-8BCA-5EF66A818D29}</a:tableStyleId>
              </a:tblPr>
              <a:tblGrid>
                <a:gridCol w="2238683">
                  <a:extLst>
                    <a:ext uri="{9D8B030D-6E8A-4147-A177-3AD203B41FA5}">
                      <a16:colId xmlns:a16="http://schemas.microsoft.com/office/drawing/2014/main" val="2387828395"/>
                    </a:ext>
                  </a:extLst>
                </a:gridCol>
                <a:gridCol w="2238683">
                  <a:extLst>
                    <a:ext uri="{9D8B030D-6E8A-4147-A177-3AD203B41FA5}">
                      <a16:colId xmlns:a16="http://schemas.microsoft.com/office/drawing/2014/main" val="1262812922"/>
                    </a:ext>
                  </a:extLst>
                </a:gridCol>
                <a:gridCol w="2238683">
                  <a:extLst>
                    <a:ext uri="{9D8B030D-6E8A-4147-A177-3AD203B41FA5}">
                      <a16:colId xmlns:a16="http://schemas.microsoft.com/office/drawing/2014/main" val="3966317697"/>
                    </a:ext>
                  </a:extLst>
                </a:gridCol>
                <a:gridCol w="2238683">
                  <a:extLst>
                    <a:ext uri="{9D8B030D-6E8A-4147-A177-3AD203B41FA5}">
                      <a16:colId xmlns:a16="http://schemas.microsoft.com/office/drawing/2014/main" val="2260889097"/>
                    </a:ext>
                  </a:extLst>
                </a:gridCol>
                <a:gridCol w="2238683">
                  <a:extLst>
                    <a:ext uri="{9D8B030D-6E8A-4147-A177-3AD203B41FA5}">
                      <a16:colId xmlns:a16="http://schemas.microsoft.com/office/drawing/2014/main" val="3999175975"/>
                    </a:ext>
                  </a:extLst>
                </a:gridCol>
              </a:tblGrid>
              <a:tr h="641393">
                <a:tc>
                  <a:txBody>
                    <a:bodyPr/>
                    <a:lstStyle/>
                    <a:p>
                      <a:pPr algn="ctr" fontAlgn="b"/>
                      <a:r>
                        <a:rPr lang="en-US" sz="1600" b="1" u="none" strike="noStrike" baseline="0" dirty="0">
                          <a:solidFill>
                            <a:schemeClr val="tx1"/>
                          </a:solidFill>
                          <a:effectLst/>
                        </a:rPr>
                        <a:t>US</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AU</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UK</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CA</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1" u="none" strike="noStrike" baseline="0" dirty="0">
                          <a:solidFill>
                            <a:schemeClr val="tx1"/>
                          </a:solidFill>
                          <a:effectLst/>
                        </a:rPr>
                        <a:t>IR</a:t>
                      </a:r>
                      <a:endParaRPr lang="en-US" sz="1600" b="1" i="0" u="none" strike="noStrike" baseline="0" dirty="0">
                        <a:solidFill>
                          <a:schemeClr val="tx1"/>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7592754"/>
                  </a:ext>
                </a:extLst>
              </a:tr>
              <a:tr h="859951">
                <a:tc>
                  <a:txBody>
                    <a:bodyPr/>
                    <a:lstStyle/>
                    <a:p>
                      <a:pPr algn="ctr" fontAlgn="b"/>
                      <a:r>
                        <a:rPr lang="en-US" sz="1600" b="0" u="none" strike="noStrike" baseline="0" dirty="0">
                          <a:solidFill>
                            <a:srgbClr val="000000"/>
                          </a:solidFill>
                          <a:effectLst/>
                        </a:rPr>
                        <a:t>Paracel Gigaplace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Target Gigstore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Champs Gigaplace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Dci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Oki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17571810"/>
                  </a:ext>
                </a:extLst>
              </a:tr>
              <a:tr h="641393">
                <a:tc>
                  <a:txBody>
                    <a:bodyPr/>
                    <a:lstStyle/>
                    <a:p>
                      <a:pPr algn="ctr" fontAlgn="b"/>
                      <a:r>
                        <a:rPr lang="en-US" sz="1600" b="0" u="none" strike="noStrike" baseline="0" dirty="0" err="1">
                          <a:solidFill>
                            <a:srgbClr val="000000"/>
                          </a:solidFill>
                          <a:effectLst/>
                        </a:rPr>
                        <a:t>Pereras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TeamStore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ComeStore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A1 Store</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Harbor Store</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7529431"/>
                  </a:ext>
                </a:extLst>
              </a:tr>
              <a:tr h="859951">
                <a:tc>
                  <a:txBody>
                    <a:bodyPr/>
                    <a:lstStyle/>
                    <a:p>
                      <a:pPr algn="ctr" fontAlgn="b"/>
                      <a:r>
                        <a:rPr lang="en-US" sz="1600" b="0" u="none" strike="noStrike" baseline="0" dirty="0">
                          <a:solidFill>
                            <a:srgbClr val="000000"/>
                          </a:solidFill>
                          <a:effectLst/>
                        </a:rPr>
                        <a:t>Tandy Superstore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Screen Supermarket</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err="1">
                          <a:solidFill>
                            <a:srgbClr val="000000"/>
                          </a:solidFill>
                          <a:effectLst/>
                        </a:rPr>
                        <a:t>Zeroo</a:t>
                      </a:r>
                      <a:r>
                        <a:rPr lang="en-US" sz="1600" b="0" u="none" strike="noStrike" baseline="0" dirty="0">
                          <a:solidFill>
                            <a:srgbClr val="000000"/>
                          </a:solidFill>
                          <a:effectLst/>
                        </a:rPr>
                        <a:t> </a:t>
                      </a:r>
                      <a:r>
                        <a:rPr lang="en-US" sz="1600" b="0" u="none" strike="noStrike" baseline="0" dirty="0" err="1">
                          <a:solidFill>
                            <a:srgbClr val="000000"/>
                          </a:solidFill>
                          <a:effectLst/>
                        </a:rPr>
                        <a:t>Gigastore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err="1">
                          <a:solidFill>
                            <a:srgbClr val="000000"/>
                          </a:solidFill>
                          <a:effectLst/>
                        </a:rPr>
                        <a:t>Ravenwerks</a:t>
                      </a:r>
                      <a:r>
                        <a:rPr lang="en-US" sz="1600" b="0" u="none" strike="noStrike" baseline="0" dirty="0">
                          <a:solidFill>
                            <a:srgbClr val="000000"/>
                          </a:solidFill>
                          <a:effectLst/>
                        </a:rPr>
                        <a:t> Shop</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Sage Supermarket</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2526824"/>
                  </a:ext>
                </a:extLst>
              </a:tr>
              <a:tr h="859951">
                <a:tc>
                  <a:txBody>
                    <a:bodyPr/>
                    <a:lstStyle/>
                    <a:p>
                      <a:pPr algn="ctr" fontAlgn="b"/>
                      <a:r>
                        <a:rPr lang="en-US" sz="1600" b="0" u="none" strike="noStrike" baseline="0" dirty="0" err="1">
                          <a:solidFill>
                            <a:srgbClr val="000000"/>
                          </a:solidFill>
                          <a:effectLst/>
                        </a:rPr>
                        <a:t>Vanstars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Aadast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Ventana </a:t>
                      </a:r>
                      <a:r>
                        <a:rPr lang="en-US" sz="1600" b="0" u="none" strike="noStrike" baseline="0" dirty="0" err="1">
                          <a:solidFill>
                            <a:srgbClr val="000000"/>
                          </a:solidFill>
                          <a:effectLst/>
                        </a:rPr>
                        <a:t>Maxistore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Pacific Supermarket</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Jones Stores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3520303"/>
                  </a:ext>
                </a:extLst>
              </a:tr>
              <a:tr h="859951">
                <a:tc>
                  <a:txBody>
                    <a:bodyPr/>
                    <a:lstStyle/>
                    <a:p>
                      <a:pPr algn="ctr" fontAlgn="b"/>
                      <a:r>
                        <a:rPr lang="en-US" sz="1600" b="0" u="none" strike="noStrike" baseline="0" dirty="0" err="1">
                          <a:solidFill>
                            <a:srgbClr val="000000"/>
                          </a:solidFill>
                          <a:effectLst/>
                        </a:rPr>
                        <a:t>Matradi</a:t>
                      </a:r>
                      <a:r>
                        <a:rPr lang="en-US" sz="1600" b="0" u="none" strike="noStrike" baseline="0" dirty="0">
                          <a:solidFill>
                            <a:srgbClr val="000000"/>
                          </a:solidFill>
                          <a:effectLst/>
                        </a:rPr>
                        <a:t> Megastore</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a:solidFill>
                            <a:srgbClr val="000000"/>
                          </a:solidFill>
                          <a:effectLst/>
                        </a:rPr>
                        <a:t>Edmark Shop</a:t>
                      </a:r>
                      <a:endParaRPr lang="en-US" sz="1600" b="0" i="0" u="none" strike="noStrike" baseline="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Markets</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ACRON Shop</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600" b="0" u="none" strike="noStrike" baseline="0" dirty="0">
                          <a:solidFill>
                            <a:srgbClr val="000000"/>
                          </a:solidFill>
                          <a:effectLst/>
                        </a:rPr>
                        <a:t>Guarantee Supermarket</a:t>
                      </a:r>
                      <a:endParaRPr lang="en-US" sz="1600" b="0" i="0" u="none" strike="noStrike" baseline="0" dirty="0">
                        <a:solidFill>
                          <a:srgbClr val="000000"/>
                        </a:solidFill>
                        <a:effectLst/>
                        <a:latin typeface="Segoe UI Semibold" panose="020B0702040204020203"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4430744"/>
                  </a:ext>
                </a:extLst>
              </a:tr>
            </a:tbl>
          </a:graphicData>
        </a:graphic>
      </p:graphicFrame>
    </p:spTree>
    <p:extLst>
      <p:ext uri="{BB962C8B-B14F-4D97-AF65-F5344CB8AC3E}">
        <p14:creationId xmlns:p14="http://schemas.microsoft.com/office/powerpoint/2010/main" val="29144284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55397-2BD7-6007-C8B3-691847B84144}"/>
              </a:ext>
            </a:extLst>
          </p:cNvPr>
          <p:cNvSpPr txBox="1"/>
          <p:nvPr/>
        </p:nvSpPr>
        <p:spPr>
          <a:xfrm>
            <a:off x="480170" y="389883"/>
            <a:ext cx="10576605" cy="830997"/>
          </a:xfrm>
          <a:prstGeom prst="rect">
            <a:avLst/>
          </a:prstGeom>
          <a:noFill/>
        </p:spPr>
        <p:txBody>
          <a:bodyPr wrap="square" lIns="0" tIns="0" rIns="0" bIns="0" rtlCol="0">
            <a:spAutoFit/>
          </a:bodyPr>
          <a:lstStyle/>
          <a:p>
            <a:r>
              <a:rPr lang="en-US" sz="5400" b="1" dirty="0">
                <a:latin typeface="Calibri" panose="020F0502020204030204" pitchFamily="34" charset="0"/>
                <a:cs typeface="Calibri" panose="020F0502020204030204" pitchFamily="34" charset="0"/>
              </a:rPr>
              <a:t>Top 10 Products Sold w.r.t Revenue :</a:t>
            </a:r>
          </a:p>
        </p:txBody>
      </p:sp>
      <p:sp>
        <p:nvSpPr>
          <p:cNvPr id="4" name="TextBox 3">
            <a:extLst>
              <a:ext uri="{FF2B5EF4-FFF2-40B4-BE49-F238E27FC236}">
                <a16:creationId xmlns:a16="http://schemas.microsoft.com/office/drawing/2014/main" id="{9647ED11-870F-AD9F-2C52-1C53ABF91B39}"/>
              </a:ext>
            </a:extLst>
          </p:cNvPr>
          <p:cNvSpPr txBox="1"/>
          <p:nvPr/>
        </p:nvSpPr>
        <p:spPr>
          <a:xfrm>
            <a:off x="480171" y="1220880"/>
            <a:ext cx="11387979" cy="671915"/>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Better Large Canned Shrimp And High Top Dried Mushrooms Are The Products With The Highest Sales Among All 639 Products.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46A1CCC0-2328-873A-BA68-08FF76307603}"/>
              </a:ext>
            </a:extLst>
          </p:cNvPr>
          <p:cNvGraphicFramePr>
            <a:graphicFrameLocks/>
          </p:cNvGraphicFramePr>
          <p:nvPr>
            <p:extLst>
              <p:ext uri="{D42A27DB-BD31-4B8C-83A1-F6EECF244321}">
                <p14:modId xmlns:p14="http://schemas.microsoft.com/office/powerpoint/2010/main" val="4186051107"/>
              </p:ext>
            </p:extLst>
          </p:nvPr>
        </p:nvGraphicFramePr>
        <p:xfrm>
          <a:off x="320966" y="1827478"/>
          <a:ext cx="11547184" cy="48922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20636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TotalTime>
  <Words>586</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Calisto MT</vt:lpstr>
      <vt:lpstr>Segoe UI</vt:lpstr>
      <vt:lpstr>Segoe UI Semibold</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Nilkanthanawar</dc:creator>
  <cp:lastModifiedBy>kanishka malhotra</cp:lastModifiedBy>
  <cp:revision>6</cp:revision>
  <dcterms:created xsi:type="dcterms:W3CDTF">2023-08-04T17:11:56Z</dcterms:created>
  <dcterms:modified xsi:type="dcterms:W3CDTF">2024-09-18T16:22:26Z</dcterms:modified>
</cp:coreProperties>
</file>