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0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lexandria Bold"/>
      <p:bold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 flipV="1">
            <a:off x="13890343" y="5516388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12327" flipH="1">
            <a:off x="-1633813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2020970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76744" flipV="1">
            <a:off x="12281842" y="-3234705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12348517" y="-3496396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68325" y="2327128"/>
            <a:ext cx="12951349" cy="2444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0"/>
              </a:lnSpc>
            </a:pPr>
            <a:r>
              <a:rPr lang="en-US" sz="680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</a:t>
            </a:r>
            <a:r>
              <a:rPr lang="en-US" sz="8000" b="1">
                <a:solidFill>
                  <a:srgbClr val="3F3D3E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Emotion-Aware Chatbot for Customer Support</a:t>
            </a:r>
            <a:endParaRPr lang="en-US" sz="8000" b="1">
              <a:solidFill>
                <a:srgbClr val="3F3D3E"/>
              </a:solidFill>
              <a:latin typeface="Times New Roman" panose="02020603050405020304" charset="0"/>
              <a:ea typeface="Alexandria Bold"/>
              <a:cs typeface="Times New Roman" panose="02020603050405020304" charset="0"/>
              <a:sym typeface="Alexandria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8483344" y="6122761"/>
            <a:ext cx="4702572" cy="705137"/>
            <a:chOff x="0" y="0"/>
            <a:chExt cx="1238538" cy="18571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8537" cy="185715"/>
            </a:xfrm>
            <a:custGeom>
              <a:avLst/>
              <a:gdLst/>
              <a:ahLst/>
              <a:cxnLst/>
              <a:rect l="l" t="t" r="r" b="b"/>
              <a:pathLst>
                <a:path w="1238537" h="185715">
                  <a:moveTo>
                    <a:pt x="92858" y="0"/>
                  </a:moveTo>
                  <a:lnTo>
                    <a:pt x="1145680" y="0"/>
                  </a:lnTo>
                  <a:cubicBezTo>
                    <a:pt x="1196964" y="0"/>
                    <a:pt x="1238537" y="41574"/>
                    <a:pt x="1238537" y="92858"/>
                  </a:cubicBezTo>
                  <a:lnTo>
                    <a:pt x="1238537" y="92858"/>
                  </a:lnTo>
                  <a:cubicBezTo>
                    <a:pt x="1238537" y="117485"/>
                    <a:pt x="1228754" y="141104"/>
                    <a:pt x="1211340" y="158518"/>
                  </a:cubicBezTo>
                  <a:cubicBezTo>
                    <a:pt x="1193926" y="175932"/>
                    <a:pt x="1170307" y="185715"/>
                    <a:pt x="1145680" y="185715"/>
                  </a:cubicBezTo>
                  <a:lnTo>
                    <a:pt x="92858" y="185715"/>
                  </a:lnTo>
                  <a:cubicBezTo>
                    <a:pt x="68230" y="185715"/>
                    <a:pt x="44612" y="175932"/>
                    <a:pt x="27197" y="158518"/>
                  </a:cubicBezTo>
                  <a:cubicBezTo>
                    <a:pt x="9783" y="141104"/>
                    <a:pt x="0" y="117485"/>
                    <a:pt x="0" y="92858"/>
                  </a:cubicBezTo>
                  <a:lnTo>
                    <a:pt x="0" y="92858"/>
                  </a:lnTo>
                  <a:cubicBezTo>
                    <a:pt x="0" y="68230"/>
                    <a:pt x="9783" y="44612"/>
                    <a:pt x="27197" y="27197"/>
                  </a:cubicBezTo>
                  <a:cubicBezTo>
                    <a:pt x="44612" y="9783"/>
                    <a:pt x="68230" y="0"/>
                    <a:pt x="92858" y="0"/>
                  </a:cubicBezTo>
                  <a:close/>
                </a:path>
              </a:pathLst>
            </a:custGeom>
            <a:solidFill>
              <a:srgbClr val="545454"/>
            </a:solidFill>
            <a:ln w="38100" cap="rnd">
              <a:solidFill>
                <a:srgbClr val="545454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238538" cy="233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r>
                <a:rPr lang="en-US" sz="2400" b="1" spc="392">
                  <a:solidFill>
                    <a:srgbClr val="FFFFFF"/>
                  </a:solidFill>
                  <a:latin typeface="Times New Roman" panose="02020603050405020304" charset="0"/>
                  <a:ea typeface="Cy Grotesk Grand Bold" panose="00000807000000000000"/>
                  <a:cs typeface="Times New Roman" panose="02020603050405020304" charset="0"/>
                  <a:sym typeface="Cy Grotesk Grand Bold" panose="00000807000000000000"/>
                </a:rPr>
                <a:t>TEAM MEMBERS</a:t>
              </a:r>
              <a:r>
                <a:rPr lang="en-US" sz="2170" b="1" spc="392">
                  <a:solidFill>
                    <a:srgbClr val="FFFFFF"/>
                  </a:solidFill>
                  <a:latin typeface="Cy Grotesk Grand Bold" panose="00000807000000000000"/>
                  <a:ea typeface="Cy Grotesk Grand Bold" panose="00000807000000000000"/>
                  <a:cs typeface="Cy Grotesk Grand Bold" panose="00000807000000000000"/>
                  <a:sym typeface="Cy Grotesk Grand Bold" panose="00000807000000000000"/>
                </a:rPr>
                <a:t> :</a:t>
              </a:r>
              <a:endParaRPr lang="en-US" sz="2170" b="1" spc="392">
                <a:solidFill>
                  <a:srgbClr val="FFFFFF"/>
                </a:solidFill>
                <a:latin typeface="Cy Grotesk Grand Bold" panose="00000807000000000000"/>
                <a:ea typeface="Cy Grotesk Grand Bold" panose="00000807000000000000"/>
                <a:cs typeface="Cy Grotesk Grand Bold" panose="00000807000000000000"/>
                <a:sym typeface="Cy Grotesk Grand Bold" panose="00000807000000000000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77733" y="7141555"/>
            <a:ext cx="5567180" cy="282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3200" b="1">
                <a:solidFill>
                  <a:srgbClr val="3F3D3E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KAVIYA B</a:t>
            </a:r>
            <a:endParaRPr lang="en-US" sz="3200" b="1">
              <a:solidFill>
                <a:srgbClr val="3F3D3E"/>
              </a:solidFill>
              <a:latin typeface="Times New Roman" panose="02020603050405020304" charset="0"/>
              <a:ea typeface="Garet Bold"/>
              <a:cs typeface="Times New Roman" panose="02020603050405020304" charset="0"/>
              <a:sym typeface="Garet Bold"/>
            </a:endParaRPr>
          </a:p>
          <a:p>
            <a:pPr algn="l">
              <a:lnSpc>
                <a:spcPts val="4400"/>
              </a:lnSpc>
            </a:pPr>
            <a:r>
              <a:rPr lang="en-US" sz="3200" b="1">
                <a:solidFill>
                  <a:srgbClr val="3F3D3E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KANISHKA P</a:t>
            </a:r>
            <a:endParaRPr lang="en-US" sz="3200" b="1">
              <a:solidFill>
                <a:srgbClr val="3F3D3E"/>
              </a:solidFill>
              <a:latin typeface="Times New Roman" panose="02020603050405020304" charset="0"/>
              <a:ea typeface="Garet Bold"/>
              <a:cs typeface="Times New Roman" panose="02020603050405020304" charset="0"/>
              <a:sym typeface="Garet Bold"/>
            </a:endParaRPr>
          </a:p>
          <a:p>
            <a:pPr algn="l">
              <a:lnSpc>
                <a:spcPts val="4400"/>
              </a:lnSpc>
            </a:pPr>
            <a:r>
              <a:rPr lang="en-US" sz="3200" b="1">
                <a:solidFill>
                  <a:srgbClr val="3F3D3E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K USHASRI REDDY</a:t>
            </a:r>
            <a:endParaRPr lang="en-US" sz="3200" b="1">
              <a:solidFill>
                <a:srgbClr val="3F3D3E"/>
              </a:solidFill>
              <a:latin typeface="Times New Roman" panose="02020603050405020304" charset="0"/>
              <a:ea typeface="Garet Bold"/>
              <a:cs typeface="Times New Roman" panose="02020603050405020304" charset="0"/>
              <a:sym typeface="Garet Bold"/>
            </a:endParaRPr>
          </a:p>
          <a:p>
            <a:pPr algn="l">
              <a:lnSpc>
                <a:spcPts val="4400"/>
              </a:lnSpc>
            </a:pPr>
            <a:r>
              <a:rPr lang="en-US" sz="3200" b="1">
                <a:solidFill>
                  <a:srgbClr val="3F3D3E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KARUNYA V </a:t>
            </a:r>
            <a:endParaRPr lang="en-US" sz="3200" b="1">
              <a:solidFill>
                <a:srgbClr val="3F3D3E"/>
              </a:solidFill>
              <a:latin typeface="Times New Roman" panose="02020603050405020304" charset="0"/>
              <a:ea typeface="Garet Bold"/>
              <a:cs typeface="Times New Roman" panose="02020603050405020304" charset="0"/>
              <a:sym typeface="Garet Bold"/>
            </a:endParaRPr>
          </a:p>
          <a:p>
            <a:pPr algn="l">
              <a:lnSpc>
                <a:spcPts val="4400"/>
              </a:lnSpc>
              <a:spcBef>
                <a:spcPct val="0"/>
              </a:spcBef>
            </a:pPr>
            <a:endParaRPr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68325" y="4041844"/>
            <a:ext cx="12951349" cy="206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5"/>
              </a:lnSpc>
            </a:pPr>
            <a:r>
              <a:rPr lang="en-US" sz="8800" b="1">
                <a:solidFill>
                  <a:srgbClr val="3F3D3E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THANK YOU</a:t>
            </a:r>
            <a:endParaRPr lang="en-US" sz="8800" b="1">
              <a:solidFill>
                <a:srgbClr val="3F3D3E"/>
              </a:solidFill>
              <a:latin typeface="Times New Roman" panose="02020603050405020304" charset="0"/>
              <a:ea typeface="Alexandria Bold"/>
              <a:cs typeface="Times New Roman" panose="02020603050405020304" charset="0"/>
              <a:sym typeface="Alexandria Bold"/>
            </a:endParaRP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81957" y="609600"/>
            <a:ext cx="12308628" cy="146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50"/>
              </a:lnSpc>
            </a:pPr>
            <a:r>
              <a:rPr lang="en-US" sz="8000" b="1">
                <a:solidFill>
                  <a:srgbClr val="3F3D3E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PROBLEM</a:t>
            </a:r>
            <a:r>
              <a:rPr lang="en-US" sz="817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</a:t>
            </a:r>
            <a:r>
              <a:rPr lang="en-IN" altLang="en-US" sz="8175" b="1">
                <a:solidFill>
                  <a:srgbClr val="3F3D3E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STATEMENT</a:t>
            </a:r>
            <a:endParaRPr lang="en-IN" altLang="en-US" sz="8175" b="1">
              <a:solidFill>
                <a:srgbClr val="3F3D3E"/>
              </a:solidFill>
              <a:latin typeface="Times New Roman" panose="02020603050405020304" charset="0"/>
              <a:ea typeface="Alexandria Bold"/>
              <a:cs typeface="Times New Roman" panose="02020603050405020304" charset="0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21514" y="3331054"/>
            <a:ext cx="14844143" cy="6453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5"/>
              </a:lnSpc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With advancements in Artificial Intelligence (AI) and Natural Language Processing (NLP), it’s now possible to build emotion-aware chatbots that go beyond understanding just the words—they can detect underlying emotions like frustration, confusion, or satisfaction in real time.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l">
              <a:lnSpc>
                <a:spcPts val="4575"/>
              </a:lnSpc>
            </a:pPr>
            <a:endParaRPr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ts val="4575"/>
              </a:lnSpc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By integrating emotion recognition capabilities, businesses can: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l">
              <a:lnSpc>
                <a:spcPts val="4575"/>
              </a:lnSpc>
            </a:pPr>
            <a:endParaRPr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705485" lvl="1" indent="-353060" algn="l">
              <a:lnSpc>
                <a:spcPts val="4575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      Proactively defuse negative situations.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marL="705485" lvl="1" indent="-353060" algn="l">
              <a:lnSpc>
                <a:spcPts val="4575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      Enhance user engagement.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marL="705485" lvl="1" indent="-353060" algn="l">
              <a:lnSpc>
                <a:spcPts val="4575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      Reduce escalations to human agents. 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marL="705485" lvl="1" indent="-353060" algn="l">
              <a:lnSpc>
                <a:spcPts val="457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      Foster stronger brand loyalty through empathetic service.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07781" y="2310055"/>
            <a:ext cx="7185720" cy="74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175" b="1">
                <a:solidFill>
                  <a:srgbClr val="000000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</a:t>
            </a:r>
            <a:r>
              <a:rPr lang="en-US" sz="4175" b="1">
                <a:solidFill>
                  <a:srgbClr val="000000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CONTEXTUAL OVERVIEW </a:t>
            </a:r>
            <a:endParaRPr lang="en-US" sz="4175" b="1">
              <a:solidFill>
                <a:srgbClr val="000000"/>
              </a:solidFill>
              <a:latin typeface="Times New Roman" panose="02020603050405020304" charset="0"/>
              <a:ea typeface="Alexandria Bold"/>
              <a:cs typeface="Times New Roman" panose="02020603050405020304" charset="0"/>
              <a:sym typeface="Alexandria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827176" y="5726201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81957" y="609600"/>
            <a:ext cx="12308628" cy="146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50"/>
              </a:lnSpc>
            </a:pPr>
            <a:r>
              <a:rPr lang="en-US" sz="8175" b="1">
                <a:solidFill>
                  <a:srgbClr val="3F3D3E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PROJECT OBJECTIVE</a:t>
            </a:r>
            <a:endParaRPr lang="en-US" sz="8175" b="1">
              <a:solidFill>
                <a:srgbClr val="3F3D3E"/>
              </a:solidFill>
              <a:latin typeface="Times New Roman" panose="02020603050405020304" charset="0"/>
              <a:ea typeface="Alexandria Bold"/>
              <a:cs typeface="Times New Roman" panose="02020603050405020304" charset="0"/>
              <a:sym typeface="Alexandri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86502" y="2255462"/>
            <a:ext cx="6138466" cy="74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175" b="1">
                <a:solidFill>
                  <a:srgbClr val="000000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AIM OF THE PROJECT</a:t>
            </a:r>
            <a:r>
              <a:rPr lang="en-US" sz="4175" b="1">
                <a:solidFill>
                  <a:srgbClr val="000000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</a:t>
            </a:r>
            <a:endParaRPr lang="en-US" sz="4175" b="1">
              <a:solidFill>
                <a:srgbClr val="000000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28393" y="3368548"/>
            <a:ext cx="14909837" cy="124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5"/>
              </a:lnSpc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-To develop an intelligent customer support chatbot capable of :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l">
              <a:lnSpc>
                <a:spcPts val="4855"/>
              </a:lnSpc>
            </a:pP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14245" y="4690745"/>
            <a:ext cx="15036165" cy="458152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748665" lvl="1" indent="-374650" algn="l">
              <a:lnSpc>
                <a:spcPts val="4855"/>
              </a:lnSpc>
              <a:buAutoNum type="arabicPeriod"/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Design and implement a chatbot system that integrates emotion  recognition using text-based Natural Language Processing (NLP) techniques.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marL="748665" lvl="1" indent="-374650" algn="l">
              <a:lnSpc>
                <a:spcPts val="4855"/>
              </a:lnSpc>
              <a:buAutoNum type="arabicPeriod"/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Generate dynamic, emotion-aware responses that adapt the chatbot's tone and behavior based on the detected emotional state.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marL="748665" lvl="1" indent="-374650" algn="l">
              <a:lnSpc>
                <a:spcPts val="4855"/>
              </a:lnSpc>
              <a:buAutoNum type="arabicPeriod"/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Ensure ethical considerations, including data privacy, transparency, and fairness in emotion detection and response</a:t>
            </a:r>
            <a:r>
              <a:rPr lang="en-US" sz="34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  <a:endParaRPr lang="en-US" sz="347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81957" y="609600"/>
            <a:ext cx="12308628" cy="146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50"/>
              </a:lnSpc>
            </a:pPr>
            <a:r>
              <a:rPr lang="en-US" sz="8175" b="1">
                <a:solidFill>
                  <a:srgbClr val="3F3D3E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CORE FEATURES</a:t>
            </a:r>
            <a:endParaRPr lang="en-US" sz="8175" b="1">
              <a:solidFill>
                <a:srgbClr val="3F3D3E"/>
              </a:solidFill>
              <a:latin typeface="Times New Roman" panose="02020603050405020304" charset="0"/>
              <a:ea typeface="Alexandria Bold"/>
              <a:cs typeface="Times New Roman" panose="02020603050405020304" charset="0"/>
              <a:sym typeface="Alexandri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14199" y="2416654"/>
            <a:ext cx="14844143" cy="7040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485" lvl="1" indent="-353060" algn="l">
              <a:lnSpc>
                <a:spcPts val="4575"/>
              </a:lnSpc>
              <a:buFont typeface="Arial" panose="020B0604020202020204"/>
              <a:buChar char="•"/>
            </a:pPr>
            <a:r>
              <a:rPr lang="en-US" sz="327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Emotion Dete</a:t>
            </a:r>
            <a:r>
              <a:rPr lang="en-US" sz="327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ction Engine</a:t>
            </a:r>
            <a:endParaRPr lang="en-US" sz="3270" b="1">
              <a:solidFill>
                <a:srgbClr val="545454"/>
              </a:solidFill>
              <a:latin typeface="Times New Roman" panose="02020603050405020304" charset="0"/>
              <a:ea typeface="Garet Bold"/>
              <a:cs typeface="Times New Roman" panose="02020603050405020304" charset="0"/>
              <a:sym typeface="Garet Bold"/>
            </a:endParaRPr>
          </a:p>
          <a:p>
            <a:pPr algn="l">
              <a:lnSpc>
                <a:spcPts val="4575"/>
              </a:lnSpc>
            </a:pPr>
            <a:r>
              <a:rPr lang="en-US" sz="327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        - Analyzes user messages to detect emotional tone (e.g., anger,   happiness, </a:t>
            </a:r>
            <a:r>
              <a:rPr lang="en-IN" altLang="en-US" sz="327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	</a:t>
            </a:r>
            <a:r>
              <a:rPr lang="en-US" sz="327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sadness, frustration).</a:t>
            </a:r>
            <a:endParaRPr lang="en-US" sz="327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marL="705485" lvl="1" indent="-353060" algn="l">
              <a:lnSpc>
                <a:spcPts val="4575"/>
              </a:lnSpc>
              <a:buFont typeface="Arial" panose="020B0604020202020204"/>
              <a:buChar char="•"/>
            </a:pPr>
            <a:r>
              <a:rPr lang="en-US" sz="327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Customizable Emotion Profiles</a:t>
            </a:r>
            <a:endParaRPr lang="en-US" sz="3270" b="1">
              <a:solidFill>
                <a:srgbClr val="545454"/>
              </a:solidFill>
              <a:latin typeface="Times New Roman" panose="02020603050405020304" charset="0"/>
              <a:ea typeface="Garet Bold"/>
              <a:cs typeface="Times New Roman" panose="02020603050405020304" charset="0"/>
              <a:sym typeface="Garet Bold"/>
            </a:endParaRPr>
          </a:p>
          <a:p>
            <a:pPr algn="l">
              <a:lnSpc>
                <a:spcPts val="4575"/>
              </a:lnSpc>
            </a:pPr>
            <a:r>
              <a:rPr lang="en-US" sz="327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        - Allows companies to set tone guidelines for different emotions (e.g., “polite and </a:t>
            </a:r>
            <a:r>
              <a:rPr lang="en-IN" altLang="en-US" sz="327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	</a:t>
            </a:r>
            <a:r>
              <a:rPr lang="en-US" sz="327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firm” for angry users).</a:t>
            </a:r>
            <a:endParaRPr lang="en-US" sz="327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marL="705485" lvl="1" indent="-353060" algn="l">
              <a:lnSpc>
                <a:spcPts val="4575"/>
              </a:lnSpc>
              <a:buFont typeface="Arial" panose="020B0604020202020204"/>
              <a:buChar char="•"/>
            </a:pPr>
            <a:r>
              <a:rPr lang="en-US" sz="327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Multilingual Emotion Support</a:t>
            </a:r>
            <a:endParaRPr lang="en-US" sz="3270" b="1">
              <a:solidFill>
                <a:srgbClr val="545454"/>
              </a:solidFill>
              <a:latin typeface="Times New Roman" panose="02020603050405020304" charset="0"/>
              <a:ea typeface="Garet Bold"/>
              <a:cs typeface="Times New Roman" panose="02020603050405020304" charset="0"/>
              <a:sym typeface="Garet Bold"/>
            </a:endParaRPr>
          </a:p>
          <a:p>
            <a:pPr algn="l">
              <a:lnSpc>
                <a:spcPts val="4575"/>
              </a:lnSpc>
            </a:pPr>
            <a:r>
              <a:rPr lang="en-US" sz="327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        - Supports emotion recognition in multiple languages for global user bases.</a:t>
            </a:r>
            <a:endParaRPr lang="en-US" sz="327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marL="705485" lvl="1" indent="-353060" algn="l">
              <a:lnSpc>
                <a:spcPts val="4575"/>
              </a:lnSpc>
              <a:buFont typeface="Arial" panose="020B0604020202020204"/>
              <a:buChar char="•"/>
            </a:pPr>
            <a:r>
              <a:rPr lang="en-US" sz="327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User Feedback Integration</a:t>
            </a:r>
            <a:endParaRPr lang="en-US" sz="3270" b="1">
              <a:solidFill>
                <a:srgbClr val="545454"/>
              </a:solidFill>
              <a:latin typeface="Times New Roman" panose="02020603050405020304" charset="0"/>
              <a:ea typeface="Garet Bold"/>
              <a:cs typeface="Times New Roman" panose="02020603050405020304" charset="0"/>
              <a:sym typeface="Garet Bold"/>
            </a:endParaRPr>
          </a:p>
          <a:p>
            <a:pPr algn="l">
              <a:lnSpc>
                <a:spcPts val="4575"/>
              </a:lnSpc>
            </a:pPr>
            <a:r>
              <a:rPr lang="en-US" sz="327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        - Collects feedback post-interaction to improve emotion detection accuracy and </a:t>
            </a:r>
            <a:r>
              <a:rPr lang="en-IN" altLang="en-US" sz="327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	</a:t>
            </a:r>
            <a:r>
              <a:rPr lang="en-US" sz="327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chatbot responses.</a:t>
            </a:r>
            <a:endParaRPr lang="en-US" sz="327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l">
              <a:lnSpc>
                <a:spcPts val="4575"/>
              </a:lnSpc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0177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252490">
            <a:off x="15464672" y="5879173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02715" y="525780"/>
            <a:ext cx="16063595" cy="17348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10110"/>
              </a:lnSpc>
            </a:pPr>
            <a:r>
              <a:rPr lang="en-US" sz="7200" b="1">
                <a:solidFill>
                  <a:srgbClr val="3F3D3E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METHODOLOGIES &amp; ALGORITHMS</a:t>
            </a:r>
            <a:endParaRPr lang="en-US" sz="7200" b="1">
              <a:solidFill>
                <a:srgbClr val="3F3D3E"/>
              </a:solidFill>
              <a:latin typeface="Times New Roman" panose="02020603050405020304" charset="0"/>
              <a:ea typeface="Alexandria Bold"/>
              <a:cs typeface="Times New Roman" panose="02020603050405020304" charset="0"/>
              <a:sym typeface="Alexandri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12014" y="3086245"/>
            <a:ext cx="14844143" cy="7040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485" lvl="1" indent="-353060" algn="l">
              <a:lnSpc>
                <a:spcPts val="4575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Emotion Detection </a:t>
            </a:r>
            <a:endParaRPr lang="en-US" sz="3600" b="1">
              <a:solidFill>
                <a:srgbClr val="545454"/>
              </a:solidFill>
              <a:latin typeface="Times New Roman" panose="02020603050405020304" charset="0"/>
              <a:ea typeface="Garet Bold"/>
              <a:cs typeface="Times New Roman" panose="02020603050405020304" charset="0"/>
              <a:sym typeface="Garet Bold"/>
            </a:endParaRPr>
          </a:p>
          <a:p>
            <a:pPr algn="l">
              <a:lnSpc>
                <a:spcPts val="4575"/>
              </a:lnSpc>
            </a:pPr>
            <a:r>
              <a:rPr lang="en-US" sz="360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             </a:t>
            </a:r>
            <a:endParaRPr lang="en-US" sz="3600" b="1">
              <a:solidFill>
                <a:srgbClr val="545454"/>
              </a:solidFill>
              <a:latin typeface="Times New Roman" panose="02020603050405020304" charset="0"/>
              <a:ea typeface="Garet Bold"/>
              <a:cs typeface="Times New Roman" panose="02020603050405020304" charset="0"/>
              <a:sym typeface="Garet Bold"/>
            </a:endParaRPr>
          </a:p>
          <a:p>
            <a:pPr algn="l">
              <a:lnSpc>
                <a:spcPts val="4575"/>
              </a:lnSpc>
            </a:pPr>
            <a:r>
              <a:rPr lang="en-US" sz="360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              - </a:t>
            </a: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Supervised learning using emotion-labeled datasets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l">
              <a:lnSpc>
                <a:spcPts val="4575"/>
              </a:lnSpc>
            </a:pPr>
            <a:r>
              <a:rPr lang="en-US" sz="360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         </a:t>
            </a: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</a:t>
            </a:r>
            <a:r>
              <a:rPr lang="en-US" sz="360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 -</a:t>
            </a: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Alternative : Classical ML (Logistic Regression, SVM with TF-IDF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marL="1371600" lvl="3" indent="457200" algn="l">
              <a:lnSpc>
                <a:spcPts val="4575"/>
              </a:lnSpc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or Word2Vec features)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l">
              <a:lnSpc>
                <a:spcPts val="4575"/>
              </a:lnSpc>
            </a:pPr>
            <a:endParaRPr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705485" lvl="1" indent="-353060" algn="l">
              <a:lnSpc>
                <a:spcPts val="4575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</a:t>
            </a:r>
            <a:r>
              <a:rPr lang="en-US" sz="360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Sentiment Analysis</a:t>
            </a:r>
            <a:endParaRPr lang="en-US" sz="3600" b="1">
              <a:solidFill>
                <a:srgbClr val="545454"/>
              </a:solidFill>
              <a:latin typeface="Times New Roman" panose="02020603050405020304" charset="0"/>
              <a:ea typeface="Garet Bold"/>
              <a:cs typeface="Times New Roman" panose="02020603050405020304" charset="0"/>
              <a:sym typeface="Garet Bold"/>
            </a:endParaRPr>
          </a:p>
          <a:p>
            <a:pPr algn="l">
              <a:lnSpc>
                <a:spcPts val="4575"/>
              </a:lnSpc>
            </a:pPr>
            <a:endParaRPr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ts val="4575"/>
              </a:lnSpc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          </a:t>
            </a:r>
            <a:r>
              <a:rPr lang="en-US" sz="360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-</a:t>
            </a: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Rule-based or lexicon-based analysis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l">
              <a:lnSpc>
                <a:spcPts val="4575"/>
              </a:lnSpc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         </a:t>
            </a:r>
            <a:r>
              <a:rPr lang="en-US" sz="360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 -</a:t>
            </a: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Probabilistic classification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l">
              <a:lnSpc>
                <a:spcPts val="4575"/>
              </a:lnSpc>
            </a:pP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          </a:t>
            </a:r>
            <a:r>
              <a:rPr lang="en-US" sz="3600" b="1">
                <a:solidFill>
                  <a:srgbClr val="545454"/>
                </a:solidFill>
                <a:latin typeface="Times New Roman" panose="02020603050405020304" charset="0"/>
                <a:ea typeface="Garet Bold"/>
                <a:cs typeface="Times New Roman" panose="02020603050405020304" charset="0"/>
                <a:sym typeface="Garet Bold"/>
              </a:rPr>
              <a:t>-</a:t>
            </a:r>
            <a:r>
              <a:rPr lang="en-US" sz="36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VADER (best for short, social-style messages)</a:t>
            </a:r>
            <a:endParaRPr lang="en-US" sz="36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l">
              <a:lnSpc>
                <a:spcPts val="4575"/>
              </a:lnSpc>
            </a:pPr>
            <a:endParaRPr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14800" y="-294640"/>
            <a:ext cx="9204960" cy="14516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11450"/>
              </a:lnSpc>
            </a:pPr>
            <a:r>
              <a:rPr lang="en-IN" altLang="en-US" sz="6600" b="1">
                <a:solidFill>
                  <a:srgbClr val="3F3D3E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TECHNOLOGY</a:t>
            </a:r>
            <a:r>
              <a:rPr lang="en-IN" altLang="en-US" sz="6600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</a:t>
            </a:r>
            <a:r>
              <a:rPr lang="en-IN" altLang="en-US" sz="6600" b="1">
                <a:solidFill>
                  <a:srgbClr val="3F3D3E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STACK</a:t>
            </a:r>
            <a:endParaRPr lang="en-IN" altLang="en-US" sz="6600" b="1">
              <a:solidFill>
                <a:srgbClr val="3F3D3E"/>
              </a:solidFill>
              <a:latin typeface="Times New Roman" panose="02020603050405020304" charset="0"/>
              <a:ea typeface="Alexandria Bold"/>
              <a:cs typeface="Times New Roman" panose="02020603050405020304" charset="0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42710" y="4097138"/>
            <a:ext cx="7304536" cy="58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5"/>
              </a:lnSpc>
            </a:pPr>
            <a:endParaRPr lang="en-US" sz="327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6" name="Freeform 6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 Box 8"/>
          <p:cNvSpPr txBox="1"/>
          <p:nvPr/>
        </p:nvSpPr>
        <p:spPr>
          <a:xfrm>
            <a:off x="400685" y="1965325"/>
            <a:ext cx="15272385" cy="6679565"/>
          </a:xfrm>
          <a:prstGeom prst="rect">
            <a:avLst/>
          </a:prstGeom>
        </p:spPr>
        <p:txBody>
          <a:bodyPr>
            <a:noAutofit/>
          </a:bodyPr>
          <a:p>
            <a:endParaRPr sz="1500" b="1"/>
          </a:p>
          <a:p>
            <a:pPr>
              <a:spcAft>
                <a:spcPct val="60000"/>
              </a:spcAft>
            </a:pPr>
            <a:endParaRPr sz="1500" b="1"/>
          </a:p>
          <a:p>
            <a:pPr>
              <a:spcAft>
                <a:spcPct val="60000"/>
              </a:spcAft>
            </a:pPr>
          </a:p>
        </p:txBody>
      </p:sp>
      <p:graphicFrame>
        <p:nvGraphicFramePr>
          <p:cNvPr id="10" name="Table 9"/>
          <p:cNvGraphicFramePr/>
          <p:nvPr>
            <p:custDataLst>
              <p:tags r:id="rId5"/>
            </p:custDataLst>
          </p:nvPr>
        </p:nvGraphicFramePr>
        <p:xfrm>
          <a:off x="533400" y="1866900"/>
          <a:ext cx="17225010" cy="8273415"/>
        </p:xfrm>
        <a:graphic>
          <a:graphicData uri="http://schemas.openxmlformats.org/drawingml/2006/table">
            <a:tbl>
              <a:tblPr/>
              <a:tblGrid>
                <a:gridCol w="8201025"/>
                <a:gridCol w="9023985"/>
              </a:tblGrid>
              <a:tr h="698500">
                <a:tc>
                  <a:txBody>
                    <a:bodyPr/>
                    <a:p>
                      <a:r>
                        <a:rPr lang="en-IN" sz="3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                    </a:t>
                      </a:r>
                      <a:r>
                        <a:rPr sz="4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Component</a:t>
                      </a:r>
                      <a:endParaRPr sz="40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3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                    </a:t>
                      </a:r>
                      <a:r>
                        <a:rPr lang="en-IN" sz="4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sz="4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Technology Choices</a:t>
                      </a:r>
                      <a:endParaRPr sz="40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16610">
                <a:tc>
                  <a:txBody>
                    <a:bodyPr/>
                    <a:p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Frontend (User Interaction)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Next.js</a:t>
                      </a:r>
                      <a:r>
                        <a:rPr lang="en-IN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, Tailwind CSS / Bootstrap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12495">
                <a:tc>
                  <a:txBody>
                    <a:bodyPr/>
                    <a:p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Backend (Chatbot Logic &amp; Processing)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Python with Flask/FastAPI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77265">
                <a:tc>
                  <a:txBody>
                    <a:bodyPr/>
                    <a:p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NLP &amp; Sentiment Analysis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Hugging Face Transformers, Google Dialogflow, IBM Watson Tone Analyzer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28395">
                <a:tc>
                  <a:txBody>
                    <a:bodyPr/>
                    <a:p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Emotion Detection &amp; Commentary Generation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OpenAI API , Rasa (for chatbot responses)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32510">
                <a:tc>
                  <a:txBody>
                    <a:bodyPr/>
                    <a:p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Text-to-Speech &amp; Voice Processing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Google Cloud Text-to-Speech,SpeechRecognition (for voice input)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03910">
                <a:tc>
                  <a:txBody>
                    <a:bodyPr/>
                    <a:p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Database &amp; Storage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MongoDB , MySQL</a:t>
                      </a:r>
                      <a:r>
                        <a:rPr lang="en-IN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, Redis (for caching responses)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77240">
                <a:tc>
                  <a:txBody>
                    <a:bodyPr/>
                    <a:p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Deployment &amp; Cloud Services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AWS Lambda, Google Cloud Functions</a:t>
                      </a:r>
                      <a:r>
                        <a:rPr lang="en-IN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IN"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26490">
                <a:tc>
                  <a:txBody>
                    <a:bodyPr/>
                    <a:p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API Integrations &amp; Enhancements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IN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WhatsApp API, OpenAI API (for advanced AI conversations)</a:t>
                      </a: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978150" y="6275705"/>
            <a:ext cx="8705850" cy="2849880"/>
          </a:xfrm>
          <a:prstGeom prst="rect">
            <a:avLst/>
          </a:prstGeom>
        </p:spPr>
        <p:txBody>
          <a:bodyPr>
            <a:noAutofit/>
          </a:bodyPr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95800" y="0"/>
            <a:ext cx="9225280" cy="12268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11450"/>
              </a:lnSpc>
            </a:pPr>
            <a:r>
              <a:rPr lang="en-US" altLang="en-US" sz="8000" b="1">
                <a:solidFill>
                  <a:srgbClr val="3F3D3E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Challenges</a:t>
            </a:r>
            <a:r>
              <a:rPr lang="en-IN" altLang="en-US" sz="8000" b="1">
                <a:solidFill>
                  <a:srgbClr val="3F3D3E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 </a:t>
            </a:r>
            <a:r>
              <a:rPr lang="en-US" altLang="en-US" sz="8000" b="1">
                <a:solidFill>
                  <a:srgbClr val="3F3D3E"/>
                </a:solidFill>
                <a:latin typeface="Times New Roman" panose="02020603050405020304" charset="0"/>
                <a:ea typeface="Alexandria Bold"/>
                <a:cs typeface="Times New Roman" panose="02020603050405020304" charset="0"/>
                <a:sym typeface="Alexandria Bold"/>
              </a:rPr>
              <a:t>Faced</a:t>
            </a:r>
            <a:endParaRPr lang="en-US" altLang="en-US" sz="8000" b="1">
              <a:solidFill>
                <a:srgbClr val="3F3D3E"/>
              </a:solidFill>
              <a:latin typeface="Times New Roman" panose="02020603050405020304" charset="0"/>
              <a:ea typeface="Alexandria Bold"/>
              <a:cs typeface="Times New Roman" panose="02020603050405020304" charset="0"/>
              <a:sym typeface="Alexandria Bold"/>
            </a:endParaRP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 Box 7"/>
          <p:cNvSpPr txBox="1"/>
          <p:nvPr/>
        </p:nvSpPr>
        <p:spPr>
          <a:xfrm>
            <a:off x="1767205" y="2122805"/>
            <a:ext cx="14329410" cy="7560310"/>
          </a:xfrm>
          <a:prstGeom prst="rect">
            <a:avLst/>
          </a:prstGeom>
        </p:spPr>
        <p:txBody>
          <a:bodyPr>
            <a:noAutofit/>
          </a:bodyPr>
          <a:p>
            <a:pPr indent="0">
              <a:buNone/>
            </a:pPr>
            <a:endParaRPr lang="en-US" altLang="en-US" sz="3200"/>
          </a:p>
          <a:p>
            <a:pPr indent="0">
              <a:buNone/>
            </a:pPr>
            <a:r>
              <a:rPr lang="en-US" altLang="en-US" sz="3200"/>
              <a:t>1.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Accurate Emotion Detection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 – Hard to interpret emotions correctly, especially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                       	  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sarcasm or mixed feelings.  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Data Privacy Concerns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– Handling sensitive customer emotions while ensuring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>
              <a:buNone/>
            </a:pP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secure data storage.  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Real-Time Processing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 – Analyzing emotions quickly without delays in chatbot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 	  	  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responses.  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Context Awareness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 – Maintaining conversation flow and remembering past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	 	   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interactions for better support.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Handling Ambiguous Inputs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 – Users may express emotions in unclear or indirect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	  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ways, making it harder to detect sentiment.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6. </a:t>
            </a: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Multilingual Emotion Analysis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 – Recognizing emotional cues across different 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	 	   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languages with varying expressions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</a:pP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endParaRPr lang="en-US" altLang="en-US" sz="1600"/>
          </a:p>
          <a:p>
            <a:pPr>
              <a:buAutoNum type="arabicPeriod"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74285" y="552450"/>
            <a:ext cx="8111490" cy="134683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11450"/>
              </a:lnSpc>
            </a:pPr>
            <a:r>
              <a:rPr lang="en-US" sz="817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RESULT</a:t>
            </a:r>
            <a:endParaRPr lang="en-US" sz="817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6" name="Freeform 6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 Box 10"/>
          <p:cNvSpPr txBox="1"/>
          <p:nvPr/>
        </p:nvSpPr>
        <p:spPr>
          <a:xfrm>
            <a:off x="824865" y="2529840"/>
            <a:ext cx="16036925" cy="7103745"/>
          </a:xfrm>
          <a:prstGeom prst="rect">
            <a:avLst/>
          </a:prstGeom>
        </p:spPr>
        <p:txBody>
          <a:bodyPr>
            <a:noAutofit/>
          </a:bodyPr>
          <a:p>
            <a:r>
              <a:rPr sz="4000" b="1">
                <a:latin typeface="Times New Roman" panose="02020603050405020304" charset="0"/>
                <a:cs typeface="Times New Roman" panose="02020603050405020304" charset="0"/>
              </a:rPr>
              <a:t>Demonstrated Outcomes</a:t>
            </a:r>
            <a:endParaRPr sz="40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</a:pP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Better User Engagement – Responds with empathy to customer emotions.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</a:pP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Efficient Query Handling – Prioritizes urgent requests based on frustration level.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</a:pP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Improved Customer Satisfaction – Provides dynamic support tailored to emotional tone.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sz="4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4000" b="1">
                <a:latin typeface="Times New Roman" panose="02020603050405020304" charset="0"/>
                <a:cs typeface="Times New Roman" panose="02020603050405020304" charset="0"/>
              </a:rPr>
              <a:t>Sample Event Outputs</a:t>
            </a:r>
            <a:endParaRPr sz="40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sz="4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</a:pP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User Frustration Detected → Bot responds calmly with reassurance and escalates issue.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</a:pP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Positive Emotion Identified → Bot acknowledges satisfaction and suggests related services.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</a:pP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Neutral Inquiry → Bot provides standard support with informative responses.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81050" y="598170"/>
            <a:ext cx="16776700" cy="94691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4575"/>
              </a:lnSpc>
              <a:spcBef>
                <a:spcPct val="0"/>
              </a:spcBef>
            </a:pPr>
            <a:endParaRPr lang="en-US" altLang="en-US" sz="8000" b="1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ctr">
              <a:lnSpc>
                <a:spcPts val="4575"/>
              </a:lnSpc>
              <a:spcBef>
                <a:spcPct val="0"/>
              </a:spcBef>
            </a:pPr>
            <a:r>
              <a:rPr lang="en-US" altLang="en-US" sz="8000" b="1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Future Enhancements</a:t>
            </a:r>
            <a:endParaRPr lang="en-US" altLang="en-US" sz="8000" b="1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ctr">
              <a:lnSpc>
                <a:spcPts val="4575"/>
              </a:lnSpc>
              <a:spcBef>
                <a:spcPct val="0"/>
              </a:spcBef>
            </a:pPr>
            <a:r>
              <a:rPr lang="en-US" altLang="en-US" sz="32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- Advanced Emotion Detection – Improve accuracy using multimodal AI (text, facial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expressions, voice tone analysis).</a:t>
            </a:r>
            <a:endParaRPr lang="en-US" altLang="en-US" sz="32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ctr">
              <a:lnSpc>
                <a:spcPts val="4575"/>
              </a:lnSpc>
              <a:spcBef>
                <a:spcPct val="0"/>
              </a:spcBef>
            </a:pP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- Adaptive Learning – Implement reinforcement learning to refine chatbot responses based o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n 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user interactions.</a:t>
            </a:r>
            <a:endParaRPr lang="en-US" altLang="en-US" sz="32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ctr">
              <a:lnSpc>
                <a:spcPts val="4575"/>
              </a:lnSpc>
              <a:spcBef>
                <a:spcPct val="0"/>
              </a:spcBef>
            </a:pP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- Personalized Experience – Introduce user sentiment history tracking 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for 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customiz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ed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responses in long-term interactio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n</a:t>
            </a:r>
            <a:endParaRPr lang="en-IN" altLang="en-US" sz="32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ctr">
              <a:lnSpc>
                <a:spcPts val="4575"/>
              </a:lnSpc>
              <a:spcBef>
                <a:spcPct val="0"/>
              </a:spcBef>
            </a:pPr>
            <a:endParaRPr lang="en-IN" altLang="en-US" sz="327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ctr">
              <a:lnSpc>
                <a:spcPts val="4575"/>
              </a:lnSpc>
              <a:spcBef>
                <a:spcPct val="0"/>
              </a:spcBef>
            </a:pPr>
            <a:r>
              <a:rPr lang="en-US" altLang="en-US" sz="8000" b="1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Key Takeaway</a:t>
            </a:r>
            <a:endParaRPr lang="en-US" altLang="en-US" sz="8000" b="1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ctr">
              <a:lnSpc>
                <a:spcPts val="4575"/>
              </a:lnSpc>
              <a:spcBef>
                <a:spcPct val="0"/>
              </a:spcBef>
            </a:pP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- Enhanced Customer Engagement – Emotion-aware chatbots create mo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re 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empathetic and</a:t>
            </a:r>
            <a:endParaRPr lang="en-US" altLang="en-US" sz="32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ctr">
              <a:lnSpc>
                <a:spcPts val="4575"/>
              </a:lnSpc>
              <a:spcBef>
                <a:spcPct val="0"/>
              </a:spcBef>
            </a:pP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tailored responses.</a:t>
            </a:r>
            <a:endParaRPr lang="en-US" altLang="en-US" sz="32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ctr">
              <a:lnSpc>
                <a:spcPts val="4575"/>
              </a:lnSpc>
              <a:spcBef>
                <a:spcPct val="0"/>
              </a:spcBef>
            </a:pP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- Improved Customer Satisfaction – Real-time emotion detection reduces frustration an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d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improves support efficiency.</a:t>
            </a:r>
            <a:endParaRPr lang="en-US" altLang="en-US" sz="32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ctr">
              <a:lnSpc>
                <a:spcPts val="4575"/>
              </a:lnSpc>
              <a:spcBef>
                <a:spcPct val="0"/>
              </a:spcBef>
            </a:pP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 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   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- Scalable AI-driven Support – Automates complex queries while ensuri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ng 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human-l</a:t>
            </a:r>
            <a:r>
              <a:rPr lang="en-IN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ike </a:t>
            </a:r>
            <a:r>
              <a:rPr lang="en-US" altLang="en-US" sz="3200">
                <a:solidFill>
                  <a:srgbClr val="545454"/>
                </a:solidFill>
                <a:latin typeface="Times New Roman" panose="02020603050405020304" charset="0"/>
                <a:ea typeface="Garet"/>
                <a:cs typeface="Times New Roman" panose="02020603050405020304" charset="0"/>
                <a:sym typeface="Garet"/>
              </a:rPr>
              <a:t>interaction.</a:t>
            </a:r>
            <a:endParaRPr lang="en-US" altLang="en-US" sz="32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  <a:p>
            <a:pPr algn="ctr">
              <a:lnSpc>
                <a:spcPts val="4575"/>
              </a:lnSpc>
              <a:spcBef>
                <a:spcPct val="0"/>
              </a:spcBef>
            </a:pPr>
            <a:endParaRPr lang="en-US" altLang="en-US" sz="3200">
              <a:solidFill>
                <a:srgbClr val="545454"/>
              </a:solidFill>
              <a:latin typeface="Times New Roman" panose="02020603050405020304" charset="0"/>
              <a:ea typeface="Garet"/>
              <a:cs typeface="Times New Roman" panose="02020603050405020304" charset="0"/>
              <a:sym typeface="Garet"/>
            </a:endParaRPr>
          </a:p>
        </p:txBody>
      </p:sp>
      <p:sp>
        <p:nvSpPr>
          <p:cNvPr id="5" name="Freeform 5"/>
          <p:cNvSpPr/>
          <p:nvPr/>
        </p:nvSpPr>
        <p:spPr>
          <a:xfrm rot="-574333">
            <a:off x="-462146" y="48893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356*651"/>
  <p:tag name="TABLE_ENDDRAG_RECT" val="42*147*1356*65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4807</Words>
  <Application>WPS Slides</Application>
  <PresentationFormat>On-screen Show (4:3)</PresentationFormat>
  <Paragraphs>144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Alexandria Bold</vt:lpstr>
      <vt:lpstr>Cy Grotesk Grand Bold</vt:lpstr>
      <vt:lpstr>Garet Bold</vt:lpstr>
      <vt:lpstr>Garet</vt:lpstr>
      <vt:lpstr>Arial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Professional Project Presentation</dc:title>
  <dc:creator/>
  <cp:lastModifiedBy>kanis</cp:lastModifiedBy>
  <cp:revision>2</cp:revision>
  <dcterms:created xsi:type="dcterms:W3CDTF">2006-08-16T00:00:00Z</dcterms:created>
  <dcterms:modified xsi:type="dcterms:W3CDTF">2025-05-11T11:03:47Z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833958C4341E40F390944DC07CE0A24E_13</vt:lpwstr>
  </property>
  <property fmtid="{D5CDD505-2E9C-101B-9397-08002B2CF9AE}" pid="3" name="KSOProductBuildVer">
    <vt:lpwstr>1033-12.2.0.20795</vt:lpwstr>
  </property>
</Properties>
</file>