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78565F-1561-42ED-83BA-F0ACFAC84D82}"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0F911A97-B740-4919-8425-78859A241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0F911A97-B740-4919-8425-78859A241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0F911A97-B740-4919-8425-78859A241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78565F-1561-42ED-83BA-F0ACFAC84D8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78565F-1561-42ED-83BA-F0ACFAC84D8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78565F-1561-42ED-83BA-F0ACFAC84D8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F911A97-B740-4919-8425-78859A241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911A97-B740-4919-8425-78859A241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F911A97-B740-4919-8425-78859A241D5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78565F-1561-42ED-83BA-F0ACFAC84D8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911A97-B740-4919-8425-78859A241D5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78565F-1561-42ED-83BA-F0ACFAC84D8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11A97-B740-4919-8425-78859A241D5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78565F-1561-42ED-83BA-F0ACFAC84D8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F911A97-B740-4919-8425-78859A241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78565F-1561-42ED-83BA-F0ACFAC84D8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F911A97-B740-4919-8425-78859A241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911A97-B740-4919-8425-78859A241D58}"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78565F-1561-42ED-83BA-F0ACFAC84D8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malwarebytes.com/spy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Keylogger</a:t>
            </a:r>
            <a:r>
              <a:rPr lang="en-US" dirty="0" smtClean="0"/>
              <a:t> Problem</a:t>
            </a:r>
            <a:endParaRPr lang="en-IN" dirty="0"/>
          </a:p>
        </p:txBody>
      </p:sp>
      <p:sp>
        <p:nvSpPr>
          <p:cNvPr id="3" name="Subtitle 2"/>
          <p:cNvSpPr>
            <a:spLocks noGrp="1"/>
          </p:cNvSpPr>
          <p:nvPr>
            <p:ph type="subTitle" idx="1"/>
          </p:nvPr>
        </p:nvSpPr>
        <p:spPr/>
        <p:txBody>
          <a:bodyPr>
            <a:normAutofit fontScale="25000" lnSpcReduction="20000"/>
          </a:bodyPr>
          <a:lstStyle/>
          <a:p>
            <a:r>
              <a:rPr lang="en-US" sz="9600" dirty="0" smtClean="0"/>
              <a:t>NAAN MUDHALVAN</a:t>
            </a:r>
            <a:endParaRPr lang="en-US" sz="9600" dirty="0" smtClean="0"/>
          </a:p>
          <a:p>
            <a:endParaRPr lang="en-US" dirty="0"/>
          </a:p>
          <a:p>
            <a:r>
              <a:rPr lang="en-US" sz="6400" dirty="0"/>
              <a:t>Kanishka Sundareswaran </a:t>
            </a:r>
            <a:endParaRPr lang="en-US" sz="6400" dirty="0"/>
          </a:p>
          <a:p>
            <a:r>
              <a:rPr lang="en-US" sz="6400" dirty="0"/>
              <a:t>2021103018</a:t>
            </a:r>
            <a:endParaRPr lang="en-IN" sz="6400" dirty="0"/>
          </a:p>
          <a:p>
            <a:endParaRPr lang="en-US" dirty="0" smtClean="0"/>
          </a:p>
          <a:p>
            <a:r>
              <a:rPr lang="en-US" dirty="0"/>
              <a:t> </a:t>
            </a:r>
            <a:r>
              <a:rPr lang="en-US" dirty="0" smtClean="0"/>
              <a:t>            </a:t>
            </a:r>
            <a:endParaRPr lang="en-IN" sz="3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a:xfrm>
            <a:off x="2592924" y="1763486"/>
            <a:ext cx="8911687" cy="4147736"/>
          </a:xfrm>
        </p:spPr>
        <p:txBody>
          <a:bodyPr>
            <a:normAutofit fontScale="85000" lnSpcReduction="20000"/>
          </a:bodyPr>
          <a:lstStyle/>
          <a:p>
            <a:pPr algn="ctr"/>
            <a:r>
              <a:rPr lang="en-IN" sz="1900" b="1" u="sng" dirty="0"/>
              <a:t>Value </a:t>
            </a:r>
            <a:r>
              <a:rPr lang="en-IN" sz="1900" b="1" u="sng" dirty="0" smtClean="0"/>
              <a:t>Proposition</a:t>
            </a:r>
            <a:endParaRPr lang="en-IN" sz="1900" b="1" u="sng" dirty="0"/>
          </a:p>
          <a:p>
            <a:pPr marL="0" indent="0">
              <a:buNone/>
            </a:pPr>
            <a:r>
              <a:rPr lang="en-IN" dirty="0" smtClean="0"/>
              <a:t> </a:t>
            </a:r>
            <a:r>
              <a:rPr lang="en-US" dirty="0"/>
              <a:t>The </a:t>
            </a:r>
            <a:r>
              <a:rPr lang="en-US" dirty="0" err="1"/>
              <a:t>Keylogger</a:t>
            </a:r>
            <a:r>
              <a:rPr lang="en-US" dirty="0"/>
              <a:t> project brings several value propositions to its end users, tailored to meet their distinct needs and concerns</a:t>
            </a:r>
            <a:r>
              <a:rPr lang="en-US" dirty="0" smtClean="0"/>
              <a:t>:</a:t>
            </a:r>
            <a:endParaRPr lang="en-US" dirty="0" smtClean="0"/>
          </a:p>
          <a:p>
            <a:r>
              <a:rPr lang="en-US" b="1" dirty="0"/>
              <a:t>Enhanced Security:</a:t>
            </a:r>
            <a:r>
              <a:rPr lang="en-US" dirty="0"/>
              <a:t> Assuring individuals, corporate users, and government agencies of enhanced security against </a:t>
            </a:r>
            <a:r>
              <a:rPr lang="en-US" dirty="0" err="1"/>
              <a:t>keylogger</a:t>
            </a:r>
            <a:r>
              <a:rPr lang="en-US" dirty="0"/>
              <a:t> threats, thereby safeguarding sensitive information and ensuring regulatory compliance.</a:t>
            </a:r>
            <a:endParaRPr lang="en-US" dirty="0"/>
          </a:p>
          <a:p>
            <a:r>
              <a:rPr lang="en-US" b="1" dirty="0"/>
              <a:t>User Empowerment:</a:t>
            </a:r>
            <a:r>
              <a:rPr lang="en-US" dirty="0"/>
              <a:t> Empowering end users with the tools and knowledge to monitor, detect, and prevent </a:t>
            </a:r>
            <a:r>
              <a:rPr lang="en-US" dirty="0" err="1"/>
              <a:t>keylogger</a:t>
            </a:r>
            <a:r>
              <a:rPr lang="en-US" dirty="0"/>
              <a:t> activities, bolstering their confidence in online security.</a:t>
            </a:r>
            <a:endParaRPr lang="en-US" dirty="0"/>
          </a:p>
          <a:p>
            <a:r>
              <a:rPr lang="en-US" b="1" dirty="0"/>
              <a:t>Data Protection:</a:t>
            </a:r>
            <a:r>
              <a:rPr lang="en-US" dirty="0"/>
              <a:t> Providing a robust defense mechanism for businesses and individuals to protect confidential data and confidential communications from unauthorized access.</a:t>
            </a:r>
            <a:endParaRPr lang="en-US" dirty="0"/>
          </a:p>
          <a:p>
            <a:r>
              <a:rPr lang="en-US" b="1" dirty="0"/>
              <a:t>Compliance and Risk Mitigation:</a:t>
            </a:r>
            <a:r>
              <a:rPr lang="en-US" dirty="0"/>
              <a:t> Assisting organizations in meeting regulatory requirements and mitigating the risks associated with </a:t>
            </a:r>
            <a:r>
              <a:rPr lang="en-US" dirty="0" err="1"/>
              <a:t>keyloggers</a:t>
            </a:r>
            <a:r>
              <a:rPr lang="en-US" dirty="0"/>
              <a:t>, thereby minimizing potential cybersecurity incidents.</a:t>
            </a:r>
            <a:endParaRPr lang="en-US" dirty="0"/>
          </a:p>
          <a:p>
            <a:r>
              <a:rPr lang="en-US" b="1" dirty="0"/>
              <a:t>Research and Development:</a:t>
            </a:r>
            <a:r>
              <a:rPr lang="en-US" dirty="0"/>
              <a:t> Facilitating the work of security professionals, researchers, and software developers by offering insights, data, and resources to advance the understanding of </a:t>
            </a:r>
            <a:r>
              <a:rPr lang="en-US" dirty="0" err="1"/>
              <a:t>keyloggers</a:t>
            </a:r>
            <a:r>
              <a:rPr lang="en-US" dirty="0"/>
              <a:t> and enhance defense mechanisms.</a:t>
            </a:r>
            <a:endParaRPr lang="en-US" dirty="0"/>
          </a:p>
          <a:p>
            <a:pPr marL="0" indent="0">
              <a:buNone/>
            </a:pP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IMPLEMENTATION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16425" y="1779035"/>
            <a:ext cx="7268546" cy="451912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30806" y="1007706"/>
            <a:ext cx="9471203" cy="539309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00604" y="1905000"/>
            <a:ext cx="8686800" cy="40068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92925" y="802433"/>
            <a:ext cx="9033018" cy="543974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09934" y="1063689"/>
            <a:ext cx="9078685" cy="51318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17214" y="961053"/>
            <a:ext cx="9103455" cy="500120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The </a:t>
            </a:r>
            <a:r>
              <a:rPr lang="en-US" dirty="0" err="1"/>
              <a:t>Keylogger</a:t>
            </a:r>
            <a:r>
              <a:rPr lang="en-US" dirty="0"/>
              <a:t> project has significantly improved defense against malicious software threats by implementing advanced detection algorithms, proactive prevention measures, and efficient response protocols. Through user education initiatives, awareness about </a:t>
            </a:r>
            <a:r>
              <a:rPr lang="en-US" dirty="0" err="1"/>
              <a:t>keylogger</a:t>
            </a:r>
            <a:r>
              <a:rPr lang="en-US" dirty="0"/>
              <a:t> risks has been raised, empowering individuals and organizations to protect their digital assets effectively. Moving forward, continued vigilance and collaboration will be crucial in maintaining cybersecurity resilience against evolving threats.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dirty="0" smtClean="0"/>
              <a:t>Introduction</a:t>
            </a:r>
            <a:endParaRPr lang="en-US" dirty="0" smtClean="0"/>
          </a:p>
          <a:p>
            <a:r>
              <a:rPr lang="en-US" dirty="0" smtClean="0"/>
              <a:t>Problem Statement</a:t>
            </a:r>
            <a:endParaRPr lang="en-US" dirty="0"/>
          </a:p>
          <a:p>
            <a:r>
              <a:rPr lang="en-US" dirty="0" smtClean="0"/>
              <a:t>Project Overview</a:t>
            </a:r>
            <a:endParaRPr lang="en-US" dirty="0"/>
          </a:p>
          <a:p>
            <a:r>
              <a:rPr lang="en-US" dirty="0"/>
              <a:t>End </a:t>
            </a:r>
            <a:r>
              <a:rPr lang="en-US" dirty="0" smtClean="0"/>
              <a:t>Users</a:t>
            </a:r>
            <a:endParaRPr lang="en-US" dirty="0"/>
          </a:p>
          <a:p>
            <a:r>
              <a:rPr lang="en-US" dirty="0"/>
              <a:t>Solution and Value </a:t>
            </a:r>
            <a:r>
              <a:rPr lang="en-US" dirty="0" smtClean="0"/>
              <a:t>Proposition</a:t>
            </a:r>
            <a:endParaRPr lang="en-US" dirty="0"/>
          </a:p>
          <a:p>
            <a:r>
              <a:rPr lang="en-US" dirty="0"/>
              <a:t>Technical </a:t>
            </a:r>
            <a:r>
              <a:rPr lang="en-US" dirty="0" smtClean="0"/>
              <a:t>Implementation</a:t>
            </a:r>
            <a:endParaRPr lang="en-US" dirty="0" smtClean="0"/>
          </a:p>
          <a:p>
            <a:r>
              <a:rPr lang="en-US" dirty="0" smtClean="0"/>
              <a:t>Results</a:t>
            </a:r>
            <a:endParaRPr lang="en-US" dirty="0"/>
          </a:p>
          <a:p>
            <a:r>
              <a:rPr lang="en-US" dirty="0" smtClean="0"/>
              <a:t>Conclusion</a:t>
            </a: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84989"/>
            <a:ext cx="8915399" cy="1222309"/>
          </a:xfrm>
        </p:spPr>
        <p:txBody>
          <a:bodyPr/>
          <a:lstStyle/>
          <a:p>
            <a:r>
              <a:rPr lang="en-US" dirty="0" smtClean="0"/>
              <a:t>INTRODUCTION</a:t>
            </a:r>
            <a:endParaRPr lang="en-IN" dirty="0"/>
          </a:p>
        </p:txBody>
      </p:sp>
      <p:sp>
        <p:nvSpPr>
          <p:cNvPr id="3" name="Text Placeholder 2"/>
          <p:cNvSpPr>
            <a:spLocks noGrp="1"/>
          </p:cNvSpPr>
          <p:nvPr>
            <p:ph type="body" idx="1"/>
          </p:nvPr>
        </p:nvSpPr>
        <p:spPr>
          <a:xfrm>
            <a:off x="2519266" y="3013788"/>
            <a:ext cx="8985346" cy="2845835"/>
          </a:xfrm>
        </p:spPr>
        <p:txBody>
          <a:bodyPr>
            <a:normAutofit/>
          </a:bodyPr>
          <a:lstStyle/>
          <a:p>
            <a:r>
              <a:rPr lang="en-US" dirty="0" err="1"/>
              <a:t>Keyloggers</a:t>
            </a:r>
            <a:r>
              <a:rPr lang="en-US" dirty="0"/>
              <a:t> are a particularly insidious type of </a:t>
            </a:r>
            <a:r>
              <a:rPr lang="en-US" dirty="0">
                <a:hlinkClick r:id="rId1"/>
              </a:rPr>
              <a:t>spyware</a:t>
            </a:r>
            <a:r>
              <a:rPr lang="en-US" dirty="0"/>
              <a:t> that can record and steal consecutive keystrokes (and much more) that the user enters on a device. The term </a:t>
            </a:r>
            <a:r>
              <a:rPr lang="en-US" dirty="0" err="1"/>
              <a:t>keylogger</a:t>
            </a:r>
            <a:r>
              <a:rPr lang="en-US" dirty="0"/>
              <a:t>, or “keystroke logger,” is self-explanatory: Software that logs what you type on your keyboard. However, </a:t>
            </a:r>
            <a:r>
              <a:rPr lang="en-US" dirty="0" err="1"/>
              <a:t>keyloggers</a:t>
            </a:r>
            <a:r>
              <a:rPr lang="en-US" dirty="0"/>
              <a:t> can also enable cybercriminals to eavesdrop on you, watch you on your system camera, or listen over your smartphone’s microphone.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933" y="1211939"/>
            <a:ext cx="8911687" cy="1280890"/>
          </a:xfrm>
        </p:spPr>
        <p:txBody>
          <a:bodyPr/>
          <a:lstStyle/>
          <a:p>
            <a:r>
              <a:rPr lang="en-US" dirty="0" smtClean="0"/>
              <a:t>PROBLEM STATEMENT</a:t>
            </a:r>
            <a:endParaRPr lang="en-IN" dirty="0"/>
          </a:p>
        </p:txBody>
      </p:sp>
      <p:sp>
        <p:nvSpPr>
          <p:cNvPr id="8" name="Rectangle 5"/>
          <p:cNvSpPr>
            <a:spLocks noChangeArrowheads="1"/>
          </p:cNvSpPr>
          <p:nvPr/>
        </p:nvSpPr>
        <p:spPr bwMode="auto">
          <a:xfrm>
            <a:off x="2491273" y="2794612"/>
            <a:ext cx="90880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altLang="en-US" sz="1800" b="0" i="0" u="none" strike="noStrike" cap="none" normalizeH="0" baseline="0" dirty="0" smtClean="0">
                <a:ln>
                  <a:noFill/>
                </a:ln>
                <a:solidFill>
                  <a:schemeClr val="tx1"/>
                </a:solidFill>
                <a:effectLst/>
                <a:latin typeface="Arial" panose="020B0604020202020204" pitchFamily="34" charset="0"/>
              </a:rPr>
              <a:t>, a form of malicious software, surreptitiously record keystrokes, compromising user privacy and security. Beyond capturing keystrokes, they enable unauthorized access to webcams and microphones, posing significant threats to individuals and organizations. Addressing this menace requires proactive cybersecurity measures to detect, prevent, and respond to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a:t>
            </a:r>
            <a:r>
              <a:rPr kumimoji="0" lang="en-US" altLang="en-US" sz="1800" b="0" i="0" u="none" strike="noStrike" cap="none" normalizeH="0" baseline="0" dirty="0" smtClean="0">
                <a:ln>
                  <a:noFill/>
                </a:ln>
                <a:solidFill>
                  <a:schemeClr val="tx1"/>
                </a:solidFill>
                <a:effectLst/>
                <a:latin typeface="Arial" panose="020B0604020202020204" pitchFamily="34" charset="0"/>
              </a:rPr>
              <a:t> infiltration, safeguarding digital assets and personal information from exploitation.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687388" y="270510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Keylogger</a:t>
            </a:r>
            <a:r>
              <a:rPr lang="en-US" dirty="0"/>
              <a:t> Defense project aimed to address the pervasive threat </a:t>
            </a:r>
            <a:r>
              <a:rPr lang="en-US" dirty="0" smtClean="0"/>
              <a:t>posed </a:t>
            </a:r>
            <a:r>
              <a:rPr lang="en-US" dirty="0"/>
              <a:t>by </a:t>
            </a:r>
            <a:r>
              <a:rPr lang="en-US" dirty="0" err="1"/>
              <a:t>keyloggers</a:t>
            </a:r>
            <a:r>
              <a:rPr lang="en-US" dirty="0"/>
              <a:t>, a form of malicious software designed to covertly record keystrokes and compromise user privacy. By developing proactive cybersecurity measures, the project sought to detect, prevent, and respond to </a:t>
            </a:r>
            <a:r>
              <a:rPr lang="en-US" dirty="0" err="1"/>
              <a:t>keylogger</a:t>
            </a:r>
            <a:r>
              <a:rPr lang="en-US" dirty="0"/>
              <a:t> infiltration, thereby safeguarding individuals and organizations from potential exploitation</a:t>
            </a:r>
            <a:r>
              <a:rPr lang="en-US" dirty="0" smtClean="0"/>
              <a:t>.</a:t>
            </a:r>
            <a:endParaRPr lang="en-US" dirty="0" smtClean="0"/>
          </a:p>
          <a:p>
            <a:r>
              <a:rPr lang="en-US" dirty="0" smtClean="0"/>
              <a:t>OBJECTIVES </a:t>
            </a:r>
            <a:endParaRPr lang="en-US" dirty="0" smtClean="0"/>
          </a:p>
          <a:p>
            <a:pPr marL="0" indent="0">
              <a:buNone/>
            </a:pPr>
            <a:r>
              <a:rPr lang="en-IN" b="1" dirty="0" smtClean="0"/>
              <a:t>Detection</a:t>
            </a:r>
            <a:r>
              <a:rPr lang="en-IN" b="1" dirty="0"/>
              <a:t>:</a:t>
            </a:r>
            <a:r>
              <a:rPr lang="en-IN" dirty="0"/>
              <a:t> Implement effective mechanisms to identify </a:t>
            </a:r>
            <a:r>
              <a:rPr lang="en-IN" dirty="0" err="1"/>
              <a:t>keylogger</a:t>
            </a:r>
            <a:r>
              <a:rPr lang="en-IN" dirty="0"/>
              <a:t> activity on devices.</a:t>
            </a:r>
            <a:endParaRPr lang="en-IN" dirty="0"/>
          </a:p>
          <a:p>
            <a:pPr marL="0" indent="0">
              <a:buNone/>
            </a:pPr>
            <a:r>
              <a:rPr lang="en-IN" b="1" dirty="0"/>
              <a:t>Prevention:</a:t>
            </a:r>
            <a:r>
              <a:rPr lang="en-IN" dirty="0"/>
              <a:t> Deploy strategies to prevent </a:t>
            </a:r>
            <a:r>
              <a:rPr lang="en-IN" dirty="0" err="1"/>
              <a:t>keylogger</a:t>
            </a:r>
            <a:r>
              <a:rPr lang="en-IN" dirty="0"/>
              <a:t> infiltration and mitigate potential risks.</a:t>
            </a:r>
            <a:endParaRPr lang="en-IN" dirty="0"/>
          </a:p>
          <a:p>
            <a:pPr marL="0" indent="0">
              <a:buNone/>
            </a:pPr>
            <a:r>
              <a:rPr lang="en-IN" b="1" dirty="0"/>
              <a:t>Response:</a:t>
            </a:r>
            <a:r>
              <a:rPr lang="en-IN" dirty="0"/>
              <a:t> Establish protocols to promptly address and mitigate </a:t>
            </a:r>
            <a:r>
              <a:rPr lang="en-IN" dirty="0" err="1"/>
              <a:t>keylogger</a:t>
            </a:r>
            <a:r>
              <a:rPr lang="en-IN" dirty="0"/>
              <a:t> incidents.</a:t>
            </a:r>
            <a:endParaRPr lang="en-IN" dirty="0"/>
          </a:p>
          <a:p>
            <a:pPr marL="0" indent="0">
              <a:buNone/>
            </a:pPr>
            <a:r>
              <a:rPr lang="en-IN" b="1" dirty="0"/>
              <a:t>Education:</a:t>
            </a:r>
            <a:r>
              <a:rPr lang="en-IN" dirty="0"/>
              <a:t> Educate users about </a:t>
            </a:r>
            <a:r>
              <a:rPr lang="en-IN" dirty="0" err="1"/>
              <a:t>keylogger</a:t>
            </a:r>
            <a:r>
              <a:rPr lang="en-IN" dirty="0"/>
              <a:t> risks and prevention strategies.</a:t>
            </a:r>
            <a:endParaRPr lang="en-IN" dirty="0"/>
          </a:p>
          <a:p>
            <a:pPr marL="0" indent="0">
              <a:buNone/>
            </a:pPr>
            <a:endParaRPr lang="en-IN"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r>
              <a:rPr lang="en-US" b="1" dirty="0"/>
              <a:t>Challenges:</a:t>
            </a:r>
            <a:endParaRPr lang="en-US" dirty="0"/>
          </a:p>
          <a:p>
            <a:pPr marL="0" indent="0">
              <a:buNone/>
            </a:pPr>
            <a:r>
              <a:rPr lang="en-US" b="1" dirty="0"/>
              <a:t>Sophisticated Techniques:</a:t>
            </a:r>
            <a:r>
              <a:rPr lang="en-US" dirty="0"/>
              <a:t> Addressing evolving </a:t>
            </a:r>
            <a:r>
              <a:rPr lang="en-US" dirty="0" err="1"/>
              <a:t>keylogger</a:t>
            </a:r>
            <a:r>
              <a:rPr lang="en-US" dirty="0"/>
              <a:t> techniques required continuous adaptation.</a:t>
            </a:r>
            <a:endParaRPr lang="en-US" dirty="0"/>
          </a:p>
          <a:p>
            <a:pPr marL="0" indent="0">
              <a:buNone/>
            </a:pPr>
            <a:r>
              <a:rPr lang="en-US" b="1" dirty="0"/>
              <a:t>User Compliance:</a:t>
            </a:r>
            <a:r>
              <a:rPr lang="en-US" dirty="0"/>
              <a:t> Encouraging user adoption of security best practices posed challenges.</a:t>
            </a:r>
            <a:endParaRPr lang="en-US" dirty="0"/>
          </a:p>
          <a:p>
            <a:pPr marL="0" indent="0">
              <a:buNone/>
            </a:pPr>
            <a:r>
              <a:rPr lang="en-US" b="1" dirty="0"/>
              <a:t>Resource Constraints:</a:t>
            </a:r>
            <a:r>
              <a:rPr lang="en-US" dirty="0"/>
              <a:t> Limited resources necessitated prioritization of project tasks.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End User Categorization</a:t>
            </a:r>
            <a:endParaRPr lang="en-IN" dirty="0"/>
          </a:p>
        </p:txBody>
      </p:sp>
      <p:sp>
        <p:nvSpPr>
          <p:cNvPr id="3" name="Content Placeholder 2"/>
          <p:cNvSpPr>
            <a:spLocks noGrp="1"/>
          </p:cNvSpPr>
          <p:nvPr>
            <p:ph idx="1"/>
          </p:nvPr>
        </p:nvSpPr>
        <p:spPr>
          <a:xfrm>
            <a:off x="2589212" y="2133600"/>
            <a:ext cx="8915400" cy="3278155"/>
          </a:xfrm>
        </p:spPr>
        <p:txBody>
          <a:bodyPr>
            <a:normAutofit fontScale="25000" lnSpcReduction="20000"/>
          </a:bodyPr>
          <a:lstStyle/>
          <a:p>
            <a:r>
              <a:rPr lang="en-US" sz="7200" dirty="0"/>
              <a:t>Individual Users</a:t>
            </a:r>
            <a:r>
              <a:rPr lang="en-US" sz="7200" dirty="0" smtClean="0"/>
              <a:t>:</a:t>
            </a:r>
            <a:endParaRPr lang="en-US" sz="7200" dirty="0" smtClean="0"/>
          </a:p>
          <a:p>
            <a:pPr marL="0" indent="0">
              <a:buNone/>
            </a:pPr>
            <a:r>
              <a:rPr lang="en-US" sz="7200" dirty="0"/>
              <a:t>Individuals prioritizing personal cybersecurity.</a:t>
            </a:r>
            <a:endParaRPr lang="en-US" sz="7200" dirty="0"/>
          </a:p>
          <a:p>
            <a:pPr marL="0" indent="0">
              <a:buNone/>
            </a:pPr>
            <a:r>
              <a:rPr lang="en-US" sz="7200" dirty="0"/>
              <a:t>Users safeguarding sensitive data like passwords, financial information, and private conversations.</a:t>
            </a:r>
            <a:endParaRPr lang="en-US" sz="7200" dirty="0"/>
          </a:p>
          <a:p>
            <a:pPr marL="0" indent="0">
              <a:buNone/>
            </a:pPr>
            <a:r>
              <a:rPr lang="en-US" sz="7200" dirty="0"/>
              <a:t>Parents ensuring children's online safety through monitoring</a:t>
            </a:r>
            <a:r>
              <a:rPr lang="en-US" sz="7200" dirty="0" smtClean="0"/>
              <a:t>.</a:t>
            </a:r>
            <a:endParaRPr lang="en-US" sz="7200" dirty="0"/>
          </a:p>
          <a:p>
            <a:r>
              <a:rPr lang="en-IN" sz="7200" dirty="0" smtClean="0"/>
              <a:t>Corporate </a:t>
            </a:r>
            <a:r>
              <a:rPr lang="en-IN" sz="7200" dirty="0"/>
              <a:t>Users</a:t>
            </a:r>
            <a:r>
              <a:rPr lang="en-IN" sz="7200" dirty="0" smtClean="0"/>
              <a:t>:</a:t>
            </a:r>
            <a:endParaRPr lang="en-IN" sz="7200" dirty="0" smtClean="0"/>
          </a:p>
          <a:p>
            <a:pPr marL="0" indent="0">
              <a:buNone/>
            </a:pPr>
            <a:r>
              <a:rPr lang="en-US" sz="7200" dirty="0"/>
              <a:t>Employers overseeing employee activities for security and productivity.</a:t>
            </a:r>
            <a:endParaRPr lang="en-US" sz="7200" dirty="0"/>
          </a:p>
          <a:p>
            <a:pPr marL="0" indent="0">
              <a:buNone/>
            </a:pPr>
            <a:r>
              <a:rPr lang="en-US" sz="7200" dirty="0"/>
              <a:t>IT administrators protecting corporate networks from internal </a:t>
            </a:r>
            <a:r>
              <a:rPr lang="en-US" sz="7200" dirty="0" smtClean="0"/>
              <a:t>threats.</a:t>
            </a:r>
            <a:endParaRPr lang="en-US" sz="7200" dirty="0" smtClean="0"/>
          </a:p>
          <a:p>
            <a:pPr marL="0" indent="0">
              <a:buNone/>
            </a:pPr>
            <a:r>
              <a:rPr lang="en-US" sz="7200" dirty="0" smtClean="0"/>
              <a:t>Organizations </a:t>
            </a:r>
            <a:r>
              <a:rPr lang="en-US" sz="7200" dirty="0"/>
              <a:t>adhering to data protection regulations.</a:t>
            </a:r>
            <a:endParaRPr lang="en-US" sz="7200" dirty="0"/>
          </a:p>
          <a:p>
            <a:endParaRPr lang="en-IN" sz="7200" dirty="0" smtClean="0"/>
          </a:p>
          <a:p>
            <a:endParaRPr lang="en-IN" sz="7200" dirty="0"/>
          </a:p>
          <a:p>
            <a:endParaRPr lang="en-US" dirty="0"/>
          </a:p>
          <a:p>
            <a:pPr marL="0" indent="0">
              <a:buNone/>
            </a:pPr>
            <a:r>
              <a:rPr lang="en-US" dirty="0" smtClean="0"/>
              <a:t> </a:t>
            </a:r>
            <a:endParaRPr lang="en-IN" dirty="0"/>
          </a:p>
          <a:p>
            <a:pPr marL="0" indent="0">
              <a:buNone/>
            </a:pPr>
            <a:endParaRPr lang="en-US" dirty="0" smtClean="0"/>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a:bodyPr>
          <a:lstStyle/>
          <a:p>
            <a:r>
              <a:rPr lang="en-IN" dirty="0"/>
              <a:t>Government Agencies</a:t>
            </a:r>
            <a:r>
              <a:rPr lang="en-IN" dirty="0" smtClean="0"/>
              <a:t>:</a:t>
            </a:r>
            <a:endParaRPr lang="en-IN" dirty="0" smtClean="0"/>
          </a:p>
          <a:p>
            <a:pPr marL="0" indent="0">
              <a:buNone/>
            </a:pPr>
            <a:r>
              <a:rPr lang="en-US" dirty="0"/>
              <a:t>Law enforcement agencies monitoring communications for investigative purposes</a:t>
            </a:r>
            <a:r>
              <a:rPr lang="en-US" dirty="0" smtClean="0"/>
              <a:t>.</a:t>
            </a:r>
            <a:endParaRPr lang="en-US" dirty="0"/>
          </a:p>
          <a:p>
            <a:pPr marL="0" indent="0">
              <a:buNone/>
            </a:pPr>
            <a:r>
              <a:rPr lang="en-US" dirty="0"/>
              <a:t>Government entities managing national security and cybersecurity initiatives</a:t>
            </a:r>
            <a:r>
              <a:rPr lang="en-US" dirty="0" smtClean="0"/>
              <a:t>.</a:t>
            </a:r>
            <a:endParaRPr lang="en-US" dirty="0"/>
          </a:p>
          <a:p>
            <a:r>
              <a:rPr lang="en-IN" dirty="0"/>
              <a:t>Educational Institutions</a:t>
            </a:r>
            <a:r>
              <a:rPr lang="en-IN" dirty="0" smtClean="0"/>
              <a:t>:</a:t>
            </a:r>
            <a:endParaRPr lang="en-IN" dirty="0" smtClean="0"/>
          </a:p>
          <a:p>
            <a:pPr marL="0" indent="0">
              <a:buNone/>
            </a:pPr>
            <a:r>
              <a:rPr lang="en-US" dirty="0" smtClean="0"/>
              <a:t>Schools educating students on cybersecurity risks and best practices.</a:t>
            </a:r>
            <a:endParaRPr lang="en-US" dirty="0" smtClean="0"/>
          </a:p>
          <a:p>
            <a:pPr marL="0" indent="0">
              <a:buNone/>
            </a:pPr>
            <a:r>
              <a:rPr lang="en-US" dirty="0" smtClean="0"/>
              <a:t>Research institutions investigating cyber threats like </a:t>
            </a:r>
            <a:r>
              <a:rPr lang="en-US" dirty="0" err="1" smtClean="0"/>
              <a:t>keyloggers</a:t>
            </a:r>
            <a:r>
              <a:rPr lang="en-US" dirty="0" smtClean="0"/>
              <a:t>.</a:t>
            </a:r>
            <a:endParaRPr lang="en-IN" dirty="0" smtClean="0"/>
          </a:p>
          <a:p>
            <a:r>
              <a:rPr lang="en-IN" dirty="0" smtClean="0"/>
              <a:t>Software </a:t>
            </a:r>
            <a:r>
              <a:rPr lang="en-IN" dirty="0"/>
              <a:t>Developers:</a:t>
            </a:r>
            <a:endParaRPr lang="en-IN" dirty="0"/>
          </a:p>
          <a:p>
            <a:pPr marL="0" indent="0">
              <a:buNone/>
            </a:pPr>
            <a:r>
              <a:rPr lang="en-US" dirty="0"/>
              <a:t>Developers creating security tools to detect and prevent </a:t>
            </a:r>
            <a:r>
              <a:rPr lang="en-US" dirty="0" err="1"/>
              <a:t>keylogger</a:t>
            </a:r>
            <a:r>
              <a:rPr lang="en-US" dirty="0"/>
              <a:t> attacks.</a:t>
            </a:r>
            <a:endParaRPr lang="en-US" dirty="0"/>
          </a:p>
          <a:p>
            <a:pPr marL="0" indent="0">
              <a:buNone/>
            </a:pPr>
            <a:endParaRPr lang="en-US" dirty="0"/>
          </a:p>
          <a:p>
            <a:endParaRPr lang="en-IN" dirty="0"/>
          </a:p>
          <a:p>
            <a:pPr marL="0" indent="0">
              <a:buNone/>
            </a:pP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AND VALUE PROPOSITION</a:t>
            </a:r>
            <a:endParaRPr lang="en-IN"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a:t>Solution:</a:t>
            </a:r>
            <a:endParaRPr lang="en-US" b="1" u="sng" dirty="0"/>
          </a:p>
          <a:p>
            <a:pPr marL="0" indent="0">
              <a:buNone/>
            </a:pPr>
            <a:r>
              <a:rPr lang="en-US" dirty="0"/>
              <a:t>The </a:t>
            </a:r>
            <a:r>
              <a:rPr lang="en-US" dirty="0" err="1"/>
              <a:t>Keylogger</a:t>
            </a:r>
            <a:r>
              <a:rPr lang="en-US" dirty="0"/>
              <a:t> project aims to develop a comprehensive and robust security solution to address the diverse needs of end users, specifically focusing on the following aspects:</a:t>
            </a:r>
            <a:endParaRPr lang="en-US" dirty="0"/>
          </a:p>
          <a:p>
            <a:r>
              <a:rPr lang="en-US" b="1" dirty="0"/>
              <a:t>Detection and Prevention:</a:t>
            </a:r>
            <a:r>
              <a:rPr lang="en-US" dirty="0"/>
              <a:t> Implementing advanced algorithms and heuristics to detect and prevent </a:t>
            </a:r>
            <a:r>
              <a:rPr lang="en-US" dirty="0" err="1"/>
              <a:t>keylogger</a:t>
            </a:r>
            <a:r>
              <a:rPr lang="en-US" dirty="0"/>
              <a:t> activities across various platforms and devices.</a:t>
            </a:r>
            <a:endParaRPr lang="en-US" dirty="0"/>
          </a:p>
          <a:p>
            <a:r>
              <a:rPr lang="en-US" b="1" dirty="0"/>
              <a:t>User-Friendly Interface:</a:t>
            </a:r>
            <a:r>
              <a:rPr lang="en-US" dirty="0"/>
              <a:t> Designing an intuitive user interface that allows for easy configuration and monitoring while maintaining high security standards.</a:t>
            </a:r>
            <a:endParaRPr lang="en-US" dirty="0"/>
          </a:p>
          <a:p>
            <a:r>
              <a:rPr lang="en-US" b="1" dirty="0"/>
              <a:t>Real-Time Monitoring:</a:t>
            </a:r>
            <a:r>
              <a:rPr lang="en-US" dirty="0"/>
              <a:t> Providing real-time monitoring capabilities for individuals, employers, administrators, and organizations to track activities and prevent potential security breaches.</a:t>
            </a:r>
            <a:endParaRPr lang="en-US" dirty="0"/>
          </a:p>
          <a:p>
            <a:r>
              <a:rPr lang="en-US" b="1" dirty="0"/>
              <a:t>Educational Resources:</a:t>
            </a:r>
            <a:r>
              <a:rPr lang="en-US" dirty="0"/>
              <a:t> Offering educational materials and resources to increase awareness and promote responsible technology use, particularly in educational institutions and among individual users.</a:t>
            </a:r>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5632</Words>
  <Application>WPS Presentation</Application>
  <PresentationFormat>Widescreen</PresentationFormat>
  <Paragraphs>111</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3</vt:lpstr>
      <vt:lpstr>Symbol</vt:lpstr>
      <vt:lpstr>Arial</vt:lpstr>
      <vt:lpstr>Söhne</vt:lpstr>
      <vt:lpstr>Segoe Print</vt:lpstr>
      <vt:lpstr>Century Gothic</vt:lpstr>
      <vt:lpstr>Microsoft YaHei</vt:lpstr>
      <vt:lpstr>Arial Unicode MS</vt:lpstr>
      <vt:lpstr>Calibri</vt:lpstr>
      <vt:lpstr>Wisp</vt:lpstr>
      <vt:lpstr>Keylogger Problem</vt:lpstr>
      <vt:lpstr>AGENDA</vt:lpstr>
      <vt:lpstr>INTRODUCTION</vt:lpstr>
      <vt:lpstr>PROBLEM STATEMENT</vt:lpstr>
      <vt:lpstr>PROJECT OVERVIEW </vt:lpstr>
      <vt:lpstr>Cont…</vt:lpstr>
      <vt:lpstr>End User Categorization</vt:lpstr>
      <vt:lpstr>Cont..</vt:lpstr>
      <vt:lpstr>SOLUTION AND VALUE PROPOSITION</vt:lpstr>
      <vt:lpstr>Cont..</vt:lpstr>
      <vt:lpstr>TECHNICAL IMPLEMENTATION</vt:lpstr>
      <vt:lpstr>PowerPoint 演示文稿</vt:lpstr>
      <vt:lpstr>Result</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Problem</dc:title>
  <dc:creator>ADMIN</dc:creator>
  <cp:lastModifiedBy>Lenovo</cp:lastModifiedBy>
  <cp:revision>32</cp:revision>
  <dcterms:created xsi:type="dcterms:W3CDTF">2024-04-05T12:31:00Z</dcterms:created>
  <dcterms:modified xsi:type="dcterms:W3CDTF">2024-04-16T07:34:19Z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BAD5CCF019AB43369A2A667DF0713875_12</vt:lpwstr>
  </property>
  <property fmtid="{D5CDD505-2E9C-101B-9397-08002B2CF9AE}" pid="3" name="KSOProductBuildVer">
    <vt:lpwstr>1033-12.2.0.13472</vt:lpwstr>
  </property>
</Properties>
</file>