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T Lakes Neue Bold" charset="1" panose="02010001040000080307"/>
      <p:regular r:id="rId26"/>
    </p:embeddedFont>
    <p:embeddedFont>
      <p:font typeface="TT Lakes Neue" charset="1" panose="02010001040000080307"/>
      <p:regular r:id="rId27"/>
    </p:embeddedFont>
    <p:embeddedFont>
      <p:font typeface="Raleway Semi-Bold" charset="1" panose="00000000000000000000"/>
      <p:regular r:id="rId28"/>
    </p:embeddedFont>
    <p:embeddedFont>
      <p:font typeface="Raleway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4206" y="2052830"/>
            <a:ext cx="15625094" cy="434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5"/>
              </a:lnSpc>
            </a:pPr>
            <a:r>
              <a:rPr lang="en-US" b="true" sz="828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ETHICAL IMPLICATIONS OF </a:t>
            </a:r>
          </a:p>
          <a:p>
            <a:pPr algn="ctr">
              <a:lnSpc>
                <a:spcPts val="11605"/>
              </a:lnSpc>
            </a:pPr>
            <a:r>
              <a:rPr lang="en-US" b="true" sz="828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ARTIFICIAL INTELLIGENCE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90584" y="8883776"/>
            <a:ext cx="3425785" cy="777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  <a:r>
              <a:rPr lang="en-US" sz="1950">
                <a:solidFill>
                  <a:srgbClr val="61B9E5"/>
                </a:solidFill>
                <a:latin typeface="TT Lakes Neue"/>
                <a:ea typeface="TT Lakes Neue"/>
                <a:cs typeface="TT Lakes Neue"/>
                <a:sym typeface="TT Lakes Neue"/>
              </a:rPr>
              <a:t>DONE BY</a:t>
            </a:r>
          </a:p>
          <a:p>
            <a:pPr algn="l">
              <a:lnSpc>
                <a:spcPts val="2067"/>
              </a:lnSpc>
            </a:pPr>
            <a:r>
              <a:rPr lang="en-US" sz="1950">
                <a:solidFill>
                  <a:srgbClr val="61B9E5"/>
                </a:solidFill>
                <a:latin typeface="TT Lakes Neue"/>
                <a:ea typeface="TT Lakes Neue"/>
                <a:cs typeface="TT Lakes Neue"/>
                <a:sym typeface="TT Lakes Neue"/>
              </a:rPr>
              <a:t>SANJU DESHA </a:t>
            </a:r>
          </a:p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61B9E5"/>
                </a:solidFill>
                <a:latin typeface="TT Lakes Neue"/>
                <a:ea typeface="TT Lakes Neue"/>
                <a:cs typeface="TT Lakes Neue"/>
                <a:sym typeface="TT Lakes Neue"/>
              </a:rPr>
              <a:t>KANISHKA DHARMARATHNE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-10800000">
            <a:off x="11385162" y="8357374"/>
            <a:ext cx="2985768" cy="1304025"/>
          </a:xfrm>
          <a:custGeom>
            <a:avLst/>
            <a:gdLst/>
            <a:ahLst/>
            <a:cxnLst/>
            <a:rect r="r" b="b" t="t" l="l"/>
            <a:pathLst>
              <a:path h="1304025" w="2985768">
                <a:moveTo>
                  <a:pt x="2985768" y="0"/>
                </a:moveTo>
                <a:lnTo>
                  <a:pt x="0" y="0"/>
                </a:lnTo>
                <a:lnTo>
                  <a:pt x="0" y="1304025"/>
                </a:lnTo>
                <a:lnTo>
                  <a:pt x="2985768" y="1304025"/>
                </a:lnTo>
                <a:lnTo>
                  <a:pt x="298576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Black-box models dominate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Complex algorithms make d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ecisions humans can’t fully explain.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Hard to trace reasoning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This limits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l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egal accountability and user trust.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Exp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lainable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AI (XAI) is em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erging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Helps make AI decisions understandable, auditable, and fair.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2181359"/>
            <a:ext cx="14702875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EXPLAINABILITY &amp; TRANSPARENCY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8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Black-box models dominate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Complex algorithms make decisions humans can’t fully explain.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8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Hard to trace reasoning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b="true" sz="2058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This limits legal accountability and user trust.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8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Explainable AI (XAI) is emerging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b="true" sz="2058" strike="noStrike" u="non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Helps make AI decisions understandable, auditable, and fair.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612951"/>
            <a:ext cx="14290493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RESPONSIBILITY – HUMAN OR AI?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457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Need clear legal frameworks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Few enforceable standards exist today.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Rights must be prot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ected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Especially data privacy, nondiscrimination, and transparency.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lobal coordination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is nec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essary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is transnational — one country’s policies affect others.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84573" y="1946254"/>
            <a:ext cx="12614372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REGULATION &amp; GOVERNANCE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EU AI Act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Classifies AI into risk cat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egories; bans harmful systems.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AI Bill of Rights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Outlines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ethical principles — not yet legally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bind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ing.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China’s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content laws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Focuses on censorship and control, with ethical framing emerging.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2151058"/>
            <a:ext cx="10778986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GLOBAL AI REGULATIONS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Google disbanded ethics board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Aft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er criticism and conflict of interest concerns.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Facebook’s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biased algorithms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Amplifi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ed harmful content, manipulated user engagement.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Emp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loyee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pushback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Tech work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ers increasingly demand ethical AI practices.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2045007"/>
            <a:ext cx="10778986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 ETHICS IN BIG TECH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5866" y="3682588"/>
            <a:ext cx="11556954" cy="416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Fairness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Treat all users and groups equitably.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Accountability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Ensure developers and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institutions can answer for outcomes.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Transparency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Make algorithms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and data practices understandable.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Inclusiveness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Consid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er diverse users and needs in design.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Reliability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Systems must work consistently and safely.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125866" y="1726854"/>
            <a:ext cx="14036268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PRINCIPLES OF RESPONSIBLE AI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5543" y="4340107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should assist, not replace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 AI as a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tool, not a decision-maker.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Hum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an oversight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adds ethics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Reduces risk and e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nsures context-sensitiv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 decisions.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Trust is maintained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P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eople are more likely to accept AI if humans remain involved.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345543" y="2060157"/>
            <a:ext cx="13142409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HUMAN-IN-THE-LOOP ETHICS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37093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Autonomous weapons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Who controls lethal machines with AI decision-making?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Super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intelligence risks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Could AI surpass human control or understand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ing?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Debate on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AI rights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Should sentient AI (if it exists) have legal/moral status?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817755"/>
            <a:ext cx="10778986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FUTURE CHALLENGES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2139" y="3862370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can amplify inequality and harm</a:t>
            </a:r>
          </a:p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If not checked, it deepens social gaps.</a:t>
            </a:r>
          </a:p>
          <a:p>
            <a:pPr algn="just">
              <a:lnSpc>
                <a:spcPts val="2181"/>
              </a:lnSpc>
            </a:pPr>
          </a:p>
          <a:p>
            <a:pPr algn="just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Ethical design must be proac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tive</a:t>
            </a:r>
          </a:p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Ethics should guide development — not fix it afterward.</a:t>
            </a:r>
          </a:p>
          <a:p>
            <a:pPr algn="just">
              <a:lnSpc>
                <a:spcPts val="2181"/>
              </a:lnSpc>
            </a:pPr>
          </a:p>
          <a:p>
            <a:pPr algn="just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Trustworthy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AI is essential for society</a:t>
            </a:r>
          </a:p>
          <a:p>
            <a:pPr algn="just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Public acceptance depends on fairness and responsibility.</a:t>
            </a:r>
          </a:p>
          <a:p>
            <a:pPr algn="just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822139" y="2120758"/>
            <a:ext cx="10778986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SUMMARY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75606" y="3625017"/>
            <a:ext cx="11556954" cy="29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Any question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 or comments?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54507" y="1317800"/>
            <a:ext cx="10778986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Q&amp;A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432218" y="1560323"/>
            <a:ext cx="708345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3723" y="4058035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impacts real lives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Used in hiring, healthcare, credit, and policing — poor design affects real outcomes.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Careless design can cause harm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Errors can lead to discrimination, denial of rights, or loss of trust.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Ethics = prevent unintended consequences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Anticipating harm before deployment reduces long-term damage and public backlash.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035175" y="1617473"/>
            <a:ext cx="11815251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WHY ETHICS IN AI MATTERS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19390" y="333161"/>
            <a:ext cx="1079820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984803" y="-1314334"/>
            <a:ext cx="8318394" cy="13299759"/>
          </a:xfrm>
          <a:custGeom>
            <a:avLst/>
            <a:gdLst/>
            <a:ahLst/>
            <a:cxnLst/>
            <a:rect r="r" b="b" t="t" l="l"/>
            <a:pathLst>
              <a:path h="13299759" w="8318394">
                <a:moveTo>
                  <a:pt x="0" y="0"/>
                </a:moveTo>
                <a:lnTo>
                  <a:pt x="8318394" y="0"/>
                </a:lnTo>
                <a:lnTo>
                  <a:pt x="8318394" y="13299759"/>
                </a:lnTo>
                <a:lnTo>
                  <a:pt x="0" y="1329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5089" y="4598153"/>
            <a:ext cx="5097823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45623" y="3359600"/>
            <a:ext cx="5796755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THANK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Discrimination by algorithms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may unintentionally favor or exclude people based on race, gender, or class.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Bias is often unintentional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It arises from patterns in data, not malicious intent.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Rooted in training data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Models learn from historical data, which often reflect social inequalities.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617473"/>
            <a:ext cx="7399903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WHAT IS AI BIAS?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19390" y="333161"/>
            <a:ext cx="1079820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Hiring tools favoring male applicants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trained on biased resume data prioritized men for tech jobs.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Facial recognition errors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Higher error rates for dark-skinned individuals lead to misidentification.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COMPAS criminal risk tool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Overestimated risk for Black defendants, leading to unfair sentencing.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715192"/>
            <a:ext cx="8894855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REAL-WORLD AI BIAS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Historical data is biased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atasets reflect existing discrimination (e.g., policing patterns).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Poorly defined goals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Models may op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timize outcomes that ignore fairness (e.g., "maximize arrests").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Lack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of team diversity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Hom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ogeneous development teams miss cultural and ethical blind spots.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814425"/>
            <a:ext cx="8273191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SOURCES OF BIAS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needs massive data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Personal, behavioral, biometric data powers modern AI.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Risk of misuse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Sensitive information may be sold, leaked, or used without consent.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Surveillance concerns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Governments and corporations deploy AI for mass monitoring and profiling.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556948"/>
            <a:ext cx="14454453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PRIVACY &amp; SURVEILLANCE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AI-generated fake media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Vid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eos, voices, and images can be created to impersonate real people.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sed for manipulation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Pol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itical misinformation, blackmail, and fraud are rising threats.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ard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to d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etect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Realistic deepfakes are challenging to identify and correct.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567500"/>
            <a:ext cx="13749876" cy="1640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</a:pPr>
            <a:r>
              <a:rPr lang="en-US" sz="6030" b="true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DEEPFAKES &amp; MISINFORMATION</a:t>
            </a:r>
          </a:p>
          <a:p>
            <a:pPr algn="l">
              <a:lnSpc>
                <a:spcPts val="63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Used in hiring, lending, policing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AI filters resumes, assess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es creditworthiness, predicts crime risk.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iased outputs cause harm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Unfairly deny opportu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nities or increase policing in vulnerable areas.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uman review is needed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Oversight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helps c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orrect and explain algorithmic decisions.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923374"/>
            <a:ext cx="10778986" cy="83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 IN DECISION-MAKING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5523" y="4123686"/>
            <a:ext cx="11556954" cy="25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Predicts outcomes like </a:t>
            </a: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school success or job performance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Based on patterns, not people’s true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pot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ential.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Wrong predictions harm individuals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Denied jobs, school admissions, or housing — based on flawed logic.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Accountability is unclear</a:t>
            </a: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   Who answ</a:t>
            </a: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ers when the AI gets it wrong?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65523" y="1438569"/>
            <a:ext cx="15414932" cy="1640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2"/>
              </a:lnSpc>
              <a:spcBef>
                <a:spcPct val="0"/>
              </a:spcBef>
            </a:pPr>
            <a:r>
              <a:rPr lang="en-US" b="true" sz="6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DISCRIMINATION IN PREDICTIVE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DAGlbhoQAzc</dc:identifier>
  <dcterms:modified xsi:type="dcterms:W3CDTF">2011-08-01T06:04:30Z</dcterms:modified>
  <cp:revision>1</cp:revision>
  <dc:title>AI ethics</dc:title>
</cp:coreProperties>
</file>