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70" autoAdjust="0"/>
    <p:restoredTop sz="94660"/>
  </p:normalViewPr>
  <p:slideViewPr>
    <p:cSldViewPr>
      <p:cViewPr varScale="1">
        <p:scale>
          <a:sx n="86" d="100"/>
          <a:sy n="86" d="100"/>
        </p:scale>
        <p:origin x="-100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E3DF2413-5053-4A39-8B0D-54AB9E1AFA72}" type="datetimeFigureOut">
              <a:rPr lang="en-US" smtClean="0"/>
              <a:pPr/>
              <a:t>9/13/2022</a:t>
            </a:fld>
            <a:endParaRPr lang="en-US"/>
          </a:p>
        </p:txBody>
      </p:sp>
      <p:sp>
        <p:nvSpPr>
          <p:cNvPr id="16" name="Slide Number Placeholder 15"/>
          <p:cNvSpPr>
            <a:spLocks noGrp="1"/>
          </p:cNvSpPr>
          <p:nvPr>
            <p:ph type="sldNum" sz="quarter" idx="11"/>
          </p:nvPr>
        </p:nvSpPr>
        <p:spPr/>
        <p:txBody>
          <a:bodyPr/>
          <a:lstStyle/>
          <a:p>
            <a:fld id="{8A6180F6-D91F-4583-A8FD-3FF682526A41}"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DF2413-5053-4A39-8B0D-54AB9E1AFA72}"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180F6-D91F-4583-A8FD-3FF682526A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DF2413-5053-4A39-8B0D-54AB9E1AFA72}"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180F6-D91F-4583-A8FD-3FF682526A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E3DF2413-5053-4A39-8B0D-54AB9E1AFA72}" type="datetimeFigureOut">
              <a:rPr lang="en-US" smtClean="0"/>
              <a:pPr/>
              <a:t>9/13/2022</a:t>
            </a:fld>
            <a:endParaRPr lang="en-US"/>
          </a:p>
        </p:txBody>
      </p:sp>
      <p:sp>
        <p:nvSpPr>
          <p:cNvPr id="15" name="Slide Number Placeholder 14"/>
          <p:cNvSpPr>
            <a:spLocks noGrp="1"/>
          </p:cNvSpPr>
          <p:nvPr>
            <p:ph type="sldNum" sz="quarter" idx="15"/>
          </p:nvPr>
        </p:nvSpPr>
        <p:spPr/>
        <p:txBody>
          <a:bodyPr/>
          <a:lstStyle>
            <a:lvl1pPr algn="ctr">
              <a:defRPr/>
            </a:lvl1pPr>
          </a:lstStyle>
          <a:p>
            <a:fld id="{8A6180F6-D91F-4583-A8FD-3FF682526A41}"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DF2413-5053-4A39-8B0D-54AB9E1AFA72}"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180F6-D91F-4583-A8FD-3FF682526A41}"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DF2413-5053-4A39-8B0D-54AB9E1AFA72}"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180F6-D91F-4583-A8FD-3FF682526A41}"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A6180F6-D91F-4583-A8FD-3FF682526A41}"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E3DF2413-5053-4A39-8B0D-54AB9E1AFA72}" type="datetimeFigureOut">
              <a:rPr lang="en-US" smtClean="0"/>
              <a:pPr/>
              <a:t>9/13/2022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DF2413-5053-4A39-8B0D-54AB9E1AFA72}" type="datetimeFigureOut">
              <a:rPr lang="en-US" smtClean="0"/>
              <a:pPr/>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180F6-D91F-4583-A8FD-3FF682526A41}"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F2413-5053-4A39-8B0D-54AB9E1AFA72}" type="datetimeFigureOut">
              <a:rPr lang="en-US" smtClean="0"/>
              <a:pPr/>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180F6-D91F-4583-A8FD-3FF682526A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E3DF2413-5053-4A39-8B0D-54AB9E1AFA72}" type="datetimeFigureOut">
              <a:rPr lang="en-US" smtClean="0"/>
              <a:pPr/>
              <a:t>9/13/2022</a:t>
            </a:fld>
            <a:endParaRPr lang="en-US"/>
          </a:p>
        </p:txBody>
      </p:sp>
      <p:sp>
        <p:nvSpPr>
          <p:cNvPr id="9" name="Slide Number Placeholder 8"/>
          <p:cNvSpPr>
            <a:spLocks noGrp="1"/>
          </p:cNvSpPr>
          <p:nvPr>
            <p:ph type="sldNum" sz="quarter" idx="15"/>
          </p:nvPr>
        </p:nvSpPr>
        <p:spPr/>
        <p:txBody>
          <a:bodyPr/>
          <a:lstStyle/>
          <a:p>
            <a:fld id="{8A6180F6-D91F-4583-A8FD-3FF682526A41}"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E3DF2413-5053-4A39-8B0D-54AB9E1AFA72}" type="datetimeFigureOut">
              <a:rPr lang="en-US" smtClean="0"/>
              <a:pPr/>
              <a:t>9/13/2022</a:t>
            </a:fld>
            <a:endParaRPr lang="en-US"/>
          </a:p>
        </p:txBody>
      </p:sp>
      <p:sp>
        <p:nvSpPr>
          <p:cNvPr id="9" name="Slide Number Placeholder 8"/>
          <p:cNvSpPr>
            <a:spLocks noGrp="1"/>
          </p:cNvSpPr>
          <p:nvPr>
            <p:ph type="sldNum" sz="quarter" idx="11"/>
          </p:nvPr>
        </p:nvSpPr>
        <p:spPr/>
        <p:txBody>
          <a:bodyPr/>
          <a:lstStyle/>
          <a:p>
            <a:fld id="{8A6180F6-D91F-4583-A8FD-3FF682526A41}"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3DF2413-5053-4A39-8B0D-54AB9E1AFA72}" type="datetimeFigureOut">
              <a:rPr lang="en-US" smtClean="0"/>
              <a:pPr/>
              <a:t>9/13/2022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A6180F6-D91F-4583-A8FD-3FF682526A41}"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i="1" dirty="0" smtClean="0"/>
              <a:t>A Detailed Project Report</a:t>
            </a:r>
            <a:endParaRPr lang="en-US" i="1" dirty="0"/>
          </a:p>
        </p:txBody>
      </p:sp>
      <p:sp>
        <p:nvSpPr>
          <p:cNvPr id="2" name="Title 1"/>
          <p:cNvSpPr>
            <a:spLocks noGrp="1"/>
          </p:cNvSpPr>
          <p:nvPr>
            <p:ph type="ctrTitle"/>
          </p:nvPr>
        </p:nvSpPr>
        <p:spPr/>
        <p:txBody>
          <a:bodyPr/>
          <a:lstStyle/>
          <a:p>
            <a:r>
              <a:rPr lang="en-IN" sz="5400" b="1" dirty="0" smtClean="0"/>
              <a:t>AMAZON SALES DATA</a:t>
            </a:r>
            <a:endParaRPr lang="en-US" sz="5400" b="1" dirty="0"/>
          </a:p>
        </p:txBody>
      </p:sp>
      <p:sp>
        <p:nvSpPr>
          <p:cNvPr id="4" name="Subtitle 2"/>
          <p:cNvSpPr txBox="1">
            <a:spLocks/>
          </p:cNvSpPr>
          <p:nvPr/>
        </p:nvSpPr>
        <p:spPr>
          <a:xfrm>
            <a:off x="609600" y="5072074"/>
            <a:ext cx="8305800" cy="785818"/>
          </a:xfrm>
          <a:prstGeom prst="rect">
            <a:avLst/>
          </a:prstGeom>
        </p:spPr>
        <p:txBody>
          <a:bodyPr vert="horz">
            <a:noAutofit/>
          </a:bodyPr>
          <a:lstStyle/>
          <a:p>
            <a:pPr marL="0" marR="0" lvl="0" indent="0" algn="ctr" defTabSz="914400" rtl="0" eaLnBrk="1" fontAlgn="auto" latinLnBrk="0" hangingPunct="1">
              <a:lnSpc>
                <a:spcPct val="100000"/>
              </a:lnSpc>
              <a:spcBef>
                <a:spcPts val="600"/>
              </a:spcBef>
              <a:spcAft>
                <a:spcPts val="0"/>
              </a:spcAft>
              <a:buClr>
                <a:schemeClr val="accent2"/>
              </a:buClr>
              <a:buSzPct val="85000"/>
              <a:buFont typeface="Wingdings 2"/>
              <a:buNone/>
              <a:tabLst/>
              <a:defRPr/>
            </a:pPr>
            <a:r>
              <a:rPr lang="en-IN" sz="2200" b="1" spc="100" dirty="0" smtClean="0"/>
              <a:t>KANISHKA KUMAR</a:t>
            </a:r>
            <a:endParaRPr kumimoji="0" lang="en-US" sz="2200" b="1" i="0" u="none" strike="noStrike" kern="1200" cap="none" spc="100" normalizeH="0" baseline="0" noProof="0" dirty="0">
              <a:ln>
                <a:noFill/>
              </a:ln>
              <a:effectLst/>
              <a:uLnTx/>
              <a:uFillTx/>
              <a:latin typeface="+mn-lt"/>
              <a:ea typeface="+mn-ea"/>
              <a:cs typeface="+mn-cs"/>
            </a:endParaRPr>
          </a:p>
        </p:txBody>
      </p:sp>
      <p:sp>
        <p:nvSpPr>
          <p:cNvPr id="5" name="Subtitle 2"/>
          <p:cNvSpPr txBox="1">
            <a:spLocks/>
          </p:cNvSpPr>
          <p:nvPr/>
        </p:nvSpPr>
        <p:spPr>
          <a:xfrm rot="10800000" flipV="1">
            <a:off x="7429520" y="6215082"/>
            <a:ext cx="1428760" cy="357190"/>
          </a:xfrm>
          <a:prstGeom prst="rect">
            <a:avLst/>
          </a:prstGeom>
        </p:spPr>
        <p:txBody>
          <a:bodyPr vert="horz">
            <a:noAutofit/>
          </a:bodyPr>
          <a:lstStyle/>
          <a:p>
            <a:pPr marL="0" marR="0" lvl="0" indent="0" algn="ctr" defTabSz="914400" rtl="0" eaLnBrk="1" fontAlgn="auto" latinLnBrk="0" hangingPunct="1">
              <a:lnSpc>
                <a:spcPct val="100000"/>
              </a:lnSpc>
              <a:spcBef>
                <a:spcPts val="600"/>
              </a:spcBef>
              <a:spcAft>
                <a:spcPts val="0"/>
              </a:spcAft>
              <a:buClr>
                <a:schemeClr val="accent2"/>
              </a:buClr>
              <a:buSzPct val="85000"/>
              <a:buFont typeface="Wingdings 2"/>
              <a:buNone/>
              <a:tabLst/>
              <a:defRPr/>
            </a:pPr>
            <a:r>
              <a:rPr lang="en-IN" sz="2200" spc="100" dirty="0" err="1" smtClean="0">
                <a:latin typeface="Arial" pitchFamily="34" charset="0"/>
                <a:cs typeface="Arial" pitchFamily="34" charset="0"/>
              </a:rPr>
              <a:t>ineuron</a:t>
            </a:r>
            <a:endParaRPr kumimoji="0" lang="en-US" sz="2200" i="0" u="none" strike="noStrike" kern="1200" cap="none" spc="100" normalizeH="0" baseline="0" noProof="0" dirty="0">
              <a:ln>
                <a:noFill/>
              </a:ln>
              <a:effectLst/>
              <a:uLnTx/>
              <a:uFillTx/>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smtClean="0"/>
              <a:t>Top 5 Month </a:t>
            </a:r>
            <a:r>
              <a:rPr lang="en-IN" dirty="0" err="1" smtClean="0"/>
              <a:t>vs</a:t>
            </a:r>
            <a:r>
              <a:rPr lang="en-IN" dirty="0" smtClean="0"/>
              <a:t> Sales</a:t>
            </a:r>
            <a:endParaRPr lang="en-US" dirty="0"/>
          </a:p>
        </p:txBody>
      </p:sp>
      <p:pic>
        <p:nvPicPr>
          <p:cNvPr id="2" name="Picture 2"/>
          <p:cNvPicPr>
            <a:picLocks noGrp="1" noChangeAspect="1" noChangeArrowheads="1"/>
          </p:cNvPicPr>
          <p:nvPr>
            <p:ph idx="1"/>
          </p:nvPr>
        </p:nvPicPr>
        <p:blipFill>
          <a:blip r:embed="rId2"/>
          <a:srcRect/>
          <a:stretch>
            <a:fillRect/>
          </a:stretch>
        </p:blipFill>
        <p:spPr bwMode="auto">
          <a:xfrm>
            <a:off x="500034" y="2285992"/>
            <a:ext cx="8229600" cy="246821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Month </a:t>
            </a:r>
            <a:r>
              <a:rPr lang="en-IN" dirty="0" err="1" smtClean="0"/>
              <a:t>vs</a:t>
            </a:r>
            <a:r>
              <a:rPr lang="en-IN" dirty="0" smtClean="0"/>
              <a:t> Sales Dashboard</a:t>
            </a:r>
            <a:endParaRPr lang="en-US" dirty="0"/>
          </a:p>
        </p:txBody>
      </p:sp>
      <p:pic>
        <p:nvPicPr>
          <p:cNvPr id="2" name="Picture 2"/>
          <p:cNvPicPr>
            <a:picLocks noGrp="1" noChangeAspect="1" noChangeArrowheads="1"/>
          </p:cNvPicPr>
          <p:nvPr>
            <p:ph idx="1"/>
          </p:nvPr>
        </p:nvPicPr>
        <p:blipFill>
          <a:blip r:embed="rId2"/>
          <a:srcRect/>
          <a:stretch>
            <a:fillRect/>
          </a:stretch>
        </p:blipFill>
        <p:spPr bwMode="auto">
          <a:xfrm>
            <a:off x="768349" y="1555750"/>
            <a:ext cx="7607301" cy="45085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57356" y="152400"/>
            <a:ext cx="6829444" cy="1219200"/>
          </a:xfrm>
        </p:spPr>
        <p:txBody>
          <a:bodyPr/>
          <a:lstStyle/>
          <a:p>
            <a:r>
              <a:rPr lang="en-IN" dirty="0" smtClean="0"/>
              <a:t>Year Vs Sales Dashboard</a:t>
            </a:r>
            <a:endParaRPr lang="en-US" dirty="0"/>
          </a:p>
        </p:txBody>
      </p:sp>
      <p:pic>
        <p:nvPicPr>
          <p:cNvPr id="2" name="Picture 2"/>
          <p:cNvPicPr>
            <a:picLocks noGrp="1" noChangeAspect="1" noChangeArrowheads="1"/>
          </p:cNvPicPr>
          <p:nvPr>
            <p:ph idx="1"/>
          </p:nvPr>
        </p:nvPicPr>
        <p:blipFill>
          <a:blip r:embed="rId2"/>
          <a:srcRect/>
          <a:stretch>
            <a:fillRect/>
          </a:stretch>
        </p:blipFill>
        <p:spPr bwMode="auto">
          <a:xfrm>
            <a:off x="881965" y="1630363"/>
            <a:ext cx="7380069" cy="43592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4348" y="152400"/>
            <a:ext cx="7972452" cy="1219200"/>
          </a:xfrm>
        </p:spPr>
        <p:txBody>
          <a:bodyPr>
            <a:normAutofit/>
          </a:bodyPr>
          <a:lstStyle/>
          <a:p>
            <a:r>
              <a:rPr lang="en-IN" dirty="0" smtClean="0"/>
              <a:t>Yearly Month </a:t>
            </a:r>
            <a:r>
              <a:rPr lang="en-IN" dirty="0" err="1" smtClean="0"/>
              <a:t>vs</a:t>
            </a:r>
            <a:r>
              <a:rPr lang="en-IN" dirty="0" smtClean="0"/>
              <a:t> Sales Dashboard</a:t>
            </a:r>
            <a:endParaRPr lang="en-US" dirty="0"/>
          </a:p>
        </p:txBody>
      </p:sp>
      <p:pic>
        <p:nvPicPr>
          <p:cNvPr id="2" name="Picture 2"/>
          <p:cNvPicPr>
            <a:picLocks noGrp="1" noChangeAspect="1" noChangeArrowheads="1"/>
          </p:cNvPicPr>
          <p:nvPr>
            <p:ph idx="1"/>
          </p:nvPr>
        </p:nvPicPr>
        <p:blipFill>
          <a:blip r:embed="rId2"/>
          <a:srcRect/>
          <a:stretch>
            <a:fillRect/>
          </a:stretch>
        </p:blipFill>
        <p:spPr bwMode="auto">
          <a:xfrm>
            <a:off x="702997" y="1563688"/>
            <a:ext cx="7738006" cy="44926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14612" y="1857364"/>
            <a:ext cx="5972188" cy="1571636"/>
          </a:xfrm>
        </p:spPr>
        <p:txBody>
          <a:bodyPr/>
          <a:lstStyle/>
          <a:p>
            <a:r>
              <a:rPr lang="en-IN" b="1" smtClean="0"/>
              <a:t>THANK YOU </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500034" y="2571744"/>
          <a:ext cx="7901014" cy="2834640"/>
        </p:xfrm>
        <a:graphic>
          <a:graphicData uri="http://schemas.openxmlformats.org/drawingml/2006/table">
            <a:tbl>
              <a:tblPr firstRow="1" bandRow="1">
                <a:tableStyleId>{5C22544A-7EE6-4342-B048-85BDC9FD1C3A}</a:tableStyleId>
              </a:tblPr>
              <a:tblGrid>
                <a:gridCol w="3786214"/>
                <a:gridCol w="4114800"/>
              </a:tblGrid>
              <a:tr h="370840">
                <a:tc>
                  <a:txBody>
                    <a:bodyPr/>
                    <a:lstStyle/>
                    <a:p>
                      <a:endParaRPr lang="en-US" dirty="0"/>
                    </a:p>
                  </a:txBody>
                  <a:tcPr/>
                </a:tc>
                <a:tc>
                  <a:txBody>
                    <a:bodyPr/>
                    <a:lstStyle/>
                    <a:p>
                      <a:endParaRPr lang="en-US" dirty="0"/>
                    </a:p>
                  </a:txBody>
                  <a:tcPr/>
                </a:tc>
              </a:tr>
              <a:tr h="370840">
                <a:tc>
                  <a:txBody>
                    <a:bodyPr/>
                    <a:lstStyle/>
                    <a:p>
                      <a:r>
                        <a:rPr lang="en-IN" dirty="0" smtClean="0"/>
                        <a:t>Project Title</a:t>
                      </a:r>
                      <a:endParaRPr lang="en-US" dirty="0"/>
                    </a:p>
                  </a:txBody>
                  <a:tcPr/>
                </a:tc>
                <a:tc>
                  <a:txBody>
                    <a:bodyPr/>
                    <a:lstStyle/>
                    <a:p>
                      <a:r>
                        <a:rPr lang="en-IN" dirty="0" smtClean="0"/>
                        <a:t>Analyzing Amazon Sales data</a:t>
                      </a:r>
                      <a:endParaRPr lang="en-US" dirty="0"/>
                    </a:p>
                  </a:txBody>
                  <a:tcPr/>
                </a:tc>
              </a:tr>
              <a:tr h="370840">
                <a:tc>
                  <a:txBody>
                    <a:bodyPr/>
                    <a:lstStyle/>
                    <a:p>
                      <a:r>
                        <a:rPr lang="en-IN" dirty="0" smtClean="0"/>
                        <a:t>Technology</a:t>
                      </a:r>
                      <a:endParaRPr lang="en-US" dirty="0"/>
                    </a:p>
                  </a:txBody>
                  <a:tcPr/>
                </a:tc>
                <a:tc>
                  <a:txBody>
                    <a:bodyPr/>
                    <a:lstStyle/>
                    <a:p>
                      <a:r>
                        <a:rPr lang="en-IN" dirty="0" smtClean="0"/>
                        <a:t>Business Intelligence</a:t>
                      </a:r>
                      <a:endParaRPr lang="en-US" dirty="0"/>
                    </a:p>
                  </a:txBody>
                  <a:tcPr/>
                </a:tc>
              </a:tr>
              <a:tr h="370840">
                <a:tc>
                  <a:txBody>
                    <a:bodyPr/>
                    <a:lstStyle/>
                    <a:p>
                      <a:r>
                        <a:rPr lang="en-IN" dirty="0" smtClean="0"/>
                        <a:t>Domain</a:t>
                      </a:r>
                      <a:endParaRPr lang="en-US" dirty="0"/>
                    </a:p>
                  </a:txBody>
                  <a:tcPr/>
                </a:tc>
                <a:tc>
                  <a:txBody>
                    <a:bodyPr/>
                    <a:lstStyle/>
                    <a:p>
                      <a:r>
                        <a:rPr lang="en-IN" dirty="0" smtClean="0"/>
                        <a:t>E-commerce</a:t>
                      </a:r>
                      <a:endParaRPr lang="en-US" dirty="0"/>
                    </a:p>
                  </a:txBody>
                  <a:tcPr/>
                </a:tc>
              </a:tr>
              <a:tr h="370840">
                <a:tc>
                  <a:txBody>
                    <a:bodyPr/>
                    <a:lstStyle/>
                    <a:p>
                      <a:r>
                        <a:rPr lang="en-IN" dirty="0" smtClean="0"/>
                        <a:t>Project Difficulty level</a:t>
                      </a:r>
                      <a:endParaRPr lang="en-US" dirty="0"/>
                    </a:p>
                  </a:txBody>
                  <a:tcPr/>
                </a:tc>
                <a:tc>
                  <a:txBody>
                    <a:bodyPr/>
                    <a:lstStyle/>
                    <a:p>
                      <a:r>
                        <a:rPr lang="en-IN" dirty="0" smtClean="0"/>
                        <a:t>Advanced</a:t>
                      </a:r>
                      <a:endParaRPr lang="en-US" dirty="0"/>
                    </a:p>
                  </a:txBody>
                  <a:tcPr/>
                </a:tc>
              </a:tr>
              <a:tr h="370840">
                <a:tc>
                  <a:txBody>
                    <a:bodyPr/>
                    <a:lstStyle/>
                    <a:p>
                      <a:r>
                        <a:rPr lang="en-IN" dirty="0" smtClean="0"/>
                        <a:t>Programming Language</a:t>
                      </a:r>
                      <a:r>
                        <a:rPr lang="en-IN" baseline="0" dirty="0" smtClean="0"/>
                        <a:t> Used</a:t>
                      </a:r>
                      <a:endParaRPr lang="en-US" dirty="0"/>
                    </a:p>
                  </a:txBody>
                  <a:tcPr/>
                </a:tc>
                <a:tc>
                  <a:txBody>
                    <a:bodyPr/>
                    <a:lstStyle/>
                    <a:p>
                      <a:r>
                        <a:rPr lang="en-IN" dirty="0" smtClean="0"/>
                        <a:t>Python</a:t>
                      </a:r>
                      <a:endParaRPr lang="en-US" dirty="0"/>
                    </a:p>
                  </a:txBody>
                  <a:tcPr/>
                </a:tc>
              </a:tr>
              <a:tr h="370840">
                <a:tc>
                  <a:txBody>
                    <a:bodyPr/>
                    <a:lstStyle/>
                    <a:p>
                      <a:r>
                        <a:rPr lang="en-IN" dirty="0" smtClean="0"/>
                        <a:t>Tools Used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Verdana"/>
                          <a:cs typeface="Verdana"/>
                        </a:rPr>
                        <a:t>J</a:t>
                      </a:r>
                      <a:r>
                        <a:rPr lang="en-US" sz="1600" spc="-10" dirty="0" err="1" smtClean="0">
                          <a:latin typeface="Verdana"/>
                          <a:cs typeface="Verdana"/>
                        </a:rPr>
                        <a:t>u</a:t>
                      </a:r>
                      <a:r>
                        <a:rPr lang="en-US" sz="1600" spc="-5" dirty="0" err="1" smtClean="0">
                          <a:latin typeface="Verdana"/>
                          <a:cs typeface="Verdana"/>
                        </a:rPr>
                        <a:t>p</a:t>
                      </a:r>
                      <a:r>
                        <a:rPr lang="en-US" sz="1600" spc="-10" dirty="0" err="1" smtClean="0">
                          <a:latin typeface="Verdana"/>
                          <a:cs typeface="Verdana"/>
                        </a:rPr>
                        <a:t>y</a:t>
                      </a:r>
                      <a:r>
                        <a:rPr lang="en-US" sz="1600" dirty="0" err="1" smtClean="0">
                          <a:latin typeface="Verdana"/>
                          <a:cs typeface="Verdana"/>
                        </a:rPr>
                        <a:t>t</a:t>
                      </a:r>
                      <a:r>
                        <a:rPr lang="en-US" sz="1600" spc="5" dirty="0" err="1" smtClean="0">
                          <a:latin typeface="Verdana"/>
                          <a:cs typeface="Verdana"/>
                        </a:rPr>
                        <a:t>e</a:t>
                      </a:r>
                      <a:r>
                        <a:rPr lang="en-US" sz="1600" dirty="0" err="1" smtClean="0">
                          <a:latin typeface="Verdana"/>
                          <a:cs typeface="Verdana"/>
                        </a:rPr>
                        <a:t>r</a:t>
                      </a:r>
                      <a:r>
                        <a:rPr lang="en-US" sz="1600" spc="-135" dirty="0" smtClean="0">
                          <a:latin typeface="Verdana"/>
                          <a:cs typeface="Verdana"/>
                        </a:rPr>
                        <a:t> </a:t>
                      </a:r>
                      <a:r>
                        <a:rPr lang="en-US" sz="1600" dirty="0" smtClean="0">
                          <a:latin typeface="Verdana"/>
                          <a:cs typeface="Verdana"/>
                        </a:rPr>
                        <a:t>Not</a:t>
                      </a:r>
                      <a:r>
                        <a:rPr lang="en-US" sz="1600" spc="5" dirty="0" smtClean="0">
                          <a:latin typeface="Verdana"/>
                          <a:cs typeface="Verdana"/>
                        </a:rPr>
                        <a:t>e</a:t>
                      </a:r>
                      <a:r>
                        <a:rPr lang="en-US" sz="1600" spc="-5" dirty="0" smtClean="0">
                          <a:latin typeface="Verdana"/>
                          <a:cs typeface="Verdana"/>
                        </a:rPr>
                        <a:t>b</a:t>
                      </a:r>
                      <a:r>
                        <a:rPr lang="en-US" sz="1600" spc="-10" dirty="0" smtClean="0">
                          <a:latin typeface="Verdana"/>
                          <a:cs typeface="Verdana"/>
                        </a:rPr>
                        <a:t>o</a:t>
                      </a:r>
                      <a:r>
                        <a:rPr lang="en-US" sz="1600" dirty="0" smtClean="0">
                          <a:latin typeface="Verdana"/>
                          <a:cs typeface="Verdana"/>
                        </a:rPr>
                        <a:t>o</a:t>
                      </a:r>
                      <a:r>
                        <a:rPr lang="en-US" sz="1600" spc="-10" dirty="0" smtClean="0">
                          <a:latin typeface="Verdana"/>
                          <a:cs typeface="Verdana"/>
                        </a:rPr>
                        <a:t>k</a:t>
                      </a:r>
                      <a:r>
                        <a:rPr lang="en-US" sz="1600" dirty="0" smtClean="0">
                          <a:latin typeface="Verdana"/>
                          <a:cs typeface="Verdana"/>
                        </a:rPr>
                        <a:t>,</a:t>
                      </a:r>
                      <a:r>
                        <a:rPr lang="en-US" sz="1600" spc="-125" dirty="0" smtClean="0">
                          <a:latin typeface="Verdana"/>
                          <a:cs typeface="Verdana"/>
                        </a:rPr>
                        <a:t> </a:t>
                      </a:r>
                      <a:r>
                        <a:rPr lang="en-US" sz="1600" dirty="0" smtClean="0">
                          <a:latin typeface="Verdana"/>
                          <a:cs typeface="Verdana"/>
                        </a:rPr>
                        <a:t>M</a:t>
                      </a:r>
                      <a:r>
                        <a:rPr lang="en-US" sz="1600" spc="45" dirty="0" smtClean="0">
                          <a:latin typeface="Verdana"/>
                          <a:cs typeface="Verdana"/>
                        </a:rPr>
                        <a:t>S</a:t>
                      </a:r>
                      <a:r>
                        <a:rPr lang="en-US" sz="1600" dirty="0" smtClean="0">
                          <a:latin typeface="Verdana"/>
                          <a:cs typeface="Verdana"/>
                        </a:rPr>
                        <a:t>-</a:t>
                      </a:r>
                      <a:r>
                        <a:rPr lang="en-US" sz="1600" spc="-5" dirty="0" smtClean="0">
                          <a:latin typeface="Verdana"/>
                          <a:cs typeface="Verdana"/>
                        </a:rPr>
                        <a:t>Ex</a:t>
                      </a:r>
                      <a:r>
                        <a:rPr lang="en-US" sz="1600" spc="-10" dirty="0" smtClean="0">
                          <a:latin typeface="Verdana"/>
                          <a:cs typeface="Verdana"/>
                        </a:rPr>
                        <a:t>c</a:t>
                      </a:r>
                      <a:r>
                        <a:rPr lang="en-US" sz="1600" dirty="0" smtClean="0">
                          <a:latin typeface="Verdana"/>
                          <a:cs typeface="Verdana"/>
                        </a:rPr>
                        <a:t>e</a:t>
                      </a:r>
                      <a:r>
                        <a:rPr lang="en-US" sz="1600" spc="-5" dirty="0" smtClean="0">
                          <a:latin typeface="Verdana"/>
                          <a:cs typeface="Verdana"/>
                        </a:rPr>
                        <a:t>l</a:t>
                      </a:r>
                      <a:r>
                        <a:rPr lang="en-US" sz="1600" dirty="0" smtClean="0">
                          <a:latin typeface="Verdana"/>
                          <a:cs typeface="Verdana"/>
                        </a:rPr>
                        <a:t>,</a:t>
                      </a:r>
                      <a:r>
                        <a:rPr lang="en-US" sz="1600" spc="-135" dirty="0" smtClean="0">
                          <a:latin typeface="Verdana"/>
                          <a:cs typeface="Verdana"/>
                        </a:rPr>
                        <a:t> </a:t>
                      </a:r>
                      <a:r>
                        <a:rPr lang="en-US" sz="1600" spc="5" dirty="0" smtClean="0">
                          <a:latin typeface="Verdana"/>
                          <a:cs typeface="Verdana"/>
                        </a:rPr>
                        <a:t>Tableau</a:t>
                      </a:r>
                      <a:endParaRPr lang="en-US" sz="1600" dirty="0" smtClean="0">
                        <a:latin typeface="Verdana"/>
                        <a:cs typeface="Verdana"/>
                      </a:endParaRPr>
                    </a:p>
                    <a:p>
                      <a:endParaRPr lang="en-US" dirty="0"/>
                    </a:p>
                  </a:txBody>
                  <a:tcPr/>
                </a:tc>
              </a:tr>
            </a:tbl>
          </a:graphicData>
        </a:graphic>
      </p:graphicFrame>
      <p:sp>
        <p:nvSpPr>
          <p:cNvPr id="3" name="Title 2"/>
          <p:cNvSpPr>
            <a:spLocks noGrp="1"/>
          </p:cNvSpPr>
          <p:nvPr>
            <p:ph type="title"/>
          </p:nvPr>
        </p:nvSpPr>
        <p:spPr>
          <a:xfrm>
            <a:off x="1857356" y="152400"/>
            <a:ext cx="6829444" cy="1219200"/>
          </a:xfrm>
        </p:spPr>
        <p:txBody>
          <a:bodyPr/>
          <a:lstStyle/>
          <a:p>
            <a:r>
              <a:rPr lang="en-IN" b="1" dirty="0" smtClean="0"/>
              <a:t>PROJECT DETAILS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14554"/>
            <a:ext cx="8229600" cy="3881446"/>
          </a:xfrm>
        </p:spPr>
        <p:txBody>
          <a:bodyPr/>
          <a:lstStyle/>
          <a:p>
            <a:pPr>
              <a:buNone/>
            </a:pPr>
            <a:r>
              <a:rPr lang="en-US" sz="3200" spc="-322" baseline="18518" dirty="0" smtClean="0">
                <a:solidFill>
                  <a:srgbClr val="B31166"/>
                </a:solidFill>
                <a:latin typeface="Lucida Sans Unicode"/>
                <a:cs typeface="Lucida Sans Unicode"/>
              </a:rPr>
              <a:t> </a:t>
            </a:r>
            <a:r>
              <a:rPr lang="en-US" sz="3200" spc="-322" dirty="0" smtClean="0">
                <a:solidFill>
                  <a:srgbClr val="B31166"/>
                </a:solidFill>
                <a:latin typeface="Lucida Sans Unicode"/>
                <a:cs typeface="Lucida Sans Unicode"/>
              </a:rPr>
              <a:t> </a:t>
            </a:r>
            <a:r>
              <a:rPr lang="en-US" sz="3200" spc="-322" baseline="18518" dirty="0" smtClean="0">
                <a:solidFill>
                  <a:srgbClr val="B31166"/>
                </a:solidFill>
                <a:latin typeface="Lucida Sans Unicode"/>
                <a:cs typeface="Lucida Sans Unicode"/>
              </a:rPr>
              <a:t> </a:t>
            </a:r>
            <a:r>
              <a:rPr lang="en-US" sz="2400" spc="-155" dirty="0" smtClean="0">
                <a:latin typeface="Verdana"/>
                <a:cs typeface="Verdana"/>
              </a:rPr>
              <a:t>The goal of this project is to find Sales-trend :</a:t>
            </a:r>
          </a:p>
          <a:p>
            <a:r>
              <a:rPr lang="en-IN" sz="2000" spc="-155" dirty="0" smtClean="0">
                <a:latin typeface="Verdana"/>
                <a:cs typeface="Verdana"/>
              </a:rPr>
              <a:t>Month wise</a:t>
            </a:r>
          </a:p>
          <a:p>
            <a:r>
              <a:rPr lang="en-IN" sz="2000" spc="-155" dirty="0" smtClean="0">
                <a:latin typeface="Verdana"/>
                <a:cs typeface="Verdana"/>
              </a:rPr>
              <a:t>Year wise</a:t>
            </a:r>
          </a:p>
          <a:p>
            <a:r>
              <a:rPr lang="en-IN" sz="2000" spc="-155" dirty="0" err="1" smtClean="0">
                <a:latin typeface="Verdana"/>
                <a:cs typeface="Verdana"/>
              </a:rPr>
              <a:t>Yearly_month</a:t>
            </a:r>
            <a:r>
              <a:rPr lang="en-IN" sz="2000" spc="-155" dirty="0" smtClean="0">
                <a:latin typeface="Verdana"/>
                <a:cs typeface="Verdana"/>
              </a:rPr>
              <a:t> wise</a:t>
            </a:r>
            <a:endParaRPr lang="en-US" sz="2000" spc="-155" dirty="0" smtClean="0">
              <a:latin typeface="Verdana"/>
              <a:cs typeface="Verdana"/>
            </a:endParaRPr>
          </a:p>
          <a:p>
            <a:pPr>
              <a:buNone/>
            </a:pPr>
            <a:endParaRPr lang="en-IN" sz="2400" spc="-155" dirty="0" smtClean="0">
              <a:latin typeface="Verdana"/>
              <a:cs typeface="Verdana"/>
            </a:endParaRPr>
          </a:p>
          <a:p>
            <a:pPr>
              <a:buNone/>
            </a:pPr>
            <a:endParaRPr lang="en-US" sz="2400" dirty="0" smtClean="0">
              <a:latin typeface="Verdana"/>
              <a:cs typeface="Verdana"/>
            </a:endParaRPr>
          </a:p>
          <a:p>
            <a:endParaRPr lang="en-US" dirty="0"/>
          </a:p>
        </p:txBody>
      </p:sp>
      <p:sp>
        <p:nvSpPr>
          <p:cNvPr id="3" name="Title 2"/>
          <p:cNvSpPr>
            <a:spLocks noGrp="1"/>
          </p:cNvSpPr>
          <p:nvPr>
            <p:ph type="title"/>
          </p:nvPr>
        </p:nvSpPr>
        <p:spPr/>
        <p:txBody>
          <a:bodyPr/>
          <a:lstStyle/>
          <a:p>
            <a:r>
              <a:rPr lang="en-IN" b="1" dirty="0" smtClean="0"/>
              <a:t>Objective :</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smtClean="0"/>
              <a:t>Sales management has gained importance to meet increasing competition and the need for improved methods of distribution to reduce cost and to increase profits. Sales management today is the most important function in a commercial and business enterprise.</a:t>
            </a:r>
          </a:p>
          <a:p>
            <a:endParaRPr lang="en-IN" sz="1600" dirty="0" smtClean="0"/>
          </a:p>
          <a:p>
            <a:r>
              <a:rPr lang="en-US" sz="1600" dirty="0" smtClean="0"/>
              <a:t>Do ETL : Extract-Transform-Load some Amazon dataset and find for me</a:t>
            </a:r>
          </a:p>
          <a:p>
            <a:pPr>
              <a:buNone/>
            </a:pPr>
            <a:r>
              <a:rPr lang="en-US" sz="1600" dirty="0" smtClean="0"/>
              <a:t>      Sales-trend -&gt; month wise , year wise , </a:t>
            </a:r>
            <a:r>
              <a:rPr lang="en-US" sz="1600" dirty="0" err="1" smtClean="0"/>
              <a:t>yearly_month</a:t>
            </a:r>
            <a:r>
              <a:rPr lang="en-US" sz="1600" dirty="0" smtClean="0"/>
              <a:t> wise</a:t>
            </a:r>
          </a:p>
          <a:p>
            <a:pPr>
              <a:buNone/>
            </a:pPr>
            <a:endParaRPr lang="en-US" sz="1600" dirty="0" smtClean="0"/>
          </a:p>
          <a:p>
            <a:r>
              <a:rPr lang="en-US" sz="1600" dirty="0" smtClean="0"/>
              <a:t>Find key metrics and factors and show the meaningful relationships between attributes.</a:t>
            </a:r>
            <a:endParaRPr lang="en-US" sz="1600" dirty="0"/>
          </a:p>
        </p:txBody>
      </p:sp>
      <p:sp>
        <p:nvSpPr>
          <p:cNvPr id="3" name="Title 2"/>
          <p:cNvSpPr>
            <a:spLocks noGrp="1"/>
          </p:cNvSpPr>
          <p:nvPr>
            <p:ph type="title"/>
          </p:nvPr>
        </p:nvSpPr>
        <p:spPr/>
        <p:txBody>
          <a:bodyPr/>
          <a:lstStyle/>
          <a:p>
            <a:r>
              <a:rPr lang="en-IN" b="1" dirty="0" smtClean="0"/>
              <a:t>Problem Statement</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3174" y="152400"/>
            <a:ext cx="6043626" cy="1219200"/>
          </a:xfrm>
        </p:spPr>
        <p:txBody>
          <a:bodyPr/>
          <a:lstStyle/>
          <a:p>
            <a:r>
              <a:rPr lang="en-IN" b="1" dirty="0" smtClean="0"/>
              <a:t>Architecture</a:t>
            </a:r>
            <a:endParaRPr lang="en-US" b="1" dirty="0"/>
          </a:p>
        </p:txBody>
      </p:sp>
      <p:pic>
        <p:nvPicPr>
          <p:cNvPr id="4" name="Content Placeholder 3">
            <a:extLst>
              <a:ext uri="{FF2B5EF4-FFF2-40B4-BE49-F238E27FC236}">
                <a16:creationId xmlns="" xmlns:a16="http://schemas.microsoft.com/office/drawing/2014/main" id="{0416AEBE-0F42-2B31-89E4-071054361938}"/>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104900" y="2424112"/>
            <a:ext cx="6934200" cy="2771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0166" y="152400"/>
            <a:ext cx="7186634" cy="1219200"/>
          </a:xfrm>
        </p:spPr>
        <p:txBody>
          <a:bodyPr/>
          <a:lstStyle/>
          <a:p>
            <a:r>
              <a:rPr lang="en-IN" b="1" dirty="0" smtClean="0"/>
              <a:t>Total Investment Year Wise</a:t>
            </a:r>
            <a:endParaRPr lang="en-US" b="1" dirty="0"/>
          </a:p>
        </p:txBody>
      </p:sp>
      <p:pic>
        <p:nvPicPr>
          <p:cNvPr id="2" name="Picture 2"/>
          <p:cNvPicPr>
            <a:picLocks noGrp="1" noChangeAspect="1" noChangeArrowheads="1"/>
          </p:cNvPicPr>
          <p:nvPr>
            <p:ph idx="1"/>
          </p:nvPr>
        </p:nvPicPr>
        <p:blipFill>
          <a:blip r:embed="rId2"/>
          <a:srcRect/>
          <a:stretch>
            <a:fillRect/>
          </a:stretch>
        </p:blipFill>
        <p:spPr bwMode="auto">
          <a:xfrm>
            <a:off x="500034" y="1714488"/>
            <a:ext cx="8112370" cy="407196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Maximum sales done in month of march.</a:t>
            </a:r>
            <a:endParaRPr lang="en-US" sz="1600" dirty="0" smtClean="0"/>
          </a:p>
          <a:p>
            <a:endParaRPr lang="en-IN" sz="1600" dirty="0" smtClean="0"/>
          </a:p>
          <a:p>
            <a:r>
              <a:rPr lang="en-IN" sz="1600" dirty="0" smtClean="0"/>
              <a:t>Maximum sales done in Year 2017 and minimum sales done in year 2018</a:t>
            </a:r>
            <a:endParaRPr lang="en-IN" sz="1600" dirty="0" smtClean="0"/>
          </a:p>
          <a:p>
            <a:endParaRPr lang="en-IN" sz="1600" dirty="0" smtClean="0"/>
          </a:p>
          <a:p>
            <a:endParaRPr lang="en-IN" sz="1600" dirty="0" smtClean="0"/>
          </a:p>
          <a:p>
            <a:endParaRPr lang="en-US" dirty="0" smtClean="0"/>
          </a:p>
          <a:p>
            <a:endParaRPr lang="en-US" dirty="0"/>
          </a:p>
        </p:txBody>
      </p:sp>
      <p:sp>
        <p:nvSpPr>
          <p:cNvPr id="3" name="Title 2"/>
          <p:cNvSpPr>
            <a:spLocks noGrp="1"/>
          </p:cNvSpPr>
          <p:nvPr>
            <p:ph type="title"/>
          </p:nvPr>
        </p:nvSpPr>
        <p:spPr>
          <a:xfrm>
            <a:off x="1785918" y="152400"/>
            <a:ext cx="6900882" cy="1219200"/>
          </a:xfrm>
        </p:spPr>
        <p:txBody>
          <a:bodyPr/>
          <a:lstStyle/>
          <a:p>
            <a:r>
              <a:rPr lang="en-IN" b="1" dirty="0" smtClean="0"/>
              <a:t>Other Observations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Year </a:t>
            </a:r>
            <a:r>
              <a:rPr lang="en-IN" dirty="0" err="1" smtClean="0"/>
              <a:t>vs</a:t>
            </a:r>
            <a:r>
              <a:rPr lang="en-IN" dirty="0" smtClean="0"/>
              <a:t> Sales</a:t>
            </a:r>
            <a:endParaRPr lang="en-US" dirty="0"/>
          </a:p>
        </p:txBody>
      </p:sp>
      <p:pic>
        <p:nvPicPr>
          <p:cNvPr id="2" name="Picture 2"/>
          <p:cNvPicPr>
            <a:picLocks noGrp="1" noChangeAspect="1" noChangeArrowheads="1"/>
          </p:cNvPicPr>
          <p:nvPr>
            <p:ph idx="1"/>
          </p:nvPr>
        </p:nvPicPr>
        <p:blipFill>
          <a:blip r:embed="rId2"/>
          <a:srcRect/>
          <a:stretch>
            <a:fillRect/>
          </a:stretch>
        </p:blipFill>
        <p:spPr bwMode="auto">
          <a:xfrm>
            <a:off x="2890946" y="1643063"/>
            <a:ext cx="3290670" cy="445293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Yearly_Month</a:t>
            </a:r>
            <a:r>
              <a:rPr lang="en-IN" dirty="0" smtClean="0"/>
              <a:t> </a:t>
            </a:r>
            <a:r>
              <a:rPr lang="en-IN" dirty="0" err="1" smtClean="0"/>
              <a:t>vs</a:t>
            </a:r>
            <a:r>
              <a:rPr lang="en-IN" dirty="0" smtClean="0"/>
              <a:t> Sales</a:t>
            </a:r>
            <a:endParaRPr lang="en-US" dirty="0"/>
          </a:p>
        </p:txBody>
      </p:sp>
      <p:pic>
        <p:nvPicPr>
          <p:cNvPr id="2" name="Picture 2"/>
          <p:cNvPicPr>
            <a:picLocks noGrp="1" noChangeAspect="1" noChangeArrowheads="1"/>
          </p:cNvPicPr>
          <p:nvPr>
            <p:ph idx="1"/>
          </p:nvPr>
        </p:nvPicPr>
        <p:blipFill>
          <a:blip r:embed="rId2"/>
          <a:srcRect/>
          <a:stretch>
            <a:fillRect/>
          </a:stretch>
        </p:blipFill>
        <p:spPr bwMode="auto">
          <a:xfrm>
            <a:off x="1000100" y="1785926"/>
            <a:ext cx="6887102" cy="3500462"/>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2735</TotalTime>
  <Words>189</Words>
  <Application>Microsoft Office PowerPoint</Application>
  <PresentationFormat>On-screen Show (4:3)</PresentationFormat>
  <Paragraphs>45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Paper</vt:lpstr>
      <vt:lpstr>AMAZON SALES DATA</vt:lpstr>
      <vt:lpstr>PROJECT DETAILS</vt:lpstr>
      <vt:lpstr>Objective :</vt:lpstr>
      <vt:lpstr>Problem Statement</vt:lpstr>
      <vt:lpstr>Architecture</vt:lpstr>
      <vt:lpstr>Total Investment Year Wise</vt:lpstr>
      <vt:lpstr>Other Observations</vt:lpstr>
      <vt:lpstr>Year vs Sales</vt:lpstr>
      <vt:lpstr>Yearly_Month vs Sales</vt:lpstr>
      <vt:lpstr>Top 5 Month vs Sales</vt:lpstr>
      <vt:lpstr>Month vs Sales Dashboard</vt:lpstr>
      <vt:lpstr>Year Vs Sales Dashboard</vt:lpstr>
      <vt:lpstr>Yearly Month vs Sales Dashboard</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ANALYSIS</dc:title>
  <dc:creator>hp</dc:creator>
  <cp:lastModifiedBy>hp</cp:lastModifiedBy>
  <cp:revision>20</cp:revision>
  <dcterms:created xsi:type="dcterms:W3CDTF">2022-08-08T15:56:42Z</dcterms:created>
  <dcterms:modified xsi:type="dcterms:W3CDTF">2022-09-14T18:10:41Z</dcterms:modified>
</cp:coreProperties>
</file>