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12/31/2020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12/31/2020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12/31/2020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12/31/2020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ursquare.com/developers/apps" TargetMode="External"/><Relationship Id="rId2" Type="http://schemas.openxmlformats.org/officeDocument/2006/relationships/hyperlink" Target="https://en.wikipedia.org/wiki/Category:Neighbourhoods_in_Kolkata" TargetMode="External"/><Relationship Id="rId1" Type="http://schemas.openxmlformats.org/officeDocument/2006/relationships/slideLayout" Target="../slideLayouts/slideLayout2.xml"/><Relationship Id="rId5" Type="http://schemas.openxmlformats.org/officeDocument/2006/relationships/hyperlink" Target="https://python-visualization.github.io/folium/" TargetMode="External"/><Relationship Id="rId4" Type="http://schemas.openxmlformats.org/officeDocument/2006/relationships/hyperlink" Target="https://pypi.org/project/geocode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thehindu.com/life-and-style/food/delhi-vs-kolkata-the-city-with-the-better-mughlai-food/article30605711.e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DC27-5BEE-496A-9C11-0C8EAC2B81D1}"/>
              </a:ext>
            </a:extLst>
          </p:cNvPr>
          <p:cNvSpPr>
            <a:spLocks noGrp="1"/>
          </p:cNvSpPr>
          <p:nvPr>
            <p:ph type="ctrTitle"/>
          </p:nvPr>
        </p:nvSpPr>
        <p:spPr>
          <a:xfrm>
            <a:off x="1097280" y="622852"/>
            <a:ext cx="10058400" cy="3702260"/>
          </a:xfrm>
        </p:spPr>
        <p:txBody>
          <a:bodyPr>
            <a:normAutofit/>
          </a:bodyPr>
          <a:lstStyle/>
          <a:p>
            <a:r>
              <a:rPr lang="en-US" dirty="0"/>
              <a:t>Finding best place to open Mughlai Restaurant in Kolkata</a:t>
            </a:r>
            <a:endParaRPr lang="en-IN" dirty="0"/>
          </a:p>
        </p:txBody>
      </p:sp>
      <p:sp>
        <p:nvSpPr>
          <p:cNvPr id="3" name="Subtitle 2">
            <a:extLst>
              <a:ext uri="{FF2B5EF4-FFF2-40B4-BE49-F238E27FC236}">
                <a16:creationId xmlns:a16="http://schemas.microsoft.com/office/drawing/2014/main" id="{E2FAFBA0-C2AC-4304-9A0B-E079EA609487}"/>
              </a:ext>
            </a:extLst>
          </p:cNvPr>
          <p:cNvSpPr>
            <a:spLocks noGrp="1"/>
          </p:cNvSpPr>
          <p:nvPr>
            <p:ph type="subTitle" idx="1"/>
          </p:nvPr>
        </p:nvSpPr>
        <p:spPr/>
        <p:txBody>
          <a:bodyPr/>
          <a:lstStyle/>
          <a:p>
            <a:r>
              <a:rPr lang="en-IN" dirty="0"/>
              <a:t>USING K-MEANS CLUSTERING AND FOUR-SQUARE API</a:t>
            </a:r>
          </a:p>
        </p:txBody>
      </p:sp>
    </p:spTree>
    <p:extLst>
      <p:ext uri="{BB962C8B-B14F-4D97-AF65-F5344CB8AC3E}">
        <p14:creationId xmlns:p14="http://schemas.microsoft.com/office/powerpoint/2010/main" val="127654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B743-5130-4E37-8F44-8A029111473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47B85B7C-BD35-49C6-BDDB-C488F183E82C}"/>
              </a:ext>
            </a:extLst>
          </p:cNvPr>
          <p:cNvSpPr>
            <a:spLocks noGrp="1"/>
          </p:cNvSpPr>
          <p:nvPr>
            <p:ph idx="1"/>
          </p:nvPr>
        </p:nvSpPr>
        <p:spPr/>
        <p:txBody>
          <a:bodyPr>
            <a:normAutofit/>
          </a:bodyPr>
          <a:lstStyle/>
          <a:p>
            <a:r>
              <a:rPr lang="en-US" sz="2400" dirty="0"/>
              <a:t>Exploring the Neighborhoods of Kolkata using Foursquare API</a:t>
            </a:r>
          </a:p>
          <a:p>
            <a:r>
              <a:rPr lang="en-US" dirty="0"/>
              <a:t>Using Foursquare API we are able to extract a dataframe which has which has </a:t>
            </a:r>
            <a:r>
              <a:rPr lang="en-US" dirty="0">
                <a:solidFill>
                  <a:schemeClr val="accent6">
                    <a:lumMod val="75000"/>
                  </a:schemeClr>
                </a:solidFill>
              </a:rPr>
              <a:t>4285</a:t>
            </a:r>
            <a:r>
              <a:rPr lang="en-US" dirty="0"/>
              <a:t> observations and</a:t>
            </a:r>
            <a:r>
              <a:rPr lang="en-US" dirty="0">
                <a:solidFill>
                  <a:schemeClr val="accent6">
                    <a:lumMod val="75000"/>
                  </a:schemeClr>
                </a:solidFill>
              </a:rPr>
              <a:t> 7 </a:t>
            </a:r>
            <a:r>
              <a:rPr lang="en-US" dirty="0"/>
              <a:t>features. We are able to extract </a:t>
            </a:r>
            <a:r>
              <a:rPr lang="en-US" dirty="0">
                <a:solidFill>
                  <a:schemeClr val="accent6">
                    <a:lumMod val="75000"/>
                  </a:schemeClr>
                </a:solidFill>
              </a:rPr>
              <a:t>147</a:t>
            </a:r>
            <a:r>
              <a:rPr lang="en-US" dirty="0"/>
              <a:t> unique venue categories like Bakery, Pharmacy and as well as Mughlai Restaurant.</a:t>
            </a:r>
          </a:p>
          <a:p>
            <a:endParaRPr lang="en-IN" dirty="0"/>
          </a:p>
        </p:txBody>
      </p:sp>
      <p:pic>
        <p:nvPicPr>
          <p:cNvPr id="4" name="Picture 3">
            <a:extLst>
              <a:ext uri="{FF2B5EF4-FFF2-40B4-BE49-F238E27FC236}">
                <a16:creationId xmlns:a16="http://schemas.microsoft.com/office/drawing/2014/main" id="{CB605F21-5D41-47C3-8F19-4C54337FEAD6}"/>
              </a:ext>
            </a:extLst>
          </p:cNvPr>
          <p:cNvPicPr/>
          <p:nvPr/>
        </p:nvPicPr>
        <p:blipFill>
          <a:blip r:embed="rId2">
            <a:extLst>
              <a:ext uri="{28A0092B-C50C-407E-A947-70E740481C1C}">
                <a14:useLocalDpi xmlns:a14="http://schemas.microsoft.com/office/drawing/2010/main" val="0"/>
              </a:ext>
            </a:extLst>
          </a:blip>
          <a:stretch>
            <a:fillRect/>
          </a:stretch>
        </p:blipFill>
        <p:spPr>
          <a:xfrm>
            <a:off x="1427948" y="3428999"/>
            <a:ext cx="8153373" cy="2269435"/>
          </a:xfrm>
          <a:prstGeom prst="rect">
            <a:avLst/>
          </a:prstGeom>
        </p:spPr>
      </p:pic>
    </p:spTree>
    <p:extLst>
      <p:ext uri="{BB962C8B-B14F-4D97-AF65-F5344CB8AC3E}">
        <p14:creationId xmlns:p14="http://schemas.microsoft.com/office/powerpoint/2010/main" val="106548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2230-E8F8-4E17-88DC-9F97DE1D764F}"/>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173B1B09-BE52-4298-B961-2BB45B4690BB}"/>
              </a:ext>
            </a:extLst>
          </p:cNvPr>
          <p:cNvSpPr>
            <a:spLocks noGrp="1"/>
          </p:cNvSpPr>
          <p:nvPr>
            <p:ph idx="1"/>
          </p:nvPr>
        </p:nvSpPr>
        <p:spPr/>
        <p:txBody>
          <a:bodyPr>
            <a:normAutofit/>
          </a:bodyPr>
          <a:lstStyle/>
          <a:p>
            <a:r>
              <a:rPr lang="en-IN" sz="2400" dirty="0"/>
              <a:t>Analysing Neighbourhoods</a:t>
            </a:r>
          </a:p>
          <a:p>
            <a:r>
              <a:rPr lang="en-US" sz="1800" dirty="0"/>
              <a:t>After applying one-hot encoding we have managed to get </a:t>
            </a:r>
            <a:r>
              <a:rPr lang="en-US" sz="1800" dirty="0">
                <a:solidFill>
                  <a:schemeClr val="accent6">
                    <a:lumMod val="75000"/>
                  </a:schemeClr>
                </a:solidFill>
              </a:rPr>
              <a:t>4285</a:t>
            </a:r>
            <a:r>
              <a:rPr lang="en-US" sz="1800" dirty="0"/>
              <a:t> observation and </a:t>
            </a:r>
            <a:r>
              <a:rPr lang="en-US" sz="1800" dirty="0">
                <a:solidFill>
                  <a:schemeClr val="accent6">
                    <a:lumMod val="75000"/>
                  </a:schemeClr>
                </a:solidFill>
              </a:rPr>
              <a:t>148</a:t>
            </a:r>
            <a:r>
              <a:rPr lang="en-US" sz="1800" dirty="0"/>
              <a:t> features. By taking the sum of occurrence of each category we have grouped the rows of the neighborhoods and We have found there are</a:t>
            </a:r>
            <a:r>
              <a:rPr lang="en-US" sz="1800" dirty="0">
                <a:solidFill>
                  <a:schemeClr val="accent6">
                    <a:lumMod val="75000"/>
                  </a:schemeClr>
                </a:solidFill>
              </a:rPr>
              <a:t> 67 </a:t>
            </a:r>
            <a:r>
              <a:rPr lang="en-US" sz="1800" dirty="0"/>
              <a:t>Mughlai restaurants in Kolkata which quite high for a Mughlai restaurant number in a city.</a:t>
            </a:r>
          </a:p>
          <a:p>
            <a:endParaRPr lang="en-IN" sz="1800" dirty="0"/>
          </a:p>
        </p:txBody>
      </p:sp>
      <p:pic>
        <p:nvPicPr>
          <p:cNvPr id="4" name="Picture 3">
            <a:extLst>
              <a:ext uri="{FF2B5EF4-FFF2-40B4-BE49-F238E27FC236}">
                <a16:creationId xmlns:a16="http://schemas.microsoft.com/office/drawing/2014/main" id="{65CA7339-2DE4-4E63-B22E-F088303014BA}"/>
              </a:ext>
            </a:extLst>
          </p:cNvPr>
          <p:cNvPicPr/>
          <p:nvPr/>
        </p:nvPicPr>
        <p:blipFill>
          <a:blip r:embed="rId2">
            <a:extLst>
              <a:ext uri="{28A0092B-C50C-407E-A947-70E740481C1C}">
                <a14:useLocalDpi xmlns:a14="http://schemas.microsoft.com/office/drawing/2010/main" val="0"/>
              </a:ext>
            </a:extLst>
          </a:blip>
          <a:stretch>
            <a:fillRect/>
          </a:stretch>
        </p:blipFill>
        <p:spPr>
          <a:xfrm>
            <a:off x="1918280" y="3283964"/>
            <a:ext cx="6470346" cy="2693504"/>
          </a:xfrm>
          <a:prstGeom prst="rect">
            <a:avLst/>
          </a:prstGeom>
        </p:spPr>
      </p:pic>
    </p:spTree>
    <p:extLst>
      <p:ext uri="{BB962C8B-B14F-4D97-AF65-F5344CB8AC3E}">
        <p14:creationId xmlns:p14="http://schemas.microsoft.com/office/powerpoint/2010/main" val="232312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F713-602B-4E45-B0C0-2DD656546BF9}"/>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9C94A92-BDA7-4E40-A7F8-F148B9A718E6}"/>
              </a:ext>
            </a:extLst>
          </p:cNvPr>
          <p:cNvSpPr>
            <a:spLocks noGrp="1"/>
          </p:cNvSpPr>
          <p:nvPr>
            <p:ph idx="1"/>
          </p:nvPr>
        </p:nvSpPr>
        <p:spPr/>
        <p:txBody>
          <a:bodyPr>
            <a:normAutofit/>
          </a:bodyPr>
          <a:lstStyle/>
          <a:p>
            <a:r>
              <a:rPr lang="en-IN" sz="2400" dirty="0"/>
              <a:t>Clustering Neighbourhoods</a:t>
            </a:r>
          </a:p>
          <a:p>
            <a:r>
              <a:rPr lang="en-US" dirty="0"/>
              <a:t>We have taken the number of clusters as 5 and applied clustering to segregate the neighborhoods and form different clusters to identify the clusters having lower number of Mughlai Restaurant.</a:t>
            </a:r>
          </a:p>
          <a:p>
            <a:endParaRPr lang="en-IN" dirty="0"/>
          </a:p>
        </p:txBody>
      </p:sp>
      <p:pic>
        <p:nvPicPr>
          <p:cNvPr id="4" name="Picture 3">
            <a:extLst>
              <a:ext uri="{FF2B5EF4-FFF2-40B4-BE49-F238E27FC236}">
                <a16:creationId xmlns:a16="http://schemas.microsoft.com/office/drawing/2014/main" id="{4B9008E4-9A4B-4762-99E8-655468EBD2C1}"/>
              </a:ext>
            </a:extLst>
          </p:cNvPr>
          <p:cNvPicPr/>
          <p:nvPr/>
        </p:nvPicPr>
        <p:blipFill>
          <a:blip r:embed="rId2"/>
          <a:stretch>
            <a:fillRect/>
          </a:stretch>
        </p:blipFill>
        <p:spPr>
          <a:xfrm>
            <a:off x="1857789" y="3429000"/>
            <a:ext cx="4450246" cy="2203174"/>
          </a:xfrm>
          <a:prstGeom prst="rect">
            <a:avLst/>
          </a:prstGeom>
        </p:spPr>
      </p:pic>
    </p:spTree>
    <p:extLst>
      <p:ext uri="{BB962C8B-B14F-4D97-AF65-F5344CB8AC3E}">
        <p14:creationId xmlns:p14="http://schemas.microsoft.com/office/powerpoint/2010/main" val="246425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1CCA-258F-44BE-AEB8-DA8F2E17A5F8}"/>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058979CD-9618-4179-88DB-A368C5AADB37}"/>
              </a:ext>
            </a:extLst>
          </p:cNvPr>
          <p:cNvSpPr>
            <a:spLocks noGrp="1"/>
          </p:cNvSpPr>
          <p:nvPr>
            <p:ph idx="1"/>
          </p:nvPr>
        </p:nvSpPr>
        <p:spPr/>
        <p:txBody>
          <a:bodyPr/>
          <a:lstStyle/>
          <a:p>
            <a:r>
              <a:rPr lang="en-US" dirty="0"/>
              <a:t>We added the geographical data of each neighborhoods and sorted the dataframe using the cluster labels. </a:t>
            </a:r>
          </a:p>
          <a:p>
            <a:endParaRPr lang="en-IN" dirty="0"/>
          </a:p>
        </p:txBody>
      </p:sp>
      <p:pic>
        <p:nvPicPr>
          <p:cNvPr id="4" name="Picture 3">
            <a:extLst>
              <a:ext uri="{FF2B5EF4-FFF2-40B4-BE49-F238E27FC236}">
                <a16:creationId xmlns:a16="http://schemas.microsoft.com/office/drawing/2014/main" id="{DF1023F5-A841-4852-8C60-C526A8D1E2BB}"/>
              </a:ext>
            </a:extLst>
          </p:cNvPr>
          <p:cNvPicPr/>
          <p:nvPr/>
        </p:nvPicPr>
        <p:blipFill>
          <a:blip r:embed="rId2"/>
          <a:stretch>
            <a:fillRect/>
          </a:stretch>
        </p:blipFill>
        <p:spPr>
          <a:xfrm>
            <a:off x="1857195" y="2667000"/>
            <a:ext cx="6147118" cy="2382078"/>
          </a:xfrm>
          <a:prstGeom prst="rect">
            <a:avLst/>
          </a:prstGeom>
        </p:spPr>
      </p:pic>
    </p:spTree>
    <p:extLst>
      <p:ext uri="{BB962C8B-B14F-4D97-AF65-F5344CB8AC3E}">
        <p14:creationId xmlns:p14="http://schemas.microsoft.com/office/powerpoint/2010/main" val="207624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8E96-FE6A-4C02-9AD1-055835E2A88F}"/>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474F65C-AD3F-4EF8-B1AC-5802DBF6A5EE}"/>
              </a:ext>
            </a:extLst>
          </p:cNvPr>
          <p:cNvSpPr>
            <a:spLocks noGrp="1"/>
          </p:cNvSpPr>
          <p:nvPr>
            <p:ph idx="1"/>
          </p:nvPr>
        </p:nvSpPr>
        <p:spPr/>
        <p:txBody>
          <a:bodyPr/>
          <a:lstStyle/>
          <a:p>
            <a:r>
              <a:rPr lang="en-US" dirty="0"/>
              <a:t>We have visualized the clusters on the map of Kolkata and we can say that cluster zero has more occurrence than any other clusters.</a:t>
            </a:r>
          </a:p>
          <a:p>
            <a:endParaRPr lang="en-IN" dirty="0"/>
          </a:p>
        </p:txBody>
      </p:sp>
      <p:pic>
        <p:nvPicPr>
          <p:cNvPr id="4" name="Picture 3">
            <a:extLst>
              <a:ext uri="{FF2B5EF4-FFF2-40B4-BE49-F238E27FC236}">
                <a16:creationId xmlns:a16="http://schemas.microsoft.com/office/drawing/2014/main" id="{9CD50614-7433-44BF-AE9B-AA56771A6F97}"/>
              </a:ext>
            </a:extLst>
          </p:cNvPr>
          <p:cNvPicPr/>
          <p:nvPr/>
        </p:nvPicPr>
        <p:blipFill>
          <a:blip r:embed="rId2">
            <a:extLst>
              <a:ext uri="{28A0092B-C50C-407E-A947-70E740481C1C}">
                <a14:useLocalDpi xmlns:a14="http://schemas.microsoft.com/office/drawing/2010/main" val="0"/>
              </a:ext>
            </a:extLst>
          </a:blip>
          <a:stretch>
            <a:fillRect/>
          </a:stretch>
        </p:blipFill>
        <p:spPr>
          <a:xfrm>
            <a:off x="2223079" y="2534497"/>
            <a:ext cx="6960677" cy="3627763"/>
          </a:xfrm>
          <a:prstGeom prst="rect">
            <a:avLst/>
          </a:prstGeom>
        </p:spPr>
      </p:pic>
    </p:spTree>
    <p:extLst>
      <p:ext uri="{BB962C8B-B14F-4D97-AF65-F5344CB8AC3E}">
        <p14:creationId xmlns:p14="http://schemas.microsoft.com/office/powerpoint/2010/main" val="163614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E621-ECB8-4EF9-80B2-95B67D3F00F2}"/>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5A23CB11-AC9D-48A7-960C-DEE973AF0A6E}"/>
              </a:ext>
            </a:extLst>
          </p:cNvPr>
          <p:cNvSpPr>
            <a:spLocks noGrp="1"/>
          </p:cNvSpPr>
          <p:nvPr>
            <p:ph idx="1"/>
          </p:nvPr>
        </p:nvSpPr>
        <p:spPr/>
        <p:txBody>
          <a:bodyPr/>
          <a:lstStyle/>
          <a:p>
            <a:r>
              <a:rPr lang="en-US" dirty="0"/>
              <a:t>Ultimately, we have collected the results of our clustering.</a:t>
            </a:r>
          </a:p>
          <a:p>
            <a:pPr>
              <a:buFont typeface="Wingdings" panose="05000000000000000000" pitchFamily="2" charset="2"/>
              <a:buChar char="§"/>
            </a:pPr>
            <a:r>
              <a:rPr lang="en-US" dirty="0"/>
              <a:t>The neighborhoods in cluster 0: 115</a:t>
            </a:r>
          </a:p>
          <a:p>
            <a:pPr>
              <a:buFont typeface="Wingdings" panose="05000000000000000000" pitchFamily="2" charset="2"/>
              <a:buChar char="§"/>
            </a:pPr>
            <a:r>
              <a:rPr lang="en-US" dirty="0"/>
              <a:t>The neighborhoods in cluster 1: 15</a:t>
            </a:r>
          </a:p>
          <a:p>
            <a:pPr>
              <a:buFont typeface="Wingdings" panose="05000000000000000000" pitchFamily="2" charset="2"/>
              <a:buChar char="§"/>
            </a:pPr>
            <a:r>
              <a:rPr lang="en-US" dirty="0"/>
              <a:t>The neighborhoods in cluster 2: 40</a:t>
            </a:r>
          </a:p>
          <a:p>
            <a:pPr>
              <a:buFont typeface="Wingdings" panose="05000000000000000000" pitchFamily="2" charset="2"/>
              <a:buChar char="§"/>
            </a:pPr>
            <a:r>
              <a:rPr lang="en-US" dirty="0"/>
              <a:t>The neighborhoods in cluster 3: 4</a:t>
            </a:r>
          </a:p>
          <a:p>
            <a:pPr>
              <a:buFont typeface="Wingdings" panose="05000000000000000000" pitchFamily="2" charset="2"/>
              <a:buChar char="§"/>
            </a:pPr>
            <a:r>
              <a:rPr lang="en-US" dirty="0"/>
              <a:t>The neighborhoods in cluster 4: 8</a:t>
            </a:r>
          </a:p>
          <a:p>
            <a:endParaRPr lang="en-IN" dirty="0"/>
          </a:p>
        </p:txBody>
      </p:sp>
    </p:spTree>
    <p:extLst>
      <p:ext uri="{BB962C8B-B14F-4D97-AF65-F5344CB8AC3E}">
        <p14:creationId xmlns:p14="http://schemas.microsoft.com/office/powerpoint/2010/main" val="93051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9DCB-F2BD-4DEC-9D42-A6246442ABF9}"/>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41619A23-F496-43AE-8E6A-E260F65D10AF}"/>
              </a:ext>
            </a:extLst>
          </p:cNvPr>
          <p:cNvSpPr>
            <a:spLocks noGrp="1"/>
          </p:cNvSpPr>
          <p:nvPr>
            <p:ph idx="1"/>
          </p:nvPr>
        </p:nvSpPr>
        <p:spPr/>
        <p:txBody>
          <a:bodyPr>
            <a:normAutofit fontScale="92500" lnSpcReduction="10000"/>
          </a:bodyPr>
          <a:lstStyle/>
          <a:p>
            <a:r>
              <a:rPr lang="en-US" dirty="0"/>
              <a:t>From the result of the K-Means clustering we can cluster the neighborhoods into 5 clusters:</a:t>
            </a:r>
          </a:p>
          <a:p>
            <a:pPr>
              <a:buFont typeface="Wingdings" panose="05000000000000000000" pitchFamily="2" charset="2"/>
              <a:buChar char="§"/>
            </a:pPr>
            <a:r>
              <a:rPr lang="en-US" dirty="0"/>
              <a:t>Cluster 0: It categorizes the neighborhoods which are having zero/ very low number of Mughlai Restaurant.</a:t>
            </a:r>
          </a:p>
          <a:p>
            <a:pPr>
              <a:buFont typeface="Wingdings" panose="05000000000000000000" pitchFamily="2" charset="2"/>
              <a:buChar char="§"/>
            </a:pPr>
            <a:r>
              <a:rPr lang="en-US" dirty="0"/>
              <a:t>Cluster 1: It categorizes the neighborhoods which are having low number of Mughlai Restaurant.</a:t>
            </a:r>
          </a:p>
          <a:p>
            <a:pPr>
              <a:buFont typeface="Wingdings" panose="05000000000000000000" pitchFamily="2" charset="2"/>
              <a:buChar char="§"/>
            </a:pPr>
            <a:r>
              <a:rPr lang="en-US" dirty="0"/>
              <a:t>Cluster 2: It categorizes the neighborhoods which are having moderate number of Mughlai Restaurant.</a:t>
            </a:r>
          </a:p>
          <a:p>
            <a:pPr>
              <a:buFont typeface="Wingdings" panose="05000000000000000000" pitchFamily="2" charset="2"/>
              <a:buChar char="§"/>
            </a:pPr>
            <a:r>
              <a:rPr lang="en-US" dirty="0"/>
              <a:t>Cluster 3: It categorizes the neighborhoods which are having high number of Mughlai Restaurant.</a:t>
            </a:r>
          </a:p>
          <a:p>
            <a:pPr>
              <a:buFont typeface="Wingdings" panose="05000000000000000000" pitchFamily="2" charset="2"/>
              <a:buChar char="§"/>
            </a:pPr>
            <a:r>
              <a:rPr lang="en-US" dirty="0"/>
              <a:t>Cluster 4: It categorizes the neighborhoods which are having very high number of Mughlai Restaurant.</a:t>
            </a:r>
          </a:p>
          <a:p>
            <a:r>
              <a:rPr lang="en-US" dirty="0"/>
              <a:t>We have extracted the length of each cluster and cluster 0 has the largest number of neighborhoods where the number of Mughlai Restaurant is very low to none.</a:t>
            </a:r>
          </a:p>
          <a:p>
            <a:endParaRPr lang="en-IN" dirty="0"/>
          </a:p>
        </p:txBody>
      </p:sp>
    </p:spTree>
    <p:extLst>
      <p:ext uri="{BB962C8B-B14F-4D97-AF65-F5344CB8AC3E}">
        <p14:creationId xmlns:p14="http://schemas.microsoft.com/office/powerpoint/2010/main" val="181753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5359-A5F4-4A48-A07A-BD8DEB2EFFCB}"/>
              </a:ext>
            </a:extLst>
          </p:cNvPr>
          <p:cNvSpPr>
            <a:spLocks noGrp="1"/>
          </p:cNvSpPr>
          <p:nvPr>
            <p:ph type="title"/>
          </p:nvPr>
        </p:nvSpPr>
        <p:spPr/>
        <p:txBody>
          <a:bodyPr/>
          <a:lstStyle/>
          <a:p>
            <a:r>
              <a:rPr lang="en-US" dirty="0"/>
              <a:t>Discussions</a:t>
            </a:r>
            <a:endParaRPr lang="en-IN" dirty="0"/>
          </a:p>
        </p:txBody>
      </p:sp>
      <p:sp>
        <p:nvSpPr>
          <p:cNvPr id="3" name="Content Placeholder 2">
            <a:extLst>
              <a:ext uri="{FF2B5EF4-FFF2-40B4-BE49-F238E27FC236}">
                <a16:creationId xmlns:a16="http://schemas.microsoft.com/office/drawing/2014/main" id="{BF64F62D-9397-4DDA-93BF-255BD0C4DF7D}"/>
              </a:ext>
            </a:extLst>
          </p:cNvPr>
          <p:cNvSpPr>
            <a:spLocks noGrp="1"/>
          </p:cNvSpPr>
          <p:nvPr>
            <p:ph idx="1"/>
          </p:nvPr>
        </p:nvSpPr>
        <p:spPr/>
        <p:txBody>
          <a:bodyPr/>
          <a:lstStyle/>
          <a:p>
            <a:r>
              <a:rPr lang="en-US" dirty="0"/>
              <a:t>Cluster 1 and cluster 2 are also having neighborhoods with low to moderate number of Mughlai Restaurant but compare to Cluster 0 the number of neighborhoods are low. But we cannot discard those clusters as having lower number of Mughlai Restaurant the people of those neighborhoods have a taste of Mughlai. If we want, we can turn the favor towards us and make a profit by opening a Mughlai Restaurant there also.</a:t>
            </a:r>
            <a:endParaRPr lang="en-IN" dirty="0"/>
          </a:p>
        </p:txBody>
      </p:sp>
    </p:spTree>
    <p:extLst>
      <p:ext uri="{BB962C8B-B14F-4D97-AF65-F5344CB8AC3E}">
        <p14:creationId xmlns:p14="http://schemas.microsoft.com/office/powerpoint/2010/main" val="176866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155E-4B8E-4A25-B22C-6D47F9438F9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F5B2D82-0990-4B7F-A8AB-94B0795E1A5E}"/>
              </a:ext>
            </a:extLst>
          </p:cNvPr>
          <p:cNvSpPr>
            <a:spLocks noGrp="1"/>
          </p:cNvSpPr>
          <p:nvPr>
            <p:ph idx="1"/>
          </p:nvPr>
        </p:nvSpPr>
        <p:spPr/>
        <p:txBody>
          <a:bodyPr/>
          <a:lstStyle/>
          <a:p>
            <a:r>
              <a:rPr lang="en-US" dirty="0"/>
              <a:t>Even though overall Kolkata has large number of Mughlai Restaurant, cluster 0 having lower number of Mughlai Restaurant shows a great opportunity to build a successful business and make a profit out of it. As the trend is going, the hunger for Mughlai cuisine is keep increasing among the people of the city Kolkata. So, if anyone wants taking the advantage of lower number of Mughlai Restaurant in cluster 0 can set up a Mughlai Restaurant.</a:t>
            </a:r>
          </a:p>
          <a:p>
            <a:r>
              <a:rPr lang="en-US" dirty="0"/>
              <a:t> Just keep in mind that we have used the number or the occurrence of Mughlai restaurant and analyzed and categorized the data to come up with the results. There are other factors like cost of the project, population of the area, the average income of the population, type of shop like take away or in house sitting, can be added to more </a:t>
            </a:r>
            <a:r>
              <a:rPr lang="en-US"/>
              <a:t>precise prediction.</a:t>
            </a:r>
            <a:endParaRPr lang="en-IN" dirty="0"/>
          </a:p>
        </p:txBody>
      </p:sp>
    </p:spTree>
    <p:extLst>
      <p:ext uri="{BB962C8B-B14F-4D97-AF65-F5344CB8AC3E}">
        <p14:creationId xmlns:p14="http://schemas.microsoft.com/office/powerpoint/2010/main" val="242141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C19C-D26F-4B26-9BBA-85023FF82170}"/>
              </a:ext>
            </a:extLst>
          </p:cNvPr>
          <p:cNvSpPr>
            <a:spLocks noGrp="1"/>
          </p:cNvSpPr>
          <p:nvPr>
            <p:ph type="title"/>
          </p:nvPr>
        </p:nvSpPr>
        <p:spPr/>
        <p:txBody>
          <a:bodyPr/>
          <a:lstStyle/>
          <a:p>
            <a:r>
              <a:rPr lang="en-US" dirty="0"/>
              <a:t>Important Links</a:t>
            </a:r>
            <a:endParaRPr lang="en-IN" dirty="0"/>
          </a:p>
        </p:txBody>
      </p:sp>
      <p:sp>
        <p:nvSpPr>
          <p:cNvPr id="3" name="Content Placeholder 2">
            <a:extLst>
              <a:ext uri="{FF2B5EF4-FFF2-40B4-BE49-F238E27FC236}">
                <a16:creationId xmlns:a16="http://schemas.microsoft.com/office/drawing/2014/main" id="{B9A1DEE1-DBB3-4AEB-9AA6-E2DADC648A93}"/>
              </a:ext>
            </a:extLst>
          </p:cNvPr>
          <p:cNvSpPr>
            <a:spLocks noGrp="1"/>
          </p:cNvSpPr>
          <p:nvPr>
            <p:ph idx="1"/>
          </p:nvPr>
        </p:nvSpPr>
        <p:spPr/>
        <p:txBody>
          <a:bodyPr/>
          <a:lstStyle/>
          <a:p>
            <a:pPr>
              <a:buFont typeface="Wingdings" panose="05000000000000000000" pitchFamily="2" charset="2"/>
              <a:buChar char="§"/>
            </a:pPr>
            <a:r>
              <a:rPr lang="en-US" dirty="0"/>
              <a:t>Wikipedia : </a:t>
            </a:r>
            <a:r>
              <a:rPr lang="en-US" dirty="0">
                <a:hlinkClick r:id="rId2"/>
              </a:rPr>
              <a:t>https://en.wikipedia.org/wiki/Category:Neighbourhoods_in_Kolkata</a:t>
            </a:r>
            <a:endParaRPr lang="en-US" dirty="0"/>
          </a:p>
          <a:p>
            <a:pPr>
              <a:buFont typeface="Wingdings" panose="05000000000000000000" pitchFamily="2" charset="2"/>
              <a:buChar char="§"/>
            </a:pPr>
            <a:r>
              <a:rPr lang="en-US" dirty="0"/>
              <a:t>Four Square API: </a:t>
            </a:r>
            <a:r>
              <a:rPr lang="en-US" dirty="0">
                <a:hlinkClick r:id="rId3"/>
              </a:rPr>
              <a:t>https://foursquare.com/developers/apps</a:t>
            </a:r>
            <a:endParaRPr lang="en-US" dirty="0"/>
          </a:p>
          <a:p>
            <a:pPr>
              <a:buFont typeface="Wingdings" panose="05000000000000000000" pitchFamily="2" charset="2"/>
              <a:buChar char="§"/>
            </a:pPr>
            <a:r>
              <a:rPr lang="en-US" dirty="0"/>
              <a:t>Geocoder: </a:t>
            </a:r>
            <a:r>
              <a:rPr lang="en-US" dirty="0">
                <a:hlinkClick r:id="rId4"/>
              </a:rPr>
              <a:t>https://pypi.org/project/geocoder/</a:t>
            </a:r>
            <a:endParaRPr lang="en-US" dirty="0"/>
          </a:p>
          <a:p>
            <a:pPr>
              <a:buFont typeface="Wingdings" panose="05000000000000000000" pitchFamily="2" charset="2"/>
              <a:buChar char="§"/>
            </a:pPr>
            <a:r>
              <a:rPr lang="en-US" dirty="0"/>
              <a:t>Folium: </a:t>
            </a:r>
            <a:r>
              <a:rPr lang="en-US" dirty="0">
                <a:hlinkClick r:id="rId5"/>
              </a:rPr>
              <a:t>https://python-visualization.github.io/folium/</a:t>
            </a: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239032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796D-EA78-495D-87F5-719FE6B09064}"/>
              </a:ext>
            </a:extLst>
          </p:cNvPr>
          <p:cNvSpPr>
            <a:spLocks noGrp="1"/>
          </p:cNvSpPr>
          <p:nvPr>
            <p:ph type="title"/>
          </p:nvPr>
        </p:nvSpPr>
        <p:spPr/>
        <p:txBody>
          <a:bodyPr/>
          <a:lstStyle/>
          <a:p>
            <a:r>
              <a:rPr lang="en-US" dirty="0"/>
              <a:t>Everyone loves Biriyani and Mughlai Cuisine of Kolkata</a:t>
            </a:r>
            <a:endParaRPr lang="en-IN" dirty="0"/>
          </a:p>
        </p:txBody>
      </p:sp>
      <p:sp>
        <p:nvSpPr>
          <p:cNvPr id="3" name="Content Placeholder 2">
            <a:extLst>
              <a:ext uri="{FF2B5EF4-FFF2-40B4-BE49-F238E27FC236}">
                <a16:creationId xmlns:a16="http://schemas.microsoft.com/office/drawing/2014/main" id="{22817579-1356-4159-B848-3F68CB33F5E2}"/>
              </a:ext>
            </a:extLst>
          </p:cNvPr>
          <p:cNvSpPr>
            <a:spLocks noGrp="1"/>
          </p:cNvSpPr>
          <p:nvPr>
            <p:ph idx="1"/>
          </p:nvPr>
        </p:nvSpPr>
        <p:spPr/>
        <p:txBody>
          <a:bodyPr/>
          <a:lstStyle/>
          <a:p>
            <a:r>
              <a:rPr lang="en-US" dirty="0"/>
              <a:t>Food feuds — like family vendettas — carry on. An enduring one is the war between food lovers of Delhi and Kolkata. 'Where is the Mughlai — as Muslim food is called — better?' I am often asked. With some regret I must say that it is Kolkata. Delhi has a few old and iconic restaurants that offer everything from biryani and korma to kababs and </a:t>
            </a:r>
            <a:r>
              <a:rPr lang="en-US" dirty="0" err="1"/>
              <a:t>ishtus</a:t>
            </a:r>
            <a:r>
              <a:rPr lang="en-US" dirty="0"/>
              <a:t>, no doubt, but Kolkata has many more eateries where you get the best of dishes. I still dream of the </a:t>
            </a:r>
            <a:r>
              <a:rPr lang="en-US" dirty="0" err="1"/>
              <a:t>chaap</a:t>
            </a:r>
            <a:r>
              <a:rPr lang="en-US" dirty="0"/>
              <a:t> that I ate at Royal, a bustling restaurant in the heart of the city. There are also a host of small and big restaurants which serve the most delicious Kolkata biryani that you can ever imagine.</a:t>
            </a:r>
          </a:p>
          <a:p>
            <a:pPr algn="r"/>
            <a:r>
              <a:rPr lang="en-US" dirty="0"/>
              <a:t>                                                                                        …….. Rahul Verma (</a:t>
            </a:r>
            <a:r>
              <a:rPr lang="en-US" b="0" i="0" dirty="0">
                <a:solidFill>
                  <a:srgbClr val="282828"/>
                </a:solidFill>
                <a:effectLst/>
                <a:latin typeface="TundraWeb"/>
                <a:hlinkClick r:id="rId2"/>
              </a:rPr>
              <a:t>Delhi vs Kolkata: The city                                       with the better Mughlai food : </a:t>
            </a:r>
            <a:r>
              <a:rPr lang="en-US" dirty="0">
                <a:hlinkClick r:id="rId2"/>
              </a:rPr>
              <a:t>The Hindu</a:t>
            </a:r>
            <a:r>
              <a:rPr lang="en-US" dirty="0"/>
              <a:t>)</a:t>
            </a:r>
            <a:endParaRPr lang="en-IN" dirty="0"/>
          </a:p>
        </p:txBody>
      </p:sp>
    </p:spTree>
    <p:extLst>
      <p:ext uri="{BB962C8B-B14F-4D97-AF65-F5344CB8AC3E}">
        <p14:creationId xmlns:p14="http://schemas.microsoft.com/office/powerpoint/2010/main" val="2714418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172F-A55B-4D30-9A52-D69BFB9FC7E2}"/>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32823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9A4F-7F4B-4592-91BF-6A20220112CA}"/>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4157E9A7-C89D-4C52-89E1-2F7DDE565F5E}"/>
              </a:ext>
            </a:extLst>
          </p:cNvPr>
          <p:cNvSpPr>
            <a:spLocks noGrp="1"/>
          </p:cNvSpPr>
          <p:nvPr>
            <p:ph idx="1"/>
          </p:nvPr>
        </p:nvSpPr>
        <p:spPr/>
        <p:txBody>
          <a:bodyPr/>
          <a:lstStyle/>
          <a:p>
            <a:pPr>
              <a:buFont typeface="Wingdings" panose="05000000000000000000" pitchFamily="2" charset="2"/>
              <a:buChar char="§"/>
            </a:pPr>
            <a:r>
              <a:rPr lang="en-US" dirty="0"/>
              <a:t>Introduction</a:t>
            </a:r>
          </a:p>
          <a:p>
            <a:pPr>
              <a:buFont typeface="Wingdings" panose="05000000000000000000" pitchFamily="2" charset="2"/>
              <a:buChar char="§"/>
            </a:pPr>
            <a:r>
              <a:rPr lang="en-US" dirty="0"/>
              <a:t>Business Problem and Targeted Audience</a:t>
            </a:r>
          </a:p>
          <a:p>
            <a:pPr>
              <a:buFont typeface="Wingdings" panose="05000000000000000000" pitchFamily="2" charset="2"/>
              <a:buChar char="§"/>
            </a:pPr>
            <a:r>
              <a:rPr lang="en-US" dirty="0"/>
              <a:t>Data and Its Sources</a:t>
            </a:r>
          </a:p>
          <a:p>
            <a:pPr>
              <a:buFont typeface="Wingdings" panose="05000000000000000000" pitchFamily="2" charset="2"/>
              <a:buChar char="§"/>
            </a:pPr>
            <a:r>
              <a:rPr lang="en-US" dirty="0"/>
              <a:t>Methodology</a:t>
            </a:r>
          </a:p>
          <a:p>
            <a:pPr>
              <a:buFont typeface="Wingdings" panose="05000000000000000000" pitchFamily="2" charset="2"/>
              <a:buChar char="§"/>
            </a:pPr>
            <a:r>
              <a:rPr lang="en-US" dirty="0"/>
              <a:t>Results</a:t>
            </a:r>
          </a:p>
          <a:p>
            <a:pPr>
              <a:buFont typeface="Wingdings" panose="05000000000000000000" pitchFamily="2" charset="2"/>
              <a:buChar char="§"/>
            </a:pPr>
            <a:r>
              <a:rPr lang="en-US" dirty="0"/>
              <a:t>Discussion</a:t>
            </a:r>
          </a:p>
          <a:p>
            <a:pPr>
              <a:buFont typeface="Wingdings" panose="05000000000000000000" pitchFamily="2" charset="2"/>
              <a:buChar char="§"/>
            </a:pPr>
            <a:r>
              <a:rPr lang="en-US" dirty="0"/>
              <a:t>Conclusion</a:t>
            </a:r>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217410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4838-7E60-4086-A3A5-61CB42D9F7C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762FB68-5AF9-46F8-8098-563EE582F90A}"/>
              </a:ext>
            </a:extLst>
          </p:cNvPr>
          <p:cNvSpPr>
            <a:spLocks noGrp="1"/>
          </p:cNvSpPr>
          <p:nvPr>
            <p:ph idx="1"/>
          </p:nvPr>
        </p:nvSpPr>
        <p:spPr/>
        <p:txBody>
          <a:bodyPr/>
          <a:lstStyle/>
          <a:p>
            <a:r>
              <a:rPr lang="en-US" dirty="0"/>
              <a:t>Somewhere between Rossogollas and lip-smacking fish preparations, many rich Bengali delicacies go unnoticed. And one such delicacy is the Kolkata Biryani. </a:t>
            </a:r>
          </a:p>
          <a:p>
            <a:r>
              <a:rPr lang="en-US" dirty="0"/>
              <a:t>One can also blame the greater popularity of its southern counterpart - Hyderabadi Biryani, which might have for long prevented the Kolkata Biryani to flourish in all its glory.</a:t>
            </a:r>
          </a:p>
          <a:p>
            <a:r>
              <a:rPr lang="en-US" dirty="0"/>
              <a:t> But Kolkata Biryani is slowly working its way out of the canals of the City of Joy and gaining the due recognition it has long deserved.</a:t>
            </a:r>
            <a:endParaRPr lang="en-IN" dirty="0"/>
          </a:p>
        </p:txBody>
      </p:sp>
    </p:spTree>
    <p:extLst>
      <p:ext uri="{BB962C8B-B14F-4D97-AF65-F5344CB8AC3E}">
        <p14:creationId xmlns:p14="http://schemas.microsoft.com/office/powerpoint/2010/main" val="271834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A7CA-EA9F-4F26-B4FA-386E9485F94E}"/>
              </a:ext>
            </a:extLst>
          </p:cNvPr>
          <p:cNvSpPr>
            <a:spLocks noGrp="1"/>
          </p:cNvSpPr>
          <p:nvPr>
            <p:ph type="title"/>
          </p:nvPr>
        </p:nvSpPr>
        <p:spPr/>
        <p:txBody>
          <a:bodyPr/>
          <a:lstStyle/>
          <a:p>
            <a:r>
              <a:rPr lang="en-IN" dirty="0"/>
              <a:t>Business Problem and Targeted </a:t>
            </a:r>
            <a:r>
              <a:rPr lang="en-IN" dirty="0" err="1"/>
              <a:t>Audiance</a:t>
            </a:r>
            <a:endParaRPr lang="en-IN" dirty="0"/>
          </a:p>
        </p:txBody>
      </p:sp>
      <p:sp>
        <p:nvSpPr>
          <p:cNvPr id="3" name="Content Placeholder 2">
            <a:extLst>
              <a:ext uri="{FF2B5EF4-FFF2-40B4-BE49-F238E27FC236}">
                <a16:creationId xmlns:a16="http://schemas.microsoft.com/office/drawing/2014/main" id="{D793800F-35FD-4F94-BE68-3E122ECB1FB8}"/>
              </a:ext>
            </a:extLst>
          </p:cNvPr>
          <p:cNvSpPr>
            <a:spLocks noGrp="1"/>
          </p:cNvSpPr>
          <p:nvPr>
            <p:ph idx="1"/>
          </p:nvPr>
        </p:nvSpPr>
        <p:spPr/>
        <p:txBody>
          <a:bodyPr/>
          <a:lstStyle/>
          <a:p>
            <a:r>
              <a:rPr lang="en-US" dirty="0"/>
              <a:t>The aim of this project is to find out the best place in Kolkata to open a Mughlai Restaurant.</a:t>
            </a:r>
          </a:p>
          <a:p>
            <a:r>
              <a:rPr lang="en-US" dirty="0"/>
              <a:t> In this project, leveraging venue data from Foursquare's 'Places AP' and 'k-means clustering' unsupervised machine learning algorithm, we will try to answer the question if someone want to open a Mughlai Restaurant in Kolkata which is the best for it.</a:t>
            </a:r>
          </a:p>
          <a:p>
            <a:r>
              <a:rPr lang="en-US" dirty="0"/>
              <a:t>So anyone want to open a new Mughlai Restaurant in Kolkata and do not know where to open the shop to make profit, this project should attract their attention.</a:t>
            </a:r>
            <a:endParaRPr lang="en-IN" dirty="0"/>
          </a:p>
        </p:txBody>
      </p:sp>
    </p:spTree>
    <p:extLst>
      <p:ext uri="{BB962C8B-B14F-4D97-AF65-F5344CB8AC3E}">
        <p14:creationId xmlns:p14="http://schemas.microsoft.com/office/powerpoint/2010/main" val="206261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147A-1D5F-41D6-807F-D944C3FE49C8}"/>
              </a:ext>
            </a:extLst>
          </p:cNvPr>
          <p:cNvSpPr>
            <a:spLocks noGrp="1"/>
          </p:cNvSpPr>
          <p:nvPr>
            <p:ph type="title"/>
          </p:nvPr>
        </p:nvSpPr>
        <p:spPr/>
        <p:txBody>
          <a:bodyPr/>
          <a:lstStyle/>
          <a:p>
            <a:r>
              <a:rPr lang="en-IN" dirty="0"/>
              <a:t>Data and its Sources</a:t>
            </a:r>
          </a:p>
        </p:txBody>
      </p:sp>
      <p:sp>
        <p:nvSpPr>
          <p:cNvPr id="3" name="Content Placeholder 2">
            <a:extLst>
              <a:ext uri="{FF2B5EF4-FFF2-40B4-BE49-F238E27FC236}">
                <a16:creationId xmlns:a16="http://schemas.microsoft.com/office/drawing/2014/main" id="{28E099B9-327C-4425-AE1B-CE69E12E9EB6}"/>
              </a:ext>
            </a:extLst>
          </p:cNvPr>
          <p:cNvSpPr>
            <a:spLocks noGrp="1"/>
          </p:cNvSpPr>
          <p:nvPr>
            <p:ph idx="1"/>
          </p:nvPr>
        </p:nvSpPr>
        <p:spPr/>
        <p:txBody>
          <a:bodyPr>
            <a:normAutofit/>
          </a:bodyPr>
          <a:lstStyle/>
          <a:p>
            <a:r>
              <a:rPr lang="en-US" dirty="0"/>
              <a:t>For this project, we need to have the below data:</a:t>
            </a:r>
          </a:p>
          <a:p>
            <a:pPr>
              <a:buFont typeface="Wingdings" panose="05000000000000000000" pitchFamily="2" charset="2"/>
              <a:buChar char="§"/>
            </a:pPr>
            <a:r>
              <a:rPr lang="en-US" dirty="0"/>
              <a:t>The List of the Neighborhoods in Kolkata, India. </a:t>
            </a:r>
          </a:p>
          <a:p>
            <a:pPr>
              <a:buFont typeface="Wingdings" panose="05000000000000000000" pitchFamily="2" charset="2"/>
              <a:buChar char="§"/>
            </a:pPr>
            <a:r>
              <a:rPr lang="en-US" dirty="0"/>
              <a:t>The Longitude and Latitude coordinates of the Kolkata Neighborhoods</a:t>
            </a:r>
          </a:p>
          <a:p>
            <a:pPr marL="0" indent="0">
              <a:buNone/>
            </a:pPr>
            <a:r>
              <a:rPr lang="en-US" sz="2800" dirty="0"/>
              <a:t>Data Sources:</a:t>
            </a:r>
          </a:p>
          <a:p>
            <a:pPr>
              <a:buFont typeface="Wingdings" panose="05000000000000000000" pitchFamily="2" charset="2"/>
              <a:buChar char="§"/>
            </a:pPr>
            <a:r>
              <a:rPr lang="en-US" dirty="0"/>
              <a:t>Wikipedia using web scrapping. </a:t>
            </a:r>
          </a:p>
          <a:p>
            <a:pPr>
              <a:buFont typeface="Wingdings" panose="05000000000000000000" pitchFamily="2" charset="2"/>
              <a:buChar char="§"/>
            </a:pPr>
            <a:r>
              <a:rPr lang="en-US" dirty="0"/>
              <a:t>The latitude and longitude coordinates using Python Geocoder Package.</a:t>
            </a:r>
          </a:p>
          <a:p>
            <a:pPr>
              <a:buFont typeface="Wingdings" panose="05000000000000000000" pitchFamily="2" charset="2"/>
              <a:buChar char="§"/>
            </a:pPr>
            <a:r>
              <a:rPr lang="en-US" dirty="0"/>
              <a:t>Foursquare API.</a:t>
            </a:r>
          </a:p>
          <a:p>
            <a:endParaRPr lang="en-IN" dirty="0"/>
          </a:p>
        </p:txBody>
      </p:sp>
    </p:spTree>
    <p:extLst>
      <p:ext uri="{BB962C8B-B14F-4D97-AF65-F5344CB8AC3E}">
        <p14:creationId xmlns:p14="http://schemas.microsoft.com/office/powerpoint/2010/main" val="30550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6881-A95F-4CDD-A67F-6FB3379EF3A3}"/>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FBC60F8-3ADD-4114-A3D0-47E4BE2D581D}"/>
              </a:ext>
            </a:extLst>
          </p:cNvPr>
          <p:cNvSpPr>
            <a:spLocks noGrp="1"/>
          </p:cNvSpPr>
          <p:nvPr>
            <p:ph idx="1"/>
          </p:nvPr>
        </p:nvSpPr>
        <p:spPr/>
        <p:txBody>
          <a:bodyPr/>
          <a:lstStyle/>
          <a:p>
            <a:r>
              <a:rPr lang="en-US" sz="2400" dirty="0"/>
              <a:t>Fetching neighborhood's details of Kolkata from Wikipedia using Web Scrapping:</a:t>
            </a:r>
          </a:p>
          <a:p>
            <a:pPr marL="0" indent="0">
              <a:buNone/>
            </a:pPr>
            <a:r>
              <a:rPr lang="en-US" dirty="0"/>
              <a:t>Using BeautifulSoup and request we have extracted the neighborhood's details of Kolkata city.</a:t>
            </a:r>
          </a:p>
          <a:p>
            <a:pPr marL="0" indent="0">
              <a:buNone/>
            </a:pPr>
            <a:endParaRPr lang="en-US" dirty="0"/>
          </a:p>
          <a:p>
            <a:endParaRPr lang="en-IN" dirty="0"/>
          </a:p>
        </p:txBody>
      </p:sp>
      <p:pic>
        <p:nvPicPr>
          <p:cNvPr id="5" name="Picture 4">
            <a:extLst>
              <a:ext uri="{FF2B5EF4-FFF2-40B4-BE49-F238E27FC236}">
                <a16:creationId xmlns:a16="http://schemas.microsoft.com/office/drawing/2014/main" id="{06F8AEBB-EC83-4DBF-8F69-92FEFB4F9287}"/>
              </a:ext>
            </a:extLst>
          </p:cNvPr>
          <p:cNvPicPr>
            <a:picLocks noChangeAspect="1"/>
          </p:cNvPicPr>
          <p:nvPr/>
        </p:nvPicPr>
        <p:blipFill>
          <a:blip r:embed="rId2"/>
          <a:stretch>
            <a:fillRect/>
          </a:stretch>
        </p:blipFill>
        <p:spPr>
          <a:xfrm>
            <a:off x="2537790" y="3044369"/>
            <a:ext cx="3558210" cy="1898470"/>
          </a:xfrm>
          <a:prstGeom prst="rect">
            <a:avLst/>
          </a:prstGeom>
        </p:spPr>
      </p:pic>
    </p:spTree>
    <p:extLst>
      <p:ext uri="{BB962C8B-B14F-4D97-AF65-F5344CB8AC3E}">
        <p14:creationId xmlns:p14="http://schemas.microsoft.com/office/powerpoint/2010/main" val="140337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66BF-D1B2-4BD0-B2D2-86D9DC8AC6AA}"/>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0CD661D2-14EF-419F-B75D-D4C3CEDD778F}"/>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Using geocoder package, we are able to extract the details of geographical co-ordinates of each location and created a dataframe.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7DA0A65-FF34-43EB-A3D3-B9FA66CC845D}"/>
              </a:ext>
            </a:extLst>
          </p:cNvPr>
          <p:cNvPicPr/>
          <p:nvPr/>
        </p:nvPicPr>
        <p:blipFill>
          <a:blip r:embed="rId2">
            <a:extLst>
              <a:ext uri="{28A0092B-C50C-407E-A947-70E740481C1C}">
                <a14:useLocalDpi xmlns:a14="http://schemas.microsoft.com/office/drawing/2010/main" val="0"/>
              </a:ext>
            </a:extLst>
          </a:blip>
          <a:stretch>
            <a:fillRect/>
          </a:stretch>
        </p:blipFill>
        <p:spPr>
          <a:xfrm>
            <a:off x="2700751" y="2681076"/>
            <a:ext cx="5210797" cy="2712559"/>
          </a:xfrm>
          <a:prstGeom prst="rect">
            <a:avLst/>
          </a:prstGeom>
        </p:spPr>
      </p:pic>
    </p:spTree>
    <p:extLst>
      <p:ext uri="{BB962C8B-B14F-4D97-AF65-F5344CB8AC3E}">
        <p14:creationId xmlns:p14="http://schemas.microsoft.com/office/powerpoint/2010/main" val="416256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91C1-7F4E-4E2A-BE5A-048833D46AD2}"/>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80E2224A-52BC-44B1-A761-10BB510E2F70}"/>
              </a:ext>
            </a:extLst>
          </p:cNvPr>
          <p:cNvSpPr>
            <a:spLocks noGrp="1"/>
          </p:cNvSpPr>
          <p:nvPr>
            <p:ph idx="1"/>
          </p:nvPr>
        </p:nvSpPr>
        <p:spPr/>
        <p:txBody>
          <a:bodyPr/>
          <a:lstStyle/>
          <a:p>
            <a:r>
              <a:rPr lang="en-US" sz="2400" dirty="0"/>
              <a:t>Visualizing Neighborhoods of Kolkata:</a:t>
            </a:r>
          </a:p>
          <a:p>
            <a:r>
              <a:rPr lang="en-US" dirty="0"/>
              <a:t>Using folium, we have visualized the map of Kolkata city and its neighborhoods.</a:t>
            </a:r>
          </a:p>
          <a:p>
            <a:endParaRPr lang="en-IN" dirty="0"/>
          </a:p>
        </p:txBody>
      </p:sp>
      <p:pic>
        <p:nvPicPr>
          <p:cNvPr id="4" name="Picture 3">
            <a:extLst>
              <a:ext uri="{FF2B5EF4-FFF2-40B4-BE49-F238E27FC236}">
                <a16:creationId xmlns:a16="http://schemas.microsoft.com/office/drawing/2014/main" id="{C1542BA0-7A53-4A33-846C-F8390F1AE7AC}"/>
              </a:ext>
            </a:extLst>
          </p:cNvPr>
          <p:cNvPicPr/>
          <p:nvPr/>
        </p:nvPicPr>
        <p:blipFill>
          <a:blip r:embed="rId2">
            <a:extLst>
              <a:ext uri="{28A0092B-C50C-407E-A947-70E740481C1C}">
                <a14:useLocalDpi xmlns:a14="http://schemas.microsoft.com/office/drawing/2010/main" val="0"/>
              </a:ext>
            </a:extLst>
          </a:blip>
          <a:stretch>
            <a:fillRect/>
          </a:stretch>
        </p:blipFill>
        <p:spPr>
          <a:xfrm>
            <a:off x="1573723" y="2759287"/>
            <a:ext cx="7477512" cy="3429477"/>
          </a:xfrm>
          <a:prstGeom prst="rect">
            <a:avLst/>
          </a:prstGeom>
        </p:spPr>
      </p:pic>
    </p:spTree>
    <p:extLst>
      <p:ext uri="{BB962C8B-B14F-4D97-AF65-F5344CB8AC3E}">
        <p14:creationId xmlns:p14="http://schemas.microsoft.com/office/powerpoint/2010/main" val="109306115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56</TotalTime>
  <Words>1159</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TundraWeb</vt:lpstr>
      <vt:lpstr>Wingdings</vt:lpstr>
      <vt:lpstr>Retrospect</vt:lpstr>
      <vt:lpstr>Finding best place to open Mughlai Restaurant in Kolkata</vt:lpstr>
      <vt:lpstr>Everyone loves Biriyani and Mughlai Cuisine of Kolkata</vt:lpstr>
      <vt:lpstr>Outline</vt:lpstr>
      <vt:lpstr>Introduction</vt:lpstr>
      <vt:lpstr>Business Problem and Targeted Audiance</vt:lpstr>
      <vt:lpstr>Data and its Sources</vt:lpstr>
      <vt:lpstr>Methodology</vt:lpstr>
      <vt:lpstr>Methodology</vt:lpstr>
      <vt:lpstr>Methodology</vt:lpstr>
      <vt:lpstr>Methodology</vt:lpstr>
      <vt:lpstr>Methodology</vt:lpstr>
      <vt:lpstr>Methodology</vt:lpstr>
      <vt:lpstr>Methodology</vt:lpstr>
      <vt:lpstr>Methodology</vt:lpstr>
      <vt:lpstr>Methodology</vt:lpstr>
      <vt:lpstr>Results</vt:lpstr>
      <vt:lpstr>Discussions</vt:lpstr>
      <vt:lpstr>Conclusion</vt:lpstr>
      <vt:lpstr>Important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best place to open Mughlai Restaurant in Kolkata</dc:title>
  <dc:creator>sudipta pal</dc:creator>
  <cp:lastModifiedBy>sudipta pal</cp:lastModifiedBy>
  <cp:revision>11</cp:revision>
  <dcterms:created xsi:type="dcterms:W3CDTF">2020-12-30T20:25:30Z</dcterms:created>
  <dcterms:modified xsi:type="dcterms:W3CDTF">2020-12-30T21:21:34Z</dcterms:modified>
</cp:coreProperties>
</file>