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71" r:id="rId7"/>
    <p:sldId id="260" r:id="rId8"/>
    <p:sldId id="270" r:id="rId9"/>
    <p:sldId id="261" r:id="rId10"/>
    <p:sldId id="262" r:id="rId11"/>
    <p:sldId id="263" r:id="rId12"/>
    <p:sldId id="264" r:id="rId13"/>
    <p:sldId id="265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3080-3768-4A25-A1E5-402036E712C6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8D0A-4777-4BF8-8110-ED6ADE1BF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3080-3768-4A25-A1E5-402036E712C6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8D0A-4777-4BF8-8110-ED6ADE1BF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3080-3768-4A25-A1E5-402036E712C6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8D0A-4777-4BF8-8110-ED6ADE1BF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3080-3768-4A25-A1E5-402036E712C6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8D0A-4777-4BF8-8110-ED6ADE1BF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3080-3768-4A25-A1E5-402036E712C6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8D0A-4777-4BF8-8110-ED6ADE1BF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3080-3768-4A25-A1E5-402036E712C6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8D0A-4777-4BF8-8110-ED6ADE1BF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3080-3768-4A25-A1E5-402036E712C6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8D0A-4777-4BF8-8110-ED6ADE1BF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3080-3768-4A25-A1E5-402036E712C6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8D0A-4777-4BF8-8110-ED6ADE1BF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3080-3768-4A25-A1E5-402036E712C6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8D0A-4777-4BF8-8110-ED6ADE1BF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3080-3768-4A25-A1E5-402036E712C6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8D0A-4777-4BF8-8110-ED6ADE1BF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3080-3768-4A25-A1E5-402036E712C6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B7F8D0A-4777-4BF8-8110-ED6ADE1BF6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903080-3768-4A25-A1E5-402036E712C6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7F8D0A-4777-4BF8-8110-ED6ADE1BF62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143000"/>
            <a:ext cx="769620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i="1" u="sng" dirty="0">
                <a:ln w="0"/>
                <a:latin typeface="+mj-lt"/>
                <a:cs typeface="Times New Roman" panose="02020603050405020304" pitchFamily="18" charset="0"/>
              </a:rPr>
              <a:t>HEIGHT &amp; WEIGHT</a:t>
            </a:r>
          </a:p>
          <a:p>
            <a:pPr algn="ctr"/>
            <a:r>
              <a:rPr lang="en-US" sz="4800" b="1" i="1" u="sng" dirty="0">
                <a:ln w="0"/>
                <a:latin typeface="+mj-lt"/>
                <a:cs typeface="Times New Roman" panose="02020603050405020304" pitchFamily="18" charset="0"/>
              </a:rPr>
              <a:t>PREDICTION </a:t>
            </a:r>
          </a:p>
          <a:p>
            <a:pPr algn="ctr"/>
            <a:r>
              <a:rPr lang="en-US" sz="4800" b="1" i="1" u="sng" dirty="0">
                <a:ln w="0"/>
                <a:latin typeface="+mj-lt"/>
                <a:cs typeface="Times New Roman" panose="02020603050405020304" pitchFamily="18" charset="0"/>
              </a:rPr>
              <a:t>OF A</a:t>
            </a:r>
          </a:p>
          <a:p>
            <a:pPr algn="ctr"/>
            <a:r>
              <a:rPr lang="en-US" sz="4800" b="1" i="1" u="sng" dirty="0">
                <a:ln w="0"/>
                <a:latin typeface="+mj-lt"/>
                <a:cs typeface="Times New Roman" panose="02020603050405020304" pitchFamily="18" charset="0"/>
              </a:rPr>
              <a:t> PERSON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419600" y="5181600"/>
            <a:ext cx="539684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400" i="1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</a:rPr>
              <a:t>EFFORTS BY:</a:t>
            </a:r>
          </a:p>
          <a:p>
            <a:pPr algn="ctr"/>
            <a:r>
              <a:rPr lang="en-US" sz="2400" i="1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</a:rPr>
              <a:t>KANISHKA MITTAL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36" t="13888" r="55103" b="4521"/>
          <a:stretch/>
        </p:blipFill>
        <p:spPr>
          <a:xfrm>
            <a:off x="457200" y="457200"/>
            <a:ext cx="4607333" cy="624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38800" y="2093976"/>
            <a:ext cx="26993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j-lt"/>
              </a:rPr>
              <a:t>Predicted values are obtained by making predictions using test data which are not exact actual values but are near about that is useful in further analysis.</a:t>
            </a:r>
          </a:p>
        </p:txBody>
      </p:sp>
      <p:cxnSp>
        <p:nvCxnSpPr>
          <p:cNvPr id="8" name="Elbow Connector 7"/>
          <p:cNvCxnSpPr/>
          <p:nvPr/>
        </p:nvCxnSpPr>
        <p:spPr>
          <a:xfrm rot="10800000" flipV="1">
            <a:off x="3886201" y="4032970"/>
            <a:ext cx="3102267" cy="5390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07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i="1" dirty="0"/>
              <a:t>Similarly weight measure is taken ,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83" t="25353" r="38288" b="15624"/>
          <a:stretch/>
        </p:blipFill>
        <p:spPr>
          <a:xfrm>
            <a:off x="1022783" y="1905000"/>
            <a:ext cx="7098433" cy="455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2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243" y="1066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200" i="1" dirty="0"/>
              <a:t>Negative coefficient indicates that males have more weight as compared to females.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08" t="36509" r="24847" b="25394"/>
          <a:stretch/>
        </p:blipFill>
        <p:spPr>
          <a:xfrm>
            <a:off x="146008" y="2743200"/>
            <a:ext cx="898207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i="1" dirty="0"/>
              <a:t>Following predicted data is obtained  from the given data set,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84" t="39928" r="52175" b="14937"/>
          <a:stretch/>
        </p:blipFill>
        <p:spPr>
          <a:xfrm>
            <a:off x="1295400" y="2133600"/>
            <a:ext cx="6553199" cy="425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35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i="1" u="sng" dirty="0"/>
              <a:t>Inference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Males have more weight as compared to females.</a:t>
            </a:r>
          </a:p>
          <a:p>
            <a:pPr marL="0" indent="0">
              <a:buNone/>
            </a:pPr>
            <a:r>
              <a:rPr lang="en-US" dirty="0"/>
              <a:t>Mean absolute error</a:t>
            </a:r>
          </a:p>
          <a:p>
            <a:pPr marL="0" indent="0">
              <a:buNone/>
            </a:pPr>
            <a:r>
              <a:rPr lang="en-US" dirty="0"/>
              <a:t>15.54248527</a:t>
            </a:r>
          </a:p>
          <a:p>
            <a:pPr marL="0" indent="0">
              <a:buNone/>
            </a:pPr>
            <a:r>
              <a:rPr lang="en-US" dirty="0"/>
              <a:t>Mean squared error</a:t>
            </a:r>
          </a:p>
          <a:p>
            <a:pPr marL="0" indent="0">
              <a:buNone/>
            </a:pPr>
            <a:r>
              <a:rPr lang="en-US" dirty="0"/>
              <a:t>381.9850034</a:t>
            </a:r>
          </a:p>
          <a:p>
            <a:pPr marL="0" indent="0">
              <a:buNone/>
            </a:pPr>
            <a:r>
              <a:rPr lang="en-US" dirty="0"/>
              <a:t>Root mean squared error</a:t>
            </a:r>
          </a:p>
          <a:p>
            <a:pPr marL="0" indent="0">
              <a:buNone/>
            </a:pPr>
            <a:r>
              <a:rPr lang="en-US" dirty="0"/>
              <a:t>19.54443663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20085"/>
            <a:ext cx="4038600" cy="443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/>
              <a:t>Males have more height as compared to females.</a:t>
            </a:r>
          </a:p>
          <a:p>
            <a:pPr marL="0" indent="0">
              <a:buFont typeface="Wingdings 2"/>
              <a:buNone/>
            </a:pPr>
            <a:r>
              <a:rPr lang="en-US" dirty="0"/>
              <a:t>Mean absolute error</a:t>
            </a:r>
          </a:p>
          <a:p>
            <a:pPr marL="0" indent="0">
              <a:buFont typeface="Wingdings 2"/>
              <a:buNone/>
            </a:pPr>
            <a:r>
              <a:rPr lang="en-US" dirty="0"/>
              <a:t>2.20496081</a:t>
            </a:r>
          </a:p>
          <a:p>
            <a:pPr marL="0" indent="0">
              <a:buFont typeface="Wingdings 2"/>
              <a:buNone/>
            </a:pPr>
            <a:r>
              <a:rPr lang="en-US" dirty="0"/>
              <a:t>Mean squared error</a:t>
            </a:r>
          </a:p>
          <a:p>
            <a:pPr marL="0" indent="0">
              <a:buFont typeface="Wingdings 2"/>
              <a:buNone/>
            </a:pPr>
            <a:r>
              <a:rPr lang="en-US" dirty="0"/>
              <a:t>7.80553950</a:t>
            </a:r>
          </a:p>
          <a:p>
            <a:pPr marL="0" indent="0">
              <a:buFont typeface="Wingdings 2"/>
              <a:buNone/>
            </a:pPr>
            <a:r>
              <a:rPr lang="en-US" dirty="0"/>
              <a:t>Root mean squared error</a:t>
            </a:r>
          </a:p>
          <a:p>
            <a:pPr marL="0" indent="0">
              <a:buFont typeface="Wingdings 2"/>
              <a:buNone/>
            </a:pPr>
            <a:r>
              <a:rPr lang="en-US" dirty="0"/>
              <a:t>2.79383956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52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128" y="981314"/>
            <a:ext cx="8308848" cy="2514600"/>
          </a:xfrm>
        </p:spPr>
        <p:txBody>
          <a:bodyPr/>
          <a:lstStyle/>
          <a:p>
            <a:pPr algn="ctr"/>
            <a:r>
              <a:rPr lang="en-US" i="1" u="sng" dirty="0"/>
              <a:t>Thank 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2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079957"/>
            <a:ext cx="9144000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Height and weight are the most important parameters when it comes to monitoring phase of any person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 growth whether he/she is an infant or child or a teen or an adult or an old person.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Today with advancements in tech field everything is getting digitalized so does the evaluations because it is not possible to hold big data manually and it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 too difficult to analyze such data all at once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5070" y="685800"/>
            <a:ext cx="530254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i="1" dirty="0">
                <a:ln w="0"/>
                <a:latin typeface="+mj-lt"/>
              </a:rPr>
              <a:t>PROBLEM</a:t>
            </a:r>
            <a:r>
              <a:rPr lang="en-US" sz="48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en-US" sz="4400" i="1" dirty="0">
                <a:ln w="0"/>
                <a:latin typeface="+mj-lt"/>
              </a:rPr>
              <a:t>STATEMENT</a:t>
            </a:r>
            <a:endParaRPr lang="en-US" sz="4800" i="1" dirty="0">
              <a:ln w="0"/>
              <a:latin typeface="+mj-lt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495800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Therefore this project is to predict the height and weight of a person on the basis of gender (predicted values are not 100% accurate as actual values but give a round about value).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1600200"/>
            <a:ext cx="9144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LINEAR REGRESSION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Linear means linear relationship between two or more variables,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 a two dimensional space or two variables bears a straight line that best fits the data points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mx 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+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where x and y are independent and dependent variable and m is slope and c is intercept)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- 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ives the most optimal value for intercept &amp;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slope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 y &amp; x variables remain the same, since they are data features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&amp; can’t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be changed.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- V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alues controllable are the intercept and slope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-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ultiple straight lines depending upon the values of intercept and slope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are also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possible(in that 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case,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fits multiple lines on the data points and returns the line that results in the least error.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6581" y="685800"/>
            <a:ext cx="517083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i="1" dirty="0">
                <a:ln w="0"/>
                <a:latin typeface="+mj-lt"/>
              </a:rPr>
              <a:t>ALGORITHM</a:t>
            </a:r>
            <a:r>
              <a:rPr lang="en-US" sz="4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en-US" sz="4400" i="1" dirty="0">
                <a:ln w="0"/>
                <a:latin typeface="+mj-lt"/>
              </a:rPr>
              <a:t>APPLIED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90800" y="1447800"/>
            <a:ext cx="3505200" cy="75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3200" y="1600200"/>
            <a:ext cx="3505200" cy="75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1295400"/>
            <a:ext cx="3505200" cy="75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2740" r="60762" b="5479"/>
          <a:stretch/>
        </p:blipFill>
        <p:spPr>
          <a:xfrm>
            <a:off x="609600" y="762000"/>
            <a:ext cx="4114800" cy="441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15708" y="2304871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data set was provided having height weight and gender details</a:t>
            </a:r>
          </a:p>
        </p:txBody>
      </p:sp>
      <p:cxnSp>
        <p:nvCxnSpPr>
          <p:cNvPr id="16" name="Curved Connector 15"/>
          <p:cNvCxnSpPr/>
          <p:nvPr/>
        </p:nvCxnSpPr>
        <p:spPr>
          <a:xfrm rot="10800000" flipV="1">
            <a:off x="4876800" y="2971800"/>
            <a:ext cx="685800" cy="6077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935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preparation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935480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>
                <a:latin typeface="+mj-lt"/>
              </a:rPr>
              <a:t>As per the algorithm, </a:t>
            </a:r>
          </a:p>
          <a:p>
            <a:r>
              <a:rPr lang="en-US" sz="2000" dirty="0">
                <a:latin typeface="+mj-lt"/>
              </a:rPr>
              <a:t>Height &amp; Weight are taken as dependent variables (labels)</a:t>
            </a:r>
          </a:p>
          <a:p>
            <a:r>
              <a:rPr lang="en-US" sz="2000" dirty="0">
                <a:latin typeface="+mj-lt"/>
              </a:rPr>
              <a:t>Gender as independent variables(attributes) </a:t>
            </a:r>
          </a:p>
          <a:p>
            <a:pPr>
              <a:buNone/>
            </a:pPr>
            <a:r>
              <a:rPr lang="en-US" sz="2000" dirty="0">
                <a:latin typeface="+mj-lt"/>
              </a:rPr>
              <a:t> (Assumption: value 0 for male &amp; 1 for female)</a:t>
            </a:r>
          </a:p>
          <a:p>
            <a:pPr>
              <a:buNone/>
            </a:pP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58337" r="34384" b="17360"/>
          <a:stretch>
            <a:fillRect/>
          </a:stretch>
        </p:blipFill>
        <p:spPr bwMode="auto">
          <a:xfrm>
            <a:off x="457200" y="2133600"/>
            <a:ext cx="7543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838200"/>
            <a:ext cx="685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that we have our attributes and labels, the next step is to split this data into training and test sets. We'll do this by using </a:t>
            </a:r>
            <a:r>
              <a:rPr lang="en-US" dirty="0" err="1"/>
              <a:t>Scikit-Learn's</a:t>
            </a:r>
            <a:r>
              <a:rPr lang="en-US" dirty="0"/>
              <a:t> built-in </a:t>
            </a:r>
            <a:r>
              <a:rPr lang="en-US" dirty="0" err="1"/>
              <a:t>train_test_split</a:t>
            </a:r>
            <a:r>
              <a:rPr lang="en-US" dirty="0"/>
              <a:t>() method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4648200"/>
            <a:ext cx="5638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above script splits 80% of the data to training set while 20% of the data to test set. The </a:t>
            </a:r>
            <a:r>
              <a:rPr lang="en-US" b="1" dirty="0" err="1"/>
              <a:t>test_size</a:t>
            </a:r>
            <a:r>
              <a:rPr lang="en-US" dirty="0"/>
              <a:t> variable is where we actually specify the proportion of test set.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i="1" dirty="0"/>
              <a:t>On plotting the graph we obtained the following,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936" t="25353" r="47824" b="18047"/>
          <a:stretch/>
        </p:blipFill>
        <p:spPr>
          <a:xfrm>
            <a:off x="1326497" y="1524000"/>
            <a:ext cx="6338606" cy="518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7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Training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Scikit</a:t>
            </a:r>
            <a:r>
              <a:rPr lang="en-US" dirty="0"/>
              <a:t>-Learn is used to implement linear regression</a:t>
            </a:r>
          </a:p>
          <a:p>
            <a:pPr>
              <a:buNone/>
            </a:pPr>
            <a:r>
              <a:rPr lang="en-US" dirty="0"/>
              <a:t>models, done as follows:</a:t>
            </a:r>
          </a:p>
          <a:p>
            <a:r>
              <a:rPr lang="en-US" dirty="0"/>
              <a:t> import the </a:t>
            </a:r>
            <a:r>
              <a:rPr lang="en-US" dirty="0" err="1"/>
              <a:t>LinearRegression</a:t>
            </a:r>
            <a:r>
              <a:rPr lang="en-US" dirty="0"/>
              <a:t> class,</a:t>
            </a:r>
          </a:p>
          <a:p>
            <a:r>
              <a:rPr lang="en-US" dirty="0"/>
              <a:t> instantiate it,  </a:t>
            </a:r>
          </a:p>
          <a:p>
            <a:r>
              <a:rPr lang="en-US" dirty="0"/>
              <a:t>call the fit() method along with our training data.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2884" t="50000" r="31479" b="22917"/>
          <a:stretch>
            <a:fillRect/>
          </a:stretch>
        </p:blipFill>
        <p:spPr bwMode="auto">
          <a:xfrm>
            <a:off x="304800" y="4495800"/>
            <a:ext cx="723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i="1" dirty="0"/>
              <a:t>The coefficient comes out to be a negative value that clearly indicates that males have more height as compared to females.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08" t="36456" r="52175" b="37504"/>
          <a:stretch/>
        </p:blipFill>
        <p:spPr>
          <a:xfrm>
            <a:off x="609600" y="3505200"/>
            <a:ext cx="7538719" cy="275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558</Words>
  <Application>Microsoft Office PowerPoint</Application>
  <PresentationFormat>On-screen Show (4:3)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Constantia</vt:lpstr>
      <vt:lpstr>Times New Roman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Data preparation </vt:lpstr>
      <vt:lpstr>PowerPoint Presentation</vt:lpstr>
      <vt:lpstr>On plotting the graph we obtained the following,</vt:lpstr>
      <vt:lpstr>Data Training </vt:lpstr>
      <vt:lpstr>The coefficient comes out to be a negative value that clearly indicates that males have more height as compared to females.</vt:lpstr>
      <vt:lpstr>PowerPoint Presentation</vt:lpstr>
      <vt:lpstr>Similarly weight measure is taken ,</vt:lpstr>
      <vt:lpstr>Negative coefficient indicates that males have more weight as compared to females.</vt:lpstr>
      <vt:lpstr>Following predicted data is obtained  from the given data set,</vt:lpstr>
      <vt:lpstr>Inference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laptop</dc:creator>
  <cp:lastModifiedBy>KHUSH MITTAL</cp:lastModifiedBy>
  <cp:revision>24</cp:revision>
  <dcterms:created xsi:type="dcterms:W3CDTF">2019-01-08T07:32:22Z</dcterms:created>
  <dcterms:modified xsi:type="dcterms:W3CDTF">2021-07-13T18:29:21Z</dcterms:modified>
</cp:coreProperties>
</file>