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82" r:id="rId5"/>
    <p:sldId id="257" r:id="rId6"/>
    <p:sldId id="258" r:id="rId7"/>
    <p:sldId id="286" r:id="rId8"/>
    <p:sldId id="285" r:id="rId9"/>
    <p:sldId id="284" r:id="rId10"/>
    <p:sldId id="283" r:id="rId11"/>
    <p:sldId id="278" r:id="rId12"/>
    <p:sldId id="288" r:id="rId13"/>
    <p:sldId id="287" r:id="rId14"/>
    <p:sldId id="290" r:id="rId15"/>
    <p:sldId id="291" r:id="rId16"/>
    <p:sldId id="277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82"/>
            <p14:sldId id="257"/>
            <p14:sldId id="258"/>
            <p14:sldId id="286"/>
            <p14:sldId id="285"/>
            <p14:sldId id="284"/>
            <p14:sldId id="283"/>
            <p14:sldId id="278"/>
            <p14:sldId id="288"/>
            <p14:sldId id="287"/>
            <p14:sldId id="290"/>
            <p14:sldId id="291"/>
          </p14:sldIdLst>
        </p14:section>
        <p14:section name="Appendix" id="{9DA01A38-0DDC-4898-B9B5-FF14306FA11D}">
          <p14:sldIdLst>
            <p14:sldId id="277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92" autoAdjust="0"/>
  </p:normalViewPr>
  <p:slideViewPr>
    <p:cSldViewPr snapToGrid="0">
      <p:cViewPr varScale="1">
        <p:scale>
          <a:sx n="100" d="100"/>
          <a:sy n="100" d="100"/>
        </p:scale>
        <p:origin x="7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DFCE3-8547-426D-A8FC-15A8BD4EF98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8C96A-1B78-4B80-BAE7-31ED0F37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what communication is in general. What if communication is not there. </a:t>
            </a:r>
          </a:p>
          <a:p>
            <a:r>
              <a:rPr lang="en-US" dirty="0"/>
              <a:t>What is corporate communication from Employee and org 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8C96A-1B78-4B80-BAE7-31ED0F37C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 dirty="0">
                <a:latin typeface="Avenir Next LT Pro" panose="020B0504020202020204" pitchFamily="34" charset="0"/>
              </a:rPr>
              <a:t>Soft Skill Curriculum Corporate Communication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E078E3-3B17-B16F-2389-AA55B32068C0}"/>
              </a:ext>
            </a:extLst>
          </p:cNvPr>
          <p:cNvSpPr txBox="1">
            <a:spLocks/>
          </p:cNvSpPr>
          <p:nvPr/>
        </p:nvSpPr>
        <p:spPr>
          <a:xfrm>
            <a:off x="2342827" y="46378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IN" dirty="0"/>
          </a:p>
          <a:p>
            <a:pPr algn="r"/>
            <a:r>
              <a:rPr lang="en-IN" dirty="0"/>
              <a:t>Kanishka Nangia</a:t>
            </a:r>
          </a:p>
          <a:p>
            <a:pPr algn="r"/>
            <a:r>
              <a:rPr lang="en-IN" dirty="0"/>
              <a:t>AVP, Moody’s</a:t>
            </a:r>
          </a:p>
          <a:p>
            <a:pPr algn="r"/>
            <a:r>
              <a:rPr lang="en-IN" dirty="0"/>
              <a:t>16 years in IT Industry</a:t>
            </a:r>
          </a:p>
          <a:p>
            <a:pPr algn="r"/>
            <a:r>
              <a:rPr lang="en-IN" dirty="0"/>
              <a:t>Aug-2023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0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764-FC3E-5F26-FEF0-0440798D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Communications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CFE8-B5EB-B104-8933-A642DF99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&lt;repeat topic slides as required&gt;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0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764-FC3E-5F26-FEF0-0440798D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CFE8-B5EB-B104-8933-A642DF99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&lt;repeat topic slides as required&gt;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59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8497-D32D-E7EB-57C4-2E9905C9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DF75-14B6-B9C7-E8EB-767CD59D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 Links or permissible Images as needed</a:t>
            </a:r>
          </a:p>
          <a:p>
            <a:pPr>
              <a:spcAft>
                <a:spcPts val="1200"/>
              </a:spcAft>
            </a:pPr>
            <a:endParaRPr lang="en-IN" sz="2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Appendix – Communication Matrix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A2A79E-3AA7-A562-8567-535EA2BE5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2866"/>
              </p:ext>
            </p:extLst>
          </p:nvPr>
        </p:nvGraphicFramePr>
        <p:xfrm>
          <a:off x="838200" y="1592473"/>
          <a:ext cx="10741269" cy="4662556"/>
        </p:xfrm>
        <a:graphic>
          <a:graphicData uri="http://schemas.openxmlformats.org/drawingml/2006/table">
            <a:tbl>
              <a:tblPr/>
              <a:tblGrid>
                <a:gridCol w="3580423">
                  <a:extLst>
                    <a:ext uri="{9D8B030D-6E8A-4147-A177-3AD203B41FA5}">
                      <a16:colId xmlns:a16="http://schemas.microsoft.com/office/drawing/2014/main" val="2397650100"/>
                    </a:ext>
                  </a:extLst>
                </a:gridCol>
                <a:gridCol w="3580423">
                  <a:extLst>
                    <a:ext uri="{9D8B030D-6E8A-4147-A177-3AD203B41FA5}">
                      <a16:colId xmlns:a16="http://schemas.microsoft.com/office/drawing/2014/main" val="2367806171"/>
                    </a:ext>
                  </a:extLst>
                </a:gridCol>
                <a:gridCol w="3580423">
                  <a:extLst>
                    <a:ext uri="{9D8B030D-6E8A-4147-A177-3AD203B41FA5}">
                      <a16:colId xmlns:a16="http://schemas.microsoft.com/office/drawing/2014/main" val="1232578506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r>
                        <a:rPr lang="en-US" sz="900"/>
                        <a:t>Role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Medium of Communication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Person/Teams Communicated With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978832"/>
                  </a:ext>
                </a:extLst>
              </a:tr>
              <a:tr h="565674">
                <a:tc>
                  <a:txBody>
                    <a:bodyPr/>
                    <a:lstStyle/>
                    <a:p>
                      <a:r>
                        <a:rPr lang="en-US" sz="900" dirty="0"/>
                        <a:t>Software Developers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Email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Peers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82644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 dirty="0"/>
                        <a:t>Project Manager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Slack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HR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79549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/>
                        <a:t>QA Analyst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Meetings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 Managers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653933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/>
                        <a:t>Business Analyst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Tools – Jira, Service Now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Clients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98225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 dirty="0"/>
                        <a:t>HR Manager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Video Conferencing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All Employees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257573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/>
                        <a:t>Accountant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Phone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Leadership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95404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sz="900"/>
                        <a:t>CEO/Leadership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Informal Chats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External Vendors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74568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/>
                        <a:t>Legal Team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Trainings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Investors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880585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/>
                        <a:t>Compliance Officer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Regulatory Bodies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86171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/>
                        <a:t>Regulatory Officer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Stake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3889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sz="900"/>
                        <a:t>Investor Relations Officer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Media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26204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r>
                        <a:rPr lang="en-US" sz="900"/>
                        <a:t>Marketing/PR Team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General Public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16654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Support Teams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889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48204B8-CA17-BCB0-0BC2-6A356576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1592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– 5 Mins</a:t>
            </a:r>
          </a:p>
          <a:p>
            <a:r>
              <a:rPr lang="en-US" i="1" dirty="0"/>
              <a:t>The Communication Process </a:t>
            </a:r>
            <a:r>
              <a:rPr lang="en-US" dirty="0"/>
              <a:t>– 10 Mins</a:t>
            </a:r>
          </a:p>
          <a:p>
            <a:r>
              <a:rPr lang="en-US" dirty="0"/>
              <a:t>Functions of Corporate Communication – 5 Mins</a:t>
            </a:r>
          </a:p>
          <a:p>
            <a:r>
              <a:rPr lang="en-US" dirty="0"/>
              <a:t>Benefits of Effective Communication – 10 Mins</a:t>
            </a:r>
          </a:p>
          <a:p>
            <a:r>
              <a:rPr lang="en-US" dirty="0"/>
              <a:t>Types of Communication in Organizations – 5 Mins</a:t>
            </a:r>
          </a:p>
          <a:p>
            <a:r>
              <a:rPr lang="en-US" dirty="0"/>
              <a:t>Barriers to Active Listening – 10 Mins</a:t>
            </a:r>
          </a:p>
          <a:p>
            <a:r>
              <a:rPr lang="en-US" dirty="0"/>
              <a:t>Using the Right Communication Medium – 5 Mins</a:t>
            </a:r>
          </a:p>
          <a:p>
            <a:r>
              <a:rPr lang="en-US" dirty="0"/>
              <a:t>Building a Communications Strategy – 5 Mins</a:t>
            </a:r>
          </a:p>
          <a:p>
            <a:r>
              <a:rPr lang="en-US" dirty="0"/>
              <a:t>Questions &amp; Answers – 5 Mins</a:t>
            </a:r>
          </a:p>
        </p:txBody>
      </p:sp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Four birds on a branch">
            <a:extLst>
              <a:ext uri="{FF2B5EF4-FFF2-40B4-BE49-F238E27FC236}">
                <a16:creationId xmlns:a16="http://schemas.microsoft.com/office/drawing/2014/main" id="{6BC1699D-ABFC-4A8F-342C-A98CB3908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" r="5212" b="-1"/>
          <a:stretch/>
        </p:blipFill>
        <p:spPr>
          <a:xfrm>
            <a:off x="0" y="10"/>
            <a:ext cx="12191998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E947DF17-4874-4D6B-2008-F08C86BF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11129682" cy="37427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7030A0"/>
                </a:solidFill>
                <a:highlight>
                  <a:srgbClr val="C0C0C0"/>
                </a:highlight>
              </a:rPr>
              <a:t>Communication?</a:t>
            </a:r>
          </a:p>
          <a:p>
            <a:endParaRPr lang="en-US" sz="2000" dirty="0">
              <a:solidFill>
                <a:srgbClr val="7030A0"/>
              </a:solidFill>
              <a:highlight>
                <a:srgbClr val="C0C0C0"/>
              </a:highlight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  <a:highlight>
                  <a:srgbClr val="C0C0C0"/>
                </a:highlight>
              </a:rPr>
              <a:t>a process by which information is  exchanged between individuals through a common system of symbols, signs, or behavior.</a:t>
            </a:r>
          </a:p>
          <a:p>
            <a:r>
              <a:rPr lang="en-US" sz="2000" dirty="0">
                <a:solidFill>
                  <a:srgbClr val="7030A0"/>
                </a:solidFill>
                <a:highlight>
                  <a:srgbClr val="C0C0C0"/>
                </a:highlight>
              </a:rPr>
              <a:t>Corporate Communication</a:t>
            </a:r>
          </a:p>
          <a:p>
            <a:endParaRPr lang="en-US" sz="2000" dirty="0">
              <a:solidFill>
                <a:srgbClr val="7030A0"/>
              </a:solidFill>
              <a:highlight>
                <a:srgbClr val="C0C0C0"/>
              </a:highlight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  <a:highlight>
                  <a:srgbClr val="C0C0C0"/>
                </a:highlight>
              </a:rPr>
              <a:t>The process of sharing, exchanging, and transmitting information, ideas, and messages within an organization, including interpersonal, team, organizational, and external interactions</a:t>
            </a:r>
            <a:r>
              <a:rPr lang="en-US" sz="2000" dirty="0">
                <a:highlight>
                  <a:srgbClr val="C0C0C0"/>
                </a:highlight>
              </a:rPr>
              <a:t>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7030A0"/>
              </a:solidFill>
              <a:highlight>
                <a:srgbClr val="C0C0C0"/>
              </a:highlight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  <a:highlight>
                  <a:srgbClr val="C0C0C0"/>
                </a:highlight>
              </a:rPr>
              <a:t>Corporate communication is the way a company shares information and interacts with its employees, stakeholders, and the public.</a:t>
            </a:r>
          </a:p>
        </p:txBody>
      </p:sp>
    </p:spTree>
    <p:extLst>
      <p:ext uri="{BB962C8B-B14F-4D97-AF65-F5344CB8AC3E}">
        <p14:creationId xmlns:p14="http://schemas.microsoft.com/office/powerpoint/2010/main" val="28646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Communication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538"/>
            <a:ext cx="10515600" cy="4351338"/>
          </a:xfrm>
        </p:spPr>
        <p:txBody>
          <a:bodyPr/>
          <a:lstStyle/>
          <a:p>
            <a:r>
              <a:rPr lang="en-IN" dirty="0"/>
              <a:t>Sender: </a:t>
            </a:r>
          </a:p>
          <a:p>
            <a:r>
              <a:rPr lang="en-IN" dirty="0"/>
              <a:t>Message:</a:t>
            </a:r>
          </a:p>
          <a:p>
            <a:r>
              <a:rPr lang="en-US" dirty="0"/>
              <a:t>Channel:</a:t>
            </a:r>
            <a:endParaRPr lang="en-IN" dirty="0"/>
          </a:p>
          <a:p>
            <a:r>
              <a:rPr lang="en-US" dirty="0"/>
              <a:t>Receiver</a:t>
            </a:r>
            <a:r>
              <a:rPr lang="en-IN" dirty="0"/>
              <a:t>:</a:t>
            </a:r>
          </a:p>
          <a:p>
            <a:r>
              <a:rPr lang="en-US" dirty="0"/>
              <a:t>Feedback</a:t>
            </a:r>
            <a:r>
              <a:rPr lang="en-IN" dirty="0"/>
              <a:t>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FEA6C-D29A-A5E2-E283-565508AF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2724151"/>
            <a:ext cx="59817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9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Corporate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40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Effective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Productivity:</a:t>
            </a:r>
          </a:p>
          <a:p>
            <a:r>
              <a:rPr lang="en-US" b="1" dirty="0"/>
              <a:t>Improved Employee Engagement:</a:t>
            </a:r>
          </a:p>
          <a:p>
            <a:r>
              <a:rPr lang="en-US" dirty="0"/>
              <a:t>Reduced Stress:</a:t>
            </a:r>
            <a:endParaRPr lang="en-US" b="1" dirty="0"/>
          </a:p>
          <a:p>
            <a:r>
              <a:rPr lang="en-US" b="1" dirty="0"/>
              <a:t>Better Teamwork:</a:t>
            </a:r>
          </a:p>
          <a:p>
            <a:r>
              <a:rPr lang="en-US" b="1" dirty="0"/>
              <a:t>Greater Innovation</a:t>
            </a:r>
          </a:p>
          <a:p>
            <a:r>
              <a:rPr lang="en-US" b="1" dirty="0"/>
              <a:t>Conflict Resolution</a:t>
            </a:r>
          </a:p>
          <a:p>
            <a:r>
              <a:rPr lang="en-US" b="1" dirty="0"/>
              <a:t>Employee Satisfaction: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9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Communication in Organizations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Communication</a:t>
            </a:r>
          </a:p>
          <a:p>
            <a:r>
              <a:rPr lang="en-US" b="1" dirty="0"/>
              <a:t>Interpersonal Communication</a:t>
            </a:r>
          </a:p>
          <a:p>
            <a:r>
              <a:rPr lang="en-US" b="1" dirty="0"/>
              <a:t>Team Communication</a:t>
            </a:r>
          </a:p>
          <a:p>
            <a:r>
              <a:rPr lang="en-US" b="1" dirty="0"/>
              <a:t>Organizational Communication</a:t>
            </a:r>
          </a:p>
          <a:p>
            <a:r>
              <a:rPr lang="en-US" b="1" dirty="0"/>
              <a:t>External Communication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9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764-FC3E-5F26-FEF0-0440798D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Listening and Its Barrier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CFE8-B5EB-B104-8933-A642DF99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What? </a:t>
            </a:r>
          </a:p>
          <a:p>
            <a:pPr marL="0" indent="0">
              <a:buNone/>
            </a:pPr>
            <a:r>
              <a:rPr lang="en-US" dirty="0"/>
              <a:t>	process of fully focusing, understanding, responding, and remembering what is being said</a:t>
            </a:r>
          </a:p>
          <a:p>
            <a:pPr marL="0" indent="0">
              <a:buNone/>
            </a:pPr>
            <a:r>
              <a:rPr lang="en-US" dirty="0"/>
              <a:t>Barriers?</a:t>
            </a:r>
          </a:p>
          <a:p>
            <a:r>
              <a:rPr lang="en-US" dirty="0"/>
              <a:t>Distractions</a:t>
            </a:r>
          </a:p>
          <a:p>
            <a:r>
              <a:rPr lang="en-US" dirty="0"/>
              <a:t>Prejudices and Biases</a:t>
            </a:r>
          </a:p>
          <a:p>
            <a:r>
              <a:rPr lang="en-US" dirty="0"/>
              <a:t>Misinterpretation</a:t>
            </a:r>
          </a:p>
          <a:p>
            <a:r>
              <a:rPr lang="en-US" dirty="0"/>
              <a:t>Emotional Barriers</a:t>
            </a:r>
          </a:p>
          <a:p>
            <a:r>
              <a:rPr lang="en-US" dirty="0"/>
              <a:t>Information Overload:</a:t>
            </a:r>
          </a:p>
          <a:p>
            <a:r>
              <a:rPr lang="en-US" dirty="0"/>
              <a:t>Lack of Interest:</a:t>
            </a:r>
          </a:p>
          <a:p>
            <a:r>
              <a:rPr lang="en-US" dirty="0"/>
              <a:t>Interruptions: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6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764-FC3E-5F26-FEF0-0440798D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302372"/>
            <a:ext cx="10515600" cy="1325563"/>
          </a:xfrm>
        </p:spPr>
        <p:txBody>
          <a:bodyPr/>
          <a:lstStyle/>
          <a:p>
            <a:r>
              <a:rPr lang="en-US" dirty="0"/>
              <a:t>Enhancing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CFE8-B5EB-B104-8933-A642DF99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Right Communication Medium</a:t>
            </a:r>
          </a:p>
          <a:p>
            <a:r>
              <a:rPr lang="en-US" dirty="0"/>
              <a:t>Building a Communications Strategy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8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47dcaf8-0ddc-426e-8eaa-fa982e2d5739"/>
    <ds:schemaRef ds:uri="http://schemas.openxmlformats.org/package/2006/metadata/core-properties"/>
    <ds:schemaRef ds:uri="46ccd29f-f70d-4609-a317-8968d41a404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Office Theme</vt:lpstr>
      <vt:lpstr>EmpowHer</vt:lpstr>
      <vt:lpstr>Agenda</vt:lpstr>
      <vt:lpstr>Introduction</vt:lpstr>
      <vt:lpstr>The Communication Process</vt:lpstr>
      <vt:lpstr>Functions of Corporate Communication</vt:lpstr>
      <vt:lpstr>Benefits of Effective Communication</vt:lpstr>
      <vt:lpstr>Types of Communication in Organizations</vt:lpstr>
      <vt:lpstr>Active Listening and Its Barrier</vt:lpstr>
      <vt:lpstr>Enhancing Communication</vt:lpstr>
      <vt:lpstr>Building a Communications Strategy</vt:lpstr>
      <vt:lpstr>Questions &amp; Answers</vt:lpstr>
      <vt:lpstr>Thank You</vt:lpstr>
      <vt:lpstr>Appendix</vt:lpstr>
      <vt:lpstr>Appendix – Communication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Kanishka Nangia (MIS)</cp:lastModifiedBy>
  <cp:revision>17</cp:revision>
  <dcterms:created xsi:type="dcterms:W3CDTF">2023-07-20T08:27:39Z</dcterms:created>
  <dcterms:modified xsi:type="dcterms:W3CDTF">2023-07-31T05:30:42Z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