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4"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&lt;#&gt;</a:t>
            </a:fld>
            <a:endParaRPr lang="zh-CN" altLang="en-US" sz="1200">
              <a:latin typeface="Aptos" pitchFamily="0" charset="0"/>
              <a:ea typeface="等线" pitchFamily="0" charset="0"/>
              <a:cs typeface="Aptos" pitchFamily="0" charset="0"/>
            </a:endParaRPr>
          </a:p>
        </p:txBody>
      </p:sp>
      <p:sp>
        <p:nvSpPr>
          <p:cNvPr id="19"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Aptos" pitchFamily="0" charset="0"/>
              <a:ea typeface="等线" pitchFamily="0" charset="0"/>
              <a:cs typeface="Aptos" pitchFamily="0" charset="0"/>
            </a:endParaRPr>
          </a:p>
        </p:txBody>
      </p:sp>
      <p:sp>
        <p:nvSpPr>
          <p:cNvPr id="20"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Aptos" pitchFamily="0" charset="0"/>
                <a:ea typeface="等线" pitchFamily="0" charset="0"/>
                <a:cs typeface="Aptos" pitchFamily="0" charset="0"/>
              </a:rPr>
              <a:t>9/11/2025</a:t>
            </a:fld>
            <a:endParaRPr lang="zh-CN" altLang="en-US" sz="1200">
              <a:latin typeface="Aptos" pitchFamily="0" charset="0"/>
              <a:ea typeface="等线" pitchFamily="0" charset="0"/>
              <a:cs typeface="Aptos" pitchFamily="0" charset="0"/>
            </a:endParaRPr>
          </a:p>
        </p:txBody>
      </p:sp>
      <p:sp>
        <p:nvSpPr>
          <p:cNvPr id="21"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22"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3"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48813026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a:t>
            </a:fld>
            <a:endParaRPr lang="zh-CN" altLang="en-US" sz="1200">
              <a:latin typeface="Aptos" pitchFamily="0" charset="0"/>
              <a:ea typeface="等线" pitchFamily="0" charset="0"/>
              <a:cs typeface="Aptos" pitchFamily="0" charset="0"/>
            </a:endParaRPr>
          </a:p>
        </p:txBody>
      </p:sp>
      <p:sp>
        <p:nvSpPr>
          <p:cNvPr id="47" name="对象"/>
          <p:cNvSpPr>
            <a:spLocks noGrp="1"/>
          </p:cNvSpPr>
          <p:nvPr>
            <p:ph type="sldImg"/>
          </p:nvPr>
        </p:nvSpPr>
        <p:spPr>
          <a:xfrm rot="0">
            <a:off x="685800" y="1143000"/>
            <a:ext cx="5486400" cy="3086100"/>
          </a:xfrm>
          <a:prstGeom prst="rect"/>
          <a:noFill/>
          <a:ln w="12700" cmpd="sng" cap="flat">
            <a:noFill/>
            <a:prstDash val="solid"/>
            <a:miter/>
          </a:ln>
        </p:spPr>
      </p:sp>
      <p:sp>
        <p:nvSpPr>
          <p:cNvPr id="4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905847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10</a:t>
            </a:fld>
            <a:endParaRPr lang="zh-CN" altLang="en-US" sz="1200">
              <a:latin typeface="Aptos" pitchFamily="0" charset="0"/>
              <a:ea typeface="等线" pitchFamily="0" charset="0"/>
              <a:cs typeface="Aptos" pitchFamily="0" charset="0"/>
            </a:endParaRPr>
          </a:p>
        </p:txBody>
      </p:sp>
      <p:sp>
        <p:nvSpPr>
          <p:cNvPr id="84" name="对象"/>
          <p:cNvSpPr>
            <a:spLocks noGrp="1"/>
          </p:cNvSpPr>
          <p:nvPr>
            <p:ph type="sldImg"/>
          </p:nvPr>
        </p:nvSpPr>
        <p:spPr>
          <a:xfrm rot="0">
            <a:off x="685800" y="1143000"/>
            <a:ext cx="5486400" cy="3086100"/>
          </a:xfrm>
          <a:prstGeom prst="rect"/>
          <a:noFill/>
          <a:ln w="12700" cmpd="sng" cap="flat">
            <a:noFill/>
            <a:prstDash val="solid"/>
            <a:miter/>
          </a:ln>
        </p:spPr>
      </p:sp>
      <p:sp>
        <p:nvSpPr>
          <p:cNvPr id="8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1828872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11</a:t>
            </a:fld>
            <a:endParaRPr lang="zh-CN" altLang="en-US" sz="1200">
              <a:latin typeface="Aptos" pitchFamily="0" charset="0"/>
              <a:ea typeface="等线" pitchFamily="0" charset="0"/>
              <a:cs typeface="Aptos" pitchFamily="0" charset="0"/>
            </a:endParaRPr>
          </a:p>
        </p:txBody>
      </p:sp>
      <p:sp>
        <p:nvSpPr>
          <p:cNvPr id="88" name="对象"/>
          <p:cNvSpPr>
            <a:spLocks noGrp="1"/>
          </p:cNvSpPr>
          <p:nvPr>
            <p:ph type="sldImg"/>
          </p:nvPr>
        </p:nvSpPr>
        <p:spPr>
          <a:xfrm rot="0">
            <a:off x="685800" y="1143000"/>
            <a:ext cx="5486400" cy="3086100"/>
          </a:xfrm>
          <a:prstGeom prst="rect"/>
          <a:noFill/>
          <a:ln w="12700" cmpd="sng" cap="flat">
            <a:noFill/>
            <a:prstDash val="solid"/>
            <a:miter/>
          </a:ln>
        </p:spPr>
      </p:sp>
      <p:sp>
        <p:nvSpPr>
          <p:cNvPr id="8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444241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12</a:t>
            </a:fld>
            <a:endParaRPr lang="zh-CN" altLang="en-US" sz="1200">
              <a:latin typeface="Aptos" pitchFamily="0" charset="0"/>
              <a:ea typeface="等线" pitchFamily="0" charset="0"/>
              <a:cs typeface="Aptos" pitchFamily="0" charset="0"/>
            </a:endParaRPr>
          </a:p>
        </p:txBody>
      </p:sp>
      <p:sp>
        <p:nvSpPr>
          <p:cNvPr id="92" name="对象"/>
          <p:cNvSpPr>
            <a:spLocks noGrp="1"/>
          </p:cNvSpPr>
          <p:nvPr>
            <p:ph type="sldImg"/>
          </p:nvPr>
        </p:nvSpPr>
        <p:spPr>
          <a:xfrm rot="0">
            <a:off x="685800" y="1143000"/>
            <a:ext cx="5486400" cy="3086100"/>
          </a:xfrm>
          <a:prstGeom prst="rect"/>
          <a:noFill/>
          <a:ln w="12700" cmpd="sng" cap="flat">
            <a:noFill/>
            <a:prstDash val="solid"/>
            <a:miter/>
          </a:ln>
        </p:spPr>
      </p:sp>
      <p:sp>
        <p:nvSpPr>
          <p:cNvPr id="9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307397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13</a:t>
            </a:fld>
            <a:endParaRPr lang="zh-CN" altLang="en-US" sz="1200">
              <a:latin typeface="Aptos" pitchFamily="0" charset="0"/>
              <a:ea typeface="等线" pitchFamily="0" charset="0"/>
              <a:cs typeface="Aptos" pitchFamily="0" charset="0"/>
            </a:endParaRPr>
          </a:p>
        </p:txBody>
      </p:sp>
      <p:sp>
        <p:nvSpPr>
          <p:cNvPr id="96" name="对象"/>
          <p:cNvSpPr>
            <a:spLocks noGrp="1"/>
          </p:cNvSpPr>
          <p:nvPr>
            <p:ph type="sldImg"/>
          </p:nvPr>
        </p:nvSpPr>
        <p:spPr>
          <a:xfrm rot="0">
            <a:off x="685800" y="1143000"/>
            <a:ext cx="5486400" cy="3086100"/>
          </a:xfrm>
          <a:prstGeom prst="rect"/>
          <a:noFill/>
          <a:ln w="12700" cmpd="sng" cap="flat">
            <a:noFill/>
            <a:prstDash val="solid"/>
            <a:miter/>
          </a:ln>
        </p:spPr>
      </p:sp>
      <p:sp>
        <p:nvSpPr>
          <p:cNvPr id="9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5549665"/>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14</a:t>
            </a:fld>
            <a:endParaRPr lang="zh-CN" altLang="en-US" sz="1200">
              <a:latin typeface="Aptos" pitchFamily="0" charset="0"/>
              <a:ea typeface="等线" pitchFamily="0" charset="0"/>
              <a:cs typeface="Aptos" pitchFamily="0" charset="0"/>
            </a:endParaRPr>
          </a:p>
        </p:txBody>
      </p:sp>
      <p:sp>
        <p:nvSpPr>
          <p:cNvPr id="100" name="对象"/>
          <p:cNvSpPr>
            <a:spLocks noGrp="1"/>
          </p:cNvSpPr>
          <p:nvPr>
            <p:ph type="sldImg"/>
          </p:nvPr>
        </p:nvSpPr>
        <p:spPr>
          <a:xfrm rot="0">
            <a:off x="685800" y="1143000"/>
            <a:ext cx="5486400" cy="3086100"/>
          </a:xfrm>
          <a:prstGeom prst="rect"/>
          <a:noFill/>
          <a:ln w="12700" cmpd="sng" cap="flat">
            <a:noFill/>
            <a:prstDash val="solid"/>
            <a:miter/>
          </a:ln>
        </p:spPr>
      </p:sp>
      <p:sp>
        <p:nvSpPr>
          <p:cNvPr id="10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218740"/>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15</a:t>
            </a:fld>
            <a:endParaRPr lang="zh-CN" altLang="en-US" sz="1200">
              <a:latin typeface="Aptos" pitchFamily="0" charset="0"/>
              <a:ea typeface="等线" pitchFamily="0" charset="0"/>
              <a:cs typeface="Aptos" pitchFamily="0" charset="0"/>
            </a:endParaRPr>
          </a:p>
        </p:txBody>
      </p:sp>
      <p:sp>
        <p:nvSpPr>
          <p:cNvPr id="103" name="对象"/>
          <p:cNvSpPr>
            <a:spLocks noGrp="1"/>
          </p:cNvSpPr>
          <p:nvPr>
            <p:ph type="sldImg"/>
          </p:nvPr>
        </p:nvSpPr>
        <p:spPr>
          <a:xfrm rot="0">
            <a:off x="685800" y="1143000"/>
            <a:ext cx="5486400" cy="3086100"/>
          </a:xfrm>
          <a:prstGeom prst="rect"/>
          <a:noFill/>
          <a:ln w="12700" cmpd="sng" cap="flat">
            <a:noFill/>
            <a:prstDash val="solid"/>
            <a:miter/>
          </a:ln>
        </p:spPr>
      </p:sp>
      <p:sp>
        <p:nvSpPr>
          <p:cNvPr id="10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01534395"/>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16</a:t>
            </a:fld>
            <a:endParaRPr lang="zh-CN" altLang="en-US" sz="1200">
              <a:latin typeface="Aptos" pitchFamily="0" charset="0"/>
              <a:ea typeface="等线" pitchFamily="0" charset="0"/>
              <a:cs typeface="Aptos" pitchFamily="0" charset="0"/>
            </a:endParaRPr>
          </a:p>
        </p:txBody>
      </p:sp>
      <p:sp>
        <p:nvSpPr>
          <p:cNvPr id="107" name="对象"/>
          <p:cNvSpPr>
            <a:spLocks noGrp="1"/>
          </p:cNvSpPr>
          <p:nvPr>
            <p:ph type="sldImg"/>
          </p:nvPr>
        </p:nvSpPr>
        <p:spPr>
          <a:xfrm rot="0">
            <a:off x="685800" y="1143000"/>
            <a:ext cx="5486400" cy="3086100"/>
          </a:xfrm>
          <a:prstGeom prst="rect"/>
          <a:noFill/>
          <a:ln w="12700" cmpd="sng" cap="flat">
            <a:noFill/>
            <a:prstDash val="solid"/>
            <a:miter/>
          </a:ln>
        </p:spPr>
      </p:sp>
      <p:sp>
        <p:nvSpPr>
          <p:cNvPr id="10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7918337"/>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17</a:t>
            </a:fld>
            <a:endParaRPr lang="zh-CN" altLang="en-US" sz="1200">
              <a:latin typeface="Aptos" pitchFamily="0" charset="0"/>
              <a:ea typeface="等线" pitchFamily="0" charset="0"/>
              <a:cs typeface="Aptos" pitchFamily="0" charset="0"/>
            </a:endParaRPr>
          </a:p>
        </p:txBody>
      </p:sp>
      <p:sp>
        <p:nvSpPr>
          <p:cNvPr id="110" name="对象"/>
          <p:cNvSpPr>
            <a:spLocks noGrp="1"/>
          </p:cNvSpPr>
          <p:nvPr>
            <p:ph type="sldImg"/>
          </p:nvPr>
        </p:nvSpPr>
        <p:spPr>
          <a:xfrm rot="0">
            <a:off x="685800" y="1143000"/>
            <a:ext cx="5486400" cy="3086100"/>
          </a:xfrm>
          <a:prstGeom prst="rect"/>
          <a:noFill/>
          <a:ln w="12700" cmpd="sng" cap="flat">
            <a:noFill/>
            <a:prstDash val="solid"/>
            <a:miter/>
          </a:ln>
        </p:spPr>
      </p:sp>
      <p:sp>
        <p:nvSpPr>
          <p:cNvPr id="11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7130485"/>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18</a:t>
            </a:fld>
            <a:endParaRPr lang="zh-CN" altLang="en-US" sz="1200">
              <a:latin typeface="Aptos" pitchFamily="0" charset="0"/>
              <a:ea typeface="等线" pitchFamily="0" charset="0"/>
              <a:cs typeface="Aptos" pitchFamily="0" charset="0"/>
            </a:endParaRPr>
          </a:p>
        </p:txBody>
      </p:sp>
      <p:sp>
        <p:nvSpPr>
          <p:cNvPr id="114" name="对象"/>
          <p:cNvSpPr>
            <a:spLocks noGrp="1"/>
          </p:cNvSpPr>
          <p:nvPr>
            <p:ph type="sldImg"/>
          </p:nvPr>
        </p:nvSpPr>
        <p:spPr>
          <a:xfrm rot="0">
            <a:off x="685800" y="1143000"/>
            <a:ext cx="5486400" cy="3086100"/>
          </a:xfrm>
          <a:prstGeom prst="rect"/>
          <a:noFill/>
          <a:ln w="12700" cmpd="sng" cap="flat">
            <a:noFill/>
            <a:prstDash val="solid"/>
            <a:miter/>
          </a:ln>
        </p:spPr>
      </p:sp>
      <p:sp>
        <p:nvSpPr>
          <p:cNvPr id="11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8741112"/>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19</a:t>
            </a:fld>
            <a:endParaRPr lang="zh-CN" altLang="en-US" sz="1200">
              <a:latin typeface="Aptos" pitchFamily="0" charset="0"/>
              <a:ea typeface="等线" pitchFamily="0" charset="0"/>
              <a:cs typeface="Aptos" pitchFamily="0" charset="0"/>
            </a:endParaRPr>
          </a:p>
        </p:txBody>
      </p:sp>
      <p:sp>
        <p:nvSpPr>
          <p:cNvPr id="118" name="对象"/>
          <p:cNvSpPr>
            <a:spLocks noGrp="1"/>
          </p:cNvSpPr>
          <p:nvPr>
            <p:ph type="sldImg"/>
          </p:nvPr>
        </p:nvSpPr>
        <p:spPr>
          <a:xfrm rot="0">
            <a:off x="685800" y="1143000"/>
            <a:ext cx="5486400" cy="3086100"/>
          </a:xfrm>
          <a:prstGeom prst="rect"/>
          <a:noFill/>
          <a:ln w="12700" cmpd="sng" cap="flat">
            <a:noFill/>
            <a:prstDash val="solid"/>
            <a:miter/>
          </a:ln>
        </p:spPr>
      </p:sp>
      <p:sp>
        <p:nvSpPr>
          <p:cNvPr id="11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074707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2</a:t>
            </a:fld>
            <a:endParaRPr lang="zh-CN" altLang="en-US" sz="1200">
              <a:latin typeface="Aptos" pitchFamily="0" charset="0"/>
              <a:ea typeface="等线" pitchFamily="0" charset="0"/>
              <a:cs typeface="Aptos" pitchFamily="0" charset="0"/>
            </a:endParaRPr>
          </a:p>
        </p:txBody>
      </p:sp>
      <p:sp>
        <p:nvSpPr>
          <p:cNvPr id="51"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5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
“Crafting My Digital Identity – A Responsive Portfolio Website”</a:t>
            </a:r>
            <a:endParaRPr lang="en-US" altLang="zh-CN"/>
          </a:p>
          <a:p>
            <a:endParaRPr lang="zh-CN" altLang="en-US"/>
          </a:p>
        </p:txBody>
      </p:sp>
    </p:spTree>
    <p:extLst>
      <p:ext uri="{BB962C8B-B14F-4D97-AF65-F5344CB8AC3E}">
        <p14:creationId xmlns:p14="http://schemas.microsoft.com/office/powerpoint/2010/main" val="146299324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3</a:t>
            </a:fld>
            <a:endParaRPr lang="zh-CN" altLang="en-US" sz="1200">
              <a:latin typeface="Aptos" pitchFamily="0" charset="0"/>
              <a:ea typeface="等线" pitchFamily="0" charset="0"/>
              <a:cs typeface="Aptos"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5835159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4</a:t>
            </a:fld>
            <a:endParaRPr lang="zh-CN" altLang="en-US" sz="1200">
              <a:latin typeface="Aptos" pitchFamily="0" charset="0"/>
              <a:ea typeface="等线" pitchFamily="0" charset="0"/>
              <a:cs typeface="Aptos"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313969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5</a:t>
            </a:fld>
            <a:endParaRPr lang="zh-CN" altLang="en-US" sz="1200">
              <a:latin typeface="Aptos" pitchFamily="0" charset="0"/>
              <a:ea typeface="等线" pitchFamily="0" charset="0"/>
              <a:cs typeface="Aptos"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493783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6</a:t>
            </a:fld>
            <a:endParaRPr lang="zh-CN" altLang="en-US" sz="1200">
              <a:latin typeface="Aptos" pitchFamily="0" charset="0"/>
              <a:ea typeface="等线" pitchFamily="0" charset="0"/>
              <a:cs typeface="Aptos"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749011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7</a:t>
            </a:fld>
            <a:endParaRPr lang="zh-CN" altLang="en-US" sz="1200">
              <a:latin typeface="Aptos" pitchFamily="0" charset="0"/>
              <a:ea typeface="等线" pitchFamily="0" charset="0"/>
              <a:cs typeface="Aptos"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851973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8</a:t>
            </a:fld>
            <a:endParaRPr lang="zh-CN" altLang="en-US" sz="1200">
              <a:latin typeface="Aptos" pitchFamily="0" charset="0"/>
              <a:ea typeface="等线" pitchFamily="0" charset="0"/>
              <a:cs typeface="Aptos" pitchFamily="0" charset="0"/>
            </a:endParaRPr>
          </a:p>
        </p:txBody>
      </p:sp>
      <p:sp>
        <p:nvSpPr>
          <p:cNvPr id="76" name="对象"/>
          <p:cNvSpPr>
            <a:spLocks noGrp="1"/>
          </p:cNvSpPr>
          <p:nvPr>
            <p:ph type="sldImg"/>
          </p:nvPr>
        </p:nvSpPr>
        <p:spPr>
          <a:xfrm rot="0">
            <a:off x="685800" y="1143000"/>
            <a:ext cx="5486400" cy="3086100"/>
          </a:xfrm>
          <a:prstGeom prst="rect"/>
          <a:noFill/>
          <a:ln w="12700" cmpd="sng" cap="flat">
            <a:noFill/>
            <a:prstDash val="solid"/>
            <a:miter/>
          </a:ln>
        </p:spPr>
      </p:sp>
      <p:sp>
        <p:nvSpPr>
          <p:cNvPr id="7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467196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9</a:t>
            </a:fld>
            <a:endParaRPr lang="zh-CN" altLang="en-US" sz="1200">
              <a:latin typeface="Aptos" pitchFamily="0" charset="0"/>
              <a:ea typeface="等线" pitchFamily="0" charset="0"/>
              <a:cs typeface="Aptos" pitchFamily="0" charset="0"/>
            </a:endParaRPr>
          </a:p>
        </p:txBody>
      </p:sp>
      <p:sp>
        <p:nvSpPr>
          <p:cNvPr id="80" name="对象"/>
          <p:cNvSpPr>
            <a:spLocks noGrp="1"/>
          </p:cNvSpPr>
          <p:nvPr>
            <p:ph type="sldImg"/>
          </p:nvPr>
        </p:nvSpPr>
        <p:spPr>
          <a:xfrm rot="0">
            <a:off x="685800" y="1143000"/>
            <a:ext cx="5486400" cy="3086100"/>
          </a:xfrm>
          <a:prstGeom prst="rect"/>
          <a:noFill/>
          <a:ln w="12700" cmpd="sng" cap="flat">
            <a:noFill/>
            <a:prstDash val="solid"/>
            <a:miter/>
          </a:ln>
        </p:spPr>
      </p:sp>
      <p:sp>
        <p:nvSpPr>
          <p:cNvPr id="8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032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0158217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140995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294637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3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2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2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9D9D9"/>
              </a:solidFill>
              <a:prstDash val="solid"/>
              <a:round/>
            </a:ln>
          </p:spPr>
        </p:sp>
        <p:sp>
          <p:nvSpPr>
            <p:cNvPr id="2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2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2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2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819">
                <a:alpha val="70000"/>
              </a:srgbClr>
            </a:solidFill>
            <a:ln xmlns:a="http://schemas.openxmlformats.org/drawingml/2006/main" w="12700" cmpd="sng" cap="flat">
              <a:noFill/>
              <a:prstDash val="solid"/>
              <a:round/>
            </a:ln>
          </p:spPr>
        </p:sp>
        <p:sp>
          <p:nvSpPr>
            <p:cNvPr id="3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474">
                <a:alpha val="70000"/>
              </a:srgbClr>
            </a:solidFill>
            <a:ln xmlns:a="http://schemas.openxmlformats.org/drawingml/2006/main" w="12700" cmpd="sng" cap="flat">
              <a:noFill/>
              <a:prstDash val="solid"/>
              <a:round/>
            </a:ln>
          </p:spPr>
        </p:sp>
        <p:sp>
          <p:nvSpPr>
            <p:cNvPr id="3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3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3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3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36"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r>
              <a:rPr lang="en-US" altLang="zh-CN" sz="900">
                <a:solidFill>
                  <a:srgbClr val="898989"/>
                </a:solidFill>
                <a:latin typeface="Trebuchet MS" pitchFamily="0" charset="0"/>
                <a:ea typeface="华文新魏" pitchFamily="0" charset="0"/>
                <a:cs typeface="Trebuchet MS" pitchFamily="0" charset="0"/>
              </a:rPr>
              <a:t>Date/Time</a:t>
            </a:r>
            <a:endParaRPr lang="zh-CN" altLang="en-US" sz="900">
              <a:solidFill>
                <a:srgbClr val="898989"/>
              </a:solidFill>
              <a:latin typeface="Trebuchet MS" pitchFamily="0" charset="0"/>
              <a:ea typeface="华文新魏" pitchFamily="0" charset="0"/>
              <a:cs typeface="Trebuchet MS" pitchFamily="0" charset="0"/>
            </a:endParaRPr>
          </a:p>
        </p:txBody>
      </p:sp>
      <p:sp>
        <p:nvSpPr>
          <p:cNvPr id="38"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6345037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544925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000666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62490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651981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829096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27038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696356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728021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9D9D9"/>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3F78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474">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9/11/2025</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57396413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3734018" y="171258"/>
            <a:ext cx="5905886" cy="8977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rebuchet MS" pitchFamily="0" charset="0"/>
                <a:ea typeface="方正姚体" pitchFamily="0" charset="0"/>
                <a:cs typeface="Lucida Sans" pitchFamily="0" charset="0"/>
              </a:rPr>
              <a:t>Digital portfolio </a:t>
            </a:r>
            <a:endParaRPr lang="zh-CN" altLang="en-US" sz="3600" b="0"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41" name="文本框"/>
          <p:cNvSpPr>
            <a:spLocks noGrp="1"/>
          </p:cNvSpPr>
          <p:nvPr>
            <p:ph type="body" idx="1"/>
          </p:nvPr>
        </p:nvSpPr>
        <p:spPr>
          <a:xfrm rot="0">
            <a:off x="1313052" y="3153177"/>
            <a:ext cx="10327147" cy="740964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STUDENT NAME: </a:t>
            </a: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KANISHKAR. K</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REGISTER NUMBER AND NMID:222409853 AND  81AEA3FE034FEE0BA8E4783790A25ACD</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DEPARTMENT : COMPUTER SCIENCE WITH DATA SCIENCE </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COLLEGE : UNIVERSITY OF MADRAS                                                                           </a:t>
            </a: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
        <p:nvSpPr>
          <p:cNvPr id="42" name="七边形"/>
          <p:cNvSpPr>
            <a:spLocks/>
          </p:cNvSpPr>
          <p:nvPr/>
        </p:nvSpPr>
        <p:spPr>
          <a:xfrm flipH="1" rot="0">
            <a:off x="5522575" y="6042121"/>
            <a:ext cx="644620" cy="644621"/>
          </a:xfrm>
          <a:prstGeom prst="heptagon"/>
          <a:solidFill>
            <a:schemeClr val="accent1"/>
          </a:solidFill>
          <a:ln w="19050" cmpd="sng" cap="rnd">
            <a:solidFill>
              <a:srgbClr val="3A500A"/>
            </a:solidFill>
            <a:prstDash val="solid"/>
            <a:round/>
          </a:ln>
        </p:spPr>
      </p:sp>
      <p:sp>
        <p:nvSpPr>
          <p:cNvPr id="43" name="矩形"/>
          <p:cNvSpPr>
            <a:spLocks/>
          </p:cNvSpPr>
          <p:nvPr/>
        </p:nvSpPr>
        <p:spPr>
          <a:xfrm rot="0">
            <a:off x="5188056" y="4370091"/>
            <a:ext cx="1828800" cy="1828800"/>
          </a:xfrm>
          <a:prstGeom prst="rect"/>
          <a:noFill/>
          <a:ln w="12700" cmpd="sng" cap="flat">
            <a:noFill/>
            <a:prstDash val="solid"/>
            <a:miter/>
          </a:ln>
        </p:spPr>
      </p:sp>
      <p:sp>
        <p:nvSpPr>
          <p:cNvPr id="44" name="矩形"/>
          <p:cNvSpPr>
            <a:spLocks/>
          </p:cNvSpPr>
          <p:nvPr/>
        </p:nvSpPr>
        <p:spPr>
          <a:xfrm rot="0">
            <a:off x="12880824" y="398570"/>
            <a:ext cx="1828800" cy="1828800"/>
          </a:xfrm>
          <a:prstGeom prst="rect"/>
          <a:noFill/>
          <a:ln w="12700" cmpd="sng" cap="flat">
            <a:noFill/>
            <a:prstDash val="solid"/>
            <a:miter/>
          </a:ln>
        </p:spPr>
      </p:sp>
      <p:sp>
        <p:nvSpPr>
          <p:cNvPr id="45" name="七边形"/>
          <p:cNvSpPr>
            <a:spLocks/>
          </p:cNvSpPr>
          <p:nvPr/>
        </p:nvSpPr>
        <p:spPr>
          <a:xfrm rot="0">
            <a:off x="885902" y="1128707"/>
            <a:ext cx="1159667" cy="1111139"/>
          </a:xfrm>
          <a:prstGeom prst="heptagon"/>
          <a:solidFill>
            <a:srgbClr val="00B0F0"/>
          </a:solidFill>
          <a:ln w="19050" cmpd="sng" cap="rnd">
            <a:solidFill>
              <a:srgbClr val="3A500A"/>
            </a:solidFill>
            <a:prstDash val="solid"/>
            <a:round/>
          </a:ln>
        </p:spPr>
      </p:sp>
      <p:sp>
        <p:nvSpPr>
          <p:cNvPr id="46" name="七边形"/>
          <p:cNvSpPr>
            <a:spLocks/>
          </p:cNvSpPr>
          <p:nvPr/>
        </p:nvSpPr>
        <p:spPr>
          <a:xfrm rot="0">
            <a:off x="2062647" y="1069043"/>
            <a:ext cx="598304" cy="615234"/>
          </a:xfrm>
          <a:prstGeom prst="heptagon"/>
          <a:solidFill>
            <a:schemeClr val="accent3"/>
          </a:solidFill>
          <a:ln w="19050" cmpd="sng" cap="rnd">
            <a:solidFill>
              <a:srgbClr val="3A500A"/>
            </a:solidFill>
            <a:prstDash val="solid"/>
            <a:round/>
          </a:ln>
        </p:spPr>
      </p:sp>
      <p:sp>
        <p:nvSpPr>
          <p:cNvPr id="120" name="文本框"/>
          <p:cNvSpPr txBox="1">
            <a:spLocks/>
          </p:cNvSpPr>
          <p:nvPr/>
        </p:nvSpPr>
        <p:spPr>
          <a:xfrm rot="0">
            <a:off x="5471802" y="2807111"/>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1557849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zh-CN" altLang="en-US" sz="3600" b="0" i="0" u="none" strike="noStrike" kern="1200" cap="none" spc="0" baseline="0">
                <a:solidFill>
                  <a:schemeClr val="tx1"/>
                </a:solidFill>
                <a:latin typeface="Trebuchet MS" pitchFamily="0" charset="0"/>
                <a:ea typeface="方正姚体" pitchFamily="0" charset="0"/>
                <a:cs typeface="Lucida Sans" pitchFamily="0" charset="0"/>
              </a:rPr>
              <a:t>👥 END USERS IN A PORTFOLIO PROJECT </a:t>
            </a:r>
            <a:endParaRPr lang="zh-CN" altLang="en-US" sz="3600" b="0"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83" name="文本框"/>
          <p:cNvSpPr>
            <a:spLocks noGrp="1"/>
          </p:cNvSpPr>
          <p:nvPr>
            <p:ph type="body" idx="1"/>
          </p:nvPr>
        </p:nvSpPr>
        <p:spPr>
          <a:xfrm rot="0">
            <a:off x="677335" y="1378857"/>
            <a:ext cx="7353904" cy="466250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1500" b="0" i="0" u="none" strike="noStrike" kern="1200" cap="none" spc="0" baseline="0">
                <a:solidFill>
                  <a:srgbClr val="404040"/>
                </a:solidFill>
                <a:latin typeface="Trebuchet MS" pitchFamily="0" charset="0"/>
                <a:ea typeface="华文新魏" pitchFamily="0" charset="0"/>
                <a:cs typeface="Lucida Sans" pitchFamily="0" charset="0"/>
              </a:rPr>
              <a:t>
⭐A personal portfolio website is designed for multiple categories of users, each with a specific purpose:
1. Recruiters / Hiring Managers → To evaluate skills, projects, and achievements before offering jobs or internships.
2. Clients (Freelancers) → To review past work and decide whether to hire for new projects.
3. Teachers / Examiners (Academic Purpose) → To assess the portfolio as part of coursework or project submission.
4. Peers / Colleagues / Community → To view skills and collaborate on projects, networking, or sharing references.
5. General Audience / Visitors → To learn about the individual’s professional background and digital presence.</a:t>
            </a:r>
            <a:endParaRPr lang="en-US" altLang="zh-CN" sz="15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5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6269584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rebuchet MS" pitchFamily="0" charset="0"/>
                <a:ea typeface="方正姚体" pitchFamily="0" charset="0"/>
                <a:cs typeface="Lucida Sans" pitchFamily="0" charset="0"/>
              </a:rPr>
              <a:t>⚒️  Tools used</a:t>
            </a:r>
            <a:endParaRPr lang="zh-CN" altLang="en-US" sz="3600" b="0"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87" name="文本框"/>
          <p:cNvSpPr>
            <a:spLocks noGrp="1"/>
          </p:cNvSpPr>
          <p:nvPr>
            <p:ph type="body" idx="1"/>
          </p:nvPr>
        </p:nvSpPr>
        <p:spPr>
          <a:xfrm rot="0">
            <a:off x="822476" y="1741712"/>
            <a:ext cx="8324526" cy="3084286"/>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Tools are the software and platforms applied to design, develop, and present the portfolio website:
Visual Studio Code (VS Code) → Code editor for writing HTML &amp; CSS.
Google Chrome / Firefox → Browsers for testing and previewing the website.
GitHub / </a:t>
            </a: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Netlify</a:t>
            </a: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 (Optional) → Hosting platform for publishing the portfolio online.
</a:t>
            </a: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Canva</a:t>
            </a: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 / </a:t>
            </a: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Figma</a:t>
            </a: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 (Optional) → For designing logos, banners, or UI </a:t>
            </a: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mockups</a:t>
            </a: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a:t>
            </a: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67070919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0"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zh-CN" altLang="en-US" sz="3600" b="0" i="0" u="none" strike="noStrike" kern="1200" cap="none" spc="0" baseline="0">
                <a:solidFill>
                  <a:schemeClr val="tx1"/>
                </a:solidFill>
                <a:latin typeface="Trebuchet MS" pitchFamily="0" charset="0"/>
                <a:ea typeface="方正姚体" pitchFamily="0" charset="0"/>
                <a:cs typeface="Lucida Sans" pitchFamily="0" charset="0"/>
              </a:rPr>
              <a:t>🔧 Techniques Applied</a:t>
            </a:r>
            <a:endParaRPr lang="zh-CN" altLang="en-US" sz="3600" b="0"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91" name="文本框"/>
          <p:cNvSpPr>
            <a:spLocks noGrp="1"/>
          </p:cNvSpPr>
          <p:nvPr>
            <p:ph type="body" idx="1"/>
          </p:nvPr>
        </p:nvSpPr>
        <p:spPr>
          <a:xfrm rot="0">
            <a:off x="677334" y="2031999"/>
            <a:ext cx="7160380" cy="395514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Techniques represent the methods and practices used while building the portfolio website:
HTML5 → To define the structure and content (sections like About, Skills, Projects, Contact).
CSS3 → For styling, layout, and enhancing visual appeal.
Responsive Design → Ensuring the website works on desktop, tablet, and mobile devices.
Navigation Menu → Providing smooth access to different sections.
(Optional) JavaScript → For interactivity (sliders, animations, contact form validation).</a:t>
            </a: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53532752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4" name="文本框"/>
          <p:cNvSpPr>
            <a:spLocks noGrp="1"/>
          </p:cNvSpPr>
          <p:nvPr>
            <p:ph type="title"/>
          </p:nvPr>
        </p:nvSpPr>
        <p:spPr>
          <a:xfrm rot="0">
            <a:off x="570000" y="131838"/>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zh-CN" altLang="en-US" sz="3600" b="0" i="0" u="none" strike="noStrike" kern="1200" cap="none" spc="0" baseline="0">
                <a:solidFill>
                  <a:schemeClr val="accent1"/>
                </a:solidFill>
                <a:latin typeface="Trebuchet MS" pitchFamily="0" charset="0"/>
                <a:ea typeface="方正姚体" pitchFamily="0" charset="0"/>
                <a:cs typeface="Lucida Sans" pitchFamily="0" charset="0"/>
              </a:rPr>
              <a:t>🎨 </a:t>
            </a:r>
            <a:r>
              <a:rPr lang="en-US" altLang="zh-CN" sz="3600" b="0" i="0" u="none" strike="noStrike" kern="1200" cap="none" spc="0" baseline="0">
                <a:solidFill>
                  <a:schemeClr val="tx1"/>
                </a:solidFill>
                <a:latin typeface="Trebuchet MS" pitchFamily="0" charset="0"/>
                <a:ea typeface="方正姚体" pitchFamily="0" charset="0"/>
                <a:cs typeface="Lucida Sans" pitchFamily="0" charset="0"/>
              </a:rPr>
              <a:t>PORTFOLIO DESIGN AND LAYOUT </a:t>
            </a:r>
            <a:endParaRPr lang="zh-CN" altLang="en-US" sz="36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95" name="文本框"/>
          <p:cNvSpPr>
            <a:spLocks noGrp="1"/>
          </p:cNvSpPr>
          <p:nvPr>
            <p:ph type="body" idx="1"/>
          </p:nvPr>
        </p:nvSpPr>
        <p:spPr>
          <a:xfrm rot="0">
            <a:off x="908666" y="931334"/>
            <a:ext cx="7340286" cy="617805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The design and layout of the portfolio project aim to provide a clean, professional, and user-friendly experience. The website ensures smooth navigation, balanced visual appeal, and responsiveness across multiple device such as desktops, tablets, and smartphones.                                                          ⭐1. Digital principal </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The portfolio website is designed based on the following principles:
Simplicity → Minimalist design with clear sections and clutter-free presentation.
Consistency → Uniform use of fonts, </a:t>
            </a: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colors</a:t>
            </a: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 spacing, and alignment across all pages.
Readability → Proper use of headings, subheadings, font sizes, and text contrast for better readability.
Responsiveness → Adaptive layouts for seamless viewing on different screen sizes.
Visual Appeal → Balanced combination of images, icons, and </a:t>
            </a: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color</a:t>
            </a: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 schemes to enhance presentation. </a:t>
            </a: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79915499"/>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文本框" descr="Double tap to add title&#13;"/>
          <p:cNvSpPr>
            <a:spLocks noGrp="1"/>
          </p:cNvSpPr>
          <p:nvPr>
            <p:ph type="title"/>
          </p:nvPr>
        </p:nvSpPr>
        <p:spPr>
          <a:xfrm flipV="1" rot="0">
            <a:off x="4336143" y="-8732762"/>
            <a:ext cx="8596670" cy="248436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36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99" name="文本框"/>
          <p:cNvSpPr>
            <a:spLocks noGrp="1"/>
          </p:cNvSpPr>
          <p:nvPr>
            <p:ph type="body" idx="1"/>
          </p:nvPr>
        </p:nvSpPr>
        <p:spPr>
          <a:xfrm rot="0">
            <a:off x="641049" y="677333"/>
            <a:ext cx="8345714" cy="5351936"/>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9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2.Layout Structure                                                                                                                            The portfolio website is divided into multiple sections for better organization:
Header / Navigation Bar → Displays the individual’s name/logo and provides quick navigation links (Home, About, Projects, Contact).
Home / Introduction Section → A welcome message, professional tagline, and profile picture.
About Me Section → Personal background, academic details, and technical skills.
Skills Section → Showcased using lists, icons, or graphical elements (skill bars/charts).
Projects Section → Highlights academic and technical projects with descriptions, images, and links (GitHub/live demo).
Resume Section (Optional) → Allows users to view or download a professional resume.
Contact Section → Provides email, phone number, social media links, or a contact form.
Footer → Contains copyright details, quick navigation links, and acknowledgements.</a:t>
            </a:r>
            <a:endParaRPr lang="zh-CN" altLang="en-US" sz="17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18737247"/>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2" name="文本框"/>
          <p:cNvSpPr>
            <a:spLocks noGrp="1"/>
          </p:cNvSpPr>
          <p:nvPr>
            <p:ph type="body" idx="1"/>
          </p:nvPr>
        </p:nvSpPr>
        <p:spPr>
          <a:xfrm rot="0">
            <a:off x="647096" y="902892"/>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3. Layout Techniques Used
The following web design techniques have been applied to ensure functionality and responsiveness:
HTML5 → To divide the portfolio into semantic sections (header, </a:t>
            </a: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nav</a:t>
            </a: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 section, footer).
CSS3 (Flexbox &amp; Grid) → For structured alignment of elements in rows and columns.
Media Queries → To optimize design for multiple devices (mobile, tablet, desktop).
Navigation Design → Includes sticky navigation, smooth scrolling, and hover effects for better user interaction.</a:t>
            </a: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717883783"/>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zh-CN" altLang="en-US" sz="3600" b="0" i="0" u="none" strike="noStrike" kern="1200" cap="none" spc="0" baseline="0">
                <a:solidFill>
                  <a:schemeClr val="tx1"/>
                </a:solidFill>
                <a:latin typeface="Trebuchet MS" pitchFamily="0" charset="0"/>
                <a:ea typeface="方正姚体" pitchFamily="0" charset="0"/>
                <a:cs typeface="Lucida Sans" pitchFamily="0" charset="0"/>
              </a:rPr>
              <a:t>📂 FEATURES AND FUNCTIONALITIES</a:t>
            </a:r>
            <a:endParaRPr lang="zh-CN" altLang="en-US" sz="3600" b="0"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106"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90000"/>
              </a:lnSpc>
              <a:spcBef>
                <a:spcPts val="1000"/>
              </a:spcBef>
              <a:spcAft>
                <a:spcPts val="0"/>
              </a:spcAft>
              <a:buClr>
                <a:schemeClr val="accent1"/>
              </a:buClr>
              <a:buSzPct val="80000"/>
              <a:buFont typeface="Wingdings 3" pitchFamily="0" charset="2"/>
              <a:buChar char=""/>
            </a:pPr>
            <a:r>
              <a:rPr lang="zh-CN" altLang="en-US" sz="1800" b="0" i="0" u="none" strike="noStrike" kern="1200" cap="none" spc="0" baseline="0">
                <a:solidFill>
                  <a:srgbClr val="404040"/>
                </a:solidFill>
                <a:latin typeface="Trebuchet MS" pitchFamily="0" charset="0"/>
                <a:ea typeface="华文新魏" pitchFamily="0" charset="0"/>
                <a:cs typeface="Lucida Sans" pitchFamily="0" charset="0"/>
              </a:rPr>
              <a:t>🔹 Features
User-Friendly Interface → Clean and professional design for smooth navigation.
Responsive Design → Works seamlessly on desktops, tablets, and mobiles.
Navigation Menu → Quick access to different sections (About, Projects, Contact).
About Section → Displays personal background, education, and career details.
Skills Section → Showcases technical and soft skills.
Projects Showcase → Portfolio of completed projects with descriptions and links.
Resume Integration → Option to view or download resume (optional).
Contact Section → Email, phone number, LinkedIn, GitHub links.
Footer Section → Copyright and acknowledgements.</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9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906753797"/>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rot="0">
            <a:off x="677334" y="1596571"/>
            <a:ext cx="8551333" cy="444479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zh-CN" altLang="en-US" sz="1800" b="0" i="0" u="none" strike="noStrike" kern="1200" cap="none" spc="0" baseline="0">
                <a:solidFill>
                  <a:srgbClr val="404040"/>
                </a:solidFill>
                <a:latin typeface="Trebuchet MS" pitchFamily="0" charset="0"/>
                <a:ea typeface="华文新魏" pitchFamily="0" charset="0"/>
                <a:cs typeface="Lucida Sans" pitchFamily="0" charset="0"/>
              </a:rPr>
              <a:t>🔹 Functionality
Interactive Navigation → Smooth scrolling and clickable links.
Hyperlinks → GitHub repositories, LinkedIn, or project demo links.
Responsive Layout → CSS Flexbox, Grid, and media queries for mobile-friendly design.
Contact Form (Optional) → Direct message option for recruiters/clients.
Hover Effects &amp; Animations → Enhances interactivity.
Cross-Browser Compatibility → Works across Chrome, Firefox, Edge, etc.</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942883630"/>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2" name="文本框"/>
          <p:cNvSpPr>
            <a:spLocks noGrp="1"/>
          </p:cNvSpPr>
          <p:nvPr>
            <p:ph type="title"/>
          </p:nvPr>
        </p:nvSpPr>
        <p:spPr>
          <a:xfrm rot="0">
            <a:off x="858763" y="113695"/>
            <a:ext cx="8140095" cy="82973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rebuchet MS" pitchFamily="0" charset="0"/>
                <a:ea typeface="方正姚体" pitchFamily="0" charset="0"/>
                <a:cs typeface="Lucida Sans" pitchFamily="0" charset="0"/>
              </a:rPr>
              <a:t>RESULTS AND SCREENSHOT </a:t>
            </a:r>
            <a:endParaRPr lang="zh-CN" altLang="en-US" sz="3600" b="0" i="0" u="none" strike="noStrike" kern="1200" cap="none" spc="0" baseline="0">
              <a:solidFill>
                <a:schemeClr val="tx1"/>
              </a:solidFill>
              <a:latin typeface="Trebuchet MS" pitchFamily="0" charset="0"/>
              <a:ea typeface="方正姚体" pitchFamily="0" charset="0"/>
              <a:cs typeface="Lucida Sans" pitchFamily="0" charset="0"/>
            </a:endParaRPr>
          </a:p>
        </p:txBody>
      </p:sp>
      <p:pic>
        <p:nvPicPr>
          <p:cNvPr id="113" name="图片"/>
          <p:cNvPicPr>
            <a:picLocks noChangeAspect="1"/>
          </p:cNvPicPr>
          <p:nvPr/>
        </p:nvPicPr>
        <p:blipFill>
          <a:blip r:embed="rId1" cstate="print"/>
          <a:stretch>
            <a:fillRect/>
          </a:stretch>
        </p:blipFill>
        <p:spPr>
          <a:xfrm rot="0">
            <a:off x="4047146" y="2015445"/>
            <a:ext cx="3427709" cy="3881436"/>
          </a:xfrm>
          <a:prstGeom prst="rect"/>
          <a:noFill/>
          <a:ln w="12700" cmpd="sng" cap="flat">
            <a:noFill/>
            <a:prstDash val="solid"/>
            <a:miter/>
          </a:ln>
        </p:spPr>
      </p:pic>
    </p:spTree>
    <p:extLst>
      <p:ext uri="{BB962C8B-B14F-4D97-AF65-F5344CB8AC3E}">
        <p14:creationId xmlns:p14="http://schemas.microsoft.com/office/powerpoint/2010/main" val="204913929"/>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6"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rebuchet MS" pitchFamily="0" charset="0"/>
                <a:ea typeface="方正姚体" pitchFamily="0" charset="0"/>
                <a:cs typeface="Lucida Sans" pitchFamily="0" charset="0"/>
              </a:rPr>
              <a:t>✅CONCLUSION </a:t>
            </a:r>
            <a:endParaRPr lang="zh-CN" altLang="en-US" sz="3600" b="1"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117" name="文本框"/>
          <p:cNvSpPr>
            <a:spLocks noGrp="1"/>
          </p:cNvSpPr>
          <p:nvPr>
            <p:ph type="body" idx="1"/>
          </p:nvPr>
        </p:nvSpPr>
        <p:spPr>
          <a:xfrm rot="0">
            <a:off x="157238" y="1930399"/>
            <a:ext cx="8793237" cy="405674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The Portfolio Project demonstrates how HTML and CSS can be effectively used to design a responsive, interactive, and professional website. The portfolio serves as a digital resume, allowing individuals to showcase their profile, skills, and projects in an organized way.
It meets the objectives of providing:
A user-friendly platform for self-presentation.
A responsive design that works on all devices.
A professional digital identity for recruiters, clients, and academic evaluators.
This project not only reflects the candidate’s personal and professional details but also highlights their front-end development skills, contributing to academic, career, and professional growth.</a:t>
            </a: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20559311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236060" y="1402265"/>
            <a:ext cx="3289903" cy="36933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rebuchet MS" pitchFamily="0" charset="0"/>
                <a:ea typeface="方正姚体" pitchFamily="0" charset="0"/>
                <a:cs typeface="Lucida Sans" pitchFamily="0" charset="0"/>
              </a:rPr>
              <a:t>PROJECT TITLE </a:t>
            </a:r>
            <a:endParaRPr lang="zh-CN" altLang="en-US" sz="3200" b="0"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50" name="矩形"/>
          <p:cNvSpPr>
            <a:spLocks/>
          </p:cNvSpPr>
          <p:nvPr/>
        </p:nvSpPr>
        <p:spPr>
          <a:xfrm rot="0">
            <a:off x="1881013" y="3429000"/>
            <a:ext cx="5858625" cy="646330"/>
          </a:xfrm>
          <a:prstGeom prst="rect"/>
          <a:solidFill>
            <a:srgbClr val="FFFFFF"/>
          </a:solidFill>
          <a:ln w="19050" cmpd="sng" cap="rnd">
            <a:solidFill>
              <a:srgbClr val="90C226"/>
            </a:solidFill>
            <a:prstDash val="solid"/>
            <a:round/>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zh-CN" altLang="en-US" sz="18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Crafting My Di</a:t>
            </a: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g</a:t>
            </a: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ital</a:t>
            </a: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 Identity – A Responsive Portfolio Website”</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05407481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677334" y="1052286"/>
            <a:ext cx="5781523" cy="37011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rebuchet MS" pitchFamily="0" charset="0"/>
                <a:ea typeface="方正姚体" pitchFamily="0" charset="0"/>
                <a:cs typeface="Lucida Sans" pitchFamily="0" charset="0"/>
              </a:rPr>
              <a:t>AGENDA </a:t>
            </a:r>
            <a:endParaRPr lang="zh-CN" altLang="en-US" sz="3200" b="1"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54" name="文本框"/>
          <p:cNvSpPr>
            <a:spLocks noGrp="1"/>
          </p:cNvSpPr>
          <p:nvPr>
            <p:ph type="body" idx="1"/>
          </p:nvPr>
        </p:nvSpPr>
        <p:spPr>
          <a:xfrm rot="0">
            <a:off x="3640667" y="2358571"/>
            <a:ext cx="6434665" cy="382209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1.Problem statement </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2.Project overview </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3.End users</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4.Tools and Technologies </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5.Portfolio design and Layout </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6.Features and Functionality </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7. Result and Screenshot </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8.Conclusion </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9.Github link</a:t>
            </a: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pic>
        <p:nvPicPr>
          <p:cNvPr id="55" name="图片"/>
          <p:cNvPicPr>
            <a:picLocks noChangeAspect="1"/>
          </p:cNvPicPr>
          <p:nvPr/>
        </p:nvPicPr>
        <p:blipFill>
          <a:blip r:embed="rId1" cstate="print"/>
          <a:stretch>
            <a:fillRect/>
          </a:stretch>
        </p:blipFill>
        <p:spPr>
          <a:xfrm rot="0">
            <a:off x="189923" y="4050850"/>
            <a:ext cx="1494915" cy="2699345"/>
          </a:xfrm>
          <a:prstGeom prst="rect"/>
          <a:noFill/>
          <a:ln w="12700" cmpd="sng" cap="flat">
            <a:noFill/>
            <a:prstDash val="solid"/>
            <a:miter/>
          </a:ln>
        </p:spPr>
      </p:pic>
    </p:spTree>
    <p:extLst>
      <p:ext uri="{BB962C8B-B14F-4D97-AF65-F5344CB8AC3E}">
        <p14:creationId xmlns:p14="http://schemas.microsoft.com/office/powerpoint/2010/main" val="40500140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2126495" y="-1486286"/>
            <a:ext cx="9870572" cy="568818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br>
              <a:rPr lang="zh-CN" altLang="en-US" sz="3600" b="0" i="0" u="none" strike="noStrike" kern="1200" cap="none" spc="0" baseline="0">
                <a:solidFill>
                  <a:schemeClr val="tx1"/>
                </a:solidFill>
                <a:latin typeface="Trebuchet MS" pitchFamily="0" charset="0"/>
                <a:ea typeface="方正姚体" pitchFamily="0" charset="0"/>
                <a:cs typeface="Lucida Sans" pitchFamily="0" charset="0"/>
              </a:rPr>
            </a:br>
            <a:br>
              <a:rPr lang="zh-CN" altLang="en-US" sz="3600" b="0" i="0" u="none" strike="noStrike" kern="1200" cap="none" spc="0" baseline="0">
                <a:solidFill>
                  <a:schemeClr val="tx1"/>
                </a:solidFill>
                <a:latin typeface="Trebuchet MS" pitchFamily="0" charset="0"/>
                <a:ea typeface="方正姚体" pitchFamily="0" charset="0"/>
                <a:cs typeface="Lucida Sans" pitchFamily="0" charset="0"/>
              </a:rPr>
            </a:br>
            <a:br>
              <a:rPr lang="zh-CN" altLang="en-US" sz="3600" b="0" i="0" u="none" strike="noStrike" kern="1200" cap="none" spc="0" baseline="0">
                <a:solidFill>
                  <a:schemeClr val="tx1"/>
                </a:solidFill>
                <a:latin typeface="Trebuchet MS" pitchFamily="0" charset="0"/>
                <a:ea typeface="方正姚体" pitchFamily="0" charset="0"/>
                <a:cs typeface="Lucida Sans" pitchFamily="0" charset="0"/>
              </a:rPr>
            </a:br>
            <a:br>
              <a:rPr lang="zh-CN" altLang="en-US" sz="3600" b="0" i="0" u="none" strike="noStrike" kern="1200" cap="none" spc="0" baseline="0">
                <a:solidFill>
                  <a:schemeClr val="tx1"/>
                </a:solidFill>
                <a:latin typeface="Trebuchet MS" pitchFamily="0" charset="0"/>
                <a:ea typeface="方正姚体" pitchFamily="0" charset="0"/>
                <a:cs typeface="Lucida Sans" pitchFamily="0" charset="0"/>
              </a:rPr>
            </a:br>
            <a:r>
              <a:rPr lang="zh-CN" altLang="en-US" sz="3600" b="0" i="0" u="none" strike="noStrike" kern="1200" cap="none" spc="0" baseline="0">
                <a:solidFill>
                  <a:schemeClr val="tx1"/>
                </a:solidFill>
                <a:latin typeface="Trebuchet MS" pitchFamily="0" charset="0"/>
                <a:ea typeface="方正姚体" pitchFamily="0" charset="0"/>
                <a:cs typeface="Lucida Sans" pitchFamily="0" charset="0"/>
              </a:rPr>
              <a:t>💡PROBLEM STATEMENT </a:t>
            </a:r>
            <a:endParaRPr lang="zh-CN" altLang="en-US" sz="3600" b="0"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59" name="矩形"/>
          <p:cNvSpPr>
            <a:spLocks/>
          </p:cNvSpPr>
          <p:nvPr/>
        </p:nvSpPr>
        <p:spPr>
          <a:xfrm rot="0">
            <a:off x="1064382" y="1443841"/>
            <a:ext cx="792238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In the modern digital era, presenting one’s professional identity has moved beyond traditional paper resumes. Employers and organizations expect candidates to showcase not only their qualifications but also their practical skills, creativity, and digital presence. Conventional resumes are often static, text-heavy, and lack interactivity, making it difficult for recruiters to evaluate real potential.
A personal portfolio website bridges this gap by offering a dynamic, visually appealing, and accessible platform where individuals can highlight their technical expertise, academic background, projects, and achievements in a structured manner. By creating a responsive portfolio website using HTML and CSS, this project aims to provide an interactive medium for candidates to present their profile and work in a professional format that leaves a lasting impression on recruiters and collaborators.</a:t>
            </a: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5891717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362857" y="1015999"/>
            <a:ext cx="8911145" cy="91439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zh-CN" altLang="en-US" sz="3600" b="0" i="0" u="none" strike="noStrike" kern="1200" cap="none" spc="0" baseline="0">
                <a:solidFill>
                  <a:schemeClr val="tx1"/>
                </a:solidFill>
                <a:latin typeface="Trebuchet MS" pitchFamily="0" charset="0"/>
                <a:ea typeface="方正姚体" pitchFamily="0" charset="0"/>
                <a:cs typeface="Lucida Sans" pitchFamily="0" charset="0"/>
              </a:rPr>
              <a:t>📖 PROJECT OVERVIEW –PORTFOLIO WEBSITE </a:t>
            </a:r>
            <a:endParaRPr lang="zh-CN" altLang="en-US" sz="3600" b="0"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63" name="文本框"/>
          <p:cNvSpPr>
            <a:spLocks noGrp="1"/>
          </p:cNvSpPr>
          <p:nvPr>
            <p:ph type="body" idx="1"/>
          </p:nvPr>
        </p:nvSpPr>
        <p:spPr>
          <a:xfrm rot="0">
            <a:off x="677334" y="3079827"/>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A Portfolio Project is a digital platform that highlights an individual’s skills, achievements, projects, and experiences in an engaging and structured manner. Unlike traditional resumes, a portfolio acts as an interactive resume, providing recruiters, clients, and evaluators with a clear understanding of the candidate’s capabilities.</a:t>
            </a: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45840763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title"/>
          </p:nvPr>
        </p:nvSpPr>
        <p:spPr>
          <a:xfrm rot="0">
            <a:off x="677334" y="609600"/>
            <a:ext cx="8273142" cy="672494"/>
          </a:xfrm>
          <a:prstGeom prst="rect"/>
          <a:noFill/>
          <a:ln w="12700" cmpd="sng" cap="flat">
            <a:noFill/>
            <a:prstDash val="solid"/>
            <a:miter/>
          </a:ln>
        </p:spPr>
        <p:txBody>
          <a:bodyPr vert="horz" wrap="square" lIns="91440" tIns="45720" rIns="91440" bIns="45720" anchor="t" anchorCtr="0">
            <a:prstTxWarp prst="textNoShape"/>
          </a:bodyPr>
          <a:lstStyle/>
          <a:p>
            <a:pPr marL="571500" indent="-571500" algn="l">
              <a:lnSpc>
                <a:spcPct val="100000"/>
              </a:lnSpc>
              <a:spcBef>
                <a:spcPts val="0"/>
              </a:spcBef>
              <a:spcAft>
                <a:spcPts val="0"/>
              </a:spcAft>
              <a:buFont typeface="Arial" pitchFamily="34" charset="0"/>
              <a:buChar char="•"/>
            </a:pPr>
            <a:r>
              <a:rPr lang="en-US" altLang="zh-CN" sz="3600" b="1" i="0" u="none" strike="noStrike" kern="1200" cap="none" spc="0" baseline="0">
                <a:solidFill>
                  <a:schemeClr val="tx1"/>
                </a:solidFill>
                <a:latin typeface="Trebuchet MS" pitchFamily="0" charset="0"/>
                <a:ea typeface="方正姚体" pitchFamily="0" charset="0"/>
                <a:cs typeface="Lucida Sans" pitchFamily="0" charset="0"/>
              </a:rPr>
              <a:t>Purpose of the project </a:t>
            </a:r>
            <a:endParaRPr lang="zh-CN" altLang="en-US" sz="3600" b="1"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67" name="文本框"/>
          <p:cNvSpPr>
            <a:spLocks noGrp="1"/>
          </p:cNvSpPr>
          <p:nvPr>
            <p:ph type="body" idx="1"/>
          </p:nvPr>
        </p:nvSpPr>
        <p:spPr>
          <a:xfrm rot="0">
            <a:off x="677334" y="2273905"/>
            <a:ext cx="9192380" cy="278190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To create a personal portfolio website that reflects professional identity.
To present academic, technical, and creative work in a well-organized format.
To attract recruiters, clients, and collaborators by showcasing strengths effectively.
To demonstrate web development skills using HTML and CSS (with optional JavaScript).</a:t>
            </a: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52407363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677333" y="609600"/>
            <a:ext cx="8708571" cy="660399"/>
          </a:xfrm>
          <a:prstGeom prst="rect"/>
          <a:noFill/>
          <a:ln w="12700" cmpd="sng" cap="flat">
            <a:noFill/>
            <a:prstDash val="solid"/>
            <a:miter/>
          </a:ln>
        </p:spPr>
        <p:txBody>
          <a:bodyPr vert="horz" wrap="square" lIns="91440" tIns="45720" rIns="91440" bIns="45720" anchor="t" anchorCtr="0">
            <a:prstTxWarp prst="textNoShape"/>
          </a:bodyPr>
          <a:lstStyle/>
          <a:p>
            <a:pPr marL="571500" indent="-57150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rebuchet MS" pitchFamily="0" charset="0"/>
                <a:ea typeface="方正姚体" pitchFamily="0" charset="0"/>
                <a:cs typeface="Lucida Sans" pitchFamily="0" charset="0"/>
              </a:rPr>
              <a:t>Key features of the portfolio website </a:t>
            </a:r>
            <a:endParaRPr lang="zh-CN" altLang="en-US" sz="3600" b="0"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71" name="文本框"/>
          <p:cNvSpPr>
            <a:spLocks noGrp="1"/>
          </p:cNvSpPr>
          <p:nvPr>
            <p:ph type="body" idx="1"/>
          </p:nvPr>
        </p:nvSpPr>
        <p:spPr>
          <a:xfrm rot="0">
            <a:off x="677333" y="1378857"/>
            <a:ext cx="9494761" cy="466250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
1. Home Page / Introduction → A brief introduction and tagline.
2. About Me Section → Education, personal background, and skills.
3. Projects Section → List of completed projects with details, images, and links.
4. Skills Section → Technical expertise and soft skills.
5. Resume / CV → Downloadable or viewable resume.
6. Contact Section → Email, LinkedIn, GitHub, or contact form.</a:t>
            </a:r>
            <a:endParaRPr lang="zh-CN" altLang="en-US" sz="17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0091273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571500" indent="-57150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rebuchet MS" pitchFamily="0" charset="0"/>
                <a:ea typeface="方正姚体" pitchFamily="0" charset="0"/>
                <a:cs typeface="Lucida Sans" pitchFamily="0" charset="0"/>
              </a:rPr>
              <a:t>End users </a:t>
            </a:r>
            <a:endParaRPr lang="zh-CN" altLang="en-US" sz="3600" b="0"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75" name="文本框"/>
          <p:cNvSpPr>
            <a:spLocks noGrp="1"/>
          </p:cNvSpPr>
          <p:nvPr>
            <p:ph type="body" idx="1"/>
          </p:nvPr>
        </p:nvSpPr>
        <p:spPr>
          <a:xfrm rot="0">
            <a:off x="677334" y="2160589"/>
            <a:ext cx="8596668" cy="212112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Recruiters &amp; Employers → To assess skills and suitability for job roles.
Clients → To review past work before offering projects.
Teachers / Examiners → For academic evaluation.
Peers &amp; Community → For networking and collaboration opportunities.</a:t>
            </a: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48879017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571500" indent="-57150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rebuchet MS" pitchFamily="0" charset="0"/>
                <a:ea typeface="方正姚体" pitchFamily="0" charset="0"/>
                <a:cs typeface="Lucida Sans" pitchFamily="0" charset="0"/>
              </a:rPr>
              <a:t>Technologies used</a:t>
            </a:r>
            <a:endParaRPr lang="zh-CN" altLang="en-US" sz="3600" b="0"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79" name="文本框"/>
          <p:cNvSpPr>
            <a:spLocks noGrp="1"/>
          </p:cNvSpPr>
          <p:nvPr>
            <p:ph type="body" idx="1"/>
          </p:nvPr>
        </p:nvSpPr>
        <p:spPr>
          <a:xfrm rot="0">
            <a:off x="677334" y="2160589"/>
            <a:ext cx="8067523" cy="276701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HTML5 → For website structure and content.
CSS3 → For styling, design, and responsiveness.
(Optional) JavaScript → For interactivity (animations, sliders, form validation).</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334804681"/>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Digital portfolio </dc:title>
  <dc:creator>Vedhavalli Saravanan</dc:creator>
  <cp:lastModifiedBy>root</cp:lastModifiedBy>
  <cp:revision>3</cp:revision>
  <dcterms:created xsi:type="dcterms:W3CDTF">2025-09-05T14:00:47Z</dcterms:created>
  <dcterms:modified xsi:type="dcterms:W3CDTF">2025-09-11T07:51:19Z</dcterms:modified>
</cp:coreProperties>
</file>