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3" r:id="rId3"/>
    <p:sldId id="259" r:id="rId4"/>
    <p:sldId id="258"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B9252-47D5-4306-9535-8D3EE6917F6F}">
          <p14:sldIdLst>
            <p14:sldId id="256"/>
            <p14:sldId id="273"/>
            <p14:sldId id="259"/>
            <p14:sldId id="258"/>
            <p14:sldId id="260"/>
            <p14:sldId id="261"/>
            <p14:sldId id="262"/>
            <p14:sldId id="263"/>
            <p14:sldId id="264"/>
            <p14:sldId id="265"/>
            <p14:sldId id="266"/>
            <p14:sldId id="268"/>
            <p14:sldId id="267"/>
            <p14:sldId id="269"/>
            <p14:sldId id="270"/>
            <p14:sldId id="271"/>
            <p14:sldId id="272"/>
          </p14:sldIdLst>
        </p14:section>
        <p14:section name="Untitled Section" id="{784861DA-3B3A-43D2-B9CF-E21FBA4C65F0}">
          <p14:sldIdLst/>
        </p14:section>
        <p14:section name="Untitled Section" id="{ED0839EF-DC24-43AB-900D-A0FE7C7590C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384396923019053E-2"/>
          <c:y val="0.10875908675450587"/>
          <c:w val="0.90594824992006617"/>
          <c:h val="0.67036616265008997"/>
        </c:manualLayout>
      </c:layout>
      <c:areaChart>
        <c:grouping val="standard"/>
        <c:varyColors val="0"/>
        <c:ser>
          <c:idx val="0"/>
          <c:order val="0"/>
          <c:tx>
            <c:strRef>
              <c:f>Sheet1!$B$1</c:f>
              <c:strCache>
                <c:ptCount val="1"/>
                <c:pt idx="0">
                  <c:v>CHARGING VOLTAGE</c:v>
                </c:pt>
              </c:strCache>
            </c:strRef>
          </c:tx>
          <c:spPr>
            <a:solidFill>
              <a:schemeClr val="accent1"/>
            </a:solidFill>
            <a:ln>
              <a:noFill/>
            </a:ln>
            <a:effectLst/>
          </c:spPr>
          <c:cat>
            <c:numRef>
              <c:f>Sheet1!$A$2:$A$11</c:f>
              <c:numCache>
                <c:formatCode>0%</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750</c:v>
                </c:pt>
                <c:pt idx="1">
                  <c:v>750</c:v>
                </c:pt>
                <c:pt idx="2">
                  <c:v>750</c:v>
                </c:pt>
                <c:pt idx="3">
                  <c:v>700</c:v>
                </c:pt>
                <c:pt idx="4">
                  <c:v>650</c:v>
                </c:pt>
                <c:pt idx="5">
                  <c:v>600</c:v>
                </c:pt>
                <c:pt idx="6">
                  <c:v>550</c:v>
                </c:pt>
                <c:pt idx="7">
                  <c:v>150</c:v>
                </c:pt>
                <c:pt idx="8">
                  <c:v>120</c:v>
                </c:pt>
                <c:pt idx="9">
                  <c:v>120</c:v>
                </c:pt>
              </c:numCache>
            </c:numRef>
          </c:val>
          <c:extLst>
            <c:ext xmlns:c16="http://schemas.microsoft.com/office/drawing/2014/chart" uri="{C3380CC4-5D6E-409C-BE32-E72D297353CC}">
              <c16:uniqueId val="{00000000-82DC-4A71-AD9C-47B4F63A3A5B}"/>
            </c:ext>
          </c:extLst>
        </c:ser>
        <c:dLbls>
          <c:showLegendKey val="0"/>
          <c:showVal val="0"/>
          <c:showCatName val="0"/>
          <c:showSerName val="0"/>
          <c:showPercent val="0"/>
          <c:showBubbleSize val="0"/>
        </c:dLbls>
        <c:axId val="2040868079"/>
        <c:axId val="2040866415"/>
      </c:areaChart>
      <c:catAx>
        <c:axId val="2040868079"/>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866415"/>
        <c:crosses val="autoZero"/>
        <c:auto val="1"/>
        <c:lblAlgn val="ctr"/>
        <c:lblOffset val="100"/>
        <c:noMultiLvlLbl val="0"/>
      </c:catAx>
      <c:valAx>
        <c:axId val="2040866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86807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2CBD9-0B96-43F3-9A4E-37BEE0941358}" type="doc">
      <dgm:prSet loTypeId="urn:microsoft.com/office/officeart/2005/8/layout/cycle8" loCatId="cycle" qsTypeId="urn:microsoft.com/office/officeart/2005/8/quickstyle/simple1" qsCatId="simple" csTypeId="urn:microsoft.com/office/officeart/2005/8/colors/accent1_2" csCatId="accent1" phldr="1"/>
      <dgm:spPr/>
    </dgm:pt>
    <dgm:pt modelId="{F5978FDD-3822-4A37-B022-F464BD46F455}">
      <dgm:prSet phldrT="[Text]" phldr="1"/>
      <dgm:spPr>
        <a:blipFill rotWithShape="0">
          <a:blip xmlns:r="http://schemas.openxmlformats.org/officeDocument/2006/relationships" r:embed="rId1"/>
          <a:srcRect/>
          <a:stretch>
            <a:fillRect t="-55000" b="-55000"/>
          </a:stretch>
        </a:blipFill>
        <a:ln>
          <a:solidFill>
            <a:schemeClr val="tx1"/>
          </a:solidFill>
        </a:ln>
      </dgm:spPr>
      <dgm:t>
        <a:bodyPr/>
        <a:lstStyle/>
        <a:p>
          <a:endParaRPr lang="en-IN" dirty="0">
            <a:solidFill>
              <a:schemeClr val="bg1"/>
            </a:solidFill>
          </a:endParaRPr>
        </a:p>
      </dgm:t>
    </dgm:pt>
    <dgm:pt modelId="{10859B50-4182-4AD9-B1C7-020C2913699D}" type="parTrans" cxnId="{8F144A24-3CEB-4073-BB81-ECA28E546B91}">
      <dgm:prSet/>
      <dgm:spPr/>
      <dgm:t>
        <a:bodyPr/>
        <a:lstStyle/>
        <a:p>
          <a:endParaRPr lang="en-IN"/>
        </a:p>
      </dgm:t>
    </dgm:pt>
    <dgm:pt modelId="{3C3D7B81-C775-4EF5-96C7-82DC6CDD9348}" type="sibTrans" cxnId="{8F144A24-3CEB-4073-BB81-ECA28E546B91}">
      <dgm:prSet/>
      <dgm:spPr/>
      <dgm:t>
        <a:bodyPr/>
        <a:lstStyle/>
        <a:p>
          <a:endParaRPr lang="en-IN"/>
        </a:p>
      </dgm:t>
    </dgm:pt>
    <dgm:pt modelId="{496C7CD2-3871-40C6-AF80-231639DF76C2}">
      <dgm:prSet phldrT="[Text]" phldr="1"/>
      <dgm:spPr>
        <a:blipFill rotWithShape="0">
          <a:blip xmlns:r="http://schemas.openxmlformats.org/officeDocument/2006/relationships" r:embed="rId1"/>
          <a:srcRect/>
          <a:stretch>
            <a:fillRect t="-55000" b="-55000"/>
          </a:stretch>
        </a:blipFill>
      </dgm:spPr>
      <dgm:t>
        <a:bodyPr/>
        <a:lstStyle/>
        <a:p>
          <a:endParaRPr lang="en-IN" dirty="0">
            <a:solidFill>
              <a:schemeClr val="bg1"/>
            </a:solidFill>
          </a:endParaRPr>
        </a:p>
      </dgm:t>
    </dgm:pt>
    <dgm:pt modelId="{C591E8D5-F9B7-4200-95DB-4A09BE5DC9EB}" type="parTrans" cxnId="{1FCF0A6B-2F48-470D-BBD4-4D5377B9A2C9}">
      <dgm:prSet/>
      <dgm:spPr/>
      <dgm:t>
        <a:bodyPr/>
        <a:lstStyle/>
        <a:p>
          <a:endParaRPr lang="en-IN"/>
        </a:p>
      </dgm:t>
    </dgm:pt>
    <dgm:pt modelId="{065952D5-26A3-41DE-9CC6-B44CE92C0F24}" type="sibTrans" cxnId="{1FCF0A6B-2F48-470D-BBD4-4D5377B9A2C9}">
      <dgm:prSet/>
      <dgm:spPr/>
      <dgm:t>
        <a:bodyPr/>
        <a:lstStyle/>
        <a:p>
          <a:endParaRPr lang="en-IN"/>
        </a:p>
      </dgm:t>
    </dgm:pt>
    <dgm:pt modelId="{9EB481DC-B766-46A2-AD74-32D1828D02A7}">
      <dgm:prSet phldrT="[Text]" phldr="1"/>
      <dgm:spPr>
        <a:blipFill rotWithShape="0">
          <a:blip xmlns:r="http://schemas.openxmlformats.org/officeDocument/2006/relationships" r:embed="rId1"/>
          <a:srcRect/>
          <a:stretch>
            <a:fillRect t="-55000" b="-55000"/>
          </a:stretch>
        </a:blipFill>
      </dgm:spPr>
      <dgm:t>
        <a:bodyPr/>
        <a:lstStyle/>
        <a:p>
          <a:endParaRPr lang="en-IN" dirty="0">
            <a:solidFill>
              <a:schemeClr val="bg1"/>
            </a:solidFill>
          </a:endParaRPr>
        </a:p>
      </dgm:t>
    </dgm:pt>
    <dgm:pt modelId="{F6AF1F2D-AC9D-4A63-AA89-66BA83982831}" type="parTrans" cxnId="{3570C001-AD16-46F4-80C8-4424A9C38CCA}">
      <dgm:prSet/>
      <dgm:spPr/>
      <dgm:t>
        <a:bodyPr/>
        <a:lstStyle/>
        <a:p>
          <a:endParaRPr lang="en-IN"/>
        </a:p>
      </dgm:t>
    </dgm:pt>
    <dgm:pt modelId="{0D0AF6C0-70A9-434A-867D-8A8826E8AD4E}" type="sibTrans" cxnId="{3570C001-AD16-46F4-80C8-4424A9C38CCA}">
      <dgm:prSet/>
      <dgm:spPr/>
      <dgm:t>
        <a:bodyPr/>
        <a:lstStyle/>
        <a:p>
          <a:endParaRPr lang="en-IN"/>
        </a:p>
      </dgm:t>
    </dgm:pt>
    <dgm:pt modelId="{21CEBAF6-3C80-407E-9E70-A8FF502D1967}" type="pres">
      <dgm:prSet presAssocID="{0BF2CBD9-0B96-43F3-9A4E-37BEE0941358}" presName="compositeShape" presStyleCnt="0">
        <dgm:presLayoutVars>
          <dgm:chMax val="7"/>
          <dgm:dir/>
          <dgm:resizeHandles val="exact"/>
        </dgm:presLayoutVars>
      </dgm:prSet>
      <dgm:spPr/>
    </dgm:pt>
    <dgm:pt modelId="{6640B5EC-C4A0-4690-8F88-0A38AF44F8F7}" type="pres">
      <dgm:prSet presAssocID="{0BF2CBD9-0B96-43F3-9A4E-37BEE0941358}" presName="wedge1" presStyleLbl="node1" presStyleIdx="0" presStyleCnt="3"/>
      <dgm:spPr/>
    </dgm:pt>
    <dgm:pt modelId="{F99384B2-24B4-490A-B604-D5A61542F513}" type="pres">
      <dgm:prSet presAssocID="{0BF2CBD9-0B96-43F3-9A4E-37BEE0941358}" presName="dummy1a" presStyleCnt="0"/>
      <dgm:spPr/>
    </dgm:pt>
    <dgm:pt modelId="{C1B83D69-88B9-43C7-B042-703F0E9E38D4}" type="pres">
      <dgm:prSet presAssocID="{0BF2CBD9-0B96-43F3-9A4E-37BEE0941358}" presName="dummy1b" presStyleCnt="0"/>
      <dgm:spPr/>
    </dgm:pt>
    <dgm:pt modelId="{8FA3DDF7-ACAA-4E4F-BCD3-B618BE5FD139}" type="pres">
      <dgm:prSet presAssocID="{0BF2CBD9-0B96-43F3-9A4E-37BEE0941358}" presName="wedge1Tx" presStyleLbl="node1" presStyleIdx="0" presStyleCnt="3">
        <dgm:presLayoutVars>
          <dgm:chMax val="0"/>
          <dgm:chPref val="0"/>
          <dgm:bulletEnabled val="1"/>
        </dgm:presLayoutVars>
      </dgm:prSet>
      <dgm:spPr/>
    </dgm:pt>
    <dgm:pt modelId="{E23DAAB3-DED8-420F-964B-BE69BB6DFF84}" type="pres">
      <dgm:prSet presAssocID="{0BF2CBD9-0B96-43F3-9A4E-37BEE0941358}" presName="wedge2" presStyleLbl="node1" presStyleIdx="1" presStyleCnt="3"/>
      <dgm:spPr/>
    </dgm:pt>
    <dgm:pt modelId="{0A9CBE10-F87B-4D08-8B7B-B1C63719928F}" type="pres">
      <dgm:prSet presAssocID="{0BF2CBD9-0B96-43F3-9A4E-37BEE0941358}" presName="dummy2a" presStyleCnt="0"/>
      <dgm:spPr/>
    </dgm:pt>
    <dgm:pt modelId="{288A2905-FAA2-41D3-8FD7-FA277C0E2CE2}" type="pres">
      <dgm:prSet presAssocID="{0BF2CBD9-0B96-43F3-9A4E-37BEE0941358}" presName="dummy2b" presStyleCnt="0"/>
      <dgm:spPr/>
    </dgm:pt>
    <dgm:pt modelId="{EFEBF509-E318-468A-A424-29DAF7E991ED}" type="pres">
      <dgm:prSet presAssocID="{0BF2CBD9-0B96-43F3-9A4E-37BEE0941358}" presName="wedge2Tx" presStyleLbl="node1" presStyleIdx="1" presStyleCnt="3">
        <dgm:presLayoutVars>
          <dgm:chMax val="0"/>
          <dgm:chPref val="0"/>
          <dgm:bulletEnabled val="1"/>
        </dgm:presLayoutVars>
      </dgm:prSet>
      <dgm:spPr/>
    </dgm:pt>
    <dgm:pt modelId="{AA00BB44-170B-4487-9C14-C6DF2B4DB1E6}" type="pres">
      <dgm:prSet presAssocID="{0BF2CBD9-0B96-43F3-9A4E-37BEE0941358}" presName="wedge3" presStyleLbl="node1" presStyleIdx="2" presStyleCnt="3"/>
      <dgm:spPr/>
    </dgm:pt>
    <dgm:pt modelId="{0127F901-FF36-416C-B238-2C99C179D925}" type="pres">
      <dgm:prSet presAssocID="{0BF2CBD9-0B96-43F3-9A4E-37BEE0941358}" presName="dummy3a" presStyleCnt="0"/>
      <dgm:spPr/>
    </dgm:pt>
    <dgm:pt modelId="{0206CE4D-495B-422D-8E4A-4982C7E110FA}" type="pres">
      <dgm:prSet presAssocID="{0BF2CBD9-0B96-43F3-9A4E-37BEE0941358}" presName="dummy3b" presStyleCnt="0"/>
      <dgm:spPr/>
    </dgm:pt>
    <dgm:pt modelId="{C3DDD2F9-3AE5-4802-8DBC-B8EC0AD3C59C}" type="pres">
      <dgm:prSet presAssocID="{0BF2CBD9-0B96-43F3-9A4E-37BEE0941358}" presName="wedge3Tx" presStyleLbl="node1" presStyleIdx="2" presStyleCnt="3">
        <dgm:presLayoutVars>
          <dgm:chMax val="0"/>
          <dgm:chPref val="0"/>
          <dgm:bulletEnabled val="1"/>
        </dgm:presLayoutVars>
      </dgm:prSet>
      <dgm:spPr/>
    </dgm:pt>
    <dgm:pt modelId="{EFB5B2EC-DDFA-4EE4-853D-170C51AF9FB2}" type="pres">
      <dgm:prSet presAssocID="{3C3D7B81-C775-4EF5-96C7-82DC6CDD9348}" presName="arrowWedge1" presStyleLbl="fgSibTrans2D1" presStyleIdx="0" presStyleCnt="3"/>
      <dgm:spPr>
        <a:solidFill>
          <a:schemeClr val="tx1"/>
        </a:solidFill>
      </dgm:spPr>
    </dgm:pt>
    <dgm:pt modelId="{893952C1-0D82-4B3D-BE7F-63F26B53D821}" type="pres">
      <dgm:prSet presAssocID="{065952D5-26A3-41DE-9CC6-B44CE92C0F24}" presName="arrowWedge2" presStyleLbl="fgSibTrans2D1" presStyleIdx="1" presStyleCnt="3"/>
      <dgm:spPr>
        <a:solidFill>
          <a:schemeClr val="tx1"/>
        </a:solidFill>
      </dgm:spPr>
    </dgm:pt>
    <dgm:pt modelId="{A7496E4C-B353-488E-B284-19376476CC66}" type="pres">
      <dgm:prSet presAssocID="{0D0AF6C0-70A9-434A-867D-8A8826E8AD4E}" presName="arrowWedge3" presStyleLbl="fgSibTrans2D1" presStyleIdx="2" presStyleCnt="3"/>
      <dgm:spPr>
        <a:solidFill>
          <a:schemeClr val="tx1"/>
        </a:solidFill>
      </dgm:spPr>
    </dgm:pt>
  </dgm:ptLst>
  <dgm:cxnLst>
    <dgm:cxn modelId="{3570C001-AD16-46F4-80C8-4424A9C38CCA}" srcId="{0BF2CBD9-0B96-43F3-9A4E-37BEE0941358}" destId="{9EB481DC-B766-46A2-AD74-32D1828D02A7}" srcOrd="2" destOrd="0" parTransId="{F6AF1F2D-AC9D-4A63-AA89-66BA83982831}" sibTransId="{0D0AF6C0-70A9-434A-867D-8A8826E8AD4E}"/>
    <dgm:cxn modelId="{8F144A24-3CEB-4073-BB81-ECA28E546B91}" srcId="{0BF2CBD9-0B96-43F3-9A4E-37BEE0941358}" destId="{F5978FDD-3822-4A37-B022-F464BD46F455}" srcOrd="0" destOrd="0" parTransId="{10859B50-4182-4AD9-B1C7-020C2913699D}" sibTransId="{3C3D7B81-C775-4EF5-96C7-82DC6CDD9348}"/>
    <dgm:cxn modelId="{F191B52B-1A99-4B8C-8EA6-C47016C4B7DC}" type="presOf" srcId="{0BF2CBD9-0B96-43F3-9A4E-37BEE0941358}" destId="{21CEBAF6-3C80-407E-9E70-A8FF502D1967}" srcOrd="0" destOrd="0" presId="urn:microsoft.com/office/officeart/2005/8/layout/cycle8"/>
    <dgm:cxn modelId="{BBD0573D-902C-4BBF-99F5-0CADFD2E18B9}" type="presOf" srcId="{F5978FDD-3822-4A37-B022-F464BD46F455}" destId="{8FA3DDF7-ACAA-4E4F-BCD3-B618BE5FD139}" srcOrd="1" destOrd="0" presId="urn:microsoft.com/office/officeart/2005/8/layout/cycle8"/>
    <dgm:cxn modelId="{0ED80063-F56F-4825-979A-6C0B6AB91687}" type="presOf" srcId="{F5978FDD-3822-4A37-B022-F464BD46F455}" destId="{6640B5EC-C4A0-4690-8F88-0A38AF44F8F7}" srcOrd="0" destOrd="0" presId="urn:microsoft.com/office/officeart/2005/8/layout/cycle8"/>
    <dgm:cxn modelId="{1FCF0A6B-2F48-470D-BBD4-4D5377B9A2C9}" srcId="{0BF2CBD9-0B96-43F3-9A4E-37BEE0941358}" destId="{496C7CD2-3871-40C6-AF80-231639DF76C2}" srcOrd="1" destOrd="0" parTransId="{C591E8D5-F9B7-4200-95DB-4A09BE5DC9EB}" sibTransId="{065952D5-26A3-41DE-9CC6-B44CE92C0F24}"/>
    <dgm:cxn modelId="{008A026C-E4CF-4292-8BF2-E37A1F331B9E}" type="presOf" srcId="{496C7CD2-3871-40C6-AF80-231639DF76C2}" destId="{EFEBF509-E318-468A-A424-29DAF7E991ED}" srcOrd="1" destOrd="0" presId="urn:microsoft.com/office/officeart/2005/8/layout/cycle8"/>
    <dgm:cxn modelId="{5CDBE582-3CF3-486E-9B93-6EFFC6E3AF6C}" type="presOf" srcId="{9EB481DC-B766-46A2-AD74-32D1828D02A7}" destId="{C3DDD2F9-3AE5-4802-8DBC-B8EC0AD3C59C}" srcOrd="1" destOrd="0" presId="urn:microsoft.com/office/officeart/2005/8/layout/cycle8"/>
    <dgm:cxn modelId="{8B62DBAC-20FC-4332-BEA6-C4163E305D0A}" type="presOf" srcId="{496C7CD2-3871-40C6-AF80-231639DF76C2}" destId="{E23DAAB3-DED8-420F-964B-BE69BB6DFF84}" srcOrd="0" destOrd="0" presId="urn:microsoft.com/office/officeart/2005/8/layout/cycle8"/>
    <dgm:cxn modelId="{62B006BE-4CB8-4DC2-94CD-0CCE83C4601E}" type="presOf" srcId="{9EB481DC-B766-46A2-AD74-32D1828D02A7}" destId="{AA00BB44-170B-4487-9C14-C6DF2B4DB1E6}" srcOrd="0" destOrd="0" presId="urn:microsoft.com/office/officeart/2005/8/layout/cycle8"/>
    <dgm:cxn modelId="{65014EF9-D015-47FF-8213-75B6DA0B77EC}" type="presParOf" srcId="{21CEBAF6-3C80-407E-9E70-A8FF502D1967}" destId="{6640B5EC-C4A0-4690-8F88-0A38AF44F8F7}" srcOrd="0" destOrd="0" presId="urn:microsoft.com/office/officeart/2005/8/layout/cycle8"/>
    <dgm:cxn modelId="{953FF748-E253-4D1D-97EC-9B91B191D56D}" type="presParOf" srcId="{21CEBAF6-3C80-407E-9E70-A8FF502D1967}" destId="{F99384B2-24B4-490A-B604-D5A61542F513}" srcOrd="1" destOrd="0" presId="urn:microsoft.com/office/officeart/2005/8/layout/cycle8"/>
    <dgm:cxn modelId="{C61C0964-923B-46BF-AE5A-8ACB15F2B8BA}" type="presParOf" srcId="{21CEBAF6-3C80-407E-9E70-A8FF502D1967}" destId="{C1B83D69-88B9-43C7-B042-703F0E9E38D4}" srcOrd="2" destOrd="0" presId="urn:microsoft.com/office/officeart/2005/8/layout/cycle8"/>
    <dgm:cxn modelId="{0307EFED-B52D-40D1-A51B-762EFF096CB8}" type="presParOf" srcId="{21CEBAF6-3C80-407E-9E70-A8FF502D1967}" destId="{8FA3DDF7-ACAA-4E4F-BCD3-B618BE5FD139}" srcOrd="3" destOrd="0" presId="urn:microsoft.com/office/officeart/2005/8/layout/cycle8"/>
    <dgm:cxn modelId="{1ED13EB2-1825-455C-8248-C05AF77DC309}" type="presParOf" srcId="{21CEBAF6-3C80-407E-9E70-A8FF502D1967}" destId="{E23DAAB3-DED8-420F-964B-BE69BB6DFF84}" srcOrd="4" destOrd="0" presId="urn:microsoft.com/office/officeart/2005/8/layout/cycle8"/>
    <dgm:cxn modelId="{4A44914C-3245-4971-BADD-31C6A529DA4E}" type="presParOf" srcId="{21CEBAF6-3C80-407E-9E70-A8FF502D1967}" destId="{0A9CBE10-F87B-4D08-8B7B-B1C63719928F}" srcOrd="5" destOrd="0" presId="urn:microsoft.com/office/officeart/2005/8/layout/cycle8"/>
    <dgm:cxn modelId="{29C602C7-E16D-420E-9E1E-A5EB70E8DC43}" type="presParOf" srcId="{21CEBAF6-3C80-407E-9E70-A8FF502D1967}" destId="{288A2905-FAA2-41D3-8FD7-FA277C0E2CE2}" srcOrd="6" destOrd="0" presId="urn:microsoft.com/office/officeart/2005/8/layout/cycle8"/>
    <dgm:cxn modelId="{6F07DD91-2930-444A-AC06-07B644D1CF73}" type="presParOf" srcId="{21CEBAF6-3C80-407E-9E70-A8FF502D1967}" destId="{EFEBF509-E318-468A-A424-29DAF7E991ED}" srcOrd="7" destOrd="0" presId="urn:microsoft.com/office/officeart/2005/8/layout/cycle8"/>
    <dgm:cxn modelId="{EAD2511D-E89E-40FD-9FCE-0A0F8EF4D37A}" type="presParOf" srcId="{21CEBAF6-3C80-407E-9E70-A8FF502D1967}" destId="{AA00BB44-170B-4487-9C14-C6DF2B4DB1E6}" srcOrd="8" destOrd="0" presId="urn:microsoft.com/office/officeart/2005/8/layout/cycle8"/>
    <dgm:cxn modelId="{40C3D96B-AF77-4229-AD00-C74725A22539}" type="presParOf" srcId="{21CEBAF6-3C80-407E-9E70-A8FF502D1967}" destId="{0127F901-FF36-416C-B238-2C99C179D925}" srcOrd="9" destOrd="0" presId="urn:microsoft.com/office/officeart/2005/8/layout/cycle8"/>
    <dgm:cxn modelId="{91A3405F-1BDD-48AB-9A06-0E1A6680719E}" type="presParOf" srcId="{21CEBAF6-3C80-407E-9E70-A8FF502D1967}" destId="{0206CE4D-495B-422D-8E4A-4982C7E110FA}" srcOrd="10" destOrd="0" presId="urn:microsoft.com/office/officeart/2005/8/layout/cycle8"/>
    <dgm:cxn modelId="{B91F8246-AC4A-46C2-B74B-548DD1E28FE6}" type="presParOf" srcId="{21CEBAF6-3C80-407E-9E70-A8FF502D1967}" destId="{C3DDD2F9-3AE5-4802-8DBC-B8EC0AD3C59C}" srcOrd="11" destOrd="0" presId="urn:microsoft.com/office/officeart/2005/8/layout/cycle8"/>
    <dgm:cxn modelId="{7E288CA1-D539-4457-96FD-B547DDB7237A}" type="presParOf" srcId="{21CEBAF6-3C80-407E-9E70-A8FF502D1967}" destId="{EFB5B2EC-DDFA-4EE4-853D-170C51AF9FB2}" srcOrd="12" destOrd="0" presId="urn:microsoft.com/office/officeart/2005/8/layout/cycle8"/>
    <dgm:cxn modelId="{F776EF74-7CD9-4C64-89D6-3D615255085B}" type="presParOf" srcId="{21CEBAF6-3C80-407E-9E70-A8FF502D1967}" destId="{893952C1-0D82-4B3D-BE7F-63F26B53D821}" srcOrd="13" destOrd="0" presId="urn:microsoft.com/office/officeart/2005/8/layout/cycle8"/>
    <dgm:cxn modelId="{045A6AC2-3E30-415A-8EE4-0CF5C0767247}" type="presParOf" srcId="{21CEBAF6-3C80-407E-9E70-A8FF502D1967}" destId="{A7496E4C-B353-488E-B284-19376476CC6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F2CBD9-0B96-43F3-9A4E-37BEE0941358}" type="doc">
      <dgm:prSet loTypeId="urn:microsoft.com/office/officeart/2005/8/layout/cycle8" loCatId="cycle" qsTypeId="urn:microsoft.com/office/officeart/2005/8/quickstyle/simple1" qsCatId="simple" csTypeId="urn:microsoft.com/office/officeart/2005/8/colors/accent1_2" csCatId="accent1" phldr="1"/>
      <dgm:spPr/>
    </dgm:pt>
    <dgm:pt modelId="{F5978FDD-3822-4A37-B022-F464BD46F455}">
      <dgm:prSet phldrT="[Text]" phldr="1"/>
      <dgm:spPr>
        <a:blipFill rotWithShape="0">
          <a:blip xmlns:r="http://schemas.openxmlformats.org/officeDocument/2006/relationships" r:embed="rId1"/>
          <a:srcRect/>
          <a:stretch>
            <a:fillRect t="-55000" b="-55000"/>
          </a:stretch>
        </a:blipFill>
        <a:ln>
          <a:solidFill>
            <a:schemeClr val="tx1"/>
          </a:solidFill>
        </a:ln>
      </dgm:spPr>
      <dgm:t>
        <a:bodyPr/>
        <a:lstStyle/>
        <a:p>
          <a:endParaRPr lang="en-IN" dirty="0">
            <a:solidFill>
              <a:schemeClr val="bg1"/>
            </a:solidFill>
          </a:endParaRPr>
        </a:p>
      </dgm:t>
    </dgm:pt>
    <dgm:pt modelId="{10859B50-4182-4AD9-B1C7-020C2913699D}" type="parTrans" cxnId="{8F144A24-3CEB-4073-BB81-ECA28E546B91}">
      <dgm:prSet/>
      <dgm:spPr/>
      <dgm:t>
        <a:bodyPr/>
        <a:lstStyle/>
        <a:p>
          <a:endParaRPr lang="en-IN"/>
        </a:p>
      </dgm:t>
    </dgm:pt>
    <dgm:pt modelId="{3C3D7B81-C775-4EF5-96C7-82DC6CDD9348}" type="sibTrans" cxnId="{8F144A24-3CEB-4073-BB81-ECA28E546B91}">
      <dgm:prSet/>
      <dgm:spPr/>
      <dgm:t>
        <a:bodyPr/>
        <a:lstStyle/>
        <a:p>
          <a:endParaRPr lang="en-IN"/>
        </a:p>
      </dgm:t>
    </dgm:pt>
    <dgm:pt modelId="{496C7CD2-3871-40C6-AF80-231639DF76C2}">
      <dgm:prSet phldrT="[Text]" phldr="1"/>
      <dgm:spPr>
        <a:blipFill rotWithShape="0">
          <a:blip xmlns:r="http://schemas.openxmlformats.org/officeDocument/2006/relationships" r:embed="rId1"/>
          <a:srcRect/>
          <a:stretch>
            <a:fillRect t="-55000" b="-55000"/>
          </a:stretch>
        </a:blipFill>
      </dgm:spPr>
      <dgm:t>
        <a:bodyPr/>
        <a:lstStyle/>
        <a:p>
          <a:endParaRPr lang="en-IN" dirty="0">
            <a:solidFill>
              <a:schemeClr val="bg1"/>
            </a:solidFill>
          </a:endParaRPr>
        </a:p>
      </dgm:t>
    </dgm:pt>
    <dgm:pt modelId="{C591E8D5-F9B7-4200-95DB-4A09BE5DC9EB}" type="parTrans" cxnId="{1FCF0A6B-2F48-470D-BBD4-4D5377B9A2C9}">
      <dgm:prSet/>
      <dgm:spPr/>
      <dgm:t>
        <a:bodyPr/>
        <a:lstStyle/>
        <a:p>
          <a:endParaRPr lang="en-IN"/>
        </a:p>
      </dgm:t>
    </dgm:pt>
    <dgm:pt modelId="{065952D5-26A3-41DE-9CC6-B44CE92C0F24}" type="sibTrans" cxnId="{1FCF0A6B-2F48-470D-BBD4-4D5377B9A2C9}">
      <dgm:prSet/>
      <dgm:spPr/>
      <dgm:t>
        <a:bodyPr/>
        <a:lstStyle/>
        <a:p>
          <a:endParaRPr lang="en-IN"/>
        </a:p>
      </dgm:t>
    </dgm:pt>
    <dgm:pt modelId="{9EB481DC-B766-46A2-AD74-32D1828D02A7}">
      <dgm:prSet phldrT="[Text]" phldr="1"/>
      <dgm:spPr>
        <a:blipFill rotWithShape="0">
          <a:blip xmlns:r="http://schemas.openxmlformats.org/officeDocument/2006/relationships" r:embed="rId1"/>
          <a:srcRect/>
          <a:stretch>
            <a:fillRect t="-55000" b="-55000"/>
          </a:stretch>
        </a:blipFill>
      </dgm:spPr>
      <dgm:t>
        <a:bodyPr/>
        <a:lstStyle/>
        <a:p>
          <a:endParaRPr lang="en-IN" dirty="0">
            <a:solidFill>
              <a:schemeClr val="bg1"/>
            </a:solidFill>
          </a:endParaRPr>
        </a:p>
      </dgm:t>
    </dgm:pt>
    <dgm:pt modelId="{F6AF1F2D-AC9D-4A63-AA89-66BA83982831}" type="parTrans" cxnId="{3570C001-AD16-46F4-80C8-4424A9C38CCA}">
      <dgm:prSet/>
      <dgm:spPr/>
      <dgm:t>
        <a:bodyPr/>
        <a:lstStyle/>
        <a:p>
          <a:endParaRPr lang="en-IN"/>
        </a:p>
      </dgm:t>
    </dgm:pt>
    <dgm:pt modelId="{0D0AF6C0-70A9-434A-867D-8A8826E8AD4E}" type="sibTrans" cxnId="{3570C001-AD16-46F4-80C8-4424A9C38CCA}">
      <dgm:prSet/>
      <dgm:spPr/>
      <dgm:t>
        <a:bodyPr/>
        <a:lstStyle/>
        <a:p>
          <a:endParaRPr lang="en-IN"/>
        </a:p>
      </dgm:t>
    </dgm:pt>
    <dgm:pt modelId="{21CEBAF6-3C80-407E-9E70-A8FF502D1967}" type="pres">
      <dgm:prSet presAssocID="{0BF2CBD9-0B96-43F3-9A4E-37BEE0941358}" presName="compositeShape" presStyleCnt="0">
        <dgm:presLayoutVars>
          <dgm:chMax val="7"/>
          <dgm:dir/>
          <dgm:resizeHandles val="exact"/>
        </dgm:presLayoutVars>
      </dgm:prSet>
      <dgm:spPr/>
    </dgm:pt>
    <dgm:pt modelId="{6640B5EC-C4A0-4690-8F88-0A38AF44F8F7}" type="pres">
      <dgm:prSet presAssocID="{0BF2CBD9-0B96-43F3-9A4E-37BEE0941358}" presName="wedge1" presStyleLbl="node1" presStyleIdx="0" presStyleCnt="3"/>
      <dgm:spPr/>
    </dgm:pt>
    <dgm:pt modelId="{F99384B2-24B4-490A-B604-D5A61542F513}" type="pres">
      <dgm:prSet presAssocID="{0BF2CBD9-0B96-43F3-9A4E-37BEE0941358}" presName="dummy1a" presStyleCnt="0"/>
      <dgm:spPr/>
    </dgm:pt>
    <dgm:pt modelId="{C1B83D69-88B9-43C7-B042-703F0E9E38D4}" type="pres">
      <dgm:prSet presAssocID="{0BF2CBD9-0B96-43F3-9A4E-37BEE0941358}" presName="dummy1b" presStyleCnt="0"/>
      <dgm:spPr/>
    </dgm:pt>
    <dgm:pt modelId="{8FA3DDF7-ACAA-4E4F-BCD3-B618BE5FD139}" type="pres">
      <dgm:prSet presAssocID="{0BF2CBD9-0B96-43F3-9A4E-37BEE0941358}" presName="wedge1Tx" presStyleLbl="node1" presStyleIdx="0" presStyleCnt="3">
        <dgm:presLayoutVars>
          <dgm:chMax val="0"/>
          <dgm:chPref val="0"/>
          <dgm:bulletEnabled val="1"/>
        </dgm:presLayoutVars>
      </dgm:prSet>
      <dgm:spPr/>
    </dgm:pt>
    <dgm:pt modelId="{E23DAAB3-DED8-420F-964B-BE69BB6DFF84}" type="pres">
      <dgm:prSet presAssocID="{0BF2CBD9-0B96-43F3-9A4E-37BEE0941358}" presName="wedge2" presStyleLbl="node1" presStyleIdx="1" presStyleCnt="3"/>
      <dgm:spPr/>
    </dgm:pt>
    <dgm:pt modelId="{0A9CBE10-F87B-4D08-8B7B-B1C63719928F}" type="pres">
      <dgm:prSet presAssocID="{0BF2CBD9-0B96-43F3-9A4E-37BEE0941358}" presName="dummy2a" presStyleCnt="0"/>
      <dgm:spPr/>
    </dgm:pt>
    <dgm:pt modelId="{288A2905-FAA2-41D3-8FD7-FA277C0E2CE2}" type="pres">
      <dgm:prSet presAssocID="{0BF2CBD9-0B96-43F3-9A4E-37BEE0941358}" presName="dummy2b" presStyleCnt="0"/>
      <dgm:spPr/>
    </dgm:pt>
    <dgm:pt modelId="{EFEBF509-E318-468A-A424-29DAF7E991ED}" type="pres">
      <dgm:prSet presAssocID="{0BF2CBD9-0B96-43F3-9A4E-37BEE0941358}" presName="wedge2Tx" presStyleLbl="node1" presStyleIdx="1" presStyleCnt="3">
        <dgm:presLayoutVars>
          <dgm:chMax val="0"/>
          <dgm:chPref val="0"/>
          <dgm:bulletEnabled val="1"/>
        </dgm:presLayoutVars>
      </dgm:prSet>
      <dgm:spPr/>
    </dgm:pt>
    <dgm:pt modelId="{AA00BB44-170B-4487-9C14-C6DF2B4DB1E6}" type="pres">
      <dgm:prSet presAssocID="{0BF2CBD9-0B96-43F3-9A4E-37BEE0941358}" presName="wedge3" presStyleLbl="node1" presStyleIdx="2" presStyleCnt="3"/>
      <dgm:spPr/>
    </dgm:pt>
    <dgm:pt modelId="{0127F901-FF36-416C-B238-2C99C179D925}" type="pres">
      <dgm:prSet presAssocID="{0BF2CBD9-0B96-43F3-9A4E-37BEE0941358}" presName="dummy3a" presStyleCnt="0"/>
      <dgm:spPr/>
    </dgm:pt>
    <dgm:pt modelId="{0206CE4D-495B-422D-8E4A-4982C7E110FA}" type="pres">
      <dgm:prSet presAssocID="{0BF2CBD9-0B96-43F3-9A4E-37BEE0941358}" presName="dummy3b" presStyleCnt="0"/>
      <dgm:spPr/>
    </dgm:pt>
    <dgm:pt modelId="{C3DDD2F9-3AE5-4802-8DBC-B8EC0AD3C59C}" type="pres">
      <dgm:prSet presAssocID="{0BF2CBD9-0B96-43F3-9A4E-37BEE0941358}" presName="wedge3Tx" presStyleLbl="node1" presStyleIdx="2" presStyleCnt="3">
        <dgm:presLayoutVars>
          <dgm:chMax val="0"/>
          <dgm:chPref val="0"/>
          <dgm:bulletEnabled val="1"/>
        </dgm:presLayoutVars>
      </dgm:prSet>
      <dgm:spPr/>
    </dgm:pt>
    <dgm:pt modelId="{EFB5B2EC-DDFA-4EE4-853D-170C51AF9FB2}" type="pres">
      <dgm:prSet presAssocID="{3C3D7B81-C775-4EF5-96C7-82DC6CDD9348}" presName="arrowWedge1" presStyleLbl="fgSibTrans2D1" presStyleIdx="0" presStyleCnt="3"/>
      <dgm:spPr>
        <a:solidFill>
          <a:schemeClr val="tx1"/>
        </a:solidFill>
      </dgm:spPr>
    </dgm:pt>
    <dgm:pt modelId="{893952C1-0D82-4B3D-BE7F-63F26B53D821}" type="pres">
      <dgm:prSet presAssocID="{065952D5-26A3-41DE-9CC6-B44CE92C0F24}" presName="arrowWedge2" presStyleLbl="fgSibTrans2D1" presStyleIdx="1" presStyleCnt="3"/>
      <dgm:spPr>
        <a:solidFill>
          <a:schemeClr val="tx1"/>
        </a:solidFill>
      </dgm:spPr>
    </dgm:pt>
    <dgm:pt modelId="{A7496E4C-B353-488E-B284-19376476CC66}" type="pres">
      <dgm:prSet presAssocID="{0D0AF6C0-70A9-434A-867D-8A8826E8AD4E}" presName="arrowWedge3" presStyleLbl="fgSibTrans2D1" presStyleIdx="2" presStyleCnt="3"/>
      <dgm:spPr>
        <a:solidFill>
          <a:schemeClr val="tx1"/>
        </a:solidFill>
      </dgm:spPr>
    </dgm:pt>
  </dgm:ptLst>
  <dgm:cxnLst>
    <dgm:cxn modelId="{3570C001-AD16-46F4-80C8-4424A9C38CCA}" srcId="{0BF2CBD9-0B96-43F3-9A4E-37BEE0941358}" destId="{9EB481DC-B766-46A2-AD74-32D1828D02A7}" srcOrd="2" destOrd="0" parTransId="{F6AF1F2D-AC9D-4A63-AA89-66BA83982831}" sibTransId="{0D0AF6C0-70A9-434A-867D-8A8826E8AD4E}"/>
    <dgm:cxn modelId="{8F144A24-3CEB-4073-BB81-ECA28E546B91}" srcId="{0BF2CBD9-0B96-43F3-9A4E-37BEE0941358}" destId="{F5978FDD-3822-4A37-B022-F464BD46F455}" srcOrd="0" destOrd="0" parTransId="{10859B50-4182-4AD9-B1C7-020C2913699D}" sibTransId="{3C3D7B81-C775-4EF5-96C7-82DC6CDD9348}"/>
    <dgm:cxn modelId="{F191B52B-1A99-4B8C-8EA6-C47016C4B7DC}" type="presOf" srcId="{0BF2CBD9-0B96-43F3-9A4E-37BEE0941358}" destId="{21CEBAF6-3C80-407E-9E70-A8FF502D1967}" srcOrd="0" destOrd="0" presId="urn:microsoft.com/office/officeart/2005/8/layout/cycle8"/>
    <dgm:cxn modelId="{BBD0573D-902C-4BBF-99F5-0CADFD2E18B9}" type="presOf" srcId="{F5978FDD-3822-4A37-B022-F464BD46F455}" destId="{8FA3DDF7-ACAA-4E4F-BCD3-B618BE5FD139}" srcOrd="1" destOrd="0" presId="urn:microsoft.com/office/officeart/2005/8/layout/cycle8"/>
    <dgm:cxn modelId="{0ED80063-F56F-4825-979A-6C0B6AB91687}" type="presOf" srcId="{F5978FDD-3822-4A37-B022-F464BD46F455}" destId="{6640B5EC-C4A0-4690-8F88-0A38AF44F8F7}" srcOrd="0" destOrd="0" presId="urn:microsoft.com/office/officeart/2005/8/layout/cycle8"/>
    <dgm:cxn modelId="{1FCF0A6B-2F48-470D-BBD4-4D5377B9A2C9}" srcId="{0BF2CBD9-0B96-43F3-9A4E-37BEE0941358}" destId="{496C7CD2-3871-40C6-AF80-231639DF76C2}" srcOrd="1" destOrd="0" parTransId="{C591E8D5-F9B7-4200-95DB-4A09BE5DC9EB}" sibTransId="{065952D5-26A3-41DE-9CC6-B44CE92C0F24}"/>
    <dgm:cxn modelId="{008A026C-E4CF-4292-8BF2-E37A1F331B9E}" type="presOf" srcId="{496C7CD2-3871-40C6-AF80-231639DF76C2}" destId="{EFEBF509-E318-468A-A424-29DAF7E991ED}" srcOrd="1" destOrd="0" presId="urn:microsoft.com/office/officeart/2005/8/layout/cycle8"/>
    <dgm:cxn modelId="{5CDBE582-3CF3-486E-9B93-6EFFC6E3AF6C}" type="presOf" srcId="{9EB481DC-B766-46A2-AD74-32D1828D02A7}" destId="{C3DDD2F9-3AE5-4802-8DBC-B8EC0AD3C59C}" srcOrd="1" destOrd="0" presId="urn:microsoft.com/office/officeart/2005/8/layout/cycle8"/>
    <dgm:cxn modelId="{8B62DBAC-20FC-4332-BEA6-C4163E305D0A}" type="presOf" srcId="{496C7CD2-3871-40C6-AF80-231639DF76C2}" destId="{E23DAAB3-DED8-420F-964B-BE69BB6DFF84}" srcOrd="0" destOrd="0" presId="urn:microsoft.com/office/officeart/2005/8/layout/cycle8"/>
    <dgm:cxn modelId="{62B006BE-4CB8-4DC2-94CD-0CCE83C4601E}" type="presOf" srcId="{9EB481DC-B766-46A2-AD74-32D1828D02A7}" destId="{AA00BB44-170B-4487-9C14-C6DF2B4DB1E6}" srcOrd="0" destOrd="0" presId="urn:microsoft.com/office/officeart/2005/8/layout/cycle8"/>
    <dgm:cxn modelId="{65014EF9-D015-47FF-8213-75B6DA0B77EC}" type="presParOf" srcId="{21CEBAF6-3C80-407E-9E70-A8FF502D1967}" destId="{6640B5EC-C4A0-4690-8F88-0A38AF44F8F7}" srcOrd="0" destOrd="0" presId="urn:microsoft.com/office/officeart/2005/8/layout/cycle8"/>
    <dgm:cxn modelId="{953FF748-E253-4D1D-97EC-9B91B191D56D}" type="presParOf" srcId="{21CEBAF6-3C80-407E-9E70-A8FF502D1967}" destId="{F99384B2-24B4-490A-B604-D5A61542F513}" srcOrd="1" destOrd="0" presId="urn:microsoft.com/office/officeart/2005/8/layout/cycle8"/>
    <dgm:cxn modelId="{C61C0964-923B-46BF-AE5A-8ACB15F2B8BA}" type="presParOf" srcId="{21CEBAF6-3C80-407E-9E70-A8FF502D1967}" destId="{C1B83D69-88B9-43C7-B042-703F0E9E38D4}" srcOrd="2" destOrd="0" presId="urn:microsoft.com/office/officeart/2005/8/layout/cycle8"/>
    <dgm:cxn modelId="{0307EFED-B52D-40D1-A51B-762EFF096CB8}" type="presParOf" srcId="{21CEBAF6-3C80-407E-9E70-A8FF502D1967}" destId="{8FA3DDF7-ACAA-4E4F-BCD3-B618BE5FD139}" srcOrd="3" destOrd="0" presId="urn:microsoft.com/office/officeart/2005/8/layout/cycle8"/>
    <dgm:cxn modelId="{1ED13EB2-1825-455C-8248-C05AF77DC309}" type="presParOf" srcId="{21CEBAF6-3C80-407E-9E70-A8FF502D1967}" destId="{E23DAAB3-DED8-420F-964B-BE69BB6DFF84}" srcOrd="4" destOrd="0" presId="urn:microsoft.com/office/officeart/2005/8/layout/cycle8"/>
    <dgm:cxn modelId="{4A44914C-3245-4971-BADD-31C6A529DA4E}" type="presParOf" srcId="{21CEBAF6-3C80-407E-9E70-A8FF502D1967}" destId="{0A9CBE10-F87B-4D08-8B7B-B1C63719928F}" srcOrd="5" destOrd="0" presId="urn:microsoft.com/office/officeart/2005/8/layout/cycle8"/>
    <dgm:cxn modelId="{29C602C7-E16D-420E-9E1E-A5EB70E8DC43}" type="presParOf" srcId="{21CEBAF6-3C80-407E-9E70-A8FF502D1967}" destId="{288A2905-FAA2-41D3-8FD7-FA277C0E2CE2}" srcOrd="6" destOrd="0" presId="urn:microsoft.com/office/officeart/2005/8/layout/cycle8"/>
    <dgm:cxn modelId="{6F07DD91-2930-444A-AC06-07B644D1CF73}" type="presParOf" srcId="{21CEBAF6-3C80-407E-9E70-A8FF502D1967}" destId="{EFEBF509-E318-468A-A424-29DAF7E991ED}" srcOrd="7" destOrd="0" presId="urn:microsoft.com/office/officeart/2005/8/layout/cycle8"/>
    <dgm:cxn modelId="{EAD2511D-E89E-40FD-9FCE-0A0F8EF4D37A}" type="presParOf" srcId="{21CEBAF6-3C80-407E-9E70-A8FF502D1967}" destId="{AA00BB44-170B-4487-9C14-C6DF2B4DB1E6}" srcOrd="8" destOrd="0" presId="urn:microsoft.com/office/officeart/2005/8/layout/cycle8"/>
    <dgm:cxn modelId="{40C3D96B-AF77-4229-AD00-C74725A22539}" type="presParOf" srcId="{21CEBAF6-3C80-407E-9E70-A8FF502D1967}" destId="{0127F901-FF36-416C-B238-2C99C179D925}" srcOrd="9" destOrd="0" presId="urn:microsoft.com/office/officeart/2005/8/layout/cycle8"/>
    <dgm:cxn modelId="{91A3405F-1BDD-48AB-9A06-0E1A6680719E}" type="presParOf" srcId="{21CEBAF6-3C80-407E-9E70-A8FF502D1967}" destId="{0206CE4D-495B-422D-8E4A-4982C7E110FA}" srcOrd="10" destOrd="0" presId="urn:microsoft.com/office/officeart/2005/8/layout/cycle8"/>
    <dgm:cxn modelId="{B91F8246-AC4A-46C2-B74B-548DD1E28FE6}" type="presParOf" srcId="{21CEBAF6-3C80-407E-9E70-A8FF502D1967}" destId="{C3DDD2F9-3AE5-4802-8DBC-B8EC0AD3C59C}" srcOrd="11" destOrd="0" presId="urn:microsoft.com/office/officeart/2005/8/layout/cycle8"/>
    <dgm:cxn modelId="{7E288CA1-D539-4457-96FD-B547DDB7237A}" type="presParOf" srcId="{21CEBAF6-3C80-407E-9E70-A8FF502D1967}" destId="{EFB5B2EC-DDFA-4EE4-853D-170C51AF9FB2}" srcOrd="12" destOrd="0" presId="urn:microsoft.com/office/officeart/2005/8/layout/cycle8"/>
    <dgm:cxn modelId="{F776EF74-7CD9-4C64-89D6-3D615255085B}" type="presParOf" srcId="{21CEBAF6-3C80-407E-9E70-A8FF502D1967}" destId="{893952C1-0D82-4B3D-BE7F-63F26B53D821}" srcOrd="13" destOrd="0" presId="urn:microsoft.com/office/officeart/2005/8/layout/cycle8"/>
    <dgm:cxn modelId="{045A6AC2-3E30-415A-8EE4-0CF5C0767247}" type="presParOf" srcId="{21CEBAF6-3C80-407E-9E70-A8FF502D1967}" destId="{A7496E4C-B353-488E-B284-19376476CC6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B5EC-C4A0-4690-8F88-0A38AF44F8F7}">
      <dsp:nvSpPr>
        <dsp:cNvPr id="0" name=""/>
        <dsp:cNvSpPr/>
      </dsp:nvSpPr>
      <dsp:spPr>
        <a:xfrm>
          <a:off x="1952521" y="166762"/>
          <a:ext cx="2155082" cy="2155082"/>
        </a:xfrm>
        <a:prstGeom prst="pie">
          <a:avLst>
            <a:gd name="adj1" fmla="val 16200000"/>
            <a:gd name="adj2" fmla="val 1800000"/>
          </a:avLst>
        </a:prstGeom>
        <a:blipFill rotWithShape="0">
          <a:blip xmlns:r="http://schemas.openxmlformats.org/officeDocument/2006/relationships" r:embed="rId1"/>
          <a:srcRect/>
          <a:stretch>
            <a:fillRect t="-55000" b="-55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solidFill>
              <a:schemeClr val="bg1"/>
            </a:solidFill>
          </a:endParaRPr>
        </a:p>
      </dsp:txBody>
      <dsp:txXfrm>
        <a:off x="3088301" y="623434"/>
        <a:ext cx="769672" cy="641393"/>
      </dsp:txXfrm>
    </dsp:sp>
    <dsp:sp modelId="{E23DAAB3-DED8-420F-964B-BE69BB6DFF84}">
      <dsp:nvSpPr>
        <dsp:cNvPr id="0" name=""/>
        <dsp:cNvSpPr/>
      </dsp:nvSpPr>
      <dsp:spPr>
        <a:xfrm>
          <a:off x="1908137" y="243729"/>
          <a:ext cx="2155082" cy="2155082"/>
        </a:xfrm>
        <a:prstGeom prst="pie">
          <a:avLst>
            <a:gd name="adj1" fmla="val 1800000"/>
            <a:gd name="adj2" fmla="val 9000000"/>
          </a:avLst>
        </a:prstGeom>
        <a:blipFill rotWithShape="0">
          <a:blip xmlns:r="http://schemas.openxmlformats.org/officeDocument/2006/relationships" r:embed="rId1"/>
          <a:srcRect/>
          <a:stretch>
            <a:fillRect t="-55000" b="-5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IN" sz="3200" kern="1200" dirty="0">
            <a:solidFill>
              <a:schemeClr val="bg1"/>
            </a:solidFill>
          </a:endParaRPr>
        </a:p>
      </dsp:txBody>
      <dsp:txXfrm>
        <a:off x="2421252" y="1641967"/>
        <a:ext cx="1154508" cy="564426"/>
      </dsp:txXfrm>
    </dsp:sp>
    <dsp:sp modelId="{AA00BB44-170B-4487-9C14-C6DF2B4DB1E6}">
      <dsp:nvSpPr>
        <dsp:cNvPr id="0" name=""/>
        <dsp:cNvSpPr/>
      </dsp:nvSpPr>
      <dsp:spPr>
        <a:xfrm>
          <a:off x="1863752" y="166762"/>
          <a:ext cx="2155082" cy="2155082"/>
        </a:xfrm>
        <a:prstGeom prst="pie">
          <a:avLst>
            <a:gd name="adj1" fmla="val 9000000"/>
            <a:gd name="adj2" fmla="val 16200000"/>
          </a:avLst>
        </a:prstGeom>
        <a:blipFill rotWithShape="0">
          <a:blip xmlns:r="http://schemas.openxmlformats.org/officeDocument/2006/relationships" r:embed="rId1"/>
          <a:srcRect/>
          <a:stretch>
            <a:fillRect t="-55000" b="-5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solidFill>
              <a:schemeClr val="bg1"/>
            </a:solidFill>
          </a:endParaRPr>
        </a:p>
      </dsp:txBody>
      <dsp:txXfrm>
        <a:off x="2113383" y="623434"/>
        <a:ext cx="769672" cy="641393"/>
      </dsp:txXfrm>
    </dsp:sp>
    <dsp:sp modelId="{EFB5B2EC-DDFA-4EE4-853D-170C51AF9FB2}">
      <dsp:nvSpPr>
        <dsp:cNvPr id="0" name=""/>
        <dsp:cNvSpPr/>
      </dsp:nvSpPr>
      <dsp:spPr>
        <a:xfrm>
          <a:off x="1819289" y="33352"/>
          <a:ext cx="2421901" cy="2421901"/>
        </a:xfrm>
        <a:prstGeom prst="circularArrow">
          <a:avLst>
            <a:gd name="adj1" fmla="val 5085"/>
            <a:gd name="adj2" fmla="val 327528"/>
            <a:gd name="adj3" fmla="val 1472472"/>
            <a:gd name="adj4" fmla="val 16199432"/>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893952C1-0D82-4B3D-BE7F-63F26B53D821}">
      <dsp:nvSpPr>
        <dsp:cNvPr id="0" name=""/>
        <dsp:cNvSpPr/>
      </dsp:nvSpPr>
      <dsp:spPr>
        <a:xfrm>
          <a:off x="1774727" y="110183"/>
          <a:ext cx="2421901" cy="2421901"/>
        </a:xfrm>
        <a:prstGeom prst="circularArrow">
          <a:avLst>
            <a:gd name="adj1" fmla="val 5085"/>
            <a:gd name="adj2" fmla="val 327528"/>
            <a:gd name="adj3" fmla="val 8671970"/>
            <a:gd name="adj4" fmla="val 1800502"/>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A7496E4C-B353-488E-B284-19376476CC66}">
      <dsp:nvSpPr>
        <dsp:cNvPr id="0" name=""/>
        <dsp:cNvSpPr/>
      </dsp:nvSpPr>
      <dsp:spPr>
        <a:xfrm>
          <a:off x="1730165" y="33352"/>
          <a:ext cx="2421901" cy="2421901"/>
        </a:xfrm>
        <a:prstGeom prst="circularArrow">
          <a:avLst>
            <a:gd name="adj1" fmla="val 5085"/>
            <a:gd name="adj2" fmla="val 327528"/>
            <a:gd name="adj3" fmla="val 15873039"/>
            <a:gd name="adj4" fmla="val 9000000"/>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B5EC-C4A0-4690-8F88-0A38AF44F8F7}">
      <dsp:nvSpPr>
        <dsp:cNvPr id="0" name=""/>
        <dsp:cNvSpPr/>
      </dsp:nvSpPr>
      <dsp:spPr>
        <a:xfrm>
          <a:off x="1952521" y="166762"/>
          <a:ext cx="2155082" cy="2155082"/>
        </a:xfrm>
        <a:prstGeom prst="pie">
          <a:avLst>
            <a:gd name="adj1" fmla="val 16200000"/>
            <a:gd name="adj2" fmla="val 1800000"/>
          </a:avLst>
        </a:prstGeom>
        <a:blipFill rotWithShape="0">
          <a:blip xmlns:r="http://schemas.openxmlformats.org/officeDocument/2006/relationships" r:embed="rId1"/>
          <a:srcRect/>
          <a:stretch>
            <a:fillRect t="-55000" b="-55000"/>
          </a:stretch>
        </a:blip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solidFill>
              <a:schemeClr val="bg1"/>
            </a:solidFill>
          </a:endParaRPr>
        </a:p>
      </dsp:txBody>
      <dsp:txXfrm>
        <a:off x="3088301" y="623434"/>
        <a:ext cx="769672" cy="641393"/>
      </dsp:txXfrm>
    </dsp:sp>
    <dsp:sp modelId="{E23DAAB3-DED8-420F-964B-BE69BB6DFF84}">
      <dsp:nvSpPr>
        <dsp:cNvPr id="0" name=""/>
        <dsp:cNvSpPr/>
      </dsp:nvSpPr>
      <dsp:spPr>
        <a:xfrm>
          <a:off x="1908137" y="243729"/>
          <a:ext cx="2155082" cy="2155082"/>
        </a:xfrm>
        <a:prstGeom prst="pie">
          <a:avLst>
            <a:gd name="adj1" fmla="val 1800000"/>
            <a:gd name="adj2" fmla="val 9000000"/>
          </a:avLst>
        </a:prstGeom>
        <a:blipFill rotWithShape="0">
          <a:blip xmlns:r="http://schemas.openxmlformats.org/officeDocument/2006/relationships" r:embed="rId1"/>
          <a:srcRect/>
          <a:stretch>
            <a:fillRect t="-55000" b="-5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IN" sz="3200" kern="1200" dirty="0">
            <a:solidFill>
              <a:schemeClr val="bg1"/>
            </a:solidFill>
          </a:endParaRPr>
        </a:p>
      </dsp:txBody>
      <dsp:txXfrm>
        <a:off x="2421252" y="1641967"/>
        <a:ext cx="1154508" cy="564426"/>
      </dsp:txXfrm>
    </dsp:sp>
    <dsp:sp modelId="{AA00BB44-170B-4487-9C14-C6DF2B4DB1E6}">
      <dsp:nvSpPr>
        <dsp:cNvPr id="0" name=""/>
        <dsp:cNvSpPr/>
      </dsp:nvSpPr>
      <dsp:spPr>
        <a:xfrm>
          <a:off x="1863752" y="166762"/>
          <a:ext cx="2155082" cy="2155082"/>
        </a:xfrm>
        <a:prstGeom prst="pie">
          <a:avLst>
            <a:gd name="adj1" fmla="val 9000000"/>
            <a:gd name="adj2" fmla="val 16200000"/>
          </a:avLst>
        </a:prstGeom>
        <a:blipFill rotWithShape="0">
          <a:blip xmlns:r="http://schemas.openxmlformats.org/officeDocument/2006/relationships" r:embed="rId1"/>
          <a:srcRect/>
          <a:stretch>
            <a:fillRect t="-55000" b="-5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solidFill>
              <a:schemeClr val="bg1"/>
            </a:solidFill>
          </a:endParaRPr>
        </a:p>
      </dsp:txBody>
      <dsp:txXfrm>
        <a:off x="2113383" y="623434"/>
        <a:ext cx="769672" cy="641393"/>
      </dsp:txXfrm>
    </dsp:sp>
    <dsp:sp modelId="{EFB5B2EC-DDFA-4EE4-853D-170C51AF9FB2}">
      <dsp:nvSpPr>
        <dsp:cNvPr id="0" name=""/>
        <dsp:cNvSpPr/>
      </dsp:nvSpPr>
      <dsp:spPr>
        <a:xfrm>
          <a:off x="1819289" y="33352"/>
          <a:ext cx="2421901" cy="2421901"/>
        </a:xfrm>
        <a:prstGeom prst="circularArrow">
          <a:avLst>
            <a:gd name="adj1" fmla="val 5085"/>
            <a:gd name="adj2" fmla="val 327528"/>
            <a:gd name="adj3" fmla="val 1472472"/>
            <a:gd name="adj4" fmla="val 16199432"/>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893952C1-0D82-4B3D-BE7F-63F26B53D821}">
      <dsp:nvSpPr>
        <dsp:cNvPr id="0" name=""/>
        <dsp:cNvSpPr/>
      </dsp:nvSpPr>
      <dsp:spPr>
        <a:xfrm>
          <a:off x="1774727" y="110183"/>
          <a:ext cx="2421901" cy="2421901"/>
        </a:xfrm>
        <a:prstGeom prst="circularArrow">
          <a:avLst>
            <a:gd name="adj1" fmla="val 5085"/>
            <a:gd name="adj2" fmla="val 327528"/>
            <a:gd name="adj3" fmla="val 8671970"/>
            <a:gd name="adj4" fmla="val 1800502"/>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A7496E4C-B353-488E-B284-19376476CC66}">
      <dsp:nvSpPr>
        <dsp:cNvPr id="0" name=""/>
        <dsp:cNvSpPr/>
      </dsp:nvSpPr>
      <dsp:spPr>
        <a:xfrm>
          <a:off x="1730165" y="33352"/>
          <a:ext cx="2421901" cy="2421901"/>
        </a:xfrm>
        <a:prstGeom prst="circularArrow">
          <a:avLst>
            <a:gd name="adj1" fmla="val 5085"/>
            <a:gd name="adj2" fmla="val 327528"/>
            <a:gd name="adj3" fmla="val 15873039"/>
            <a:gd name="adj4" fmla="val 9000000"/>
            <a:gd name="adj5" fmla="val 593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2T10:55:47.477"/>
    </inkml:context>
    <inkml:brush xml:id="br0">
      <inkml:brushProperty name="width" value="0.05" units="cm"/>
      <inkml:brushProperty name="height" value="0.05" units="cm"/>
    </inkml:brush>
  </inkml:definitions>
  <inkml:trace contextRef="#ctx0" brushRef="#br0">5 1 24575,'-5'0'0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5B145E-BB5C-451C-81C9-4BFD7C7B6AC8}" type="datetimeFigureOut">
              <a:rPr lang="en-US" smtClean="0"/>
              <a:t>9/24/2022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68491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344120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81020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4C98E-1A62-4B72-A52A-11398011A29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3266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12282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5B145E-BB5C-451C-81C9-4BFD7C7B6AC8}"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322962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5B145E-BB5C-451C-81C9-4BFD7C7B6AC8}"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2939125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B145E-BB5C-451C-81C9-4BFD7C7B6AC8}"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3614946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5B145E-BB5C-451C-81C9-4BFD7C7B6AC8}" type="datetimeFigureOut">
              <a:rPr lang="en-US" smtClean="0"/>
              <a:t>9/24/2022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10997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B145E-BB5C-451C-81C9-4BFD7C7B6AC8}"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32402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5B145E-BB5C-451C-81C9-4BFD7C7B6AC8}" type="datetimeFigureOut">
              <a:rPr lang="en-US" smtClean="0"/>
              <a:t>9/24/2022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04708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80923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B145E-BB5C-451C-81C9-4BFD7C7B6AC8}"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76112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B145E-BB5C-451C-81C9-4BFD7C7B6AC8}"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311458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B145E-BB5C-451C-81C9-4BFD7C7B6AC8}"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112467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3287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B145E-BB5C-451C-81C9-4BFD7C7B6AC8}"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C98E-1A62-4B72-A52A-11398011A291}" type="slidenum">
              <a:rPr lang="en-US" smtClean="0"/>
              <a:t>‹#›</a:t>
            </a:fld>
            <a:endParaRPr lang="en-US"/>
          </a:p>
        </p:txBody>
      </p:sp>
    </p:spTree>
    <p:extLst>
      <p:ext uri="{BB962C8B-B14F-4D97-AF65-F5344CB8AC3E}">
        <p14:creationId xmlns:p14="http://schemas.microsoft.com/office/powerpoint/2010/main" val="200645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5B145E-BB5C-451C-81C9-4BFD7C7B6AC8}" type="datetimeFigureOut">
              <a:rPr lang="en-US" smtClean="0"/>
              <a:t>9/24/2022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54C98E-1A62-4B72-A52A-11398011A291}" type="slidenum">
              <a:rPr lang="en-US" smtClean="0"/>
              <a:t>‹#›</a:t>
            </a:fld>
            <a:endParaRPr lang="en-US"/>
          </a:p>
        </p:txBody>
      </p:sp>
    </p:spTree>
    <p:extLst>
      <p:ext uri="{BB962C8B-B14F-4D97-AF65-F5344CB8AC3E}">
        <p14:creationId xmlns:p14="http://schemas.microsoft.com/office/powerpoint/2010/main" val="3824678834"/>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7.sv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sv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3.sv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772-1EB3-62FB-B070-EBF08505C56E}"/>
              </a:ext>
            </a:extLst>
          </p:cNvPr>
          <p:cNvSpPr>
            <a:spLocks noGrp="1"/>
          </p:cNvSpPr>
          <p:nvPr>
            <p:ph type="ctrTitle"/>
          </p:nvPr>
        </p:nvSpPr>
        <p:spPr>
          <a:xfrm>
            <a:off x="1507067" y="1423707"/>
            <a:ext cx="7766936" cy="3275077"/>
          </a:xfrm>
        </p:spPr>
        <p:txBody>
          <a:bodyPr>
            <a:normAutofit fontScale="90000"/>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ELECTRIC VEHICLE CHARGING NETWORK MANAGEMENT WITH MACHINE LEARNING</a:t>
            </a:r>
          </a:p>
        </p:txBody>
      </p:sp>
      <p:sp>
        <p:nvSpPr>
          <p:cNvPr id="3" name="Subtitle 2">
            <a:extLst>
              <a:ext uri="{FF2B5EF4-FFF2-40B4-BE49-F238E27FC236}">
                <a16:creationId xmlns:a16="http://schemas.microsoft.com/office/drawing/2014/main" id="{AC638DB9-5D1B-B436-D108-56D31989F705}"/>
              </a:ext>
            </a:extLst>
          </p:cNvPr>
          <p:cNvSpPr>
            <a:spLocks noGrp="1"/>
          </p:cNvSpPr>
          <p:nvPr>
            <p:ph type="subTitle" idx="1"/>
          </p:nvPr>
        </p:nvSpPr>
        <p:spPr>
          <a:xfrm flipV="1">
            <a:off x="1507067" y="5147732"/>
            <a:ext cx="7766936" cy="138643"/>
          </a:xfrm>
        </p:spPr>
        <p:txBody>
          <a:bodyPr>
            <a:normAutofit fontScale="25000" lnSpcReduction="20000"/>
          </a:bodyPr>
          <a:lstStyle/>
          <a:p>
            <a:endParaRPr lang="en-US" dirty="0"/>
          </a:p>
          <a:p>
            <a:endParaRPr lang="en-US" dirty="0">
              <a:solidFill>
                <a:schemeClr val="tx1"/>
              </a:solidFill>
            </a:endParaRPr>
          </a:p>
        </p:txBody>
      </p:sp>
    </p:spTree>
    <p:extLst>
      <p:ext uri="{BB962C8B-B14F-4D97-AF65-F5344CB8AC3E}">
        <p14:creationId xmlns:p14="http://schemas.microsoft.com/office/powerpoint/2010/main" val="298154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7E4-98AB-5B6F-68D5-8BC3F309DB2D}"/>
              </a:ext>
            </a:extLst>
          </p:cNvPr>
          <p:cNvSpPr>
            <a:spLocks noGrp="1"/>
          </p:cNvSpPr>
          <p:nvPr>
            <p:ph type="title"/>
          </p:nvPr>
        </p:nvSpPr>
        <p:spPr/>
        <p:txBody>
          <a:bodyPr/>
          <a:lstStyle/>
          <a:p>
            <a:r>
              <a:rPr lang="en-US" sz="3600" b="1" i="0" dirty="0">
                <a:effectLst/>
                <a:latin typeface="arial" panose="020B0604020202020204" pitchFamily="34" charset="0"/>
              </a:rPr>
              <a:t>the on-board charger</a:t>
            </a:r>
            <a:endParaRPr lang="en-US" dirty="0"/>
          </a:p>
        </p:txBody>
      </p:sp>
      <p:sp>
        <p:nvSpPr>
          <p:cNvPr id="3" name="Content Placeholder 2">
            <a:extLst>
              <a:ext uri="{FF2B5EF4-FFF2-40B4-BE49-F238E27FC236}">
                <a16:creationId xmlns:a16="http://schemas.microsoft.com/office/drawing/2014/main" id="{A2135069-A905-FA5A-58E0-492E87BE41A6}"/>
              </a:ext>
            </a:extLst>
          </p:cNvPr>
          <p:cNvSpPr>
            <a:spLocks noGrp="1"/>
          </p:cNvSpPr>
          <p:nvPr>
            <p:ph idx="1"/>
          </p:nvPr>
        </p:nvSpPr>
        <p:spPr/>
        <p:txBody>
          <a:bodyPr/>
          <a:lstStyle/>
          <a:p>
            <a:r>
              <a:rPr lang="en-US" b="0" i="0" dirty="0">
                <a:effectLst/>
                <a:latin typeface="arial" panose="020B0604020202020204" pitchFamily="34" charset="0"/>
              </a:rPr>
              <a:t>On-board chargers (OBC) </a:t>
            </a:r>
            <a:r>
              <a:rPr lang="en-US" b="1" i="0" dirty="0">
                <a:effectLst/>
                <a:latin typeface="arial" panose="020B0604020202020204" pitchFamily="34" charset="0"/>
              </a:rPr>
              <a:t>allow plug-in hybrid (PHEV) and battery electric vehicles (BEV) to charge anywhere there is AC power, not just at charging stations</a:t>
            </a:r>
            <a:r>
              <a:rPr lang="en-US" b="0" i="0" dirty="0">
                <a:effectLst/>
                <a:latin typeface="arial" panose="020B0604020202020204" pitchFamily="34" charset="0"/>
              </a:rPr>
              <a:t>.</a:t>
            </a:r>
          </a:p>
          <a:p>
            <a:r>
              <a:rPr lang="en-US" b="0" i="0" dirty="0">
                <a:effectLst/>
                <a:latin typeface="arial" panose="020B0604020202020204" pitchFamily="34" charset="0"/>
              </a:rPr>
              <a:t>An on-board charger (OBC) is used in an electric vehicle (EV) or hybrid electric vehicle (HEV) </a:t>
            </a:r>
            <a:r>
              <a:rPr lang="en-US" b="1" i="0" dirty="0">
                <a:effectLst/>
                <a:latin typeface="arial" panose="020B0604020202020204" pitchFamily="34" charset="0"/>
              </a:rPr>
              <a:t>to charge the traction battery</a:t>
            </a:r>
            <a:r>
              <a:rPr lang="en-US" b="0" i="0" dirty="0">
                <a:effectLst/>
                <a:latin typeface="arial" panose="020B0604020202020204" pitchFamily="34" charset="0"/>
              </a:rPr>
              <a:t>. The On-Board charger system described in the material below converts the AC input from the grid to a DC input which charges the battery.</a:t>
            </a:r>
            <a:endParaRPr lang="en-US" dirty="0"/>
          </a:p>
        </p:txBody>
      </p:sp>
    </p:spTree>
    <p:extLst>
      <p:ext uri="{BB962C8B-B14F-4D97-AF65-F5344CB8AC3E}">
        <p14:creationId xmlns:p14="http://schemas.microsoft.com/office/powerpoint/2010/main" val="216448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011D-747D-3658-B4FB-D0D4F1591760}"/>
              </a:ext>
            </a:extLst>
          </p:cNvPr>
          <p:cNvSpPr>
            <a:spLocks noGrp="1"/>
          </p:cNvSpPr>
          <p:nvPr>
            <p:ph type="title"/>
          </p:nvPr>
        </p:nvSpPr>
        <p:spPr>
          <a:xfrm>
            <a:off x="3192495" y="686959"/>
            <a:ext cx="8596668" cy="1320800"/>
          </a:xfrm>
        </p:spPr>
        <p:txBody>
          <a:bodyPr/>
          <a:lstStyle/>
          <a:p>
            <a:r>
              <a:rPr lang="en-US" sz="3600" b="1" i="0" dirty="0">
                <a:effectLst/>
                <a:latin typeface="arial" panose="020B0604020202020204" pitchFamily="34" charset="0"/>
              </a:rPr>
              <a:t>the Electric Power Control Unit(EPCU)</a:t>
            </a:r>
            <a:r>
              <a:rPr lang="en-US" sz="3600"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5F5B5A74-E781-3529-26C1-0CA2A6761676}"/>
              </a:ext>
            </a:extLst>
          </p:cNvPr>
          <p:cNvSpPr>
            <a:spLocks noGrp="1"/>
          </p:cNvSpPr>
          <p:nvPr>
            <p:ph idx="1"/>
          </p:nvPr>
        </p:nvSpPr>
        <p:spPr/>
        <p:txBody>
          <a:bodyPr/>
          <a:lstStyle/>
          <a:p>
            <a:r>
              <a:rPr lang="en-US" b="0" i="0" dirty="0">
                <a:effectLst/>
                <a:latin typeface="arial" panose="020B0604020202020204" pitchFamily="34" charset="0"/>
              </a:rPr>
              <a:t>During acceleration, the PCU </a:t>
            </a:r>
            <a:r>
              <a:rPr lang="en-US" b="1" i="0" dirty="0">
                <a:effectLst/>
                <a:latin typeface="arial" panose="020B0604020202020204" pitchFamily="34" charset="0"/>
              </a:rPr>
              <a:t>coverts a battery's electric power from DC to AC and then supplies power to the motor</a:t>
            </a:r>
            <a:r>
              <a:rPr lang="en-US" b="0" i="0" dirty="0">
                <a:effectLst/>
                <a:latin typeface="arial" panose="020B0604020202020204" pitchFamily="34" charset="0"/>
              </a:rPr>
              <a:t>. During deceleration, it converts electric power from AC to DC to recover the regenerated electric power.</a:t>
            </a:r>
          </a:p>
          <a:p>
            <a:r>
              <a:rPr lang="en-US" b="0" i="0" dirty="0">
                <a:effectLst/>
                <a:latin typeface="arial" panose="020B0604020202020204" pitchFamily="34" charset="0"/>
              </a:rPr>
              <a:t>An electronic control unit (ECU) is </a:t>
            </a:r>
            <a:r>
              <a:rPr lang="en-US" b="1" i="0" dirty="0">
                <a:effectLst/>
                <a:latin typeface="arial" panose="020B0604020202020204" pitchFamily="34" charset="0"/>
              </a:rPr>
              <a:t>a small device in a vehicle's body that is responsible for controlling a specific function</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193722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A856-F5C3-6936-3DAD-14DCFB4F6D6B}"/>
              </a:ext>
            </a:extLst>
          </p:cNvPr>
          <p:cNvSpPr>
            <a:spLocks noGrp="1"/>
          </p:cNvSpPr>
          <p:nvPr>
            <p:ph type="title"/>
          </p:nvPr>
        </p:nvSpPr>
        <p:spPr/>
        <p:txBody>
          <a:bodyPr>
            <a:normAutofit fontScale="90000"/>
          </a:bodyPr>
          <a:lstStyle/>
          <a:p>
            <a:r>
              <a:rPr lang="en-US" dirty="0"/>
              <a:t>CALCULATING THE LIFE SPAN OF COMPONENTS USE POWER CONSUMPTION</a:t>
            </a:r>
          </a:p>
        </p:txBody>
      </p:sp>
      <p:sp>
        <p:nvSpPr>
          <p:cNvPr id="3" name="Content Placeholder 2">
            <a:extLst>
              <a:ext uri="{FF2B5EF4-FFF2-40B4-BE49-F238E27FC236}">
                <a16:creationId xmlns:a16="http://schemas.microsoft.com/office/drawing/2014/main" id="{CE01CB9C-B4E0-1E13-6C5F-8CEE88B54949}"/>
              </a:ext>
            </a:extLst>
          </p:cNvPr>
          <p:cNvSpPr>
            <a:spLocks noGrp="1"/>
          </p:cNvSpPr>
          <p:nvPr>
            <p:ph idx="1"/>
          </p:nvPr>
        </p:nvSpPr>
        <p:spPr/>
        <p:txBody>
          <a:bodyPr/>
          <a:lstStyle/>
          <a:p>
            <a:r>
              <a:rPr lang="en-US" b="0" i="0" dirty="0">
                <a:effectLst/>
                <a:latin typeface="Roboto" panose="02000000000000000000" pitchFamily="2" charset="0"/>
              </a:rPr>
              <a:t>Knowing the power usage of PC components serves two important purposes: 1 You can make an informed decision on the amount of computer power supply wattage needed. 2 You can pinpoint which components sap the most power and cut down on your electricity bills</a:t>
            </a:r>
          </a:p>
          <a:p>
            <a:r>
              <a:rPr lang="en-US" b="0" i="0" dirty="0">
                <a:effectLst/>
                <a:latin typeface="roboto" panose="02000000000000000000" pitchFamily="2" charset="0"/>
              </a:rPr>
              <a:t>The amp requirement is usually stamped on the nameplate of the component. You approximate the wattage simply by multiplying the amps by the volts. However, to determine exact wattage you need to </a:t>
            </a:r>
            <a:r>
              <a:rPr lang="en-US" b="1" i="0" dirty="0">
                <a:effectLst/>
                <a:latin typeface="roboto" panose="02000000000000000000" pitchFamily="2" charset="0"/>
              </a:rPr>
              <a:t>multiply amps by the volts and by the power factor</a:t>
            </a:r>
            <a:r>
              <a:rPr lang="en-US" b="0" i="0" dirty="0">
                <a:effectLst/>
                <a:latin typeface="roboto" panose="02000000000000000000" pitchFamily="2" charset="0"/>
              </a:rPr>
              <a:t>.</a:t>
            </a:r>
            <a:endParaRPr lang="en-US" b="0" i="0"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58699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01FC-0333-33CA-607B-259B61A97333}"/>
              </a:ext>
            </a:extLst>
          </p:cNvPr>
          <p:cNvSpPr>
            <a:spLocks noGrp="1"/>
          </p:cNvSpPr>
          <p:nvPr>
            <p:ph type="title"/>
          </p:nvPr>
        </p:nvSpPr>
        <p:spPr>
          <a:xfrm>
            <a:off x="645141" y="208131"/>
            <a:ext cx="8596668" cy="1320800"/>
          </a:xfrm>
        </p:spPr>
        <p:txBody>
          <a:bodyPr/>
          <a:lstStyle/>
          <a:p>
            <a:r>
              <a:rPr lang="en-US" dirty="0">
                <a:solidFill>
                  <a:schemeClr val="tx1"/>
                </a:solidFill>
              </a:rPr>
              <a:t>POWER COMSUPTION OF OLD AND NEW COMPONENT</a:t>
            </a:r>
          </a:p>
        </p:txBody>
      </p:sp>
      <p:sp>
        <p:nvSpPr>
          <p:cNvPr id="4" name="Rectangle 3">
            <a:extLst>
              <a:ext uri="{FF2B5EF4-FFF2-40B4-BE49-F238E27FC236}">
                <a16:creationId xmlns:a16="http://schemas.microsoft.com/office/drawing/2014/main" id="{D9D2D95B-E60F-9972-84EC-B2D3C6F5D307}"/>
              </a:ext>
            </a:extLst>
          </p:cNvPr>
          <p:cNvSpPr/>
          <p:nvPr/>
        </p:nvSpPr>
        <p:spPr>
          <a:xfrm>
            <a:off x="1276350" y="1834725"/>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AC19F587-28D2-E9FE-F90A-2BEA378CB5A6}"/>
              </a:ext>
            </a:extLst>
          </p:cNvPr>
          <p:cNvSpPr txBox="1"/>
          <p:nvPr/>
        </p:nvSpPr>
        <p:spPr>
          <a:xfrm>
            <a:off x="1276350" y="2012121"/>
            <a:ext cx="2652510" cy="307777"/>
          </a:xfrm>
          <a:prstGeom prst="rect">
            <a:avLst/>
          </a:prstGeom>
          <a:noFill/>
        </p:spPr>
        <p:txBody>
          <a:bodyPr wrap="square" rtlCol="0">
            <a:spAutoFit/>
          </a:bodyPr>
          <a:lstStyle/>
          <a:p>
            <a:r>
              <a:rPr lang="en-US" sz="1400" b="1" dirty="0">
                <a:solidFill>
                  <a:schemeClr val="bg1"/>
                </a:solidFill>
                <a:highlight>
                  <a:srgbClr val="FFFF00"/>
                </a:highlight>
              </a:rPr>
              <a:t>ON-BOARD</a:t>
            </a:r>
            <a:r>
              <a:rPr lang="en-US" sz="1400" dirty="0">
                <a:highlight>
                  <a:srgbClr val="FFFF00"/>
                </a:highlight>
              </a:rPr>
              <a:t> </a:t>
            </a:r>
            <a:r>
              <a:rPr lang="en-US" sz="1400" b="1" dirty="0">
                <a:solidFill>
                  <a:schemeClr val="bg1"/>
                </a:solidFill>
                <a:highlight>
                  <a:srgbClr val="FFFF00"/>
                </a:highlight>
              </a:rPr>
              <a:t>CHARGER</a:t>
            </a:r>
          </a:p>
        </p:txBody>
      </p:sp>
      <p:sp>
        <p:nvSpPr>
          <p:cNvPr id="27" name="Rectangle 26">
            <a:extLst>
              <a:ext uri="{FF2B5EF4-FFF2-40B4-BE49-F238E27FC236}">
                <a16:creationId xmlns:a16="http://schemas.microsoft.com/office/drawing/2014/main" id="{264711F4-0A05-7E96-F73A-E36236EE715A}"/>
              </a:ext>
            </a:extLst>
          </p:cNvPr>
          <p:cNvSpPr/>
          <p:nvPr/>
        </p:nvSpPr>
        <p:spPr>
          <a:xfrm>
            <a:off x="1258674" y="3872861"/>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2E1126C-ED4F-6D37-DC54-07C985BA9918}"/>
              </a:ext>
            </a:extLst>
          </p:cNvPr>
          <p:cNvSpPr/>
          <p:nvPr/>
        </p:nvSpPr>
        <p:spPr>
          <a:xfrm>
            <a:off x="1257589" y="3836815"/>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4CE9551E-C348-70E1-2563-0C5770DC27A4}"/>
              </a:ext>
            </a:extLst>
          </p:cNvPr>
          <p:cNvSpPr txBox="1"/>
          <p:nvPr/>
        </p:nvSpPr>
        <p:spPr>
          <a:xfrm>
            <a:off x="1276350" y="4004864"/>
            <a:ext cx="1832875" cy="307777"/>
          </a:xfrm>
          <a:prstGeom prst="rect">
            <a:avLst/>
          </a:prstGeom>
          <a:noFill/>
        </p:spPr>
        <p:txBody>
          <a:bodyPr wrap="square" rtlCol="0">
            <a:spAutoFit/>
          </a:bodyPr>
          <a:lstStyle/>
          <a:p>
            <a:r>
              <a:rPr lang="en-US" sz="1400" b="1" i="0" dirty="0">
                <a:solidFill>
                  <a:srgbClr val="202124"/>
                </a:solidFill>
                <a:effectLst/>
                <a:highlight>
                  <a:srgbClr val="FFFF00"/>
                </a:highlight>
                <a:latin typeface="arial" panose="020B0604020202020204" pitchFamily="34" charset="0"/>
              </a:rPr>
              <a:t>            EPCU          .</a:t>
            </a:r>
            <a:endParaRPr lang="en-US" sz="1400" dirty="0">
              <a:highlight>
                <a:srgbClr val="FFFF00"/>
              </a:highlight>
            </a:endParaRPr>
          </a:p>
        </p:txBody>
      </p:sp>
      <p:sp>
        <p:nvSpPr>
          <p:cNvPr id="49" name="TextBox 48">
            <a:extLst>
              <a:ext uri="{FF2B5EF4-FFF2-40B4-BE49-F238E27FC236}">
                <a16:creationId xmlns:a16="http://schemas.microsoft.com/office/drawing/2014/main" id="{1349DBE0-9A05-BBBE-D27A-B6C9543F4BC4}"/>
              </a:ext>
            </a:extLst>
          </p:cNvPr>
          <p:cNvSpPr txBox="1"/>
          <p:nvPr/>
        </p:nvSpPr>
        <p:spPr>
          <a:xfrm>
            <a:off x="6254029" y="3804809"/>
            <a:ext cx="1847850" cy="400110"/>
          </a:xfrm>
          <a:prstGeom prst="rect">
            <a:avLst/>
          </a:prstGeom>
          <a:noFill/>
        </p:spPr>
        <p:txBody>
          <a:bodyPr wrap="square" rtlCol="0">
            <a:spAutoFit/>
          </a:bodyPr>
          <a:lstStyle/>
          <a:p>
            <a:r>
              <a:rPr lang="en-US" sz="2000" dirty="0"/>
              <a:t>MOTOR</a:t>
            </a:r>
          </a:p>
        </p:txBody>
      </p:sp>
      <p:sp>
        <p:nvSpPr>
          <p:cNvPr id="52" name="TextBox 51">
            <a:extLst>
              <a:ext uri="{FF2B5EF4-FFF2-40B4-BE49-F238E27FC236}">
                <a16:creationId xmlns:a16="http://schemas.microsoft.com/office/drawing/2014/main" id="{82148B46-3E80-B431-8430-0DD39954780F}"/>
              </a:ext>
            </a:extLst>
          </p:cNvPr>
          <p:cNvSpPr txBox="1"/>
          <p:nvPr/>
        </p:nvSpPr>
        <p:spPr>
          <a:xfrm>
            <a:off x="1258673" y="2742381"/>
            <a:ext cx="1990725" cy="923330"/>
          </a:xfrm>
          <a:prstGeom prst="rect">
            <a:avLst/>
          </a:prstGeom>
          <a:noFill/>
        </p:spPr>
        <p:txBody>
          <a:bodyPr wrap="square" rtlCol="0">
            <a:spAutoFit/>
          </a:bodyPr>
          <a:lstStyle/>
          <a:p>
            <a:r>
              <a:rPr lang="en-US" dirty="0"/>
              <a:t>INITIAL: 4%</a:t>
            </a:r>
          </a:p>
          <a:p>
            <a:r>
              <a:rPr lang="en-US" dirty="0"/>
              <a:t>AFTER SEVERAL YEARS : 10%</a:t>
            </a:r>
          </a:p>
        </p:txBody>
      </p:sp>
      <p:sp>
        <p:nvSpPr>
          <p:cNvPr id="53" name="TextBox 52">
            <a:extLst>
              <a:ext uri="{FF2B5EF4-FFF2-40B4-BE49-F238E27FC236}">
                <a16:creationId xmlns:a16="http://schemas.microsoft.com/office/drawing/2014/main" id="{2C172CA5-07BC-5DAB-ED23-1BDBDB48BB09}"/>
              </a:ext>
            </a:extLst>
          </p:cNvPr>
          <p:cNvSpPr txBox="1"/>
          <p:nvPr/>
        </p:nvSpPr>
        <p:spPr>
          <a:xfrm>
            <a:off x="1276350" y="4829175"/>
            <a:ext cx="2057400" cy="923330"/>
          </a:xfrm>
          <a:prstGeom prst="rect">
            <a:avLst/>
          </a:prstGeom>
          <a:noFill/>
        </p:spPr>
        <p:txBody>
          <a:bodyPr wrap="square" rtlCol="0">
            <a:spAutoFit/>
          </a:bodyPr>
          <a:lstStyle/>
          <a:p>
            <a:r>
              <a:rPr lang="en-US" dirty="0"/>
              <a:t>INITIAL: 6%</a:t>
            </a:r>
          </a:p>
          <a:p>
            <a:r>
              <a:rPr lang="en-US" dirty="0"/>
              <a:t>AFTER SEVERAL YEARS : 14%</a:t>
            </a:r>
          </a:p>
        </p:txBody>
      </p:sp>
      <p:sp>
        <p:nvSpPr>
          <p:cNvPr id="54" name="TextBox 53">
            <a:extLst>
              <a:ext uri="{FF2B5EF4-FFF2-40B4-BE49-F238E27FC236}">
                <a16:creationId xmlns:a16="http://schemas.microsoft.com/office/drawing/2014/main" id="{93FB6985-E6E4-C183-A6C7-0031FEEC2C17}"/>
              </a:ext>
            </a:extLst>
          </p:cNvPr>
          <p:cNvSpPr txBox="1"/>
          <p:nvPr/>
        </p:nvSpPr>
        <p:spPr>
          <a:xfrm>
            <a:off x="5833762" y="4461431"/>
            <a:ext cx="2143125" cy="923330"/>
          </a:xfrm>
          <a:prstGeom prst="rect">
            <a:avLst/>
          </a:prstGeom>
          <a:noFill/>
        </p:spPr>
        <p:txBody>
          <a:bodyPr wrap="square" rtlCol="0">
            <a:spAutoFit/>
          </a:bodyPr>
          <a:lstStyle/>
          <a:p>
            <a:r>
              <a:rPr lang="en-US" dirty="0"/>
              <a:t>INITIAL: 44%</a:t>
            </a:r>
          </a:p>
          <a:p>
            <a:r>
              <a:rPr lang="en-US" dirty="0"/>
              <a:t>AFTER SEVERAL YEARS : 67%</a:t>
            </a:r>
          </a:p>
        </p:txBody>
      </p:sp>
      <p:sp>
        <p:nvSpPr>
          <p:cNvPr id="57" name="TextBox 56">
            <a:extLst>
              <a:ext uri="{FF2B5EF4-FFF2-40B4-BE49-F238E27FC236}">
                <a16:creationId xmlns:a16="http://schemas.microsoft.com/office/drawing/2014/main" id="{54B44BCA-E95F-4F50-E019-8D6C82C5936A}"/>
              </a:ext>
            </a:extLst>
          </p:cNvPr>
          <p:cNvSpPr txBox="1"/>
          <p:nvPr/>
        </p:nvSpPr>
        <p:spPr>
          <a:xfrm>
            <a:off x="790575" y="6191250"/>
            <a:ext cx="8305800" cy="646331"/>
          </a:xfrm>
          <a:prstGeom prst="rect">
            <a:avLst/>
          </a:prstGeom>
          <a:noFill/>
        </p:spPr>
        <p:txBody>
          <a:bodyPr wrap="square" rtlCol="0">
            <a:spAutoFit/>
          </a:bodyPr>
          <a:lstStyle/>
          <a:p>
            <a:r>
              <a:rPr lang="en-US" dirty="0"/>
              <a:t>THE LIFE SPAN OF THE COMPONENTS WILL DRASTICALLY REDUCE AND THE POWER COMSUMPTION WILL INCREASES</a:t>
            </a:r>
          </a:p>
        </p:txBody>
      </p:sp>
      <p:graphicFrame>
        <p:nvGraphicFramePr>
          <p:cNvPr id="6" name="Diagram 5">
            <a:extLst>
              <a:ext uri="{FF2B5EF4-FFF2-40B4-BE49-F238E27FC236}">
                <a16:creationId xmlns:a16="http://schemas.microsoft.com/office/drawing/2014/main" id="{1F977ADC-CDC9-4CBD-B96B-027E3C792791}"/>
              </a:ext>
            </a:extLst>
          </p:cNvPr>
          <p:cNvGraphicFramePr/>
          <p:nvPr>
            <p:extLst>
              <p:ext uri="{D42A27DB-BD31-4B8C-83A1-F6EECF244321}">
                <p14:modId xmlns:p14="http://schemas.microsoft.com/office/powerpoint/2010/main" val="3297458468"/>
              </p:ext>
            </p:extLst>
          </p:nvPr>
        </p:nvGraphicFramePr>
        <p:xfrm>
          <a:off x="3860761" y="1366236"/>
          <a:ext cx="5971357" cy="2565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Circles with arrows">
            <a:extLst>
              <a:ext uri="{FF2B5EF4-FFF2-40B4-BE49-F238E27FC236}">
                <a16:creationId xmlns:a16="http://schemas.microsoft.com/office/drawing/2014/main" id="{27F63F29-4FD6-F2B8-22F8-2850554487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9930" y="1416633"/>
            <a:ext cx="2531949" cy="2388176"/>
          </a:xfrm>
          <a:prstGeom prst="rect">
            <a:avLst/>
          </a:prstGeom>
        </p:spPr>
      </p:pic>
      <p:pic>
        <p:nvPicPr>
          <p:cNvPr id="11" name="Graphic 10" descr="Lightning bolt">
            <a:extLst>
              <a:ext uri="{FF2B5EF4-FFF2-40B4-BE49-F238E27FC236}">
                <a16:creationId xmlns:a16="http://schemas.microsoft.com/office/drawing/2014/main" id="{D5253B92-DF95-D3DF-0FD3-9BD26F890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26617" y="2283058"/>
            <a:ext cx="913263" cy="861404"/>
          </a:xfrm>
          <a:prstGeom prst="rect">
            <a:avLst/>
          </a:prstGeom>
        </p:spPr>
      </p:pic>
    </p:spTree>
    <p:extLst>
      <p:ext uri="{BB962C8B-B14F-4D97-AF65-F5344CB8AC3E}">
        <p14:creationId xmlns:p14="http://schemas.microsoft.com/office/powerpoint/2010/main" val="12751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504E-F7BF-7DE7-51DD-D8495DB1A7B4}"/>
              </a:ext>
            </a:extLst>
          </p:cNvPr>
          <p:cNvSpPr>
            <a:spLocks noGrp="1"/>
          </p:cNvSpPr>
          <p:nvPr>
            <p:ph type="title"/>
          </p:nvPr>
        </p:nvSpPr>
        <p:spPr>
          <a:xfrm>
            <a:off x="677334" y="374510"/>
            <a:ext cx="8352366" cy="551943"/>
          </a:xfrm>
        </p:spPr>
        <p:txBody>
          <a:bodyPr>
            <a:noAutofit/>
          </a:bodyPr>
          <a:lstStyle/>
          <a:p>
            <a:r>
              <a:rPr lang="en-US" sz="2800" b="1" dirty="0">
                <a:solidFill>
                  <a:schemeClr val="tx1">
                    <a:lumMod val="95000"/>
                    <a:lumOff val="5000"/>
                  </a:schemeClr>
                </a:solidFill>
              </a:rPr>
              <a:t>TURN OFF UNWANTED POWER SUPPLY TO IDEL COMPONENTS MANUALLY BY THE USER</a:t>
            </a:r>
          </a:p>
        </p:txBody>
      </p:sp>
      <p:sp>
        <p:nvSpPr>
          <p:cNvPr id="4" name="Rectangle 3">
            <a:extLst>
              <a:ext uri="{FF2B5EF4-FFF2-40B4-BE49-F238E27FC236}">
                <a16:creationId xmlns:a16="http://schemas.microsoft.com/office/drawing/2014/main" id="{2BD93506-E063-0F85-1197-218E786C0B47}"/>
              </a:ext>
            </a:extLst>
          </p:cNvPr>
          <p:cNvSpPr/>
          <p:nvPr/>
        </p:nvSpPr>
        <p:spPr>
          <a:xfrm>
            <a:off x="1542977" y="1525598"/>
            <a:ext cx="5017473" cy="41995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03DE455-659C-D821-700D-79650CDA16B7}"/>
              </a:ext>
            </a:extLst>
          </p:cNvPr>
          <p:cNvSpPr/>
          <p:nvPr/>
        </p:nvSpPr>
        <p:spPr>
          <a:xfrm>
            <a:off x="1922634" y="2019919"/>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8368A5B-E2FF-38FA-8165-24E9C67D4086}"/>
              </a:ext>
            </a:extLst>
          </p:cNvPr>
          <p:cNvSpPr txBox="1"/>
          <p:nvPr/>
        </p:nvSpPr>
        <p:spPr>
          <a:xfrm>
            <a:off x="2001560" y="2160589"/>
            <a:ext cx="1832875" cy="523220"/>
          </a:xfrm>
          <a:prstGeom prst="rect">
            <a:avLst/>
          </a:prstGeom>
          <a:noFill/>
        </p:spPr>
        <p:txBody>
          <a:bodyPr wrap="square" rtlCol="0">
            <a:spAutoFit/>
          </a:bodyPr>
          <a:lstStyle/>
          <a:p>
            <a:r>
              <a:rPr lang="en-US" sz="1400" b="1" dirty="0">
                <a:solidFill>
                  <a:schemeClr val="bg1"/>
                </a:solidFill>
                <a:highlight>
                  <a:srgbClr val="FFFF00"/>
                </a:highlight>
              </a:rPr>
              <a:t>ON-BOARD CHARGER</a:t>
            </a:r>
          </a:p>
        </p:txBody>
      </p:sp>
      <p:sp>
        <p:nvSpPr>
          <p:cNvPr id="7" name="Rectangle 6">
            <a:extLst>
              <a:ext uri="{FF2B5EF4-FFF2-40B4-BE49-F238E27FC236}">
                <a16:creationId xmlns:a16="http://schemas.microsoft.com/office/drawing/2014/main" id="{A71DD8B6-64BD-E704-7DE8-B2134264D938}"/>
              </a:ext>
            </a:extLst>
          </p:cNvPr>
          <p:cNvSpPr/>
          <p:nvPr/>
        </p:nvSpPr>
        <p:spPr>
          <a:xfrm>
            <a:off x="1922634" y="2850521"/>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F1A6E5B-10F1-8BC7-0577-C37DD0F5B37C}"/>
              </a:ext>
            </a:extLst>
          </p:cNvPr>
          <p:cNvSpPr txBox="1"/>
          <p:nvPr/>
        </p:nvSpPr>
        <p:spPr>
          <a:xfrm>
            <a:off x="1940310" y="2968195"/>
            <a:ext cx="1832875" cy="307777"/>
          </a:xfrm>
          <a:prstGeom prst="rect">
            <a:avLst/>
          </a:prstGeom>
          <a:noFill/>
        </p:spPr>
        <p:txBody>
          <a:bodyPr wrap="square" rtlCol="0">
            <a:spAutoFit/>
          </a:bodyPr>
          <a:lstStyle/>
          <a:p>
            <a:r>
              <a:rPr lang="en-US" sz="1400" b="1" i="0" dirty="0">
                <a:solidFill>
                  <a:srgbClr val="202124"/>
                </a:solidFill>
                <a:effectLst/>
                <a:highlight>
                  <a:srgbClr val="FFFF00"/>
                </a:highlight>
                <a:latin typeface="arial" panose="020B0604020202020204" pitchFamily="34" charset="0"/>
              </a:rPr>
              <a:t>            EPCU          .</a:t>
            </a:r>
            <a:endParaRPr lang="en-US" sz="1400" dirty="0">
              <a:highlight>
                <a:srgbClr val="FFFF00"/>
              </a:highlight>
            </a:endParaRPr>
          </a:p>
        </p:txBody>
      </p:sp>
      <p:sp>
        <p:nvSpPr>
          <p:cNvPr id="9" name="Oval 8">
            <a:extLst>
              <a:ext uri="{FF2B5EF4-FFF2-40B4-BE49-F238E27FC236}">
                <a16:creationId xmlns:a16="http://schemas.microsoft.com/office/drawing/2014/main" id="{04B0CBEA-BD0A-41C4-EF4F-B227EE8AAF27}"/>
              </a:ext>
            </a:extLst>
          </p:cNvPr>
          <p:cNvSpPr/>
          <p:nvPr/>
        </p:nvSpPr>
        <p:spPr>
          <a:xfrm>
            <a:off x="4156517" y="2164185"/>
            <a:ext cx="819151" cy="304181"/>
          </a:xfrm>
          <a:prstGeom prst="ellipse">
            <a:avLst/>
          </a:prstGeom>
          <a:solidFill>
            <a:schemeClr val="tx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ON</a:t>
            </a:r>
          </a:p>
        </p:txBody>
      </p:sp>
      <p:sp>
        <p:nvSpPr>
          <p:cNvPr id="10" name="Oval 9">
            <a:extLst>
              <a:ext uri="{FF2B5EF4-FFF2-40B4-BE49-F238E27FC236}">
                <a16:creationId xmlns:a16="http://schemas.microsoft.com/office/drawing/2014/main" id="{7917A6C5-AEC9-92B2-9A4B-580D45446D85}"/>
              </a:ext>
            </a:extLst>
          </p:cNvPr>
          <p:cNvSpPr/>
          <p:nvPr/>
        </p:nvSpPr>
        <p:spPr>
          <a:xfrm>
            <a:off x="5105127" y="2160589"/>
            <a:ext cx="904876" cy="351806"/>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OFF</a:t>
            </a:r>
          </a:p>
        </p:txBody>
      </p:sp>
      <p:sp>
        <p:nvSpPr>
          <p:cNvPr id="11" name="Rectangle 10">
            <a:extLst>
              <a:ext uri="{FF2B5EF4-FFF2-40B4-BE49-F238E27FC236}">
                <a16:creationId xmlns:a16="http://schemas.microsoft.com/office/drawing/2014/main" id="{1CF481CB-6DBA-1FA1-CF8A-ADFF1AAC088C}"/>
              </a:ext>
            </a:extLst>
          </p:cNvPr>
          <p:cNvSpPr/>
          <p:nvPr/>
        </p:nvSpPr>
        <p:spPr>
          <a:xfrm>
            <a:off x="1932159" y="3555990"/>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985AE6F-CFE8-0229-EE81-EC2914D82ED4}"/>
              </a:ext>
            </a:extLst>
          </p:cNvPr>
          <p:cNvSpPr txBox="1"/>
          <p:nvPr/>
        </p:nvSpPr>
        <p:spPr>
          <a:xfrm>
            <a:off x="1949835" y="3673664"/>
            <a:ext cx="1832875" cy="307777"/>
          </a:xfrm>
          <a:prstGeom prst="rect">
            <a:avLst/>
          </a:prstGeom>
          <a:noFill/>
        </p:spPr>
        <p:txBody>
          <a:bodyPr wrap="square" rtlCol="0">
            <a:spAutoFit/>
          </a:bodyPr>
          <a:lstStyle/>
          <a:p>
            <a:r>
              <a:rPr lang="en-US" sz="1400" b="1" i="0" dirty="0">
                <a:solidFill>
                  <a:srgbClr val="202124"/>
                </a:solidFill>
                <a:effectLst/>
                <a:highlight>
                  <a:srgbClr val="FFFF00"/>
                </a:highlight>
                <a:latin typeface="arial" panose="020B0604020202020204" pitchFamily="34" charset="0"/>
              </a:rPr>
              <a:t>            MAP        .</a:t>
            </a:r>
            <a:endParaRPr lang="en-US" sz="1400" dirty="0">
              <a:highlight>
                <a:srgbClr val="FFFF00"/>
              </a:highlight>
            </a:endParaRPr>
          </a:p>
        </p:txBody>
      </p:sp>
      <p:sp>
        <p:nvSpPr>
          <p:cNvPr id="13" name="Rectangle 12">
            <a:extLst>
              <a:ext uri="{FF2B5EF4-FFF2-40B4-BE49-F238E27FC236}">
                <a16:creationId xmlns:a16="http://schemas.microsoft.com/office/drawing/2014/main" id="{1B30F597-AFF2-56B3-45B3-4A77D82C866F}"/>
              </a:ext>
            </a:extLst>
          </p:cNvPr>
          <p:cNvSpPr/>
          <p:nvPr/>
        </p:nvSpPr>
        <p:spPr>
          <a:xfrm>
            <a:off x="1902210" y="4260221"/>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1A55F9C-4309-52AF-4C02-77DAF665CA12}"/>
              </a:ext>
            </a:extLst>
          </p:cNvPr>
          <p:cNvSpPr txBox="1"/>
          <p:nvPr/>
        </p:nvSpPr>
        <p:spPr>
          <a:xfrm>
            <a:off x="1940310" y="4436488"/>
            <a:ext cx="1832875" cy="307777"/>
          </a:xfrm>
          <a:prstGeom prst="rect">
            <a:avLst/>
          </a:prstGeom>
          <a:noFill/>
        </p:spPr>
        <p:txBody>
          <a:bodyPr wrap="square" rtlCol="0">
            <a:spAutoFit/>
          </a:bodyPr>
          <a:lstStyle/>
          <a:p>
            <a:r>
              <a:rPr lang="en-US" sz="1400" b="1" i="0" dirty="0">
                <a:solidFill>
                  <a:srgbClr val="202124"/>
                </a:solidFill>
                <a:effectLst/>
                <a:highlight>
                  <a:srgbClr val="FFFF00"/>
                </a:highlight>
                <a:latin typeface="arial" panose="020B0604020202020204" pitchFamily="34" charset="0"/>
              </a:rPr>
              <a:t>            GPS       .</a:t>
            </a:r>
            <a:endParaRPr lang="en-US" sz="1400" dirty="0">
              <a:highlight>
                <a:srgbClr val="FFFF00"/>
              </a:highlight>
            </a:endParaRPr>
          </a:p>
        </p:txBody>
      </p:sp>
      <p:sp>
        <p:nvSpPr>
          <p:cNvPr id="15" name="Rectangle 14">
            <a:extLst>
              <a:ext uri="{FF2B5EF4-FFF2-40B4-BE49-F238E27FC236}">
                <a16:creationId xmlns:a16="http://schemas.microsoft.com/office/drawing/2014/main" id="{3634CA7C-C7B2-23A2-23AB-41B2B128CEEB}"/>
              </a:ext>
            </a:extLst>
          </p:cNvPr>
          <p:cNvSpPr/>
          <p:nvPr/>
        </p:nvSpPr>
        <p:spPr>
          <a:xfrm>
            <a:off x="1922634" y="4999838"/>
            <a:ext cx="1990725" cy="5891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C045AC7-3322-9BAC-DA1C-6872BE778683}"/>
              </a:ext>
            </a:extLst>
          </p:cNvPr>
          <p:cNvSpPr txBox="1"/>
          <p:nvPr/>
        </p:nvSpPr>
        <p:spPr>
          <a:xfrm>
            <a:off x="1940310" y="5117512"/>
            <a:ext cx="1832875" cy="307777"/>
          </a:xfrm>
          <a:prstGeom prst="rect">
            <a:avLst/>
          </a:prstGeom>
          <a:noFill/>
        </p:spPr>
        <p:txBody>
          <a:bodyPr wrap="square" rtlCol="0">
            <a:spAutoFit/>
          </a:bodyPr>
          <a:lstStyle/>
          <a:p>
            <a:r>
              <a:rPr lang="en-US" sz="800" b="1" i="0" dirty="0">
                <a:solidFill>
                  <a:srgbClr val="202124"/>
                </a:solidFill>
                <a:effectLst/>
                <a:highlight>
                  <a:srgbClr val="FFFF00"/>
                </a:highlight>
                <a:latin typeface="arial" panose="020B0604020202020204" pitchFamily="34" charset="0"/>
              </a:rPr>
              <a:t>            MOBLIE CHARGING         </a:t>
            </a:r>
            <a:r>
              <a:rPr lang="en-US" sz="1400" b="1" i="0" dirty="0">
                <a:solidFill>
                  <a:srgbClr val="202124"/>
                </a:solidFill>
                <a:effectLst/>
                <a:highlight>
                  <a:srgbClr val="FFFF00"/>
                </a:highlight>
                <a:latin typeface="arial" panose="020B0604020202020204" pitchFamily="34" charset="0"/>
              </a:rPr>
              <a:t>.</a:t>
            </a:r>
            <a:endParaRPr lang="en-US" sz="1400" dirty="0">
              <a:highlight>
                <a:srgbClr val="FFFF00"/>
              </a:highlight>
            </a:endParaRPr>
          </a:p>
        </p:txBody>
      </p:sp>
      <p:sp>
        <p:nvSpPr>
          <p:cNvPr id="20" name="Oval 19">
            <a:extLst>
              <a:ext uri="{FF2B5EF4-FFF2-40B4-BE49-F238E27FC236}">
                <a16:creationId xmlns:a16="http://schemas.microsoft.com/office/drawing/2014/main" id="{6F1E2052-FC7B-B81B-5B32-845FDCA121F4}"/>
              </a:ext>
            </a:extLst>
          </p:cNvPr>
          <p:cNvSpPr/>
          <p:nvPr/>
        </p:nvSpPr>
        <p:spPr>
          <a:xfrm>
            <a:off x="4156517" y="2926185"/>
            <a:ext cx="838201" cy="304181"/>
          </a:xfrm>
          <a:prstGeom prst="ellipse">
            <a:avLst/>
          </a:prstGeom>
          <a:solidFill>
            <a:schemeClr val="tx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ON</a:t>
            </a:r>
          </a:p>
        </p:txBody>
      </p:sp>
      <p:sp>
        <p:nvSpPr>
          <p:cNvPr id="21" name="Oval 20">
            <a:extLst>
              <a:ext uri="{FF2B5EF4-FFF2-40B4-BE49-F238E27FC236}">
                <a16:creationId xmlns:a16="http://schemas.microsoft.com/office/drawing/2014/main" id="{14770030-4119-A49B-5672-B734C799EFC8}"/>
              </a:ext>
            </a:extLst>
          </p:cNvPr>
          <p:cNvSpPr/>
          <p:nvPr/>
        </p:nvSpPr>
        <p:spPr>
          <a:xfrm>
            <a:off x="4175567" y="3650085"/>
            <a:ext cx="838201" cy="304181"/>
          </a:xfrm>
          <a:prstGeom prst="ellipse">
            <a:avLst/>
          </a:prstGeom>
          <a:solidFill>
            <a:schemeClr val="tx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ON</a:t>
            </a:r>
          </a:p>
        </p:txBody>
      </p:sp>
      <p:sp>
        <p:nvSpPr>
          <p:cNvPr id="22" name="Oval 21">
            <a:extLst>
              <a:ext uri="{FF2B5EF4-FFF2-40B4-BE49-F238E27FC236}">
                <a16:creationId xmlns:a16="http://schemas.microsoft.com/office/drawing/2014/main" id="{32A3A491-5C64-C7D1-9072-4E60529BFF31}"/>
              </a:ext>
            </a:extLst>
          </p:cNvPr>
          <p:cNvSpPr/>
          <p:nvPr/>
        </p:nvSpPr>
        <p:spPr>
          <a:xfrm>
            <a:off x="4175567" y="4421610"/>
            <a:ext cx="838201" cy="304181"/>
          </a:xfrm>
          <a:prstGeom prst="ellipse">
            <a:avLst/>
          </a:prstGeom>
          <a:solidFill>
            <a:schemeClr val="tx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ON</a:t>
            </a:r>
          </a:p>
        </p:txBody>
      </p:sp>
      <p:sp>
        <p:nvSpPr>
          <p:cNvPr id="23" name="Oval 22">
            <a:extLst>
              <a:ext uri="{FF2B5EF4-FFF2-40B4-BE49-F238E27FC236}">
                <a16:creationId xmlns:a16="http://schemas.microsoft.com/office/drawing/2014/main" id="{A294DF4E-34B0-1F3E-4A9C-F428998DCBB6}"/>
              </a:ext>
            </a:extLst>
          </p:cNvPr>
          <p:cNvSpPr/>
          <p:nvPr/>
        </p:nvSpPr>
        <p:spPr>
          <a:xfrm>
            <a:off x="4175567" y="5089526"/>
            <a:ext cx="838201" cy="304181"/>
          </a:xfrm>
          <a:prstGeom prst="ellipse">
            <a:avLst/>
          </a:prstGeom>
          <a:solidFill>
            <a:schemeClr val="tx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ON</a:t>
            </a:r>
          </a:p>
        </p:txBody>
      </p:sp>
      <p:sp>
        <p:nvSpPr>
          <p:cNvPr id="24" name="Oval 23">
            <a:extLst>
              <a:ext uri="{FF2B5EF4-FFF2-40B4-BE49-F238E27FC236}">
                <a16:creationId xmlns:a16="http://schemas.microsoft.com/office/drawing/2014/main" id="{05DE5614-B7CD-1A17-EE88-284EB0669655}"/>
              </a:ext>
            </a:extLst>
          </p:cNvPr>
          <p:cNvSpPr/>
          <p:nvPr/>
        </p:nvSpPr>
        <p:spPr>
          <a:xfrm>
            <a:off x="5162277" y="2913064"/>
            <a:ext cx="904876" cy="351806"/>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OFF</a:t>
            </a:r>
          </a:p>
        </p:txBody>
      </p:sp>
      <p:sp>
        <p:nvSpPr>
          <p:cNvPr id="25" name="Oval 24">
            <a:extLst>
              <a:ext uri="{FF2B5EF4-FFF2-40B4-BE49-F238E27FC236}">
                <a16:creationId xmlns:a16="http://schemas.microsoft.com/office/drawing/2014/main" id="{8D59DB7E-BD32-DB70-4A3C-666155318DA0}"/>
              </a:ext>
            </a:extLst>
          </p:cNvPr>
          <p:cNvSpPr/>
          <p:nvPr/>
        </p:nvSpPr>
        <p:spPr>
          <a:xfrm>
            <a:off x="5200377" y="3617914"/>
            <a:ext cx="904876" cy="351806"/>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OFF</a:t>
            </a:r>
          </a:p>
        </p:txBody>
      </p:sp>
      <p:sp>
        <p:nvSpPr>
          <p:cNvPr id="26" name="Oval 25">
            <a:extLst>
              <a:ext uri="{FF2B5EF4-FFF2-40B4-BE49-F238E27FC236}">
                <a16:creationId xmlns:a16="http://schemas.microsoft.com/office/drawing/2014/main" id="{94AEB356-C3D1-62CE-A0CA-384CFE4CD471}"/>
              </a:ext>
            </a:extLst>
          </p:cNvPr>
          <p:cNvSpPr/>
          <p:nvPr/>
        </p:nvSpPr>
        <p:spPr>
          <a:xfrm>
            <a:off x="5190852" y="4408489"/>
            <a:ext cx="876301" cy="351806"/>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OFF</a:t>
            </a:r>
          </a:p>
        </p:txBody>
      </p:sp>
      <p:sp>
        <p:nvSpPr>
          <p:cNvPr id="27" name="Oval 26">
            <a:extLst>
              <a:ext uri="{FF2B5EF4-FFF2-40B4-BE49-F238E27FC236}">
                <a16:creationId xmlns:a16="http://schemas.microsoft.com/office/drawing/2014/main" id="{067D393E-F2DF-960A-23EC-E415FFBB95A9}"/>
              </a:ext>
            </a:extLst>
          </p:cNvPr>
          <p:cNvSpPr/>
          <p:nvPr/>
        </p:nvSpPr>
        <p:spPr>
          <a:xfrm>
            <a:off x="5209902" y="5065714"/>
            <a:ext cx="904876" cy="351806"/>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OFF</a:t>
            </a:r>
          </a:p>
        </p:txBody>
      </p:sp>
      <p:sp>
        <p:nvSpPr>
          <p:cNvPr id="28" name="TextBox 27">
            <a:extLst>
              <a:ext uri="{FF2B5EF4-FFF2-40B4-BE49-F238E27FC236}">
                <a16:creationId xmlns:a16="http://schemas.microsoft.com/office/drawing/2014/main" id="{5CF84049-951A-6335-F457-F86D76D8D2DE}"/>
              </a:ext>
            </a:extLst>
          </p:cNvPr>
          <p:cNvSpPr txBox="1"/>
          <p:nvPr/>
        </p:nvSpPr>
        <p:spPr>
          <a:xfrm>
            <a:off x="847725" y="5981700"/>
            <a:ext cx="8686800" cy="646331"/>
          </a:xfrm>
          <a:prstGeom prst="rect">
            <a:avLst/>
          </a:prstGeom>
          <a:noFill/>
        </p:spPr>
        <p:txBody>
          <a:bodyPr wrap="square" rtlCol="0">
            <a:spAutoFit/>
          </a:bodyPr>
          <a:lstStyle/>
          <a:p>
            <a:r>
              <a:rPr lang="en-US" dirty="0"/>
              <a:t>TURNING OFF THE POWER SUPPLY TO THE UNWANTED </a:t>
            </a:r>
            <a:r>
              <a:rPr lang="en-US" b="1" dirty="0"/>
              <a:t>manually</a:t>
            </a:r>
            <a:r>
              <a:rPr lang="en-US" dirty="0"/>
              <a:t> WLL REDUCE THE POWER COMSUMPTION OF AN E-VEHICLE </a:t>
            </a:r>
          </a:p>
        </p:txBody>
      </p:sp>
    </p:spTree>
    <p:extLst>
      <p:ext uri="{BB962C8B-B14F-4D97-AF65-F5344CB8AC3E}">
        <p14:creationId xmlns:p14="http://schemas.microsoft.com/office/powerpoint/2010/main" val="215788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409B-7FD3-7B3E-EE3E-00CED9AB9442}"/>
              </a:ext>
            </a:extLst>
          </p:cNvPr>
          <p:cNvSpPr>
            <a:spLocks noGrp="1"/>
          </p:cNvSpPr>
          <p:nvPr>
            <p:ph type="title"/>
          </p:nvPr>
        </p:nvSpPr>
        <p:spPr>
          <a:xfrm>
            <a:off x="3035829" y="303394"/>
            <a:ext cx="8610600" cy="1293028"/>
          </a:xfrm>
        </p:spPr>
        <p:txBody>
          <a:bodyPr/>
          <a:lstStyle/>
          <a:p>
            <a:r>
              <a:rPr lang="en-US" dirty="0"/>
              <a:t>BATTERY SAVER MODE</a:t>
            </a:r>
          </a:p>
        </p:txBody>
      </p:sp>
      <p:sp>
        <p:nvSpPr>
          <p:cNvPr id="7" name="Rectangle 6">
            <a:extLst>
              <a:ext uri="{FF2B5EF4-FFF2-40B4-BE49-F238E27FC236}">
                <a16:creationId xmlns:a16="http://schemas.microsoft.com/office/drawing/2014/main" id="{99DBE512-86A8-A4CC-9348-83B85AD24932}"/>
              </a:ext>
            </a:extLst>
          </p:cNvPr>
          <p:cNvSpPr/>
          <p:nvPr/>
        </p:nvSpPr>
        <p:spPr>
          <a:xfrm>
            <a:off x="5148778" y="1476628"/>
            <a:ext cx="5418666" cy="28003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4641B7-EDF1-F9D2-891C-0820B0FD3AE9}"/>
              </a:ext>
            </a:extLst>
          </p:cNvPr>
          <p:cNvSpPr/>
          <p:nvPr/>
        </p:nvSpPr>
        <p:spPr>
          <a:xfrm>
            <a:off x="5340163" y="3111756"/>
            <a:ext cx="1708323" cy="714375"/>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0" b="1" dirty="0"/>
              <a:t>40%</a:t>
            </a:r>
          </a:p>
        </p:txBody>
      </p:sp>
      <p:sp>
        <p:nvSpPr>
          <p:cNvPr id="9" name="Rectangle 8">
            <a:extLst>
              <a:ext uri="{FF2B5EF4-FFF2-40B4-BE49-F238E27FC236}">
                <a16:creationId xmlns:a16="http://schemas.microsoft.com/office/drawing/2014/main" id="{BA2502D3-361E-26A1-F3FB-B77F8306FF9C}"/>
              </a:ext>
            </a:extLst>
          </p:cNvPr>
          <p:cNvSpPr/>
          <p:nvPr/>
        </p:nvSpPr>
        <p:spPr>
          <a:xfrm>
            <a:off x="7048486" y="3283206"/>
            <a:ext cx="196677" cy="419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0E3614-3022-800A-DF99-9FAACD68FDFD}"/>
              </a:ext>
            </a:extLst>
          </p:cNvPr>
          <p:cNvSpPr/>
          <p:nvPr/>
        </p:nvSpPr>
        <p:spPr>
          <a:xfrm>
            <a:off x="5594248" y="2087025"/>
            <a:ext cx="1287819" cy="638175"/>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a:t>
            </a:r>
          </a:p>
        </p:txBody>
      </p:sp>
      <p:sp>
        <p:nvSpPr>
          <p:cNvPr id="11" name="TextBox 10">
            <a:extLst>
              <a:ext uri="{FF2B5EF4-FFF2-40B4-BE49-F238E27FC236}">
                <a16:creationId xmlns:a16="http://schemas.microsoft.com/office/drawing/2014/main" id="{91DD521F-4176-9A20-4FC2-4F8EBC441199}"/>
              </a:ext>
            </a:extLst>
          </p:cNvPr>
          <p:cNvSpPr txBox="1"/>
          <p:nvPr/>
        </p:nvSpPr>
        <p:spPr>
          <a:xfrm>
            <a:off x="6882068" y="2237839"/>
            <a:ext cx="2695575" cy="369332"/>
          </a:xfrm>
          <a:prstGeom prst="rect">
            <a:avLst/>
          </a:prstGeom>
          <a:noFill/>
        </p:spPr>
        <p:txBody>
          <a:bodyPr wrap="square" rtlCol="0">
            <a:spAutoFit/>
          </a:bodyPr>
          <a:lstStyle/>
          <a:p>
            <a:r>
              <a:rPr lang="en-US" dirty="0"/>
              <a:t>BATTERY SAVER </a:t>
            </a:r>
          </a:p>
        </p:txBody>
      </p:sp>
      <p:sp>
        <p:nvSpPr>
          <p:cNvPr id="13" name="TextBox 12">
            <a:extLst>
              <a:ext uri="{FF2B5EF4-FFF2-40B4-BE49-F238E27FC236}">
                <a16:creationId xmlns:a16="http://schemas.microsoft.com/office/drawing/2014/main" id="{A24CE4C6-A3D1-6636-A677-11D00BE9F16A}"/>
              </a:ext>
            </a:extLst>
          </p:cNvPr>
          <p:cNvSpPr txBox="1"/>
          <p:nvPr/>
        </p:nvSpPr>
        <p:spPr>
          <a:xfrm>
            <a:off x="395817" y="4506674"/>
            <a:ext cx="8397702" cy="2862322"/>
          </a:xfrm>
          <a:prstGeom prst="rect">
            <a:avLst/>
          </a:prstGeom>
          <a:noFill/>
        </p:spPr>
        <p:txBody>
          <a:bodyPr wrap="square" rtlCol="0">
            <a:spAutoFit/>
          </a:bodyPr>
          <a:lstStyle/>
          <a:p>
            <a:r>
              <a:rPr lang="en-US" b="0" i="0" dirty="0">
                <a:effectLst/>
                <a:latin typeface="segoe ui" panose="020B0502040204020203" pitchFamily="34" charset="0"/>
              </a:rPr>
              <a:t>battery-saving feature that you can activate manually or automatically to give you a little more time until the battery discharges completely</a:t>
            </a:r>
          </a:p>
          <a:p>
            <a:r>
              <a:rPr lang="en-US" b="0" i="1" dirty="0">
                <a:effectLst/>
                <a:latin typeface="segoe ui" panose="020B0502040204020203" pitchFamily="34" charset="0"/>
              </a:rPr>
              <a:t>Battery Saver</a:t>
            </a:r>
            <a:r>
              <a:rPr lang="en-US" b="0" i="0" dirty="0">
                <a:effectLst/>
                <a:latin typeface="segoe ui" panose="020B0502040204020203" pitchFamily="34" charset="0"/>
              </a:rPr>
              <a:t>, </a:t>
            </a:r>
            <a:r>
              <a:rPr lang="en-US" b="0" i="1" dirty="0">
                <a:effectLst/>
                <a:latin typeface="segoe ui" panose="020B0502040204020203" pitchFamily="34" charset="0"/>
              </a:rPr>
              <a:t>Power Saving,</a:t>
            </a:r>
            <a:r>
              <a:rPr lang="en-US" b="0" i="0" dirty="0">
                <a:effectLst/>
                <a:latin typeface="segoe ui" panose="020B0502040204020203" pitchFamily="34" charset="0"/>
              </a:rPr>
              <a:t> or </a:t>
            </a:r>
            <a:r>
              <a:rPr lang="en-US" b="0" i="1" dirty="0">
                <a:effectLst/>
                <a:latin typeface="segoe ui" panose="020B0502040204020203" pitchFamily="34" charset="0"/>
              </a:rPr>
              <a:t>Power Saving Mode</a:t>
            </a:r>
            <a:r>
              <a:rPr lang="en-US" b="0" i="0" dirty="0">
                <a:effectLst/>
                <a:latin typeface="segoe ui" panose="020B0502040204020203" pitchFamily="34" charset="0"/>
              </a:rPr>
              <a:t> is a feature</a:t>
            </a:r>
            <a:br>
              <a:rPr lang="en-US" b="0" i="0" dirty="0">
                <a:effectLst/>
                <a:latin typeface="segoe ui, helvetica, arial, tahoma, verdana"/>
              </a:rPr>
            </a:br>
            <a:r>
              <a:rPr lang="en-US" b="0" i="0" dirty="0">
                <a:effectLst/>
                <a:latin typeface="segoe ui" panose="020B0502040204020203" pitchFamily="34" charset="0"/>
              </a:rPr>
              <a:t>that aims to limit power consumption, so that your battery lasts a little longer until you get to charge it again.</a:t>
            </a:r>
            <a:endParaRPr lang="en-US" b="0" i="0" dirty="0">
              <a:effectLst/>
              <a:latin typeface="Arial" panose="020B0604020202020204" pitchFamily="34" charset="0"/>
            </a:endParaRPr>
          </a:p>
          <a:p>
            <a:pPr algn="l"/>
            <a:r>
              <a:rPr lang="en-US" b="0" i="0" dirty="0">
                <a:effectLst/>
                <a:latin typeface="segoe ui" panose="020B0502040204020203" pitchFamily="34" charset="0"/>
              </a:rPr>
              <a:t>When turned on, this feature can add another hour or two to how much your battery lasts.it automatically turns off the power supply to unwanted </a:t>
            </a:r>
            <a:r>
              <a:rPr lang="en-US" b="0" i="0" dirty="0" err="1">
                <a:effectLst/>
                <a:latin typeface="segoe ui" panose="020B0502040204020203" pitchFamily="34" charset="0"/>
              </a:rPr>
              <a:t>compounents</a:t>
            </a:r>
            <a:endParaRPr lang="en-US" b="0" i="0" dirty="0">
              <a:effectLst/>
              <a:latin typeface="Arial" panose="020B0604020202020204" pitchFamily="34" charset="0"/>
            </a:endParaRPr>
          </a:p>
          <a:p>
            <a:br>
              <a:rPr lang="en-US" dirty="0"/>
            </a:br>
            <a:endParaRPr lang="en-US" dirty="0"/>
          </a:p>
        </p:txBody>
      </p:sp>
      <p:pic>
        <p:nvPicPr>
          <p:cNvPr id="5" name="Graphic 4" descr="Electric car">
            <a:extLst>
              <a:ext uri="{FF2B5EF4-FFF2-40B4-BE49-F238E27FC236}">
                <a16:creationId xmlns:a16="http://schemas.microsoft.com/office/drawing/2014/main" id="{7BA458DD-3842-9E2D-49D7-0220A72F6A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0070" y="3035556"/>
            <a:ext cx="914400" cy="914400"/>
          </a:xfrm>
          <a:prstGeom prst="rect">
            <a:avLst/>
          </a:prstGeom>
        </p:spPr>
      </p:pic>
      <p:pic>
        <p:nvPicPr>
          <p:cNvPr id="12" name="Graphic 11" descr="Thermometer">
            <a:extLst>
              <a:ext uri="{FF2B5EF4-FFF2-40B4-BE49-F238E27FC236}">
                <a16:creationId xmlns:a16="http://schemas.microsoft.com/office/drawing/2014/main" id="{479F01BB-4EBB-AE3A-2BC3-1A461CE868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3856" y="3133894"/>
            <a:ext cx="717723" cy="717723"/>
          </a:xfrm>
          <a:prstGeom prst="rect">
            <a:avLst/>
          </a:prstGeom>
        </p:spPr>
      </p:pic>
    </p:spTree>
    <p:extLst>
      <p:ext uri="{BB962C8B-B14F-4D97-AF65-F5344CB8AC3E}">
        <p14:creationId xmlns:p14="http://schemas.microsoft.com/office/powerpoint/2010/main" val="259608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C231-FE4F-DB68-769F-1422F2C0BF90}"/>
              </a:ext>
            </a:extLst>
          </p:cNvPr>
          <p:cNvSpPr>
            <a:spLocks noGrp="1"/>
          </p:cNvSpPr>
          <p:nvPr>
            <p:ph type="title"/>
          </p:nvPr>
        </p:nvSpPr>
        <p:spPr>
          <a:xfrm>
            <a:off x="2829149" y="407236"/>
            <a:ext cx="8610600" cy="1293028"/>
          </a:xfrm>
        </p:spPr>
        <p:txBody>
          <a:bodyPr/>
          <a:lstStyle/>
          <a:p>
            <a:r>
              <a:rPr lang="en-US" dirty="0"/>
              <a:t>NEARBY CHARGING STATION</a:t>
            </a:r>
          </a:p>
        </p:txBody>
      </p:sp>
      <p:sp>
        <p:nvSpPr>
          <p:cNvPr id="3" name="Content Placeholder 2">
            <a:extLst>
              <a:ext uri="{FF2B5EF4-FFF2-40B4-BE49-F238E27FC236}">
                <a16:creationId xmlns:a16="http://schemas.microsoft.com/office/drawing/2014/main" id="{5417AAD4-0FF0-ED1B-8451-3420EF6E30FC}"/>
              </a:ext>
            </a:extLst>
          </p:cNvPr>
          <p:cNvSpPr>
            <a:spLocks noGrp="1"/>
          </p:cNvSpPr>
          <p:nvPr>
            <p:ph idx="1"/>
          </p:nvPr>
        </p:nvSpPr>
        <p:spPr>
          <a:xfrm>
            <a:off x="495300" y="3981450"/>
            <a:ext cx="8778702" cy="2059912"/>
          </a:xfrm>
        </p:spPr>
        <p:txBody>
          <a:bodyPr>
            <a:normAutofit lnSpcReduction="10000"/>
          </a:bodyPr>
          <a:lstStyle/>
          <a:p>
            <a:r>
              <a:rPr lang="en-US" dirty="0"/>
              <a:t>SUGGESTING THE NEAREST CHARGING POWER STATIONS BEFORE THE BATTERY GOES OFF OR RUN DOWN.</a:t>
            </a:r>
          </a:p>
          <a:p>
            <a:r>
              <a:rPr lang="en-US" dirty="0"/>
              <a:t>SETTING WAY POINTS TO THE NEARBY POWER STATION BEFORE STARTING YOUR TRIP BY MACHINE LEARNING</a:t>
            </a:r>
          </a:p>
          <a:p>
            <a:r>
              <a:rPr lang="en-US" dirty="0"/>
              <a:t>CALCULATING THE POWER CONSUMPTION OF THE ROUND TRIP BEFORE STARTING YOUR TRIP</a:t>
            </a:r>
          </a:p>
        </p:txBody>
      </p:sp>
      <p:sp>
        <p:nvSpPr>
          <p:cNvPr id="4" name="Rectangle 3">
            <a:extLst>
              <a:ext uri="{FF2B5EF4-FFF2-40B4-BE49-F238E27FC236}">
                <a16:creationId xmlns:a16="http://schemas.microsoft.com/office/drawing/2014/main" id="{8B9285F8-5971-65CD-378D-F4E9693E77A0}"/>
              </a:ext>
            </a:extLst>
          </p:cNvPr>
          <p:cNvSpPr/>
          <p:nvPr/>
        </p:nvSpPr>
        <p:spPr>
          <a:xfrm>
            <a:off x="2301378" y="1455284"/>
            <a:ext cx="4438650" cy="2343150"/>
          </a:xfrm>
          <a:prstGeom prst="rect">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5E7862-B97F-A203-3EF7-1E4A752D7326}"/>
              </a:ext>
            </a:extLst>
          </p:cNvPr>
          <p:cNvSpPr txBox="1"/>
          <p:nvPr/>
        </p:nvSpPr>
        <p:spPr>
          <a:xfrm>
            <a:off x="4115622" y="1857102"/>
            <a:ext cx="895350" cy="384721"/>
          </a:xfrm>
          <a:prstGeom prst="rect">
            <a:avLst/>
          </a:prstGeom>
          <a:noFill/>
        </p:spPr>
        <p:txBody>
          <a:bodyPr wrap="square" rtlCol="0">
            <a:spAutoFit/>
          </a:bodyPr>
          <a:lstStyle/>
          <a:p>
            <a:r>
              <a:rPr lang="en-US" sz="1900" b="1" i="1" dirty="0">
                <a:solidFill>
                  <a:schemeClr val="bg1"/>
                </a:solidFill>
              </a:rPr>
              <a:t>MAPS</a:t>
            </a:r>
          </a:p>
        </p:txBody>
      </p:sp>
      <p:pic>
        <p:nvPicPr>
          <p:cNvPr id="12" name="Graphic 11" descr="Cell Tower">
            <a:extLst>
              <a:ext uri="{FF2B5EF4-FFF2-40B4-BE49-F238E27FC236}">
                <a16:creationId xmlns:a16="http://schemas.microsoft.com/office/drawing/2014/main" id="{CD3F441F-1FCE-1796-7234-EB3ABD105C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4323" y="2994718"/>
            <a:ext cx="776822" cy="776822"/>
          </a:xfrm>
          <a:prstGeom prst="rect">
            <a:avLst/>
          </a:prstGeom>
        </p:spPr>
      </p:pic>
      <p:pic>
        <p:nvPicPr>
          <p:cNvPr id="14" name="Graphic 13" descr="Plug">
            <a:extLst>
              <a:ext uri="{FF2B5EF4-FFF2-40B4-BE49-F238E27FC236}">
                <a16:creationId xmlns:a16="http://schemas.microsoft.com/office/drawing/2014/main" id="{9147865D-907A-E4ED-3151-7488C1B9F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6160312" y="3269115"/>
            <a:ext cx="502425" cy="502425"/>
          </a:xfrm>
          <a:prstGeom prst="rect">
            <a:avLst/>
          </a:prstGeom>
        </p:spPr>
      </p:pic>
      <p:pic>
        <p:nvPicPr>
          <p:cNvPr id="16" name="Graphic 15" descr="Compass">
            <a:extLst>
              <a:ext uri="{FF2B5EF4-FFF2-40B4-BE49-F238E27FC236}">
                <a16:creationId xmlns:a16="http://schemas.microsoft.com/office/drawing/2014/main" id="{A35746F7-7709-3881-6412-8F0585DC1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8890" y="1577974"/>
            <a:ext cx="663849" cy="663849"/>
          </a:xfrm>
          <a:prstGeom prst="rect">
            <a:avLst/>
          </a:prstGeom>
        </p:spPr>
      </p:pic>
      <p:pic>
        <p:nvPicPr>
          <p:cNvPr id="18" name="Graphic 17" descr="Marker">
            <a:extLst>
              <a:ext uri="{FF2B5EF4-FFF2-40B4-BE49-F238E27FC236}">
                <a16:creationId xmlns:a16="http://schemas.microsoft.com/office/drawing/2014/main" id="{D33DB351-4D40-95C0-06E0-AF2EEA26A5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2391" y="2140310"/>
            <a:ext cx="959936" cy="959936"/>
          </a:xfrm>
          <a:prstGeom prst="rect">
            <a:avLst/>
          </a:prstGeom>
        </p:spPr>
      </p:pic>
      <p:pic>
        <p:nvPicPr>
          <p:cNvPr id="20" name="Graphic 19" descr="Map with pin">
            <a:extLst>
              <a:ext uri="{FF2B5EF4-FFF2-40B4-BE49-F238E27FC236}">
                <a16:creationId xmlns:a16="http://schemas.microsoft.com/office/drawing/2014/main" id="{E1ED1E0E-CE84-EEDE-AB10-2A87CAA268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49958" y="1679187"/>
            <a:ext cx="776822" cy="776822"/>
          </a:xfrm>
          <a:prstGeom prst="rect">
            <a:avLst/>
          </a:prstGeom>
        </p:spPr>
      </p:pic>
      <p:pic>
        <p:nvPicPr>
          <p:cNvPr id="22" name="Graphic 21" descr="Direction">
            <a:extLst>
              <a:ext uri="{FF2B5EF4-FFF2-40B4-BE49-F238E27FC236}">
                <a16:creationId xmlns:a16="http://schemas.microsoft.com/office/drawing/2014/main" id="{925FAE49-D116-57E8-3B3D-06AEB18842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07190" y="2749190"/>
            <a:ext cx="522136" cy="522136"/>
          </a:xfrm>
          <a:prstGeom prst="rect">
            <a:avLst/>
          </a:prstGeom>
        </p:spPr>
      </p:pic>
    </p:spTree>
    <p:extLst>
      <p:ext uri="{BB962C8B-B14F-4D97-AF65-F5344CB8AC3E}">
        <p14:creationId xmlns:p14="http://schemas.microsoft.com/office/powerpoint/2010/main" val="56215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9946-7B95-2AAA-93B8-676BA21D2411}"/>
              </a:ext>
            </a:extLst>
          </p:cNvPr>
          <p:cNvSpPr>
            <a:spLocks noGrp="1"/>
          </p:cNvSpPr>
          <p:nvPr>
            <p:ph type="title"/>
          </p:nvPr>
        </p:nvSpPr>
        <p:spPr>
          <a:xfrm>
            <a:off x="-588309" y="2609385"/>
            <a:ext cx="12305241" cy="4019550"/>
          </a:xfrm>
        </p:spPr>
        <p:txBody>
          <a:bodyPr>
            <a:normAutofit/>
          </a:bodyPr>
          <a:lstStyle/>
          <a:p>
            <a:r>
              <a:rPr lang="en-US" sz="4800" dirty="0"/>
              <a:t>THANK YOUR VALUABLE TIME</a:t>
            </a:r>
          </a:p>
        </p:txBody>
      </p:sp>
    </p:spTree>
    <p:extLst>
      <p:ext uri="{BB962C8B-B14F-4D97-AF65-F5344CB8AC3E}">
        <p14:creationId xmlns:p14="http://schemas.microsoft.com/office/powerpoint/2010/main" val="144403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8F4DC-D52C-EE09-4B34-906561834CD1}"/>
              </a:ext>
            </a:extLst>
          </p:cNvPr>
          <p:cNvSpPr>
            <a:spLocks noGrp="1"/>
          </p:cNvSpPr>
          <p:nvPr>
            <p:ph idx="1"/>
          </p:nvPr>
        </p:nvSpPr>
        <p:spPr>
          <a:xfrm>
            <a:off x="581837" y="2522800"/>
            <a:ext cx="10820400" cy="4024125"/>
          </a:xfrm>
        </p:spPr>
        <p:txBody>
          <a:bodyPr>
            <a:normAutofit/>
          </a:bodyPr>
          <a:lstStyle/>
          <a:p>
            <a:r>
              <a:rPr lang="en-IN" sz="6000" b="1" dirty="0">
                <a:ln w="13462">
                  <a:solidFill>
                    <a:schemeClr val="bg1"/>
                  </a:solidFill>
                  <a:prstDash val="solid"/>
                </a:ln>
                <a:effectLst>
                  <a:outerShdw dist="38100" dir="2700000" algn="bl" rotWithShape="0">
                    <a:schemeClr val="accent5"/>
                  </a:outerShdw>
                </a:effectLst>
                <a:latin typeface="Impact" panose="020B0806030902050204" pitchFamily="34" charset="0"/>
                <a:ea typeface="MingLiU_HKSCS-ExtB" panose="02020500000000000000" pitchFamily="18" charset="-120"/>
              </a:rPr>
              <a:t>KANISHKAR P</a:t>
            </a:r>
          </a:p>
          <a:p>
            <a:r>
              <a:rPr lang="en-IN" sz="6000" b="1" dirty="0">
                <a:ln w="13462">
                  <a:solidFill>
                    <a:schemeClr val="bg1"/>
                  </a:solidFill>
                  <a:prstDash val="solid"/>
                </a:ln>
                <a:effectLst>
                  <a:outerShdw dist="38100" dir="2700000" algn="bl" rotWithShape="0">
                    <a:schemeClr val="accent5"/>
                  </a:outerShdw>
                </a:effectLst>
                <a:latin typeface="Impact" panose="020B0806030902050204" pitchFamily="34" charset="0"/>
                <a:ea typeface="MingLiU_HKSCS-ExtB" panose="02020500000000000000" pitchFamily="18" charset="-120"/>
              </a:rPr>
              <a:t>ROHAN S</a:t>
            </a:r>
          </a:p>
          <a:p>
            <a:r>
              <a:rPr lang="en-IN" sz="6000" b="1" dirty="0">
                <a:ln w="13462">
                  <a:solidFill>
                    <a:schemeClr val="bg1"/>
                  </a:solidFill>
                  <a:prstDash val="solid"/>
                </a:ln>
                <a:effectLst>
                  <a:outerShdw dist="38100" dir="2700000" algn="bl" rotWithShape="0">
                    <a:schemeClr val="accent5"/>
                  </a:outerShdw>
                </a:effectLst>
                <a:latin typeface="Impact" panose="020B0806030902050204" pitchFamily="34" charset="0"/>
                <a:ea typeface="MingLiU_HKSCS-ExtB" panose="02020500000000000000" pitchFamily="18" charset="-120"/>
              </a:rPr>
              <a:t>VISHWANATHAN A</a:t>
            </a:r>
          </a:p>
        </p:txBody>
      </p:sp>
      <p:sp>
        <p:nvSpPr>
          <p:cNvPr id="4" name="Rectangle 3">
            <a:extLst>
              <a:ext uri="{FF2B5EF4-FFF2-40B4-BE49-F238E27FC236}">
                <a16:creationId xmlns:a16="http://schemas.microsoft.com/office/drawing/2014/main" id="{4444C84F-1784-9845-B7B9-AADC20592082}"/>
              </a:ext>
            </a:extLst>
          </p:cNvPr>
          <p:cNvSpPr/>
          <p:nvPr/>
        </p:nvSpPr>
        <p:spPr>
          <a:xfrm>
            <a:off x="5681344" y="581669"/>
            <a:ext cx="3142207" cy="1446550"/>
          </a:xfrm>
          <a:prstGeom prst="rect">
            <a:avLst/>
          </a:prstGeom>
          <a:noFill/>
        </p:spPr>
        <p:txBody>
          <a:bodyPr wrap="none" lIns="91440" tIns="45720" rIns="91440" bIns="45720">
            <a:spAutoFit/>
          </a:bodyPr>
          <a:lstStyle/>
          <a:p>
            <a:pPr algn="ctr"/>
            <a:r>
              <a:rPr lang="en-IN"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a:t>
            </a:r>
          </a:p>
        </p:txBody>
      </p:sp>
    </p:spTree>
    <p:extLst>
      <p:ext uri="{BB962C8B-B14F-4D97-AF65-F5344CB8AC3E}">
        <p14:creationId xmlns:p14="http://schemas.microsoft.com/office/powerpoint/2010/main" val="153545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B2DA-2705-7A3A-FA4B-76E4F3D2D6C0}"/>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15476B39-7580-5E2A-503E-24DF2F9AB19E}"/>
              </a:ext>
            </a:extLst>
          </p:cNvPr>
          <p:cNvSpPr>
            <a:spLocks noGrp="1"/>
          </p:cNvSpPr>
          <p:nvPr>
            <p:ph idx="1"/>
          </p:nvPr>
        </p:nvSpPr>
        <p:spPr/>
        <p:txBody>
          <a:bodyPr>
            <a:normAutofit fontScale="85000" lnSpcReduction="20000"/>
          </a:bodyPr>
          <a:lstStyle/>
          <a:p>
            <a:r>
              <a:rPr lang="en-US" dirty="0"/>
              <a:t>Global energy consumption is increasing at an alarming rate, and the transportation sector is one of the largest consumers [1]. It was found that, in 2019, in the US, approximately 28% of the net energy consumption was involved in moving people and goods [2]. Furthermore, it was reported that the transport sector is one of the major agents of air pollution [3–5]. The paradigm shift from internal combustion engine (ICE)-driven vehicles to EVs is a viable way to mitigate the serious concerns regarding the energy crisis and air pollution. The large-scale adoption of EVs requires fully operational charging infrastructure. Charging infrastructure planning involves interactions between both the road and power distribution network. Charger placement at weak points in the power distribution network and uncoordinated charging can result in voltage instability, increased power losses, harmonic distortions, and degraded reliability indices [6–12]. Furthermore, charging infrastructure planning must also take into account the convenience of EV drivers, for example, the accessibility of the charging stations, and the waiting time in the charging stations [13]. Moreover, smart coordinated charging is preferred over uncoordinated charging to tackle the detrimental impact of EV charging on the grid [14]. Charging infrastructure planning is a multifaceted problem involving a number of decision variables, objective functions, and constraints. Researchers have used heuristics [15,16], metaheuristics [17], machine learning [18], and game theory [19,20] for solving these problems.</a:t>
            </a:r>
          </a:p>
        </p:txBody>
      </p:sp>
    </p:spTree>
    <p:extLst>
      <p:ext uri="{BB962C8B-B14F-4D97-AF65-F5344CB8AC3E}">
        <p14:creationId xmlns:p14="http://schemas.microsoft.com/office/powerpoint/2010/main" val="298399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BB26-85B5-EB04-B045-6DAF89B51772}"/>
              </a:ext>
            </a:extLst>
          </p:cNvPr>
          <p:cNvSpPr>
            <a:spLocks noGrp="1"/>
          </p:cNvSpPr>
          <p:nvPr>
            <p:ph type="title"/>
          </p:nvPr>
        </p:nvSpPr>
        <p:spPr>
          <a:xfrm>
            <a:off x="1295402" y="819150"/>
            <a:ext cx="9601196" cy="1466849"/>
          </a:xfrm>
        </p:spPr>
        <p:txBody>
          <a:bodyPr>
            <a:normAutofit fontScale="90000"/>
          </a:bodyPr>
          <a:lstStyle/>
          <a:p>
            <a:r>
              <a:rPr lang="en-US" b="1" dirty="0"/>
              <a:t>Machine Learning for Solving Charging Infrastructure Planning Problems: A Comprehensive Review</a:t>
            </a:r>
          </a:p>
        </p:txBody>
      </p:sp>
      <p:sp>
        <p:nvSpPr>
          <p:cNvPr id="7" name="Content Placeholder 6">
            <a:extLst>
              <a:ext uri="{FF2B5EF4-FFF2-40B4-BE49-F238E27FC236}">
                <a16:creationId xmlns:a16="http://schemas.microsoft.com/office/drawing/2014/main" id="{33B8B5DA-FC1D-5D99-DA14-8867FD9DF180}"/>
              </a:ext>
            </a:extLst>
          </p:cNvPr>
          <p:cNvSpPr>
            <a:spLocks noGrp="1"/>
          </p:cNvSpPr>
          <p:nvPr>
            <p:ph idx="1"/>
          </p:nvPr>
        </p:nvSpPr>
        <p:spPr>
          <a:xfrm>
            <a:off x="1200151" y="2495549"/>
            <a:ext cx="9267824" cy="3705225"/>
          </a:xfrm>
        </p:spPr>
        <p:txBody>
          <a:bodyPr>
            <a:noAutofit/>
          </a:bodyPr>
          <a:lstStyle/>
          <a:p>
            <a:pPr algn="l"/>
            <a:r>
              <a:rPr lang="en-US" sz="1600" dirty="0"/>
              <a:t>Abstract: As a result of environmental pollution and the ever-growing demand for energy, there has been a shift from conventional vehicles towards electric vehicles (EVs). Public acceptance of EVs and their large-scale deployment raises requires a fully operational charging infrastructure. Charging infrastructure planning is an intricate process involving various activities, such as charging station placement, charging demand prediction, and charging scheduling. This planning process involves interactions between power distribution and the road network. The advent of machine learning has made data-driven approaches a viable means for solving charging infrastructure planning problems. Consequently, researchers have started using machine learning techniques to solve the aforementioned problems associated with charging infrastructure planning. This work aims to provide a comprehensive review of the machine learning applications used to solve charging infrastructure planning problems. Furthermore, three case studies on charging station placement and charging demand prediction are presented. This paper is an extension of: Deb, S. (2021, June). Machine Learning for Solving Charging Infrastructure Planning: A Comprehensive Review. In the 2021 5th International Conference on Smart Grid and Smart Cities (ICSGSC) (pp. 16–22). IEEE. I would like to confirm that the paper has been extended by more than 50%. </a:t>
            </a:r>
          </a:p>
        </p:txBody>
      </p:sp>
    </p:spTree>
    <p:extLst>
      <p:ext uri="{BB962C8B-B14F-4D97-AF65-F5344CB8AC3E}">
        <p14:creationId xmlns:p14="http://schemas.microsoft.com/office/powerpoint/2010/main" val="75136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7F0FB836-1DF0-AA24-1355-7E7E87785021}"/>
              </a:ext>
            </a:extLst>
          </p:cNvPr>
          <p:cNvSpPr>
            <a:spLocks noGrp="1"/>
          </p:cNvSpPr>
          <p:nvPr>
            <p:ph idx="1"/>
          </p:nvPr>
        </p:nvSpPr>
        <p:spPr>
          <a:xfrm>
            <a:off x="677334" y="4920747"/>
            <a:ext cx="8401995" cy="1120615"/>
          </a:xfrm>
        </p:spPr>
        <p:txBody>
          <a:bodyPr>
            <a:normAutofit fontScale="92500" lnSpcReduction="10000"/>
          </a:bodyPr>
          <a:lstStyle/>
          <a:p>
            <a:r>
              <a:rPr lang="en-US" b="0" i="0" dirty="0">
                <a:effectLst/>
                <a:latin typeface="arial" panose="020B0604020202020204" pitchFamily="34" charset="0"/>
              </a:rPr>
              <a:t>As a result of too high a charge voltage excessive current will flow into the battery, after the battery has reached full charge. This will </a:t>
            </a:r>
            <a:r>
              <a:rPr lang="en-US" b="1" i="0" dirty="0">
                <a:effectLst/>
                <a:latin typeface="arial" panose="020B0604020202020204" pitchFamily="34" charset="0"/>
              </a:rPr>
              <a:t>cause decomposition of the water in the electrolyte and premature aging</a:t>
            </a:r>
            <a:r>
              <a:rPr lang="en-US" b="0" i="0" dirty="0">
                <a:effectLst/>
                <a:latin typeface="arial" panose="020B0604020202020204" pitchFamily="34" charset="0"/>
              </a:rPr>
              <a:t>. At high rates of overcharge a battery will progressively heat up.</a:t>
            </a:r>
            <a:endParaRPr lang="en-US" dirty="0"/>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ABC907C6-BAED-F57A-89FE-5241D3826537}"/>
                  </a:ext>
                </a:extLst>
              </p14:cNvPr>
              <p14:cNvContentPartPr/>
              <p14:nvPr/>
            </p14:nvContentPartPr>
            <p14:xfrm>
              <a:off x="1093395" y="180345"/>
              <a:ext cx="2160" cy="360"/>
            </p14:xfrm>
          </p:contentPart>
        </mc:Choice>
        <mc:Fallback xmlns="">
          <p:pic>
            <p:nvPicPr>
              <p:cNvPr id="28" name="Ink 27">
                <a:extLst>
                  <a:ext uri="{FF2B5EF4-FFF2-40B4-BE49-F238E27FC236}">
                    <a16:creationId xmlns:a16="http://schemas.microsoft.com/office/drawing/2014/main" id="{ABC907C6-BAED-F57A-89FE-5241D3826537}"/>
                  </a:ext>
                </a:extLst>
              </p:cNvPr>
              <p:cNvPicPr/>
              <p:nvPr/>
            </p:nvPicPr>
            <p:blipFill>
              <a:blip r:embed="rId3"/>
              <a:stretch>
                <a:fillRect/>
              </a:stretch>
            </p:blipFill>
            <p:spPr>
              <a:xfrm>
                <a:off x="1084395" y="171705"/>
                <a:ext cx="19800" cy="18000"/>
              </a:xfrm>
              <a:prstGeom prst="rect">
                <a:avLst/>
              </a:prstGeom>
            </p:spPr>
          </p:pic>
        </mc:Fallback>
      </mc:AlternateContent>
      <p:sp>
        <p:nvSpPr>
          <p:cNvPr id="44" name="Content Placeholder 26">
            <a:extLst>
              <a:ext uri="{FF2B5EF4-FFF2-40B4-BE49-F238E27FC236}">
                <a16:creationId xmlns:a16="http://schemas.microsoft.com/office/drawing/2014/main" id="{CC990441-9702-EBC0-6B2F-CE8B258A101F}"/>
              </a:ext>
            </a:extLst>
          </p:cNvPr>
          <p:cNvSpPr txBox="1">
            <a:spLocks/>
          </p:cNvSpPr>
          <p:nvPr/>
        </p:nvSpPr>
        <p:spPr>
          <a:xfrm>
            <a:off x="810753" y="2396682"/>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46" name="Content Placeholder 26">
            <a:extLst>
              <a:ext uri="{FF2B5EF4-FFF2-40B4-BE49-F238E27FC236}">
                <a16:creationId xmlns:a16="http://schemas.microsoft.com/office/drawing/2014/main" id="{AF3C9C60-05FC-E3BE-A8FB-4B98509E5B18}"/>
              </a:ext>
            </a:extLst>
          </p:cNvPr>
          <p:cNvSpPr txBox="1">
            <a:spLocks/>
          </p:cNvSpPr>
          <p:nvPr/>
        </p:nvSpPr>
        <p:spPr>
          <a:xfrm>
            <a:off x="-46565" y="244633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3" name="Graphic 2" descr="Empty battery">
            <a:extLst>
              <a:ext uri="{FF2B5EF4-FFF2-40B4-BE49-F238E27FC236}">
                <a16:creationId xmlns:a16="http://schemas.microsoft.com/office/drawing/2014/main" id="{D8CE4D7D-B40D-8B61-0D57-BC491E3458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328755">
            <a:off x="5896042" y="2063830"/>
            <a:ext cx="2823148" cy="2823148"/>
          </a:xfrm>
          <a:prstGeom prst="rect">
            <a:avLst/>
          </a:prstGeom>
        </p:spPr>
      </p:pic>
      <p:pic>
        <p:nvPicPr>
          <p:cNvPr id="4" name="Graphic 3" descr="Full battery">
            <a:extLst>
              <a:ext uri="{FF2B5EF4-FFF2-40B4-BE49-F238E27FC236}">
                <a16:creationId xmlns:a16="http://schemas.microsoft.com/office/drawing/2014/main" id="{25514655-0EFD-2C6D-FA93-1B45B8DA40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06682" y="1997001"/>
            <a:ext cx="2677514" cy="2863998"/>
          </a:xfrm>
          <a:prstGeom prst="rect">
            <a:avLst/>
          </a:prstGeom>
        </p:spPr>
      </p:pic>
      <p:pic>
        <p:nvPicPr>
          <p:cNvPr id="6" name="Graphic 5" descr="Chevron arrows">
            <a:extLst>
              <a:ext uri="{FF2B5EF4-FFF2-40B4-BE49-F238E27FC236}">
                <a16:creationId xmlns:a16="http://schemas.microsoft.com/office/drawing/2014/main" id="{CA4114BD-5D04-E6C6-BAD5-4522EA4F46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6667" y="3149873"/>
            <a:ext cx="1054362" cy="914400"/>
          </a:xfrm>
          <a:prstGeom prst="rect">
            <a:avLst/>
          </a:prstGeom>
        </p:spPr>
      </p:pic>
      <p:sp>
        <p:nvSpPr>
          <p:cNvPr id="8" name="Rectangle 7">
            <a:extLst>
              <a:ext uri="{FF2B5EF4-FFF2-40B4-BE49-F238E27FC236}">
                <a16:creationId xmlns:a16="http://schemas.microsoft.com/office/drawing/2014/main" id="{C7EE657E-EBDA-9FA9-CBEE-4D849A8385E3}"/>
              </a:ext>
            </a:extLst>
          </p:cNvPr>
          <p:cNvSpPr/>
          <p:nvPr/>
        </p:nvSpPr>
        <p:spPr>
          <a:xfrm>
            <a:off x="0" y="580545"/>
            <a:ext cx="12493390" cy="1323439"/>
          </a:xfrm>
          <a:prstGeom prst="rect">
            <a:avLst/>
          </a:prstGeom>
          <a:noFill/>
        </p:spPr>
        <p:txBody>
          <a:bodyPr wrap="squar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BATTERY WILL BE DAMAGED IF WE CHARGE NORMALY</a:t>
            </a:r>
            <a:endPar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Title 9">
            <a:extLst>
              <a:ext uri="{FF2B5EF4-FFF2-40B4-BE49-F238E27FC236}">
                <a16:creationId xmlns:a16="http://schemas.microsoft.com/office/drawing/2014/main" id="{BA2CB8B2-0184-8A53-90BE-A99B62A19E0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2262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EBA2-1F37-6950-179B-ACCC2B20ED09}"/>
              </a:ext>
            </a:extLst>
          </p:cNvPr>
          <p:cNvSpPr>
            <a:spLocks noGrp="1"/>
          </p:cNvSpPr>
          <p:nvPr>
            <p:ph type="title"/>
          </p:nvPr>
        </p:nvSpPr>
        <p:spPr>
          <a:xfrm>
            <a:off x="3495677" y="447673"/>
            <a:ext cx="8191498" cy="704852"/>
          </a:xfrm>
        </p:spPr>
        <p:txBody>
          <a:bodyPr>
            <a:normAutofit fontScale="90000"/>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BATTERY CHARGING TECHNOLOGY</a:t>
            </a:r>
          </a:p>
        </p:txBody>
      </p:sp>
      <p:graphicFrame>
        <p:nvGraphicFramePr>
          <p:cNvPr id="27" name="Content Placeholder 26">
            <a:extLst>
              <a:ext uri="{FF2B5EF4-FFF2-40B4-BE49-F238E27FC236}">
                <a16:creationId xmlns:a16="http://schemas.microsoft.com/office/drawing/2014/main" id="{B1149078-2B76-5D47-00E0-FD6E8EDC83BD}"/>
              </a:ext>
            </a:extLst>
          </p:cNvPr>
          <p:cNvGraphicFramePr>
            <a:graphicFrameLocks noGrp="1"/>
          </p:cNvGraphicFramePr>
          <p:nvPr>
            <p:ph idx="1"/>
            <p:extLst>
              <p:ext uri="{D42A27DB-BD31-4B8C-83A1-F6EECF244321}">
                <p14:modId xmlns:p14="http://schemas.microsoft.com/office/powerpoint/2010/main" val="41234567"/>
              </p:ext>
            </p:extLst>
          </p:nvPr>
        </p:nvGraphicFramePr>
        <p:xfrm>
          <a:off x="738141" y="1152525"/>
          <a:ext cx="8507040" cy="3773487"/>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32289224-F47D-545A-C371-68A667E9D94B}"/>
              </a:ext>
            </a:extLst>
          </p:cNvPr>
          <p:cNvSpPr txBox="1"/>
          <p:nvPr/>
        </p:nvSpPr>
        <p:spPr>
          <a:xfrm>
            <a:off x="828955" y="4794212"/>
            <a:ext cx="8059922" cy="1754326"/>
          </a:xfrm>
          <a:prstGeom prst="rect">
            <a:avLst/>
          </a:prstGeom>
          <a:noFill/>
        </p:spPr>
        <p:txBody>
          <a:bodyPr wrap="square" rtlCol="0">
            <a:spAutoFit/>
          </a:bodyPr>
          <a:lstStyle/>
          <a:p>
            <a:r>
              <a:rPr lang="en-US" dirty="0"/>
              <a:t>REGULATING THE BATTERY CHARGING VOLTAGE ACCORDING TO YOUR BATTERY SATURATION AND SATURATION CURRENT CAPACITY</a:t>
            </a:r>
          </a:p>
          <a:p>
            <a:r>
              <a:rPr lang="en-US" dirty="0"/>
              <a:t>CHARGING WITH DIFFERENT VOLTAGE IN DIFFERENT BATTERY SATURATION</a:t>
            </a:r>
          </a:p>
          <a:p>
            <a:r>
              <a:rPr lang="en-US" dirty="0"/>
              <a:t>0%-50% 750-650 VOLTAGE, 50-80% 250-200 VOLTAGE, 80-100% 110-120 VOLTAGE</a:t>
            </a:r>
          </a:p>
          <a:p>
            <a:endParaRPr lang="en-US" dirty="0"/>
          </a:p>
        </p:txBody>
      </p:sp>
    </p:spTree>
    <p:extLst>
      <p:ext uri="{BB962C8B-B14F-4D97-AF65-F5344CB8AC3E}">
        <p14:creationId xmlns:p14="http://schemas.microsoft.com/office/powerpoint/2010/main" val="26665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B490-A77D-1C87-D631-530F981AB0F7}"/>
              </a:ext>
            </a:extLst>
          </p:cNvPr>
          <p:cNvSpPr>
            <a:spLocks noGrp="1"/>
          </p:cNvSpPr>
          <p:nvPr>
            <p:ph type="title"/>
          </p:nvPr>
        </p:nvSpPr>
        <p:spPr>
          <a:xfrm>
            <a:off x="1733489" y="1298762"/>
            <a:ext cx="8596668" cy="276225"/>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MAIN COMPOUNTES OF ELECTRIC VEHICLE</a:t>
            </a:r>
          </a:p>
        </p:txBody>
      </p:sp>
      <p:sp>
        <p:nvSpPr>
          <p:cNvPr id="4" name="Content Placeholder 3">
            <a:extLst>
              <a:ext uri="{FF2B5EF4-FFF2-40B4-BE49-F238E27FC236}">
                <a16:creationId xmlns:a16="http://schemas.microsoft.com/office/drawing/2014/main" id="{75036A55-C887-3060-4178-D0D69AE1AE4A}"/>
              </a:ext>
            </a:extLst>
          </p:cNvPr>
          <p:cNvSpPr>
            <a:spLocks noGrp="1"/>
          </p:cNvSpPr>
          <p:nvPr>
            <p:ph idx="1"/>
          </p:nvPr>
        </p:nvSpPr>
        <p:spPr>
          <a:xfrm>
            <a:off x="677334" y="2160589"/>
            <a:ext cx="10219266" cy="5726111"/>
          </a:xfrm>
        </p:spPr>
        <p:txBody>
          <a:bodyPr>
            <a:normAutofit/>
          </a:bodyPr>
          <a:lstStyle/>
          <a:p>
            <a:r>
              <a:rPr lang="en-US" sz="36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The motor</a:t>
            </a:r>
          </a:p>
          <a:p>
            <a:r>
              <a:rPr lang="en-US" sz="36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 The battery</a:t>
            </a:r>
          </a:p>
          <a:p>
            <a:r>
              <a:rPr lang="en-US" sz="36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 The on-board charger</a:t>
            </a:r>
          </a:p>
          <a:p>
            <a:r>
              <a:rPr lang="en-US" sz="36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 The Electric Power Control Unit(EPCU).</a:t>
            </a:r>
            <a:endParaRPr lang="en-US" sz="3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5756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E504-42C2-7B97-058B-D9A548CB7730}"/>
              </a:ext>
            </a:extLst>
          </p:cNvPr>
          <p:cNvSpPr>
            <a:spLocks noGrp="1"/>
          </p:cNvSpPr>
          <p:nvPr>
            <p:ph type="title"/>
          </p:nvPr>
        </p:nvSpPr>
        <p:spPr/>
        <p:txBody>
          <a:bodyPr>
            <a:normAutofit/>
          </a:bodyPr>
          <a:lstStyle/>
          <a:p>
            <a:r>
              <a:rPr lang="en-US" sz="3600" b="1" i="0" dirty="0">
                <a:effectLst/>
                <a:latin typeface="arial" panose="020B0604020202020204" pitchFamily="34" charset="0"/>
              </a:rPr>
              <a:t>The motor</a:t>
            </a:r>
            <a:br>
              <a:rPr lang="en-US" sz="3600" b="1" i="0" dirty="0">
                <a:effectLst/>
                <a:latin typeface="arial" panose="020B0604020202020204" pitchFamily="34" charset="0"/>
              </a:rPr>
            </a:br>
            <a:r>
              <a:rPr lang="en-US" b="1" i="0" dirty="0">
                <a:effectLst/>
                <a:latin typeface="arial" panose="020B0604020202020204" pitchFamily="34" charset="0"/>
              </a:rPr>
              <a:t>Brushless DC Motors</a:t>
            </a:r>
            <a:endParaRPr lang="en-US" dirty="0"/>
          </a:p>
        </p:txBody>
      </p:sp>
      <p:sp>
        <p:nvSpPr>
          <p:cNvPr id="3" name="Content Placeholder 2">
            <a:extLst>
              <a:ext uri="{FF2B5EF4-FFF2-40B4-BE49-F238E27FC236}">
                <a16:creationId xmlns:a16="http://schemas.microsoft.com/office/drawing/2014/main" id="{F482F68C-D9CA-530A-A8A4-0801A0A6335C}"/>
              </a:ext>
            </a:extLst>
          </p:cNvPr>
          <p:cNvSpPr>
            <a:spLocks noGrp="1"/>
          </p:cNvSpPr>
          <p:nvPr>
            <p:ph idx="1"/>
          </p:nvPr>
        </p:nvSpPr>
        <p:spPr>
          <a:xfrm>
            <a:off x="677334" y="2189164"/>
            <a:ext cx="8596668" cy="3880773"/>
          </a:xfrm>
        </p:spPr>
        <p:txBody>
          <a:bodyPr/>
          <a:lstStyle/>
          <a:p>
            <a:r>
              <a:rPr lang="en-US" b="0" i="0" dirty="0">
                <a:effectLst/>
                <a:latin typeface="arial" panose="020B0604020202020204" pitchFamily="34" charset="0"/>
              </a:rPr>
              <a:t>BLDC motors have traction characteristics like high starting torque, high efficiency around 95-98%, etc. BLDC motors are suitable for high power density design approach. The BLDC motors are the most preferred motors for the electric vehicle application due to its traction characteristics.</a:t>
            </a:r>
            <a:endParaRPr lang="en-US" dirty="0"/>
          </a:p>
        </p:txBody>
      </p:sp>
      <p:graphicFrame>
        <p:nvGraphicFramePr>
          <p:cNvPr id="17" name="Diagram 16">
            <a:extLst>
              <a:ext uri="{FF2B5EF4-FFF2-40B4-BE49-F238E27FC236}">
                <a16:creationId xmlns:a16="http://schemas.microsoft.com/office/drawing/2014/main" id="{8676B568-B7CD-9A06-E689-368B57BD7B30}"/>
              </a:ext>
            </a:extLst>
          </p:cNvPr>
          <p:cNvGraphicFramePr/>
          <p:nvPr>
            <p:extLst>
              <p:ext uri="{D42A27DB-BD31-4B8C-83A1-F6EECF244321}">
                <p14:modId xmlns:p14="http://schemas.microsoft.com/office/powerpoint/2010/main" val="1437190271"/>
              </p:ext>
            </p:extLst>
          </p:nvPr>
        </p:nvGraphicFramePr>
        <p:xfrm>
          <a:off x="2088561" y="3763127"/>
          <a:ext cx="5971357" cy="2565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Graphic 18" descr="Circles with arrows">
            <a:extLst>
              <a:ext uri="{FF2B5EF4-FFF2-40B4-BE49-F238E27FC236}">
                <a16:creationId xmlns:a16="http://schemas.microsoft.com/office/drawing/2014/main" id="{C5E8CED0-F949-ECB7-5025-31464B329F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730" y="3813524"/>
            <a:ext cx="2531949" cy="2388176"/>
          </a:xfrm>
          <a:prstGeom prst="rect">
            <a:avLst/>
          </a:prstGeom>
        </p:spPr>
      </p:pic>
      <p:pic>
        <p:nvPicPr>
          <p:cNvPr id="21" name="Graphic 20" descr="Lightning bolt">
            <a:extLst>
              <a:ext uri="{FF2B5EF4-FFF2-40B4-BE49-F238E27FC236}">
                <a16:creationId xmlns:a16="http://schemas.microsoft.com/office/drawing/2014/main" id="{B971A161-A1CD-C296-5CB1-99590DAD5C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54417" y="4679949"/>
            <a:ext cx="913263" cy="861404"/>
          </a:xfrm>
          <a:prstGeom prst="rect">
            <a:avLst/>
          </a:prstGeom>
        </p:spPr>
      </p:pic>
    </p:spTree>
    <p:extLst>
      <p:ext uri="{BB962C8B-B14F-4D97-AF65-F5344CB8AC3E}">
        <p14:creationId xmlns:p14="http://schemas.microsoft.com/office/powerpoint/2010/main" val="58085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C0A0-0315-19B5-7440-03284185BD1C}"/>
              </a:ext>
            </a:extLst>
          </p:cNvPr>
          <p:cNvSpPr>
            <a:spLocks noGrp="1"/>
          </p:cNvSpPr>
          <p:nvPr>
            <p:ph type="title"/>
          </p:nvPr>
        </p:nvSpPr>
        <p:spPr/>
        <p:txBody>
          <a:bodyPr>
            <a:normAutofit/>
          </a:bodyPr>
          <a:lstStyle/>
          <a:p>
            <a:r>
              <a:rPr lang="en-US" sz="3600" b="1" i="0" dirty="0">
                <a:effectLst/>
                <a:latin typeface="arial" panose="020B0604020202020204" pitchFamily="34" charset="0"/>
              </a:rPr>
              <a:t>The Battery</a:t>
            </a:r>
            <a:br>
              <a:rPr lang="en-US" sz="3600" b="1" i="0" dirty="0">
                <a:effectLst/>
                <a:latin typeface="arial" panose="020B0604020202020204" pitchFamily="34" charset="0"/>
              </a:rPr>
            </a:br>
            <a:r>
              <a:rPr lang="en-US" b="0" i="0" dirty="0">
                <a:effectLst/>
                <a:latin typeface="arial" panose="020B0604020202020204" pitchFamily="34" charset="0"/>
              </a:rPr>
              <a:t>lithium-ion batteries</a:t>
            </a:r>
            <a:endParaRPr lang="en-US" dirty="0"/>
          </a:p>
        </p:txBody>
      </p:sp>
      <p:sp>
        <p:nvSpPr>
          <p:cNvPr id="3" name="Content Placeholder 2">
            <a:extLst>
              <a:ext uri="{FF2B5EF4-FFF2-40B4-BE49-F238E27FC236}">
                <a16:creationId xmlns:a16="http://schemas.microsoft.com/office/drawing/2014/main" id="{C394012F-05F7-1AE3-C97E-E9123F468C12}"/>
              </a:ext>
            </a:extLst>
          </p:cNvPr>
          <p:cNvSpPr>
            <a:spLocks noGrp="1"/>
          </p:cNvSpPr>
          <p:nvPr>
            <p:ph idx="1"/>
          </p:nvPr>
        </p:nvSpPr>
        <p:spPr/>
        <p:txBody>
          <a:bodyPr/>
          <a:lstStyle/>
          <a:p>
            <a:r>
              <a:rPr lang="en-US" b="0" i="0" dirty="0">
                <a:effectLst/>
                <a:latin typeface="arial" panose="020B0604020202020204" pitchFamily="34" charset="0"/>
              </a:rPr>
              <a:t>Most of today's all-electric vehicles and PHEVs use </a:t>
            </a:r>
            <a:r>
              <a:rPr lang="en-US" b="1" i="0" dirty="0">
                <a:effectLst/>
                <a:latin typeface="arial" panose="020B0604020202020204" pitchFamily="34" charset="0"/>
              </a:rPr>
              <a:t>lithium-ion batteries</a:t>
            </a:r>
            <a:r>
              <a:rPr lang="en-US" b="0" i="0" dirty="0">
                <a:effectLst/>
                <a:latin typeface="arial" panose="020B0604020202020204" pitchFamily="34" charset="0"/>
              </a:rPr>
              <a:t>, though the exact chemistry often varies from that of consumer electronics batteries. Research and development are ongoing to reduce their relatively high cost, extend their useful life, and address safety concerns in regard to overheating.</a:t>
            </a:r>
            <a:endParaRPr lang="en-US" dirty="0"/>
          </a:p>
        </p:txBody>
      </p:sp>
      <p:pic>
        <p:nvPicPr>
          <p:cNvPr id="6" name="Graphic 5" descr="Battery charging">
            <a:extLst>
              <a:ext uri="{FF2B5EF4-FFF2-40B4-BE49-F238E27FC236}">
                <a16:creationId xmlns:a16="http://schemas.microsoft.com/office/drawing/2014/main" id="{4DBC705C-1990-342C-D1E7-4650699F9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8553" y="3434386"/>
            <a:ext cx="3423614" cy="3423614"/>
          </a:xfrm>
          <a:prstGeom prst="rect">
            <a:avLst/>
          </a:prstGeom>
        </p:spPr>
      </p:pic>
    </p:spTree>
    <p:extLst>
      <p:ext uri="{BB962C8B-B14F-4D97-AF65-F5344CB8AC3E}">
        <p14:creationId xmlns:p14="http://schemas.microsoft.com/office/powerpoint/2010/main" val="39674656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530</TotalTime>
  <Words>1278</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Century Gothic</vt:lpstr>
      <vt:lpstr>Impact</vt:lpstr>
      <vt:lpstr>roboto</vt:lpstr>
      <vt:lpstr>roboto</vt:lpstr>
      <vt:lpstr>segoe ui</vt:lpstr>
      <vt:lpstr>segoe ui, helvetica, arial, tahoma, verdana</vt:lpstr>
      <vt:lpstr>Wingdings 3</vt:lpstr>
      <vt:lpstr>Vapor Trail</vt:lpstr>
      <vt:lpstr>ELECTRIC VEHICLE CHARGING NETWORK MANAGEMENT WITH MACHINE LEARNING</vt:lpstr>
      <vt:lpstr>PowerPoint Presentation</vt:lpstr>
      <vt:lpstr>1. Introduction</vt:lpstr>
      <vt:lpstr>Machine Learning for Solving Charging Infrastructure Planning Problems: A Comprehensive Review</vt:lpstr>
      <vt:lpstr>PowerPoint Presentation</vt:lpstr>
      <vt:lpstr>BATTERY CHARGING TECHNOLOGY</vt:lpstr>
      <vt:lpstr>MAIN COMPOUNTES OF ELECTRIC VEHICLE</vt:lpstr>
      <vt:lpstr>The motor Brushless DC Motors</vt:lpstr>
      <vt:lpstr>The Battery lithium-ion batteries</vt:lpstr>
      <vt:lpstr>the on-board charger</vt:lpstr>
      <vt:lpstr>the Electric Power Control Unit(EPCU).</vt:lpstr>
      <vt:lpstr>CALCULATING THE LIFE SPAN OF COMPONENTS USE POWER CONSUMPTION</vt:lpstr>
      <vt:lpstr>POWER COMSUPTION OF OLD AND NEW COMPONENT</vt:lpstr>
      <vt:lpstr>TURN OFF UNWANTED POWER SUPPLY TO IDEL COMPONENTS MANUALLY BY THE USER</vt:lpstr>
      <vt:lpstr>BATTERY SAVER MODE</vt:lpstr>
      <vt:lpstr>NEARBY CHARGING STATION</vt:lpstr>
      <vt:lpstr>THANK YOUR VALUABLE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Rohan</dc:creator>
  <cp:lastModifiedBy>Victus</cp:lastModifiedBy>
  <cp:revision>15</cp:revision>
  <dcterms:created xsi:type="dcterms:W3CDTF">2022-09-22T10:00:56Z</dcterms:created>
  <dcterms:modified xsi:type="dcterms:W3CDTF">2022-09-24T03:27:08Z</dcterms:modified>
</cp:coreProperties>
</file>