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2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2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3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0AAD8-E548-4CDB-8320-72F7206638FD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B784-260E-4DBE-AE46-BE00D68A0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uc?authuser=0&amp;id=0B6aRfRgg95OGb0hxdlJxN3k3ME0&amp;export=download" TargetMode="External"/><Relationship Id="rId7" Type="http://schemas.openxmlformats.org/officeDocument/2006/relationships/hyperlink" Target="https://docs.google.com/uc?authuser=0&amp;id=0B6aRfRgg95OGSDZ1Y3Vhcm9ldDA&amp;export=download" TargetMode="External"/><Relationship Id="rId2" Type="http://schemas.openxmlformats.org/officeDocument/2006/relationships/hyperlink" Target="https://docs.google.com/uc?authuser=0&amp;id=0B6aRfRgg95OGczFHclRfU0l5TVE&amp;export=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uc?authuser=0&amp;id=0B6aRfRgg95OGcUxpU29RRFZmWkk&amp;export=download" TargetMode="External"/><Relationship Id="rId5" Type="http://schemas.openxmlformats.org/officeDocument/2006/relationships/hyperlink" Target="https://docs.google.com/uc?authuser=0&amp;id=0B6aRfRgg95OGSTE3UUQxLVVnejg&amp;export=download" TargetMode="External"/><Relationship Id="rId4" Type="http://schemas.openxmlformats.org/officeDocument/2006/relationships/hyperlink" Target="https://docs.google.com/uc?authuser=0&amp;id=0B6aRfRgg95OGakdnc1lnNlZSQUE&amp;export=downloa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uc?authuser=0&amp;id=0B6aRfRgg95OGOVV2aDI1cXpNRWs&amp;export=download" TargetMode="External"/><Relationship Id="rId3" Type="http://schemas.openxmlformats.org/officeDocument/2006/relationships/hyperlink" Target="https://docs.google.com/uc?authuser=0&amp;id=0B6aRfRgg95OGbjNFSnBDTXZMVVE&amp;export=download" TargetMode="External"/><Relationship Id="rId7" Type="http://schemas.openxmlformats.org/officeDocument/2006/relationships/hyperlink" Target="https://docs.google.com/uc?authuser=0&amp;id=0B6aRfRgg95OGbXRCejJmOFJjTUE&amp;export=download" TargetMode="External"/><Relationship Id="rId2" Type="http://schemas.openxmlformats.org/officeDocument/2006/relationships/hyperlink" Target="https://docs.google.com/uc?authuser=0&amp;id=0B6aRfRgg95OGczFHclRfU0l5TVE&amp;export=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uc?authuser=0&amp;id=0B6aRfRgg95OGb0hxdlJxN3k3ME0&amp;export=download" TargetMode="External"/><Relationship Id="rId5" Type="http://schemas.openxmlformats.org/officeDocument/2006/relationships/hyperlink" Target="https://docs.google.com/uc?authuser=0&amp;id=0B6aRfRgg95OGc0NGZ25QeFZsVU0&amp;export=download" TargetMode="External"/><Relationship Id="rId4" Type="http://schemas.openxmlformats.org/officeDocument/2006/relationships/hyperlink" Target="https://docs.google.com/uc?authuser=0&amp;id=0B6aRfRgg95OGRXFvYVg0bzdFcnM&amp;export=download" TargetMode="External"/><Relationship Id="rId9" Type="http://schemas.openxmlformats.org/officeDocument/2006/relationships/hyperlink" Target="https://docs.google.com/uc?authuser=0&amp;id=0B6aRfRgg95OGbTR3cEJkajFQN0U&amp;export=downloa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Comparison of </a:t>
            </a:r>
            <a:r>
              <a:rPr lang="en-US" b="1" dirty="0" err="1" smtClean="0"/>
              <a:t>ChIP-Seq</a:t>
            </a:r>
            <a:r>
              <a:rPr lang="en-US" b="1" dirty="0" smtClean="0"/>
              <a:t> Peak calling programs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Kanishk Asthana</a:t>
            </a:r>
          </a:p>
          <a:p>
            <a:r>
              <a:rPr lang="en-US" dirty="0" smtClean="0"/>
              <a:t>kasthana@eng.ucsd.edu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Conclusion: Which is better MACS or HOMER?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enough information to decide.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Wilbanks</a:t>
            </a:r>
            <a:r>
              <a:rPr lang="en-US" dirty="0"/>
              <a:t>, E. G., &amp; </a:t>
            </a:r>
            <a:r>
              <a:rPr lang="en-US" dirty="0" err="1"/>
              <a:t>Facciotti</a:t>
            </a:r>
            <a:r>
              <a:rPr lang="en-US" dirty="0"/>
              <a:t>, M. T. (2010). Evaluation of algorithm performance in </a:t>
            </a:r>
            <a:r>
              <a:rPr lang="en-US" dirty="0" err="1"/>
              <a:t>ChIP-seq</a:t>
            </a:r>
            <a:r>
              <a:rPr lang="en-US" dirty="0"/>
              <a:t> peak detection. </a:t>
            </a:r>
            <a:r>
              <a:rPr lang="en-US" i="1" dirty="0" err="1"/>
              <a:t>PloS</a:t>
            </a:r>
            <a:r>
              <a:rPr lang="en-US" i="1" dirty="0"/>
              <a:t> One</a:t>
            </a:r>
            <a:r>
              <a:rPr lang="en-US" dirty="0"/>
              <a:t>, </a:t>
            </a:r>
            <a:r>
              <a:rPr lang="en-US" i="1" dirty="0"/>
              <a:t>5</a:t>
            </a:r>
            <a:r>
              <a:rPr lang="en-US" dirty="0"/>
              <a:t>(7), e11471. doi:10.1371/journal.pone.0011471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of </a:t>
            </a:r>
            <a:r>
              <a:rPr lang="en-US" b="1" dirty="0" err="1" smtClean="0"/>
              <a:t>ChIP-seq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663" y="0"/>
            <a:ext cx="1098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From: http://en.wikipedia.org/wiki/ChIP-sequencing#/media/File:Chromatin_immunoprecipitation_sequencing.svg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958" y="1273492"/>
            <a:ext cx="2635694" cy="54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genome wide histogram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8706"/>
            <a:ext cx="10515600" cy="2096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4640" y="6108192"/>
            <a:ext cx="764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https://www.encodeproject.org/experiments/ENCSR000DOB/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ChIP-seq</a:t>
            </a:r>
            <a:r>
              <a:rPr lang="en-US" b="1" dirty="0" smtClean="0"/>
              <a:t> calling programs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SISSRS: only get start</a:t>
            </a:r>
            <a:r>
              <a:rPr lang="en-US" dirty="0"/>
              <a:t> </a:t>
            </a:r>
            <a:r>
              <a:rPr lang="en-US" dirty="0" smtClean="0"/>
              <a:t>position, end position and number of TAGs, no filtering method can be applied because of no score being returned.</a:t>
            </a:r>
          </a:p>
          <a:p>
            <a:r>
              <a:rPr lang="en-US" dirty="0" err="1" smtClean="0"/>
              <a:t>Spp</a:t>
            </a:r>
            <a:r>
              <a:rPr lang="en-US" dirty="0" smtClean="0"/>
              <a:t>: not user friendly, documentation inadequate.</a:t>
            </a:r>
          </a:p>
          <a:p>
            <a:r>
              <a:rPr lang="en-US" dirty="0" smtClean="0"/>
              <a:t>Quest: not user friendly, documentation inadequate.</a:t>
            </a:r>
          </a:p>
          <a:p>
            <a:r>
              <a:rPr lang="en-US" dirty="0" err="1" smtClean="0"/>
              <a:t>PeakSeq</a:t>
            </a:r>
            <a:r>
              <a:rPr lang="en-US" dirty="0" smtClean="0"/>
              <a:t>: documentation inadequate</a:t>
            </a:r>
          </a:p>
          <a:p>
            <a:r>
              <a:rPr lang="en-US" dirty="0" smtClean="0"/>
              <a:t>MACS: extremely user friendly and easy to use</a:t>
            </a:r>
          </a:p>
          <a:p>
            <a:r>
              <a:rPr lang="en-US" dirty="0" smtClean="0"/>
              <a:t>HOMER: a little less user friendly, but still very useful. The entire package is what makes it so useful, a lot of associated functions and functionality.</a:t>
            </a:r>
          </a:p>
          <a:p>
            <a:r>
              <a:rPr lang="en-US" dirty="0" smtClean="0"/>
              <a:t>Sole-search: documentation inadequate, not user friendly</a:t>
            </a:r>
          </a:p>
          <a:p>
            <a:r>
              <a:rPr lang="en-US" dirty="0" err="1" smtClean="0"/>
              <a:t>Hpeak</a:t>
            </a:r>
            <a:r>
              <a:rPr lang="en-US" dirty="0" smtClean="0"/>
              <a:t>: only works for human genome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5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Pair wise comparison of shared </a:t>
            </a:r>
            <a:r>
              <a:rPr lang="en-US" b="1" dirty="0" smtClean="0"/>
              <a:t>peaks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81768"/>
              </p:ext>
            </p:extLst>
          </p:nvPr>
        </p:nvGraphicFramePr>
        <p:xfrm>
          <a:off x="2651887" y="1690688"/>
          <a:ext cx="5937250" cy="79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HOMER  (% of Peaks shared with MACS)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MACS (% of Peaks shared with HOMER)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2"/>
                        </a:rPr>
                        <a:t>PU.1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93.24609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90.06348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3"/>
                        </a:rPr>
                        <a:t>ENCODE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74.55422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89.26311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77581"/>
              </p:ext>
            </p:extLst>
          </p:nvPr>
        </p:nvGraphicFramePr>
        <p:xfrm>
          <a:off x="2642743" y="3254279"/>
          <a:ext cx="5937250" cy="79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HOMER  (% of Peaks shared with SISSRS)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SISSRS (% of Peaks shared with HOMER)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4"/>
                        </a:rPr>
                        <a:t>PU.1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82.0557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75.01613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5"/>
                        </a:rPr>
                        <a:t>ENCODE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80.47605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63.70693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00941"/>
              </p:ext>
            </p:extLst>
          </p:nvPr>
        </p:nvGraphicFramePr>
        <p:xfrm>
          <a:off x="2624455" y="4900199"/>
          <a:ext cx="5937250" cy="79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SISSRS (% of Peaks shared with MACS)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MACS (% of Peaks shared with SISSRS)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6"/>
                        </a:rPr>
                        <a:t>PU.1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82.8864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87.56901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7"/>
                        </a:rPr>
                        <a:t>ENCODE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63.42505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95.92693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4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HOMER vs </a:t>
            </a:r>
            <a:r>
              <a:rPr lang="en-US" b="1" dirty="0" smtClean="0"/>
              <a:t>MACS: Does more peaks called mean more false positives?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7748"/>
              </p:ext>
            </p:extLst>
          </p:nvPr>
        </p:nvGraphicFramePr>
        <p:xfrm>
          <a:off x="2862199" y="2804126"/>
          <a:ext cx="5937250" cy="21200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/>
                <a:gridCol w="1483995"/>
                <a:gridCol w="1484630"/>
                <a:gridCol w="148463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 of Peaks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HOMER  (% of Peaks shared with MACS)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MACS (% of Peaks shared with HOMER)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3100" algn="ctr"/>
                        </a:tabLst>
                      </a:pPr>
                      <a:r>
                        <a:rPr lang="en-US" sz="1100">
                          <a:effectLst/>
                        </a:rPr>
                        <a:t>PU.1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2"/>
                        </a:rPr>
                        <a:t>Average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93.24609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90.06348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3100" algn="ctr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3"/>
                        </a:rPr>
                        <a:t>Top 25 Percentile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90.48544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85.42430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4"/>
                        </a:rPr>
                        <a:t>Top 5000 Peaks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82.57576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80.66000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5"/>
                        </a:rPr>
                        <a:t>Bottom 25 Percentile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57.85524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51.35473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6"/>
                        </a:rPr>
                        <a:t>Average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74.55422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89.26311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7"/>
                        </a:rPr>
                        <a:t>Top 25 Percentile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77.50584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91.39446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8"/>
                        </a:rPr>
                        <a:t>Top 5000 Peaks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81.40521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80.64000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9"/>
                        </a:rPr>
                        <a:t>Bottom 25 Percentile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24.38621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25.17400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3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Motif </a:t>
            </a:r>
            <a:r>
              <a:rPr lang="en-US" b="1" dirty="0" smtClean="0"/>
              <a:t>Analysis: Peaks Called by HOMER and 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4780" y="1739885"/>
            <a:ext cx="63291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1. PU.1 is the most ENRICHED known Motif found in peaks called by HOMER (Enrichement~44%)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" y="2316516"/>
            <a:ext cx="11672665" cy="8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4780" y="3360051"/>
            <a:ext cx="87816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2. PU.1 is the most ENRICHED known Motif found in peaks called by MACS (Enrichement~44%)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" y="3802273"/>
            <a:ext cx="116726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4780" y="42594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Motif Analysis: Peaks Called HOMER or MACS but not the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771169"/>
            <a:ext cx="101018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3. PU.1 is the most ENRICHED known Motif found in peaks found in HOMER and not MACS (Enrichment ~32%)</a:t>
            </a:r>
            <a:endParaRPr kumimoji="0" lang="en-US" alt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2156"/>
            <a:ext cx="10594194" cy="81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27493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199" y="3900755"/>
            <a:ext cx="135732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4. PU.1 is the most ENRICHED known Motif found in peaks found in MACS and not HOMER (Enrichment ~35%)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38528"/>
            <a:ext cx="10707206" cy="8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199" y="4687790"/>
            <a:ext cx="13573249" cy="82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Detection of </a:t>
            </a:r>
            <a:r>
              <a:rPr lang="en-US" b="1" dirty="0" err="1"/>
              <a:t>qPCR</a:t>
            </a:r>
            <a:r>
              <a:rPr lang="en-US" b="1" dirty="0"/>
              <a:t> verified </a:t>
            </a:r>
            <a:r>
              <a:rPr lang="en-US" b="1" dirty="0" smtClean="0"/>
              <a:t>True 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2191" y="2442590"/>
            <a:ext cx="10945057" cy="54768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668" y="1236379"/>
            <a:ext cx="2944855" cy="28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2" y="4052842"/>
            <a:ext cx="4851732" cy="280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05256" y="14996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42" y="1458993"/>
            <a:ext cx="2741894" cy="25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88" y="4143012"/>
            <a:ext cx="4559808" cy="262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93992" y="17425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0580" y="1742503"/>
            <a:ext cx="179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Two figures are from </a:t>
            </a:r>
            <a:r>
              <a:rPr lang="en-US" dirty="0" err="1" smtClean="0"/>
              <a:t>Wilbanks</a:t>
            </a:r>
            <a:r>
              <a:rPr lang="en-US" dirty="0" smtClean="0"/>
              <a:t> et. al (2010) </a:t>
            </a:r>
            <a:r>
              <a:rPr lang="en-US" dirty="0" err="1" smtClean="0"/>
              <a:t>Plos</a:t>
            </a:r>
            <a:r>
              <a:rPr lang="en-US" dirty="0" smtClean="0"/>
              <a:t>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463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Comparison of ChIP-Seq Peak calling programs</vt:lpstr>
      <vt:lpstr>Overview of ChIP-seq</vt:lpstr>
      <vt:lpstr>A genome wide histogram</vt:lpstr>
      <vt:lpstr>ChIP-seq calling programs</vt:lpstr>
      <vt:lpstr>Pair wise comparison of shared peaks</vt:lpstr>
      <vt:lpstr>Comparison of HOMER vs MACS: Does more peaks called mean more false positives?</vt:lpstr>
      <vt:lpstr>Motif Analysis: Peaks Called by HOMER and MACS</vt:lpstr>
      <vt:lpstr>Motif Analysis: Peaks Called HOMER or MACS but not the other</vt:lpstr>
      <vt:lpstr>Detection of qPCR verified True Positives</vt:lpstr>
      <vt:lpstr>Conclusion: Which is better MACS or HOMER?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ChIP-Seq Peak calling programs</dc:title>
  <dc:creator>Kanishk Asthana</dc:creator>
  <cp:lastModifiedBy>Kanishk Asthana</cp:lastModifiedBy>
  <cp:revision>31</cp:revision>
  <dcterms:created xsi:type="dcterms:W3CDTF">2015-04-03T16:23:52Z</dcterms:created>
  <dcterms:modified xsi:type="dcterms:W3CDTF">2015-04-03T17:22:38Z</dcterms:modified>
</cp:coreProperties>
</file>