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fb76b03a2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fb76b03a2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fb76b03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fb76b03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fb76b03a2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fb76b03a2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fb76b03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fb76b03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fb76b03a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fb76b03a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fb76b03a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fb76b03a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fb76b03a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3fb76b03a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389dbb29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389dbb29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89dbb29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89dbb29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89dbb29f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89dbb29f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420e5edc95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420e5edc9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89dbb29f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89dbb29f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89dbb29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89dbb29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389dbb29f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389dbb29f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389dbb29f9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389dbb29f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389dbb29f9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389dbb29f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89dbb29f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89dbb29f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20e5edc9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20e5edc9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20e5edc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20e5edc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fb76b0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fb76b0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fb76b03a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fb76b03a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fb76b03a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fb76b03a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fb76b03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fb76b03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fb76b03a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fb76b03a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datasets/arunrk7/surface-crack-detec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github.com/HumanSignal/labelImg" TargetMode="External"/><Relationship Id="rId4" Type="http://schemas.openxmlformats.org/officeDocument/2006/relationships/hyperlink" Target="https://roboflow.com/" TargetMode="External"/><Relationship Id="rId5" Type="http://schemas.openxmlformats.org/officeDocument/2006/relationships/hyperlink" Target="https://www.kaggle.com/code/shivamb/objects-bounding-boxes-using-resnet50-imageai" TargetMode="External"/><Relationship Id="rId6" Type="http://schemas.openxmlformats.org/officeDocument/2006/relationships/hyperlink" Target="https://www.kaggle.com/code/hrushikeshdongre/crack-detection"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yhlleo/DeepCrack/tree/master?tab=readme-ov-fil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yhlleo/DeepSegmentor" TargetMode="External"/><Relationship Id="rId4" Type="http://schemas.openxmlformats.org/officeDocument/2006/relationships/hyperlink" Target="https://github.com/s9xie/hed" TargetMode="External"/><Relationship Id="rId5" Type="http://schemas.openxmlformats.org/officeDocument/2006/relationships/hyperlink" Target="https://www.kaggle.com/code/gcdatkin/concrete-crack-image-detection/notebook" TargetMode="External"/><Relationship Id="rId6" Type="http://schemas.openxmlformats.org/officeDocument/2006/relationships/hyperlink" Target="https://github.com/yhlleo/DeepCrack" TargetMode="External"/><Relationship Id="rId7" Type="http://schemas.openxmlformats.org/officeDocument/2006/relationships/hyperlink" Target="https://github.com/MachineLearningVisionRG/genAI-marble_crack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CRACK SEGMENTATION FOR MARBLE SURFACE ANALYSIS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idx="1" type="body"/>
          </p:nvPr>
        </p:nvSpPr>
        <p:spPr>
          <a:xfrm>
            <a:off x="0" y="0"/>
            <a:ext cx="9144000" cy="5143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GB"/>
              <a:t>2. Resin Application Quality Control</a:t>
            </a:r>
            <a:endParaRPr b="1"/>
          </a:p>
          <a:p>
            <a:pPr indent="457200" lvl="0" marL="0" rtl="0" algn="l">
              <a:spcBef>
                <a:spcPts val="0"/>
              </a:spcBef>
              <a:spcAft>
                <a:spcPts val="0"/>
              </a:spcAft>
              <a:buClr>
                <a:schemeClr val="dk1"/>
              </a:buClr>
              <a:buSzPct val="61111"/>
              <a:buFont typeface="Arial"/>
              <a:buNone/>
            </a:pPr>
            <a:r>
              <a:rPr lang="en-GB"/>
              <a:t>● Industrial Coating Defect Dataset (IEEE Xplore)</a:t>
            </a:r>
            <a:endParaRPr/>
          </a:p>
          <a:p>
            <a:pPr indent="457200" lvl="0" marL="457200" rtl="0" algn="l">
              <a:spcBef>
                <a:spcPts val="0"/>
              </a:spcBef>
              <a:spcAft>
                <a:spcPts val="0"/>
              </a:spcAft>
              <a:buClr>
                <a:schemeClr val="dk1"/>
              </a:buClr>
              <a:buSzPct val="61111"/>
              <a:buFont typeface="Arial"/>
              <a:buNone/>
            </a:pPr>
            <a:r>
              <a:rPr lang="en-GB"/>
              <a:t>○ Contains images of coating defects, including improper application and</a:t>
            </a:r>
            <a:endParaRPr/>
          </a:p>
          <a:p>
            <a:pPr indent="457200" lvl="0" marL="457200" rtl="0" algn="l">
              <a:spcBef>
                <a:spcPts val="0"/>
              </a:spcBef>
              <a:spcAft>
                <a:spcPts val="0"/>
              </a:spcAft>
              <a:buClr>
                <a:schemeClr val="dk1"/>
              </a:buClr>
              <a:buSzPct val="61111"/>
              <a:buFont typeface="Arial"/>
              <a:buNone/>
            </a:pPr>
            <a:r>
              <a:rPr lang="en-GB"/>
              <a:t>surface inconsistencies.</a:t>
            </a:r>
            <a:endParaRPr/>
          </a:p>
          <a:p>
            <a:pPr indent="457200" lvl="0" marL="457200" rtl="0" algn="l">
              <a:spcBef>
                <a:spcPts val="0"/>
              </a:spcBef>
              <a:spcAft>
                <a:spcPts val="0"/>
              </a:spcAft>
              <a:buNone/>
            </a:pPr>
            <a:r>
              <a:rPr lang="en-GB"/>
              <a:t>○ Relevant for quality control in resin coating processes.</a:t>
            </a:r>
            <a:endParaRPr/>
          </a:p>
          <a:p>
            <a:pPr indent="457200" lvl="0" marL="45720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Kolektor SDD2 – Surface Defect Detection</a:t>
            </a:r>
            <a:endParaRPr/>
          </a:p>
          <a:p>
            <a:pPr indent="457200" lvl="0" marL="457200" rtl="0" algn="l">
              <a:spcBef>
                <a:spcPts val="0"/>
              </a:spcBef>
              <a:spcAft>
                <a:spcPts val="0"/>
              </a:spcAft>
              <a:buClr>
                <a:schemeClr val="dk1"/>
              </a:buClr>
              <a:buSzPct val="61111"/>
              <a:buFont typeface="Arial"/>
              <a:buNone/>
            </a:pPr>
            <a:r>
              <a:rPr lang="en-GB"/>
              <a:t>○ Industrial dataset featuring images of coated surfaces with manufacturing</a:t>
            </a:r>
            <a:endParaRPr/>
          </a:p>
          <a:p>
            <a:pPr indent="457200" lvl="0" marL="457200" rtl="0" algn="l">
              <a:spcBef>
                <a:spcPts val="0"/>
              </a:spcBef>
              <a:spcAft>
                <a:spcPts val="0"/>
              </a:spcAft>
              <a:buClr>
                <a:schemeClr val="dk1"/>
              </a:buClr>
              <a:buSzPct val="61111"/>
              <a:buFont typeface="Arial"/>
              <a:buNone/>
            </a:pPr>
            <a:r>
              <a:rPr lang="en-GB"/>
              <a:t>Defects.</a:t>
            </a:r>
            <a:endParaRPr/>
          </a:p>
          <a:p>
            <a:pPr indent="457200" lvl="0" marL="457200" rtl="0" algn="l">
              <a:spcBef>
                <a:spcPts val="0"/>
              </a:spcBef>
              <a:spcAft>
                <a:spcPts val="0"/>
              </a:spcAft>
              <a:buClr>
                <a:schemeClr val="dk1"/>
              </a:buClr>
              <a:buSzPct val="61111"/>
              <a:buFont typeface="Arial"/>
              <a:buNone/>
            </a:pPr>
            <a:r>
              <a:rPr lang="en-GB"/>
              <a:t>○ Can assist in identifying resin streaks, uneven layers, missing spots, and</a:t>
            </a:r>
            <a:endParaRPr/>
          </a:p>
          <a:p>
            <a:pPr indent="457200" lvl="0" marL="457200" rtl="0" algn="l">
              <a:spcBef>
                <a:spcPts val="0"/>
              </a:spcBef>
              <a:spcAft>
                <a:spcPts val="0"/>
              </a:spcAft>
              <a:buClr>
                <a:schemeClr val="dk1"/>
              </a:buClr>
              <a:buSzPct val="61111"/>
              <a:buFont typeface="Arial"/>
              <a:buNone/>
            </a:pPr>
            <a:r>
              <a:rPr lang="en-GB"/>
              <a:t>air bubbles.</a:t>
            </a:r>
            <a:endParaRPr/>
          </a:p>
          <a:p>
            <a:pPr indent="0" lvl="0" marL="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Steel Surface Defect Dataset (NEU Surface)</a:t>
            </a:r>
            <a:endParaRPr/>
          </a:p>
          <a:p>
            <a:pPr indent="457200" lvl="0" marL="457200" rtl="0" algn="l">
              <a:spcBef>
                <a:spcPts val="0"/>
              </a:spcBef>
              <a:spcAft>
                <a:spcPts val="0"/>
              </a:spcAft>
              <a:buClr>
                <a:schemeClr val="dk1"/>
              </a:buClr>
              <a:buSzPct val="61111"/>
              <a:buFont typeface="Arial"/>
              <a:buNone/>
            </a:pPr>
            <a:r>
              <a:rPr lang="en-GB"/>
              <a:t>○ Includes images of scratches, pitting, and surface deformities.</a:t>
            </a:r>
            <a:endParaRPr/>
          </a:p>
          <a:p>
            <a:pPr indent="457200" lvl="0" marL="457200" rtl="0" algn="l">
              <a:spcBef>
                <a:spcPts val="0"/>
              </a:spcBef>
              <a:spcAft>
                <a:spcPts val="0"/>
              </a:spcAft>
              <a:buClr>
                <a:schemeClr val="dk1"/>
              </a:buClr>
              <a:buSzPct val="61111"/>
              <a:buFont typeface="Arial"/>
              <a:buNone/>
            </a:pPr>
            <a:r>
              <a:rPr lang="en-GB"/>
              <a:t>○ Useful for generalizing defect detection models across various materials,</a:t>
            </a:r>
            <a:endParaRPr/>
          </a:p>
          <a:p>
            <a:pPr indent="457200" lvl="0" marL="457200" rtl="0" algn="l">
              <a:spcBef>
                <a:spcPts val="0"/>
              </a:spcBef>
              <a:spcAft>
                <a:spcPts val="0"/>
              </a:spcAft>
              <a:buClr>
                <a:schemeClr val="dk1"/>
              </a:buClr>
              <a:buSzPct val="61111"/>
              <a:buFont typeface="Arial"/>
              <a:buNone/>
            </a:pPr>
            <a:r>
              <a:rPr lang="en-GB"/>
              <a:t>including resin-coated marble.</a:t>
            </a:r>
            <a:endParaRPr/>
          </a:p>
          <a:p>
            <a:pPr indent="0" lvl="0" marL="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Wood Coating &amp; Varnish Defect Dataset (Mendeley Data)</a:t>
            </a:r>
            <a:endParaRPr/>
          </a:p>
          <a:p>
            <a:pPr indent="457200" lvl="0" marL="457200" rtl="0" algn="l">
              <a:spcBef>
                <a:spcPts val="0"/>
              </a:spcBef>
              <a:spcAft>
                <a:spcPts val="0"/>
              </a:spcAft>
              <a:buClr>
                <a:schemeClr val="dk1"/>
              </a:buClr>
              <a:buSzPct val="61111"/>
              <a:buFont typeface="Arial"/>
              <a:buNone/>
            </a:pPr>
            <a:r>
              <a:rPr lang="en-GB"/>
              <a:t>○ High-resolution images of wooden surfaces with coating imperfections.</a:t>
            </a:r>
            <a:endParaRPr/>
          </a:p>
          <a:p>
            <a:pPr indent="457200" lvl="0" marL="457200" rtl="0" algn="l">
              <a:spcBef>
                <a:spcPts val="0"/>
              </a:spcBef>
              <a:spcAft>
                <a:spcPts val="0"/>
              </a:spcAft>
              <a:buNone/>
            </a:pPr>
            <a:r>
              <a:rPr lang="en-GB"/>
              <a:t>○ Can be adapted for resin application defect detection on marble surfaces.</a:t>
            </a:r>
            <a:endParaRPr/>
          </a:p>
          <a:p>
            <a:pPr indent="457200" lvl="0" marL="45720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Paint Quality Control Dataset (Kaggle)</a:t>
            </a:r>
            <a:endParaRPr/>
          </a:p>
          <a:p>
            <a:pPr indent="457200" lvl="0" marL="457200" rtl="0" algn="l">
              <a:spcBef>
                <a:spcPts val="0"/>
              </a:spcBef>
              <a:spcAft>
                <a:spcPts val="0"/>
              </a:spcAft>
              <a:buClr>
                <a:schemeClr val="dk1"/>
              </a:buClr>
              <a:buSzPct val="61111"/>
              <a:buFont typeface="Arial"/>
              <a:buNone/>
            </a:pPr>
            <a:r>
              <a:rPr lang="en-GB"/>
              <a:t>○ Features images of uneven coatings, bubble formations, and surface</a:t>
            </a:r>
            <a:endParaRPr/>
          </a:p>
          <a:p>
            <a:pPr indent="457200" lvl="0" marL="457200" rtl="0" algn="l">
              <a:spcBef>
                <a:spcPts val="0"/>
              </a:spcBef>
              <a:spcAft>
                <a:spcPts val="0"/>
              </a:spcAft>
              <a:buClr>
                <a:schemeClr val="dk1"/>
              </a:buClr>
              <a:buSzPct val="61111"/>
              <a:buFont typeface="Arial"/>
              <a:buNone/>
            </a:pPr>
            <a:r>
              <a:rPr lang="en-GB"/>
              <a:t>Inconsistencies.</a:t>
            </a:r>
            <a:endParaRPr/>
          </a:p>
          <a:p>
            <a:pPr indent="457200" lvl="0" marL="457200" rtl="0" algn="l">
              <a:spcBef>
                <a:spcPts val="0"/>
              </a:spcBef>
              <a:spcAft>
                <a:spcPts val="0"/>
              </a:spcAft>
              <a:buClr>
                <a:schemeClr val="dk1"/>
              </a:buClr>
              <a:buSzPct val="61111"/>
              <a:buFont typeface="Arial"/>
              <a:buNone/>
            </a:pPr>
            <a:r>
              <a:rPr lang="en-GB"/>
              <a:t>○ Applicable for resin application quality assurance.</a:t>
            </a:r>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GB"/>
              <a:t>3. Final Inspection &amp; Customer Database Management</a:t>
            </a:r>
            <a:endParaRPr b="1"/>
          </a:p>
          <a:p>
            <a:pPr indent="457200" lvl="0" marL="0" rtl="0" algn="l">
              <a:spcBef>
                <a:spcPts val="0"/>
              </a:spcBef>
              <a:spcAft>
                <a:spcPts val="0"/>
              </a:spcAft>
              <a:buClr>
                <a:schemeClr val="dk1"/>
              </a:buClr>
              <a:buSzPts val="1100"/>
              <a:buFont typeface="Arial"/>
              <a:buNone/>
            </a:pPr>
            <a:r>
              <a:rPr lang="en-GB"/>
              <a:t>● Stanford Online Products Dataset (Stanford CVGL)</a:t>
            </a:r>
            <a:endParaRPr/>
          </a:p>
          <a:p>
            <a:pPr indent="0" lvl="0" marL="914400" rtl="0" algn="l">
              <a:spcBef>
                <a:spcPts val="0"/>
              </a:spcBef>
              <a:spcAft>
                <a:spcPts val="0"/>
              </a:spcAft>
              <a:buNone/>
            </a:pPr>
            <a:r>
              <a:rPr lang="en-GB"/>
              <a:t>○ Useful for developing image-based product tracking and organization systems for finished marble slabs.</a:t>
            </a:r>
            <a:endParaRPr/>
          </a:p>
          <a:p>
            <a:pPr indent="0" lvl="0" marL="914400" rtl="0" algn="l">
              <a:spcBef>
                <a:spcPts val="0"/>
              </a:spcBef>
              <a:spcAft>
                <a:spcPts val="0"/>
              </a:spcAft>
              <a:buClr>
                <a:schemeClr val="dk1"/>
              </a:buClr>
              <a:buSzPts val="1100"/>
              <a:buFont typeface="Arial"/>
              <a:buNone/>
            </a:pPr>
            <a:r>
              <a:t/>
            </a:r>
            <a:endParaRPr/>
          </a:p>
          <a:p>
            <a:pPr indent="457200" lvl="0" marL="0" rtl="0" algn="l">
              <a:spcBef>
                <a:spcPts val="0"/>
              </a:spcBef>
              <a:spcAft>
                <a:spcPts val="0"/>
              </a:spcAft>
              <a:buClr>
                <a:schemeClr val="dk1"/>
              </a:buClr>
              <a:buSzPts val="1100"/>
              <a:buFont typeface="Arial"/>
              <a:buNone/>
            </a:pPr>
            <a:r>
              <a:rPr lang="en-GB"/>
              <a:t>● Marble Slab Classification Dataset</a:t>
            </a:r>
            <a:endParaRPr/>
          </a:p>
          <a:p>
            <a:pPr indent="457200" lvl="0" marL="457200" rtl="0" algn="l">
              <a:spcBef>
                <a:spcPts val="0"/>
              </a:spcBef>
              <a:spcAft>
                <a:spcPts val="0"/>
              </a:spcAft>
              <a:buClr>
                <a:schemeClr val="dk1"/>
              </a:buClr>
              <a:buSzPts val="1100"/>
              <a:buFont typeface="Arial"/>
              <a:buNone/>
            </a:pPr>
            <a:r>
              <a:rPr lang="en-GB"/>
              <a:t>○ Contains labeled images of different types of marble slabs.</a:t>
            </a:r>
            <a:endParaRPr/>
          </a:p>
          <a:p>
            <a:pPr indent="457200" lvl="0" marL="457200" rtl="0" algn="l">
              <a:spcBef>
                <a:spcPts val="0"/>
              </a:spcBef>
              <a:spcAft>
                <a:spcPts val="0"/>
              </a:spcAft>
              <a:buNone/>
            </a:pPr>
            <a:r>
              <a:rPr lang="en-GB"/>
              <a:t>○ Ideal for organizing slabs within a customer-facing database.</a:t>
            </a:r>
            <a:endParaRPr/>
          </a:p>
          <a:p>
            <a:pPr indent="457200" lvl="0" marL="457200" rtl="0" algn="l">
              <a:spcBef>
                <a:spcPts val="0"/>
              </a:spcBef>
              <a:spcAft>
                <a:spcPts val="0"/>
              </a:spcAft>
              <a:buClr>
                <a:schemeClr val="dk1"/>
              </a:buClr>
              <a:buSzPts val="1100"/>
              <a:buFont typeface="Arial"/>
              <a:buNone/>
            </a:pPr>
            <a:r>
              <a:t/>
            </a:r>
            <a:endParaRPr/>
          </a:p>
          <a:p>
            <a:pPr indent="457200" lvl="0" marL="0" rtl="0" algn="l">
              <a:spcBef>
                <a:spcPts val="0"/>
              </a:spcBef>
              <a:spcAft>
                <a:spcPts val="0"/>
              </a:spcAft>
              <a:buClr>
                <a:schemeClr val="dk1"/>
              </a:buClr>
              <a:buSzPts val="1100"/>
              <a:buFont typeface="Arial"/>
              <a:buNone/>
            </a:pPr>
            <a:r>
              <a:rPr lang="en-GB"/>
              <a:t>● Tile &amp; Marble Classification Dataset (Kaggle)</a:t>
            </a:r>
            <a:endParaRPr/>
          </a:p>
          <a:p>
            <a:pPr indent="457200" lvl="0" marL="457200" rtl="0" algn="l">
              <a:spcBef>
                <a:spcPts val="0"/>
              </a:spcBef>
              <a:spcAft>
                <a:spcPts val="0"/>
              </a:spcAft>
              <a:buClr>
                <a:schemeClr val="dk1"/>
              </a:buClr>
              <a:buSzPts val="1100"/>
              <a:buFont typeface="Arial"/>
              <a:buNone/>
            </a:pPr>
            <a:r>
              <a:rPr lang="en-GB"/>
              <a:t>○ Includes high-resolution images of various marble textures and materials.</a:t>
            </a:r>
            <a:endParaRPr/>
          </a:p>
          <a:p>
            <a:pPr indent="457200" lvl="0" marL="457200" rtl="0" algn="l">
              <a:spcBef>
                <a:spcPts val="0"/>
              </a:spcBef>
              <a:spcAft>
                <a:spcPts val="0"/>
              </a:spcAft>
              <a:buClr>
                <a:schemeClr val="dk1"/>
              </a:buClr>
              <a:buSzPts val="1100"/>
              <a:buFont typeface="Arial"/>
              <a:buNone/>
            </a:pPr>
            <a:r>
              <a:rPr lang="en-GB"/>
              <a:t>○ Can be leveraged for automated classification after resin application.</a:t>
            </a:r>
            <a:endParaRPr/>
          </a:p>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STEP-4- FINALISING THE DATASET</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2222"/>
              </a:lnSpc>
              <a:spcBef>
                <a:spcPts val="0"/>
              </a:spcBef>
              <a:spcAft>
                <a:spcPts val="0"/>
              </a:spcAft>
              <a:buClr>
                <a:schemeClr val="dk1"/>
              </a:buClr>
              <a:buSzPts val="1100"/>
              <a:buFont typeface="Arial"/>
              <a:buNone/>
            </a:pPr>
            <a:r>
              <a:rPr b="1" lang="en-GB" sz="1200">
                <a:solidFill>
                  <a:srgbClr val="202124"/>
                </a:solidFill>
              </a:rPr>
              <a:t>Surface Crack Detection Dataset (Kaggle)</a:t>
            </a:r>
            <a:endParaRPr b="1" sz="1200">
              <a:solidFill>
                <a:srgbClr val="202124"/>
              </a:solidFill>
            </a:endParaRPr>
          </a:p>
          <a:p>
            <a:pPr indent="0" lvl="0" marL="0" rtl="0" algn="l">
              <a:spcBef>
                <a:spcPts val="1200"/>
              </a:spcBef>
              <a:spcAft>
                <a:spcPts val="0"/>
              </a:spcAft>
              <a:buNone/>
            </a:pPr>
            <a:r>
              <a:rPr lang="en-GB" sz="1100" u="sng">
                <a:solidFill>
                  <a:schemeClr val="hlink"/>
                </a:solidFill>
                <a:hlinkClick r:id="rId3"/>
              </a:rPr>
              <a:t>https://www.kaggle.com/datasets/arunrk7/surface-crack-detection</a:t>
            </a:r>
            <a:endParaRPr b="1" sz="1200">
              <a:solidFill>
                <a:srgbClr val="202124"/>
              </a:solidFill>
              <a:highlight>
                <a:srgbClr val="FFFFFF"/>
              </a:highlight>
            </a:endParaRPr>
          </a:p>
          <a:p>
            <a:pPr indent="0" lvl="0" marL="0" rtl="0" algn="l">
              <a:spcBef>
                <a:spcPts val="1200"/>
              </a:spcBef>
              <a:spcAft>
                <a:spcPts val="0"/>
              </a:spcAft>
              <a:buNone/>
            </a:pPr>
            <a:r>
              <a:rPr b="1" lang="en-GB" sz="1200">
                <a:solidFill>
                  <a:srgbClr val="202124"/>
                </a:solidFill>
                <a:highlight>
                  <a:srgbClr val="FFFFFF"/>
                </a:highlight>
              </a:rPr>
              <a:t>Content of dataset</a:t>
            </a:r>
            <a:endParaRPr b="1" sz="1200">
              <a:solidFill>
                <a:srgbClr val="202124"/>
              </a:solidFill>
              <a:highlight>
                <a:srgbClr val="FFFFFF"/>
              </a:highlight>
            </a:endParaRPr>
          </a:p>
          <a:p>
            <a:pPr indent="0" lvl="0" marL="0" rtl="0" algn="l">
              <a:spcBef>
                <a:spcPts val="1200"/>
              </a:spcBef>
              <a:spcAft>
                <a:spcPts val="1200"/>
              </a:spcAft>
              <a:buNone/>
            </a:pPr>
            <a:r>
              <a:rPr lang="en-GB" sz="1050">
                <a:solidFill>
                  <a:srgbClr val="3C4043"/>
                </a:solidFill>
                <a:highlight>
                  <a:srgbClr val="FFFFFF"/>
                </a:highlight>
              </a:rPr>
              <a:t>The datasets contains images of various concrete surfaces with and without crack. The image data are divided into two as negative (without crack) and positive (with crack) in separate folder for image classification. Each class has 20000 images with a total of 40000 images with 227 x 227 pixels with RGB channels. The dataset is generated from 458 high-resolution images (4032x3024 pixel) with the method proposed by Zhang et al (2016). High resolution images found out to have high variance in terms of surface finish and illumination condition. No data augmentation in terms of random rotation or flipping or tilting is applied.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STEP-5- FINE TUNING THE DATASET</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Fine-tuning a dataset refers to the process of making small but important adjustments to a pre-existing model by training it on a specific dataset. So, based on the requirements of our project, dataset is fine tuned.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1799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STEP-6- TRAINING THE MODEL</a:t>
            </a:r>
            <a:endParaRPr/>
          </a:p>
        </p:txBody>
      </p:sp>
      <p:pic>
        <p:nvPicPr>
          <p:cNvPr id="137" name="Google Shape;137;p26" title="Screenshot 2025-03-13 at 4.09.16 PM.png"/>
          <p:cNvPicPr preferRelativeResize="0"/>
          <p:nvPr/>
        </p:nvPicPr>
        <p:blipFill>
          <a:blip r:embed="rId3">
            <a:alphaModFix/>
          </a:blip>
          <a:stretch>
            <a:fillRect/>
          </a:stretch>
        </p:blipFill>
        <p:spPr>
          <a:xfrm>
            <a:off x="0" y="691275"/>
            <a:ext cx="4351674" cy="4452226"/>
          </a:xfrm>
          <a:prstGeom prst="rect">
            <a:avLst/>
          </a:prstGeom>
          <a:noFill/>
          <a:ln>
            <a:noFill/>
          </a:ln>
        </p:spPr>
      </p:pic>
      <p:pic>
        <p:nvPicPr>
          <p:cNvPr id="138" name="Google Shape;138;p26" title="Screenshot 2025-03-13 at 4.10.38 PM.png"/>
          <p:cNvPicPr preferRelativeResize="0"/>
          <p:nvPr/>
        </p:nvPicPr>
        <p:blipFill>
          <a:blip r:embed="rId4">
            <a:alphaModFix/>
          </a:blip>
          <a:stretch>
            <a:fillRect/>
          </a:stretch>
        </p:blipFill>
        <p:spPr>
          <a:xfrm>
            <a:off x="4415700" y="691275"/>
            <a:ext cx="4351675" cy="3731684"/>
          </a:xfrm>
          <a:prstGeom prst="rect">
            <a:avLst/>
          </a:prstGeom>
          <a:noFill/>
          <a:ln>
            <a:noFill/>
          </a:ln>
        </p:spPr>
      </p:pic>
      <p:sp>
        <p:nvSpPr>
          <p:cNvPr id="139" name="Google Shape;139;p26"/>
          <p:cNvSpPr txBox="1"/>
          <p:nvPr/>
        </p:nvSpPr>
        <p:spPr>
          <a:xfrm>
            <a:off x="4622425" y="4557050"/>
            <a:ext cx="41451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TRAINING ACCURACY- 98.45%</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STEP-7- TESTING THE MODEL</a:t>
            </a:r>
            <a:endParaRPr/>
          </a:p>
        </p:txBody>
      </p:sp>
      <p:pic>
        <p:nvPicPr>
          <p:cNvPr id="145" name="Google Shape;145;p27" title="tiles-2.png"/>
          <p:cNvPicPr preferRelativeResize="0"/>
          <p:nvPr/>
        </p:nvPicPr>
        <p:blipFill>
          <a:blip r:embed="rId3">
            <a:alphaModFix/>
          </a:blip>
          <a:stretch>
            <a:fillRect/>
          </a:stretch>
        </p:blipFill>
        <p:spPr>
          <a:xfrm>
            <a:off x="152400" y="1450275"/>
            <a:ext cx="4255249" cy="3553150"/>
          </a:xfrm>
          <a:prstGeom prst="rect">
            <a:avLst/>
          </a:prstGeom>
          <a:noFill/>
          <a:ln>
            <a:noFill/>
          </a:ln>
        </p:spPr>
      </p:pic>
      <p:sp>
        <p:nvSpPr>
          <p:cNvPr id="146" name="Google Shape;146;p27"/>
          <p:cNvSpPr txBox="1"/>
          <p:nvPr/>
        </p:nvSpPr>
        <p:spPr>
          <a:xfrm>
            <a:off x="224125" y="1055225"/>
            <a:ext cx="3679200" cy="28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INPUT IMAGE-</a:t>
            </a:r>
            <a:endParaRPr sz="1800">
              <a:solidFill>
                <a:schemeClr val="dk2"/>
              </a:solidFill>
            </a:endParaRPr>
          </a:p>
        </p:txBody>
      </p:sp>
      <p:pic>
        <p:nvPicPr>
          <p:cNvPr id="147" name="Google Shape;147;p27" title="Screenshot 2025-03-13 at 4.13.57 PM.png"/>
          <p:cNvPicPr preferRelativeResize="0"/>
          <p:nvPr/>
        </p:nvPicPr>
        <p:blipFill>
          <a:blip r:embed="rId4">
            <a:alphaModFix/>
          </a:blip>
          <a:stretch>
            <a:fillRect/>
          </a:stretch>
        </p:blipFill>
        <p:spPr>
          <a:xfrm>
            <a:off x="4571999" y="1450275"/>
            <a:ext cx="4431551" cy="2024468"/>
          </a:xfrm>
          <a:prstGeom prst="rect">
            <a:avLst/>
          </a:prstGeom>
          <a:noFill/>
          <a:ln>
            <a:noFill/>
          </a:ln>
        </p:spPr>
      </p:pic>
      <p:sp>
        <p:nvSpPr>
          <p:cNvPr id="148" name="Google Shape;148;p27"/>
          <p:cNvSpPr txBox="1"/>
          <p:nvPr/>
        </p:nvSpPr>
        <p:spPr>
          <a:xfrm>
            <a:off x="4603750" y="1045875"/>
            <a:ext cx="36792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OUTPUT-</a:t>
            </a:r>
            <a:endParaRPr sz="1800">
              <a:solidFill>
                <a:schemeClr val="dk2"/>
              </a:solidFill>
            </a:endParaRPr>
          </a:p>
        </p:txBody>
      </p:sp>
      <p:sp>
        <p:nvSpPr>
          <p:cNvPr id="149" name="Google Shape;149;p27"/>
          <p:cNvSpPr txBox="1"/>
          <p:nvPr/>
        </p:nvSpPr>
        <p:spPr>
          <a:xfrm>
            <a:off x="4622425" y="3623225"/>
            <a:ext cx="4381200" cy="13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dk2"/>
                </a:solidFill>
              </a:rPr>
              <a:t>The model has successfully detected that the input image is a cracked marble.</a:t>
            </a:r>
            <a:br>
              <a:rPr lang="en-GB" sz="1800">
                <a:solidFill>
                  <a:schemeClr val="dk2"/>
                </a:solidFill>
              </a:rPr>
            </a:br>
            <a:br>
              <a:rPr lang="en-GB" sz="1800">
                <a:solidFill>
                  <a:schemeClr val="dk2"/>
                </a:solidFill>
              </a:rPr>
            </a:br>
            <a:r>
              <a:rPr lang="en-GB" sz="1800">
                <a:solidFill>
                  <a:schemeClr val="dk2"/>
                </a:solidFill>
              </a:rPr>
              <a:t>PREDICTED ACCURACY - 99.99%</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2862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STEP-8- GENERATING THE BOUNDING BOXES OF THE INPUT IMAGE</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100">
                <a:solidFill>
                  <a:schemeClr val="dk1"/>
                </a:solidFill>
              </a:rPr>
              <a:t>LabelImg</a:t>
            </a:r>
            <a:r>
              <a:rPr lang="en-GB" sz="1100">
                <a:solidFill>
                  <a:schemeClr val="dk1"/>
                </a:solidFill>
              </a:rPr>
              <a:t> (For manual bounding box annotation)</a:t>
            </a:r>
            <a:r>
              <a:rPr lang="en-GB"/>
              <a:t>- </a:t>
            </a:r>
            <a:r>
              <a:rPr lang="en-GB" sz="1100" u="sng">
                <a:solidFill>
                  <a:schemeClr val="hlink"/>
                </a:solidFill>
                <a:hlinkClick r:id="rId3"/>
              </a:rPr>
              <a:t>https://github.com/HumanSignal/labelImg</a:t>
            </a:r>
            <a:endParaRPr/>
          </a:p>
          <a:p>
            <a:pPr indent="0" lvl="0" marL="0" rtl="0" algn="l">
              <a:spcBef>
                <a:spcPts val="1200"/>
              </a:spcBef>
              <a:spcAft>
                <a:spcPts val="0"/>
              </a:spcAft>
              <a:buNone/>
            </a:pPr>
            <a:r>
              <a:rPr b="1" lang="en-GB" sz="1100">
                <a:solidFill>
                  <a:schemeClr val="dk1"/>
                </a:solidFill>
              </a:rPr>
              <a:t>Roboflow</a:t>
            </a:r>
            <a:r>
              <a:rPr lang="en-GB" sz="1100">
                <a:solidFill>
                  <a:schemeClr val="dk1"/>
                </a:solidFill>
              </a:rPr>
              <a:t> (Automated annotation and dataset preparation)</a:t>
            </a:r>
            <a:r>
              <a:rPr lang="en-GB"/>
              <a:t>- </a:t>
            </a:r>
            <a:r>
              <a:rPr lang="en-GB" sz="1100" u="sng">
                <a:solidFill>
                  <a:schemeClr val="hlink"/>
                </a:solidFill>
                <a:hlinkClick r:id="rId4"/>
              </a:rPr>
              <a:t>https://roboflow.com/</a:t>
            </a:r>
            <a:endParaRPr/>
          </a:p>
          <a:p>
            <a:pPr indent="0" lvl="0" marL="0" rtl="0" algn="l">
              <a:spcBef>
                <a:spcPts val="1200"/>
              </a:spcBef>
              <a:spcAft>
                <a:spcPts val="0"/>
              </a:spcAft>
              <a:buNone/>
            </a:pPr>
            <a:r>
              <a:rPr b="1" lang="en-GB" sz="1100">
                <a:solidFill>
                  <a:schemeClr val="dk1"/>
                </a:solidFill>
              </a:rPr>
              <a:t>Bounding box by ResNet50</a:t>
            </a:r>
            <a:r>
              <a:rPr lang="en-GB"/>
              <a:t>- </a:t>
            </a:r>
            <a:r>
              <a:rPr lang="en-GB" sz="1100" u="sng">
                <a:solidFill>
                  <a:schemeClr val="hlink"/>
                </a:solidFill>
                <a:hlinkClick r:id="rId5"/>
              </a:rPr>
              <a:t>https://www.kaggle.com/code/shivamb/objects-bounding-boxes-using-resnet50-imageai</a:t>
            </a:r>
            <a:endParaRPr/>
          </a:p>
          <a:p>
            <a:pPr indent="0" lvl="0" marL="0" rtl="0" algn="l">
              <a:spcBef>
                <a:spcPts val="1200"/>
              </a:spcBef>
              <a:spcAft>
                <a:spcPts val="1200"/>
              </a:spcAft>
              <a:buNone/>
            </a:pPr>
            <a:r>
              <a:rPr b="1" lang="en-GB" sz="1100">
                <a:solidFill>
                  <a:schemeClr val="dk1"/>
                </a:solidFill>
              </a:rPr>
              <a:t>Crack Detection-</a:t>
            </a:r>
            <a:r>
              <a:rPr lang="en-GB"/>
              <a:t> </a:t>
            </a:r>
            <a:r>
              <a:rPr lang="en-GB" sz="1100" u="sng">
                <a:solidFill>
                  <a:schemeClr val="hlink"/>
                </a:solidFill>
                <a:hlinkClick r:id="rId6"/>
              </a:rPr>
              <a:t>https://www.kaggle.com/code/hrushikeshdongre/crack-detection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PROBLEM FACING</a:t>
            </a:r>
            <a:endParaRPr/>
          </a:p>
        </p:txBody>
      </p:sp>
      <p:sp>
        <p:nvSpPr>
          <p:cNvPr id="161" name="Google Shape;16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model I have used is only for the detection of the marble that is it cracked or not cracked. However, for further image detection we need to generate a model </a:t>
            </a:r>
            <a:r>
              <a:rPr lang="en-GB"/>
              <a:t>which generated the Grayscale image of the cracks on the marble.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STEP-9- FINDING THE CLASSIFIED DATASET</a:t>
            </a:r>
            <a:endParaRPr/>
          </a:p>
        </p:txBody>
      </p:sp>
      <p:sp>
        <p:nvSpPr>
          <p:cNvPr id="167" name="Google Shape;167;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22222"/>
              </a:lnSpc>
              <a:spcBef>
                <a:spcPts val="0"/>
              </a:spcBef>
              <a:spcAft>
                <a:spcPts val="0"/>
              </a:spcAft>
              <a:buNone/>
            </a:pPr>
            <a:r>
              <a:rPr b="1" lang="en-GB" sz="1200">
                <a:solidFill>
                  <a:srgbClr val="202124"/>
                </a:solidFill>
              </a:rPr>
              <a:t>Deep Crack Dataset (GitHub)</a:t>
            </a:r>
            <a:endParaRPr b="1" sz="1200">
              <a:solidFill>
                <a:srgbClr val="202124"/>
              </a:solidFill>
            </a:endParaRPr>
          </a:p>
          <a:p>
            <a:pPr indent="0" lvl="0" marL="0" rtl="0" algn="l">
              <a:spcBef>
                <a:spcPts val="1200"/>
              </a:spcBef>
              <a:spcAft>
                <a:spcPts val="0"/>
              </a:spcAft>
              <a:buNone/>
            </a:pPr>
            <a:r>
              <a:rPr lang="en-GB" sz="1100" u="sng">
                <a:solidFill>
                  <a:schemeClr val="hlink"/>
                </a:solidFill>
                <a:hlinkClick r:id="rId3"/>
              </a:rPr>
              <a:t>https://github.com/yhlleo/DeepCrack/tree/master?tab=readme-ov-file</a:t>
            </a:r>
            <a:endParaRPr b="1" sz="1200">
              <a:solidFill>
                <a:srgbClr val="202124"/>
              </a:solidFill>
              <a:highlight>
                <a:schemeClr val="lt1"/>
              </a:highlight>
            </a:endParaRPr>
          </a:p>
          <a:p>
            <a:pPr indent="0" lvl="0" marL="0" rtl="0" algn="l">
              <a:spcBef>
                <a:spcPts val="1200"/>
              </a:spcBef>
              <a:spcAft>
                <a:spcPts val="0"/>
              </a:spcAft>
              <a:buNone/>
            </a:pPr>
            <a:r>
              <a:rPr b="1" lang="en-GB" sz="1200">
                <a:solidFill>
                  <a:srgbClr val="202124"/>
                </a:solidFill>
                <a:highlight>
                  <a:schemeClr val="lt1"/>
                </a:highlight>
              </a:rPr>
              <a:t>Content of dataset</a:t>
            </a:r>
            <a:endParaRPr b="1" sz="1200">
              <a:solidFill>
                <a:srgbClr val="202124"/>
              </a:solidFill>
              <a:highlight>
                <a:schemeClr val="lt1"/>
              </a:highlight>
            </a:endParaRPr>
          </a:p>
          <a:p>
            <a:pPr indent="0" lvl="0" marL="0" rtl="0" algn="l">
              <a:spcBef>
                <a:spcPts val="1200"/>
              </a:spcBef>
              <a:spcAft>
                <a:spcPts val="1200"/>
              </a:spcAft>
              <a:buClr>
                <a:schemeClr val="dk1"/>
              </a:buClr>
              <a:buSzPts val="1100"/>
              <a:buFont typeface="Arial"/>
              <a:buNone/>
            </a:pPr>
            <a:r>
              <a:rPr lang="en-GB"/>
              <a:t>We established a public benchmark dataset with cracks in multiple scales and scenes to evaluate the crack detection systems. All of the crack images in our dataset are manually annotated.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STEP-10- FINE TUNING THE DATASET</a:t>
            </a:r>
            <a:endParaRPr/>
          </a:p>
        </p:txBody>
      </p:sp>
      <p:pic>
        <p:nvPicPr>
          <p:cNvPr id="173" name="Google Shape;173;p31" title="Screenshot 2025-03-18 at 12.27.01 PM.png"/>
          <p:cNvPicPr preferRelativeResize="0"/>
          <p:nvPr/>
        </p:nvPicPr>
        <p:blipFill>
          <a:blip r:embed="rId3">
            <a:alphaModFix/>
          </a:blip>
          <a:stretch>
            <a:fillRect/>
          </a:stretch>
        </p:blipFill>
        <p:spPr>
          <a:xfrm>
            <a:off x="152400" y="1170125"/>
            <a:ext cx="3358761" cy="3820976"/>
          </a:xfrm>
          <a:prstGeom prst="rect">
            <a:avLst/>
          </a:prstGeom>
          <a:noFill/>
          <a:ln>
            <a:noFill/>
          </a:ln>
        </p:spPr>
      </p:pic>
      <p:sp>
        <p:nvSpPr>
          <p:cNvPr id="174" name="Google Shape;174;p31"/>
          <p:cNvSpPr txBox="1"/>
          <p:nvPr/>
        </p:nvSpPr>
        <p:spPr>
          <a:xfrm>
            <a:off x="4018800" y="2063850"/>
            <a:ext cx="5125200" cy="101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AutoNum type="alphaLcParenR"/>
            </a:pPr>
            <a:r>
              <a:rPr lang="en-GB" sz="1800">
                <a:solidFill>
                  <a:schemeClr val="dk2"/>
                </a:solidFill>
              </a:rPr>
              <a:t>Setting the hyperparameters</a:t>
            </a:r>
            <a:endParaRPr sz="1800">
              <a:solidFill>
                <a:schemeClr val="dk2"/>
              </a:solidFill>
            </a:endParaRPr>
          </a:p>
          <a:p>
            <a:pPr indent="-342900" lvl="0" marL="457200" rtl="0" algn="l">
              <a:spcBef>
                <a:spcPts val="0"/>
              </a:spcBef>
              <a:spcAft>
                <a:spcPts val="0"/>
              </a:spcAft>
              <a:buClr>
                <a:schemeClr val="dk2"/>
              </a:buClr>
              <a:buSzPts val="1800"/>
              <a:buAutoNum type="alphaLcParenR"/>
            </a:pPr>
            <a:r>
              <a:rPr lang="en-GB" sz="1800">
                <a:solidFill>
                  <a:schemeClr val="dk2"/>
                </a:solidFill>
              </a:rPr>
              <a:t>Convert it into grayscale</a:t>
            </a:r>
            <a:endParaRPr sz="1800">
              <a:solidFill>
                <a:schemeClr val="dk2"/>
              </a:solidFill>
            </a:endParaRPr>
          </a:p>
          <a:p>
            <a:pPr indent="-342900" lvl="0" marL="457200" rtl="0" algn="l">
              <a:spcBef>
                <a:spcPts val="0"/>
              </a:spcBef>
              <a:spcAft>
                <a:spcPts val="0"/>
              </a:spcAft>
              <a:buClr>
                <a:schemeClr val="dk2"/>
              </a:buClr>
              <a:buSzPts val="1800"/>
              <a:buAutoNum type="alphaLcParenR"/>
            </a:pPr>
            <a:r>
              <a:rPr lang="en-GB" sz="1800">
                <a:solidFill>
                  <a:schemeClr val="dk2"/>
                </a:solidFill>
              </a:rPr>
              <a:t>Resizing the images</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STEP-11- TRAINING THE DATASET </a:t>
            </a:r>
            <a:endParaRPr/>
          </a:p>
        </p:txBody>
      </p:sp>
      <p:sp>
        <p:nvSpPr>
          <p:cNvPr id="60" name="Google Shape;60;p14"/>
          <p:cNvSpPr txBox="1"/>
          <p:nvPr>
            <p:ph idx="1" type="body"/>
          </p:nvPr>
        </p:nvSpPr>
        <p:spPr>
          <a:xfrm>
            <a:off x="57250" y="907100"/>
            <a:ext cx="45684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b="1" lang="en-GB" sz="985"/>
              <a:t>U-Net</a:t>
            </a:r>
            <a:r>
              <a:rPr lang="en-GB" sz="985"/>
              <a:t> </a:t>
            </a:r>
            <a:r>
              <a:rPr b="1" lang="en-GB" sz="985"/>
              <a:t>Model</a:t>
            </a:r>
            <a:r>
              <a:rPr lang="en-GB" sz="985"/>
              <a:t> is used to train the data</a:t>
            </a:r>
            <a:endParaRPr sz="985"/>
          </a:p>
          <a:p>
            <a:pPr indent="-291147" lvl="0" marL="457200" rtl="0" algn="l">
              <a:lnSpc>
                <a:spcPct val="100000"/>
              </a:lnSpc>
              <a:spcBef>
                <a:spcPts val="1200"/>
              </a:spcBef>
              <a:spcAft>
                <a:spcPts val="0"/>
              </a:spcAft>
              <a:buSzPts val="985"/>
              <a:buAutoNum type="alphaLcParenR"/>
            </a:pPr>
            <a:r>
              <a:rPr lang="en-GB" sz="985"/>
              <a:t>Encoder (Downsampling the size of the images)</a:t>
            </a:r>
            <a:endParaRPr sz="985"/>
          </a:p>
          <a:p>
            <a:pPr indent="-291147" lvl="0" marL="457200" rtl="0" algn="l">
              <a:lnSpc>
                <a:spcPct val="100000"/>
              </a:lnSpc>
              <a:spcBef>
                <a:spcPts val="0"/>
              </a:spcBef>
              <a:spcAft>
                <a:spcPts val="0"/>
              </a:spcAft>
              <a:buSzPts val="985"/>
              <a:buAutoNum type="alphaLcParenR"/>
            </a:pPr>
            <a:r>
              <a:rPr lang="en-GB" sz="985"/>
              <a:t>Decoder (Upsampling the size of the images)</a:t>
            </a:r>
            <a:endParaRPr sz="985"/>
          </a:p>
        </p:txBody>
      </p:sp>
      <p:pic>
        <p:nvPicPr>
          <p:cNvPr id="61" name="Google Shape;61;p14" title="Screenshot 2025-03-18 at 12.27.29 PM.png"/>
          <p:cNvPicPr preferRelativeResize="0"/>
          <p:nvPr/>
        </p:nvPicPr>
        <p:blipFill>
          <a:blip r:embed="rId3">
            <a:alphaModFix/>
          </a:blip>
          <a:stretch>
            <a:fillRect/>
          </a:stretch>
        </p:blipFill>
        <p:spPr>
          <a:xfrm>
            <a:off x="179800" y="1697300"/>
            <a:ext cx="2936436" cy="3446200"/>
          </a:xfrm>
          <a:prstGeom prst="rect">
            <a:avLst/>
          </a:prstGeom>
          <a:noFill/>
          <a:ln>
            <a:noFill/>
          </a:ln>
        </p:spPr>
      </p:pic>
      <p:pic>
        <p:nvPicPr>
          <p:cNvPr id="62" name="Google Shape;62;p14" title="Screenshot 2025-03-18 at 12.27.42 PM.png"/>
          <p:cNvPicPr preferRelativeResize="0"/>
          <p:nvPr/>
        </p:nvPicPr>
        <p:blipFill>
          <a:blip r:embed="rId4">
            <a:alphaModFix/>
          </a:blip>
          <a:stretch>
            <a:fillRect/>
          </a:stretch>
        </p:blipFill>
        <p:spPr>
          <a:xfrm>
            <a:off x="3116225" y="1697300"/>
            <a:ext cx="3008725" cy="3253574"/>
          </a:xfrm>
          <a:prstGeom prst="rect">
            <a:avLst/>
          </a:prstGeom>
          <a:noFill/>
          <a:ln>
            <a:noFill/>
          </a:ln>
        </p:spPr>
      </p:pic>
      <p:pic>
        <p:nvPicPr>
          <p:cNvPr id="63" name="Google Shape;63;p14" title="Screenshot 2025-03-18 at 12.28.10 PM.png"/>
          <p:cNvPicPr preferRelativeResize="0"/>
          <p:nvPr/>
        </p:nvPicPr>
        <p:blipFill>
          <a:blip r:embed="rId5">
            <a:alphaModFix/>
          </a:blip>
          <a:stretch>
            <a:fillRect/>
          </a:stretch>
        </p:blipFill>
        <p:spPr>
          <a:xfrm>
            <a:off x="6124950" y="1697308"/>
            <a:ext cx="3008724" cy="277106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2" title="Screenshot 2025-03-18 at 12.35.53 PM.png"/>
          <p:cNvPicPr preferRelativeResize="0"/>
          <p:nvPr/>
        </p:nvPicPr>
        <p:blipFill>
          <a:blip r:embed="rId3">
            <a:alphaModFix/>
          </a:blip>
          <a:stretch>
            <a:fillRect/>
          </a:stretch>
        </p:blipFill>
        <p:spPr>
          <a:xfrm>
            <a:off x="152400" y="1149625"/>
            <a:ext cx="8839204" cy="2844256"/>
          </a:xfrm>
          <a:prstGeom prst="rect">
            <a:avLst/>
          </a:prstGeom>
          <a:noFill/>
          <a:ln>
            <a:noFill/>
          </a:ln>
        </p:spPr>
      </p:pic>
      <p:sp>
        <p:nvSpPr>
          <p:cNvPr id="180" name="Google Shape;180;p32"/>
          <p:cNvSpPr txBox="1"/>
          <p:nvPr/>
        </p:nvSpPr>
        <p:spPr>
          <a:xfrm>
            <a:off x="0" y="90875"/>
            <a:ext cx="91440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2100">
                <a:solidFill>
                  <a:schemeClr val="dk2"/>
                </a:solidFill>
              </a:rPr>
              <a:t>Deep Crack: A Deep Learning Framework for Crack Segmentation</a:t>
            </a:r>
            <a:endParaRPr b="1" sz="21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STEP-11- TRAINING THE DATASET </a:t>
            </a:r>
            <a:endParaRPr/>
          </a:p>
        </p:txBody>
      </p:sp>
      <p:sp>
        <p:nvSpPr>
          <p:cNvPr id="186" name="Google Shape;186;p33"/>
          <p:cNvSpPr txBox="1"/>
          <p:nvPr>
            <p:ph idx="1" type="body"/>
          </p:nvPr>
        </p:nvSpPr>
        <p:spPr>
          <a:xfrm>
            <a:off x="57250" y="907100"/>
            <a:ext cx="45684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b="1" lang="en-GB" sz="985"/>
              <a:t>U-Net</a:t>
            </a:r>
            <a:r>
              <a:rPr lang="en-GB" sz="985"/>
              <a:t> </a:t>
            </a:r>
            <a:r>
              <a:rPr b="1" lang="en-GB" sz="985"/>
              <a:t>Model</a:t>
            </a:r>
            <a:r>
              <a:rPr lang="en-GB" sz="985"/>
              <a:t> is used to train the data</a:t>
            </a:r>
            <a:endParaRPr sz="985"/>
          </a:p>
          <a:p>
            <a:pPr indent="-291147" lvl="0" marL="457200" rtl="0" algn="l">
              <a:lnSpc>
                <a:spcPct val="100000"/>
              </a:lnSpc>
              <a:spcBef>
                <a:spcPts val="1200"/>
              </a:spcBef>
              <a:spcAft>
                <a:spcPts val="0"/>
              </a:spcAft>
              <a:buSzPts val="985"/>
              <a:buAutoNum type="alphaLcParenR"/>
            </a:pPr>
            <a:r>
              <a:rPr lang="en-GB" sz="985"/>
              <a:t>Encoder (Downsampling the size of the images)</a:t>
            </a:r>
            <a:endParaRPr sz="985"/>
          </a:p>
          <a:p>
            <a:pPr indent="-291147" lvl="0" marL="457200" rtl="0" algn="l">
              <a:lnSpc>
                <a:spcPct val="100000"/>
              </a:lnSpc>
              <a:spcBef>
                <a:spcPts val="0"/>
              </a:spcBef>
              <a:spcAft>
                <a:spcPts val="0"/>
              </a:spcAft>
              <a:buSzPts val="985"/>
              <a:buAutoNum type="alphaLcParenR"/>
            </a:pPr>
            <a:r>
              <a:rPr lang="en-GB" sz="985"/>
              <a:t>Decoder (Upsampling the size of the images)</a:t>
            </a:r>
            <a:endParaRPr sz="985"/>
          </a:p>
        </p:txBody>
      </p:sp>
      <p:pic>
        <p:nvPicPr>
          <p:cNvPr id="187" name="Google Shape;187;p33" title="Screenshot 2025-03-18 at 12.27.29 PM.png"/>
          <p:cNvPicPr preferRelativeResize="0"/>
          <p:nvPr/>
        </p:nvPicPr>
        <p:blipFill>
          <a:blip r:embed="rId3">
            <a:alphaModFix/>
          </a:blip>
          <a:stretch>
            <a:fillRect/>
          </a:stretch>
        </p:blipFill>
        <p:spPr>
          <a:xfrm>
            <a:off x="179800" y="1697300"/>
            <a:ext cx="2936436" cy="3446200"/>
          </a:xfrm>
          <a:prstGeom prst="rect">
            <a:avLst/>
          </a:prstGeom>
          <a:noFill/>
          <a:ln>
            <a:noFill/>
          </a:ln>
        </p:spPr>
      </p:pic>
      <p:pic>
        <p:nvPicPr>
          <p:cNvPr id="188" name="Google Shape;188;p33" title="Screenshot 2025-03-18 at 12.27.42 PM.png"/>
          <p:cNvPicPr preferRelativeResize="0"/>
          <p:nvPr/>
        </p:nvPicPr>
        <p:blipFill>
          <a:blip r:embed="rId4">
            <a:alphaModFix/>
          </a:blip>
          <a:stretch>
            <a:fillRect/>
          </a:stretch>
        </p:blipFill>
        <p:spPr>
          <a:xfrm>
            <a:off x="3116225" y="1697300"/>
            <a:ext cx="3008725" cy="3253574"/>
          </a:xfrm>
          <a:prstGeom prst="rect">
            <a:avLst/>
          </a:prstGeom>
          <a:noFill/>
          <a:ln>
            <a:noFill/>
          </a:ln>
        </p:spPr>
      </p:pic>
      <p:pic>
        <p:nvPicPr>
          <p:cNvPr id="189" name="Google Shape;189;p33" title="Screenshot 2025-03-18 at 12.28.10 PM.png"/>
          <p:cNvPicPr preferRelativeResize="0"/>
          <p:nvPr/>
        </p:nvPicPr>
        <p:blipFill>
          <a:blip r:embed="rId5">
            <a:alphaModFix/>
          </a:blip>
          <a:stretch>
            <a:fillRect/>
          </a:stretch>
        </p:blipFill>
        <p:spPr>
          <a:xfrm>
            <a:off x="6124950" y="1697308"/>
            <a:ext cx="3008724" cy="277106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STEP-12- TESTING THE DATASET</a:t>
            </a:r>
            <a:endParaRPr/>
          </a:p>
        </p:txBody>
      </p:sp>
      <p:pic>
        <p:nvPicPr>
          <p:cNvPr id="195" name="Google Shape;195;p34" title="Screenshot 2025-03-18 at 12.40.54 PM.png"/>
          <p:cNvPicPr preferRelativeResize="0"/>
          <p:nvPr/>
        </p:nvPicPr>
        <p:blipFill>
          <a:blip r:embed="rId3">
            <a:alphaModFix/>
          </a:blip>
          <a:stretch>
            <a:fillRect/>
          </a:stretch>
        </p:blipFill>
        <p:spPr>
          <a:xfrm>
            <a:off x="0" y="954175"/>
            <a:ext cx="8034150" cy="3635000"/>
          </a:xfrm>
          <a:prstGeom prst="rect">
            <a:avLst/>
          </a:prstGeom>
          <a:noFill/>
          <a:ln>
            <a:noFill/>
          </a:ln>
        </p:spPr>
      </p:pic>
      <p:sp>
        <p:nvSpPr>
          <p:cNvPr id="196" name="Google Shape;196;p34"/>
          <p:cNvSpPr txBox="1"/>
          <p:nvPr/>
        </p:nvSpPr>
        <p:spPr>
          <a:xfrm>
            <a:off x="72700" y="4634600"/>
            <a:ext cx="891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Folder “predicted_output” is successfully made containing output images</a:t>
            </a:r>
            <a:endParaRPr sz="18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020"/>
              <a:t>STEP-13- COMPARING THE PREDICTED TO THE ACTUAL IMAGES</a:t>
            </a:r>
            <a:endParaRPr sz="2020"/>
          </a:p>
        </p:txBody>
      </p:sp>
      <p:sp>
        <p:nvSpPr>
          <p:cNvPr id="202" name="Google Shape;202;p35"/>
          <p:cNvSpPr txBox="1"/>
          <p:nvPr>
            <p:ph idx="1" type="body"/>
          </p:nvPr>
        </p:nvSpPr>
        <p:spPr>
          <a:xfrm>
            <a:off x="0" y="881475"/>
            <a:ext cx="9144000" cy="426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lphaLcParenR"/>
            </a:pPr>
            <a:r>
              <a:rPr lang="en-GB"/>
              <a:t>Renaming the output images to match with the actual images names.</a:t>
            </a:r>
            <a:endParaRPr/>
          </a:p>
        </p:txBody>
      </p:sp>
      <p:pic>
        <p:nvPicPr>
          <p:cNvPr id="203" name="Google Shape;203;p35" title="Screenshot 2025-03-18 at 12.45.01 PM.png"/>
          <p:cNvPicPr preferRelativeResize="0"/>
          <p:nvPr/>
        </p:nvPicPr>
        <p:blipFill>
          <a:blip r:embed="rId3">
            <a:alphaModFix/>
          </a:blip>
          <a:stretch>
            <a:fillRect/>
          </a:stretch>
        </p:blipFill>
        <p:spPr>
          <a:xfrm>
            <a:off x="1703550" y="1374000"/>
            <a:ext cx="5736903" cy="34151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	Converting the output images from .jpg to .png</a:t>
            </a:r>
            <a:endParaRPr/>
          </a:p>
        </p:txBody>
      </p:sp>
      <p:pic>
        <p:nvPicPr>
          <p:cNvPr id="209" name="Google Shape;209;p36" title="Screenshot 2025-03-18 at 12.46.00 PM.png"/>
          <p:cNvPicPr preferRelativeResize="0"/>
          <p:nvPr/>
        </p:nvPicPr>
        <p:blipFill>
          <a:blip r:embed="rId3">
            <a:alphaModFix/>
          </a:blip>
          <a:stretch>
            <a:fillRect/>
          </a:stretch>
        </p:blipFill>
        <p:spPr>
          <a:xfrm>
            <a:off x="0" y="1379315"/>
            <a:ext cx="9144002" cy="238487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7"/>
          <p:cNvSpPr txBox="1"/>
          <p:nvPr>
            <p:ph idx="1" type="body"/>
          </p:nvPr>
        </p:nvSpPr>
        <p:spPr>
          <a:xfrm>
            <a:off x="0" y="0"/>
            <a:ext cx="9144000" cy="514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	Comparing the predicted to the actual output images</a:t>
            </a:r>
            <a:endParaRPr/>
          </a:p>
          <a:p>
            <a:pPr indent="0" lvl="0" marL="0" rtl="0" algn="l">
              <a:spcBef>
                <a:spcPts val="1200"/>
              </a:spcBef>
              <a:spcAft>
                <a:spcPts val="0"/>
              </a:spcAft>
              <a:buNone/>
            </a:pPr>
            <a:r>
              <a:rPr lang="en-GB"/>
              <a:t>d)	Computing the IOU and Dice scores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THE RESULTS COMING OUT ARE:-</a:t>
            </a:r>
            <a:endParaRPr/>
          </a:p>
          <a:p>
            <a:pPr indent="0" lvl="0" marL="0" rtl="0" algn="l">
              <a:spcBef>
                <a:spcPts val="1200"/>
              </a:spcBef>
              <a:spcAft>
                <a:spcPts val="1200"/>
              </a:spcAft>
              <a:buNone/>
            </a:pPr>
            <a:r>
              <a:t/>
            </a:r>
            <a:endParaRPr/>
          </a:p>
        </p:txBody>
      </p:sp>
      <p:pic>
        <p:nvPicPr>
          <p:cNvPr id="215" name="Google Shape;215;p37" title="Screenshot 2025-03-18 at 12.50.15 PM.png"/>
          <p:cNvPicPr preferRelativeResize="0"/>
          <p:nvPr/>
        </p:nvPicPr>
        <p:blipFill>
          <a:blip r:embed="rId3">
            <a:alphaModFix/>
          </a:blip>
          <a:stretch>
            <a:fillRect/>
          </a:stretch>
        </p:blipFill>
        <p:spPr>
          <a:xfrm>
            <a:off x="76400" y="891575"/>
            <a:ext cx="4191000" cy="1143000"/>
          </a:xfrm>
          <a:prstGeom prst="rect">
            <a:avLst/>
          </a:prstGeom>
          <a:noFill/>
          <a:ln>
            <a:noFill/>
          </a:ln>
        </p:spPr>
      </p:pic>
      <p:pic>
        <p:nvPicPr>
          <p:cNvPr id="216" name="Google Shape;216;p37" title="Screenshot 2025-03-18 at 12.50.19 PM.png"/>
          <p:cNvPicPr preferRelativeResize="0"/>
          <p:nvPr/>
        </p:nvPicPr>
        <p:blipFill>
          <a:blip r:embed="rId4">
            <a:alphaModFix/>
          </a:blip>
          <a:stretch>
            <a:fillRect/>
          </a:stretch>
        </p:blipFill>
        <p:spPr>
          <a:xfrm>
            <a:off x="4365375" y="963275"/>
            <a:ext cx="4778626" cy="811475"/>
          </a:xfrm>
          <a:prstGeom prst="rect">
            <a:avLst/>
          </a:prstGeom>
          <a:noFill/>
          <a:ln>
            <a:noFill/>
          </a:ln>
        </p:spPr>
      </p:pic>
      <p:pic>
        <p:nvPicPr>
          <p:cNvPr id="217" name="Google Shape;217;p37" title="Screenshot 2025-03-18 at 12.50.25 PM.png"/>
          <p:cNvPicPr preferRelativeResize="0"/>
          <p:nvPr/>
        </p:nvPicPr>
        <p:blipFill>
          <a:blip r:embed="rId5">
            <a:alphaModFix/>
          </a:blip>
          <a:stretch>
            <a:fillRect/>
          </a:stretch>
        </p:blipFill>
        <p:spPr>
          <a:xfrm>
            <a:off x="2428875" y="3069600"/>
            <a:ext cx="4286250" cy="87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STEP-11- TRAINING THE DATASET </a:t>
            </a:r>
            <a:endParaRPr/>
          </a:p>
        </p:txBody>
      </p:sp>
      <p:sp>
        <p:nvSpPr>
          <p:cNvPr id="69" name="Google Shape;69;p15"/>
          <p:cNvSpPr txBox="1"/>
          <p:nvPr>
            <p:ph idx="1" type="body"/>
          </p:nvPr>
        </p:nvSpPr>
        <p:spPr>
          <a:xfrm>
            <a:off x="57250" y="907100"/>
            <a:ext cx="45684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b="1" lang="en-GB" sz="985"/>
              <a:t>U-Net</a:t>
            </a:r>
            <a:r>
              <a:rPr lang="en-GB" sz="985"/>
              <a:t> </a:t>
            </a:r>
            <a:r>
              <a:rPr b="1" lang="en-GB" sz="985"/>
              <a:t>Model</a:t>
            </a:r>
            <a:r>
              <a:rPr lang="en-GB" sz="985"/>
              <a:t> is used to train the data</a:t>
            </a:r>
            <a:endParaRPr sz="985"/>
          </a:p>
          <a:p>
            <a:pPr indent="-291147" lvl="0" marL="457200" rtl="0" algn="l">
              <a:lnSpc>
                <a:spcPct val="100000"/>
              </a:lnSpc>
              <a:spcBef>
                <a:spcPts val="1200"/>
              </a:spcBef>
              <a:spcAft>
                <a:spcPts val="0"/>
              </a:spcAft>
              <a:buSzPts val="985"/>
              <a:buAutoNum type="alphaLcParenR"/>
            </a:pPr>
            <a:r>
              <a:rPr lang="en-GB" sz="985"/>
              <a:t>Encoder (Downsampling the size of the images)</a:t>
            </a:r>
            <a:endParaRPr sz="985"/>
          </a:p>
          <a:p>
            <a:pPr indent="-291147" lvl="0" marL="457200" rtl="0" algn="l">
              <a:lnSpc>
                <a:spcPct val="100000"/>
              </a:lnSpc>
              <a:spcBef>
                <a:spcPts val="0"/>
              </a:spcBef>
              <a:spcAft>
                <a:spcPts val="0"/>
              </a:spcAft>
              <a:buSzPts val="985"/>
              <a:buAutoNum type="alphaLcParenR"/>
            </a:pPr>
            <a:r>
              <a:rPr lang="en-GB" sz="985"/>
              <a:t>Decoder (Upsampling the size of the images)</a:t>
            </a:r>
            <a:endParaRPr sz="985"/>
          </a:p>
        </p:txBody>
      </p:sp>
      <p:pic>
        <p:nvPicPr>
          <p:cNvPr id="70" name="Google Shape;70;p15" title="Screenshot 2025-03-18 at 12.27.29 PM.png"/>
          <p:cNvPicPr preferRelativeResize="0"/>
          <p:nvPr/>
        </p:nvPicPr>
        <p:blipFill>
          <a:blip r:embed="rId3">
            <a:alphaModFix/>
          </a:blip>
          <a:stretch>
            <a:fillRect/>
          </a:stretch>
        </p:blipFill>
        <p:spPr>
          <a:xfrm>
            <a:off x="179800" y="1697300"/>
            <a:ext cx="2936436" cy="3446200"/>
          </a:xfrm>
          <a:prstGeom prst="rect">
            <a:avLst/>
          </a:prstGeom>
          <a:noFill/>
          <a:ln>
            <a:noFill/>
          </a:ln>
        </p:spPr>
      </p:pic>
      <p:pic>
        <p:nvPicPr>
          <p:cNvPr id="71" name="Google Shape;71;p15" title="Screenshot 2025-03-18 at 12.27.42 PM.png"/>
          <p:cNvPicPr preferRelativeResize="0"/>
          <p:nvPr/>
        </p:nvPicPr>
        <p:blipFill>
          <a:blip r:embed="rId4">
            <a:alphaModFix/>
          </a:blip>
          <a:stretch>
            <a:fillRect/>
          </a:stretch>
        </p:blipFill>
        <p:spPr>
          <a:xfrm>
            <a:off x="3116225" y="1697300"/>
            <a:ext cx="3008725" cy="3253574"/>
          </a:xfrm>
          <a:prstGeom prst="rect">
            <a:avLst/>
          </a:prstGeom>
          <a:noFill/>
          <a:ln>
            <a:noFill/>
          </a:ln>
        </p:spPr>
      </p:pic>
      <p:pic>
        <p:nvPicPr>
          <p:cNvPr id="72" name="Google Shape;72;p15" title="Screenshot 2025-03-18 at 12.28.10 PM.png"/>
          <p:cNvPicPr preferRelativeResize="0"/>
          <p:nvPr/>
        </p:nvPicPr>
        <p:blipFill>
          <a:blip r:embed="rId5">
            <a:alphaModFix/>
          </a:blip>
          <a:stretch>
            <a:fillRect/>
          </a:stretch>
        </p:blipFill>
        <p:spPr>
          <a:xfrm>
            <a:off x="6124950" y="1697308"/>
            <a:ext cx="3008724" cy="277106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STEP-11- TRAINING THE DATASET </a:t>
            </a:r>
            <a:endParaRPr/>
          </a:p>
        </p:txBody>
      </p:sp>
      <p:sp>
        <p:nvSpPr>
          <p:cNvPr id="78" name="Google Shape;78;p16"/>
          <p:cNvSpPr txBox="1"/>
          <p:nvPr>
            <p:ph idx="1" type="body"/>
          </p:nvPr>
        </p:nvSpPr>
        <p:spPr>
          <a:xfrm>
            <a:off x="57250" y="907100"/>
            <a:ext cx="4568400" cy="63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8"/>
              <a:buNone/>
            </a:pPr>
            <a:r>
              <a:rPr b="1" lang="en-GB" sz="985"/>
              <a:t>U-Net</a:t>
            </a:r>
            <a:r>
              <a:rPr lang="en-GB" sz="985"/>
              <a:t> </a:t>
            </a:r>
            <a:r>
              <a:rPr b="1" lang="en-GB" sz="985"/>
              <a:t>Model</a:t>
            </a:r>
            <a:r>
              <a:rPr lang="en-GB" sz="985"/>
              <a:t> is used to train the data</a:t>
            </a:r>
            <a:endParaRPr sz="985"/>
          </a:p>
          <a:p>
            <a:pPr indent="-291147" lvl="0" marL="457200" rtl="0" algn="l">
              <a:lnSpc>
                <a:spcPct val="100000"/>
              </a:lnSpc>
              <a:spcBef>
                <a:spcPts val="1200"/>
              </a:spcBef>
              <a:spcAft>
                <a:spcPts val="0"/>
              </a:spcAft>
              <a:buSzPts val="985"/>
              <a:buAutoNum type="alphaLcParenR"/>
            </a:pPr>
            <a:r>
              <a:rPr lang="en-GB" sz="985"/>
              <a:t>Encoder (Downsampling the size of the images)</a:t>
            </a:r>
            <a:endParaRPr sz="985"/>
          </a:p>
          <a:p>
            <a:pPr indent="-291147" lvl="0" marL="457200" rtl="0" algn="l">
              <a:lnSpc>
                <a:spcPct val="100000"/>
              </a:lnSpc>
              <a:spcBef>
                <a:spcPts val="0"/>
              </a:spcBef>
              <a:spcAft>
                <a:spcPts val="0"/>
              </a:spcAft>
              <a:buSzPts val="985"/>
              <a:buAutoNum type="alphaLcParenR"/>
            </a:pPr>
            <a:r>
              <a:rPr lang="en-GB" sz="985"/>
              <a:t>Decoder (Upsampling the size of the images)</a:t>
            </a:r>
            <a:endParaRPr sz="985"/>
          </a:p>
        </p:txBody>
      </p:sp>
      <p:pic>
        <p:nvPicPr>
          <p:cNvPr id="79" name="Google Shape;79;p16" title="Screenshot 2025-03-18 at 12.27.29 PM.png"/>
          <p:cNvPicPr preferRelativeResize="0"/>
          <p:nvPr/>
        </p:nvPicPr>
        <p:blipFill>
          <a:blip r:embed="rId3">
            <a:alphaModFix/>
          </a:blip>
          <a:stretch>
            <a:fillRect/>
          </a:stretch>
        </p:blipFill>
        <p:spPr>
          <a:xfrm>
            <a:off x="179800" y="1697300"/>
            <a:ext cx="2936436" cy="3446200"/>
          </a:xfrm>
          <a:prstGeom prst="rect">
            <a:avLst/>
          </a:prstGeom>
          <a:noFill/>
          <a:ln>
            <a:noFill/>
          </a:ln>
        </p:spPr>
      </p:pic>
      <p:pic>
        <p:nvPicPr>
          <p:cNvPr id="80" name="Google Shape;80;p16" title="Screenshot 2025-03-18 at 12.27.42 PM.png"/>
          <p:cNvPicPr preferRelativeResize="0"/>
          <p:nvPr/>
        </p:nvPicPr>
        <p:blipFill>
          <a:blip r:embed="rId4">
            <a:alphaModFix/>
          </a:blip>
          <a:stretch>
            <a:fillRect/>
          </a:stretch>
        </p:blipFill>
        <p:spPr>
          <a:xfrm>
            <a:off x="3116225" y="1697300"/>
            <a:ext cx="3008725" cy="3253574"/>
          </a:xfrm>
          <a:prstGeom prst="rect">
            <a:avLst/>
          </a:prstGeom>
          <a:noFill/>
          <a:ln>
            <a:noFill/>
          </a:ln>
        </p:spPr>
      </p:pic>
      <p:pic>
        <p:nvPicPr>
          <p:cNvPr id="81" name="Google Shape;81;p16" title="Screenshot 2025-03-18 at 12.28.10 PM.png"/>
          <p:cNvPicPr preferRelativeResize="0"/>
          <p:nvPr/>
        </p:nvPicPr>
        <p:blipFill>
          <a:blip r:embed="rId5">
            <a:alphaModFix/>
          </a:blip>
          <a:stretch>
            <a:fillRect/>
          </a:stretch>
        </p:blipFill>
        <p:spPr>
          <a:xfrm>
            <a:off x="6124950" y="1697308"/>
            <a:ext cx="3008724" cy="27710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STEP-1- WEB SEARCHING</a:t>
            </a:r>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GB"/>
              <a:t>RESEARCH PAPER</a:t>
            </a:r>
            <a:endParaRPr b="1"/>
          </a:p>
          <a:p>
            <a:pPr indent="0" lvl="0" marL="0" rtl="0" algn="l">
              <a:spcBef>
                <a:spcPts val="0"/>
              </a:spcBef>
              <a:spcAft>
                <a:spcPts val="0"/>
              </a:spcAft>
              <a:buClr>
                <a:schemeClr val="dk1"/>
              </a:buClr>
              <a:buSzPct val="61111"/>
              <a:buFont typeface="Arial"/>
              <a:buNone/>
            </a:pPr>
            <a:r>
              <a:rPr lang="en-GB"/>
              <a:t>https://www.researchgate.net/publication/364358656_Towards_Robotic_Marble_Resin_Appl</a:t>
            </a:r>
            <a:endParaRPr/>
          </a:p>
          <a:p>
            <a:pPr indent="0" lvl="0" marL="0" rtl="0" algn="l">
              <a:spcBef>
                <a:spcPts val="0"/>
              </a:spcBef>
              <a:spcAft>
                <a:spcPts val="0"/>
              </a:spcAft>
              <a:buNone/>
            </a:pPr>
            <a:r>
              <a:rPr lang="en-GB"/>
              <a:t>ication_Crack_Detection_on_Marble_Using_Deep_Learning#pf6</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b="1" lang="en-GB"/>
              <a:t>REFERENCE PROJECTS</a:t>
            </a:r>
            <a:endParaRPr b="1"/>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3"/>
              </a:rPr>
              <a:t>https://github.com/yhlleo/DeepSegmentor</a:t>
            </a:r>
            <a:endParaRPr/>
          </a:p>
          <a:p>
            <a:pPr indent="0" lvl="0" marL="0" rtl="0" algn="l">
              <a:spcBef>
                <a:spcPts val="0"/>
              </a:spcBef>
              <a:spcAft>
                <a:spcPts val="0"/>
              </a:spcAft>
              <a:buNone/>
            </a:pPr>
            <a:r>
              <a:rPr lang="en-GB"/>
              <a:t>(A Pytorch implementation of DeepCrack and RoadNet projects)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4"/>
              </a:rPr>
              <a:t>https://github.com/s9xie/hed</a:t>
            </a:r>
            <a:endParaRPr/>
          </a:p>
          <a:p>
            <a:pPr indent="0" lvl="0" marL="0" rtl="0" algn="l">
              <a:spcBef>
                <a:spcPts val="0"/>
              </a:spcBef>
              <a:spcAft>
                <a:spcPts val="0"/>
              </a:spcAft>
              <a:buNone/>
            </a:pPr>
            <a:r>
              <a:rPr lang="en-GB"/>
              <a:t>(develop a new edge detection algorithm, holistically-nested edge detection (HED))</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5"/>
              </a:rPr>
              <a:t>https://www.kaggle.com/code/gcdatkin/concrete-crack-image-detection/notebook</a:t>
            </a:r>
            <a:endParaRPr/>
          </a:p>
          <a:p>
            <a:pPr indent="0" lvl="0" marL="0" rtl="0" algn="l">
              <a:spcBef>
                <a:spcPts val="0"/>
              </a:spcBef>
              <a:spcAft>
                <a:spcPts val="0"/>
              </a:spcAft>
              <a:buNone/>
            </a:pPr>
            <a:r>
              <a:rPr lang="en-GB"/>
              <a:t>(Concrete cracks detection. Used TensorFlow CNN to make our predictions)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6"/>
              </a:rPr>
              <a:t>https://github.com/yhlleo/DeepCrack</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lang="en-GB" u="sng">
                <a:solidFill>
                  <a:schemeClr val="hlink"/>
                </a:solidFill>
                <a:hlinkClick r:id="rId7"/>
              </a:rPr>
              <a:t>https://github.com/MachineLearningVisionRG/genAI-marble_cracks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STEP-2- PROJECT BREAKDOWN</a:t>
            </a:r>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b="1" lang="en-GB"/>
              <a:t>1. Pre-Filling Inspection (Defect Detection)</a:t>
            </a:r>
            <a:endParaRPr b="1"/>
          </a:p>
          <a:p>
            <a:pPr indent="457200" lvl="0" marL="0" rtl="0" algn="l">
              <a:spcBef>
                <a:spcPts val="0"/>
              </a:spcBef>
              <a:spcAft>
                <a:spcPts val="0"/>
              </a:spcAft>
              <a:buClr>
                <a:schemeClr val="dk1"/>
              </a:buClr>
              <a:buSzPct val="61111"/>
              <a:buFont typeface="Arial"/>
              <a:buNone/>
            </a:pPr>
            <a:r>
              <a:rPr lang="en-GB"/>
              <a:t>● Goal: Identify cracks, pits, and uneven surfaces on raw stone slabs.</a:t>
            </a:r>
            <a:endParaRPr/>
          </a:p>
          <a:p>
            <a:pPr indent="457200" lvl="0" marL="0" rtl="0" algn="l">
              <a:spcBef>
                <a:spcPts val="0"/>
              </a:spcBef>
              <a:spcAft>
                <a:spcPts val="0"/>
              </a:spcAft>
              <a:buClr>
                <a:schemeClr val="dk1"/>
              </a:buClr>
              <a:buSzPct val="61111"/>
              <a:buFont typeface="Arial"/>
              <a:buNone/>
            </a:pPr>
            <a:r>
              <a:rPr lang="en-GB"/>
              <a:t>● Process:</a:t>
            </a:r>
            <a:endParaRPr/>
          </a:p>
          <a:p>
            <a:pPr indent="457200" lvl="0" marL="457200" rtl="0" algn="l">
              <a:spcBef>
                <a:spcPts val="0"/>
              </a:spcBef>
              <a:spcAft>
                <a:spcPts val="0"/>
              </a:spcAft>
              <a:buClr>
                <a:schemeClr val="dk1"/>
              </a:buClr>
              <a:buSzPct val="61111"/>
              <a:buFont typeface="Arial"/>
              <a:buNone/>
            </a:pPr>
            <a:r>
              <a:rPr lang="en-GB"/>
              <a:t>○ Capture high-resolution images of the raw stone using a RGB camera.</a:t>
            </a:r>
            <a:endParaRPr/>
          </a:p>
          <a:p>
            <a:pPr indent="457200" lvl="0" marL="457200" rtl="0" algn="l">
              <a:spcBef>
                <a:spcPts val="0"/>
              </a:spcBef>
              <a:spcAft>
                <a:spcPts val="0"/>
              </a:spcAft>
              <a:buClr>
                <a:schemeClr val="dk1"/>
              </a:buClr>
              <a:buSzPct val="61111"/>
              <a:buFont typeface="Arial"/>
              <a:buNone/>
            </a:pPr>
            <a:r>
              <a:rPr lang="en-GB"/>
              <a:t>○ Apply image processing (OpenCV) to detect surface defects:</a:t>
            </a:r>
            <a:endParaRPr/>
          </a:p>
          <a:p>
            <a:pPr indent="457200" lvl="0" marL="0" rtl="0" algn="l">
              <a:spcBef>
                <a:spcPts val="0"/>
              </a:spcBef>
              <a:spcAft>
                <a:spcPts val="0"/>
              </a:spcAft>
              <a:buClr>
                <a:schemeClr val="dk1"/>
              </a:buClr>
              <a:buSzPct val="61111"/>
              <a:buFont typeface="Arial"/>
              <a:buNone/>
            </a:pPr>
            <a:r>
              <a:rPr lang="en-GB"/>
              <a:t>■ Edge Detection (Canny, Sobel)</a:t>
            </a:r>
            <a:endParaRPr/>
          </a:p>
          <a:p>
            <a:pPr indent="457200" lvl="0" marL="0" rtl="0" algn="l">
              <a:spcBef>
                <a:spcPts val="0"/>
              </a:spcBef>
              <a:spcAft>
                <a:spcPts val="0"/>
              </a:spcAft>
              <a:buClr>
                <a:schemeClr val="dk1"/>
              </a:buClr>
              <a:buSzPct val="61111"/>
              <a:buFont typeface="Arial"/>
              <a:buNone/>
            </a:pPr>
            <a:r>
              <a:rPr lang="en-GB"/>
              <a:t>■ Texture Analysis (GLCM, Fourier Transform)</a:t>
            </a:r>
            <a:endParaRPr/>
          </a:p>
          <a:p>
            <a:pPr indent="457200" lvl="0" marL="0" rtl="0" algn="l">
              <a:spcBef>
                <a:spcPts val="0"/>
              </a:spcBef>
              <a:spcAft>
                <a:spcPts val="0"/>
              </a:spcAft>
              <a:buClr>
                <a:schemeClr val="dk1"/>
              </a:buClr>
              <a:buSzPct val="61111"/>
              <a:buFont typeface="Arial"/>
              <a:buNone/>
            </a:pPr>
            <a:r>
              <a:rPr lang="en-GB"/>
              <a:t>■ Deep Learning Model (CNN) trained on defect images</a:t>
            </a:r>
            <a:endParaRPr/>
          </a:p>
          <a:p>
            <a:pPr indent="457200" lvl="0" marL="457200" rtl="0" algn="l">
              <a:spcBef>
                <a:spcPts val="0"/>
              </a:spcBef>
              <a:spcAft>
                <a:spcPts val="0"/>
              </a:spcAft>
              <a:buClr>
                <a:schemeClr val="dk1"/>
              </a:buClr>
              <a:buSzPct val="61111"/>
              <a:buFont typeface="Arial"/>
              <a:buNone/>
            </a:pPr>
            <a:r>
              <a:rPr lang="en-GB"/>
              <a:t>○ Highlight defective areas on a screen for operator guidance.</a:t>
            </a:r>
            <a:endParaRPr/>
          </a:p>
          <a:p>
            <a:pPr indent="457200" lvl="0" marL="457200" rtl="0" algn="l">
              <a:spcBef>
                <a:spcPts val="0"/>
              </a:spcBef>
              <a:spcAft>
                <a:spcPts val="0"/>
              </a:spcAft>
              <a:buClr>
                <a:schemeClr val="dk1"/>
              </a:buClr>
              <a:buSzPct val="61111"/>
              <a:buFont typeface="Arial"/>
              <a:buNone/>
            </a:pPr>
            <a:r>
              <a:rPr lang="en-GB"/>
              <a:t>○ Store slab image and detected defect areas in the database.</a:t>
            </a:r>
            <a:endParaRPr/>
          </a:p>
          <a:p>
            <a:pPr indent="457200" lvl="0" marL="0" rtl="0" algn="l">
              <a:spcBef>
                <a:spcPts val="0"/>
              </a:spcBef>
              <a:spcAft>
                <a:spcPts val="0"/>
              </a:spcAft>
              <a:buClr>
                <a:schemeClr val="dk1"/>
              </a:buClr>
              <a:buSzPct val="61111"/>
              <a:buFont typeface="Arial"/>
              <a:buNone/>
            </a:pPr>
            <a:r>
              <a:rPr lang="en-GB"/>
              <a:t>● Technology:</a:t>
            </a:r>
            <a:endParaRPr/>
          </a:p>
          <a:p>
            <a:pPr indent="457200" lvl="0" marL="457200" rtl="0" algn="l">
              <a:spcBef>
                <a:spcPts val="0"/>
              </a:spcBef>
              <a:spcAft>
                <a:spcPts val="0"/>
              </a:spcAft>
              <a:buClr>
                <a:schemeClr val="dk1"/>
              </a:buClr>
              <a:buSzPct val="61111"/>
              <a:buFont typeface="Arial"/>
              <a:buNone/>
            </a:pPr>
            <a:r>
              <a:rPr lang="en-GB"/>
              <a:t>○ High-resolution RGB Camera</a:t>
            </a:r>
            <a:endParaRPr/>
          </a:p>
          <a:p>
            <a:pPr indent="457200" lvl="0" marL="457200" rtl="0" algn="l">
              <a:spcBef>
                <a:spcPts val="0"/>
              </a:spcBef>
              <a:spcAft>
                <a:spcPts val="0"/>
              </a:spcAft>
              <a:buClr>
                <a:schemeClr val="dk1"/>
              </a:buClr>
              <a:buSzPct val="61111"/>
              <a:buFont typeface="Arial"/>
              <a:buNone/>
            </a:pPr>
            <a:r>
              <a:rPr lang="en-GB"/>
              <a:t>○ OpenCV-based image processing</a:t>
            </a:r>
            <a:endParaRPr/>
          </a:p>
          <a:p>
            <a:pPr indent="457200" lvl="0" marL="457200" rtl="0" algn="l">
              <a:spcBef>
                <a:spcPts val="0"/>
              </a:spcBef>
              <a:spcAft>
                <a:spcPts val="0"/>
              </a:spcAft>
              <a:buClr>
                <a:schemeClr val="dk1"/>
              </a:buClr>
              <a:buSzPct val="61111"/>
              <a:buFont typeface="Arial"/>
              <a:buNone/>
            </a:pPr>
            <a:r>
              <a:rPr lang="en-GB"/>
              <a:t>○ Deep Learning (CNN, ResNet, EfficientNet) for defect classification.</a:t>
            </a:r>
            <a:endParaRPr/>
          </a:p>
          <a:p>
            <a:pPr indent="0" lvl="0" marL="0" rtl="0" algn="l">
              <a:spcBef>
                <a:spcPts val="0"/>
              </a:spcBef>
              <a:spcAft>
                <a:spcPts val="0"/>
              </a:spcAft>
              <a:buClr>
                <a:schemeClr val="dk1"/>
              </a:buClr>
              <a:buSzPct val="61111"/>
              <a:buFont typeface="Arial"/>
              <a:buNone/>
            </a:pPr>
            <a:r>
              <a:rPr lang="en-GB"/>
              <a:t>	</a:t>
            </a:r>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idx="1" type="body"/>
          </p:nvPr>
        </p:nvSpPr>
        <p:spPr>
          <a:xfrm>
            <a:off x="0" y="100"/>
            <a:ext cx="9144000" cy="51435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1111"/>
              <a:buFont typeface="Arial"/>
              <a:buNone/>
            </a:pPr>
            <a:r>
              <a:rPr b="1" lang="en-GB"/>
              <a:t>2. Resin Application by Operator</a:t>
            </a:r>
            <a:endParaRPr b="1"/>
          </a:p>
          <a:p>
            <a:pPr indent="457200" lvl="0" marL="0" rtl="0" algn="l">
              <a:spcBef>
                <a:spcPts val="0"/>
              </a:spcBef>
              <a:spcAft>
                <a:spcPts val="0"/>
              </a:spcAft>
              <a:buClr>
                <a:schemeClr val="dk1"/>
              </a:buClr>
              <a:buSzPct val="61111"/>
              <a:buFont typeface="Arial"/>
              <a:buNone/>
            </a:pPr>
            <a:r>
              <a:rPr lang="en-GB"/>
              <a:t>● Goal: Ensure operator applies resin to detected defective areas.</a:t>
            </a:r>
            <a:endParaRPr/>
          </a:p>
          <a:p>
            <a:pPr indent="457200" lvl="0" marL="0" rtl="0" algn="l">
              <a:spcBef>
                <a:spcPts val="0"/>
              </a:spcBef>
              <a:spcAft>
                <a:spcPts val="0"/>
              </a:spcAft>
              <a:buClr>
                <a:schemeClr val="dk1"/>
              </a:buClr>
              <a:buSzPct val="61111"/>
              <a:buFont typeface="Arial"/>
              <a:buNone/>
            </a:pPr>
            <a:r>
              <a:rPr lang="en-GB"/>
              <a:t>● Process:</a:t>
            </a:r>
            <a:endParaRPr/>
          </a:p>
          <a:p>
            <a:pPr indent="457200" lvl="0" marL="457200" rtl="0" algn="l">
              <a:spcBef>
                <a:spcPts val="0"/>
              </a:spcBef>
              <a:spcAft>
                <a:spcPts val="0"/>
              </a:spcAft>
              <a:buClr>
                <a:schemeClr val="dk1"/>
              </a:buClr>
              <a:buSzPct val="61111"/>
              <a:buFont typeface="Arial"/>
              <a:buNone/>
            </a:pPr>
            <a:r>
              <a:rPr lang="en-GB"/>
              <a:t>1. Operator follows screen guidance to apply resin.</a:t>
            </a:r>
            <a:endParaRPr/>
          </a:p>
          <a:p>
            <a:pPr indent="457200" lvl="0" marL="457200" rtl="0" algn="l">
              <a:spcBef>
                <a:spcPts val="0"/>
              </a:spcBef>
              <a:spcAft>
                <a:spcPts val="0"/>
              </a:spcAft>
              <a:buClr>
                <a:schemeClr val="dk1"/>
              </a:buClr>
              <a:buSzPct val="61111"/>
              <a:buFont typeface="Arial"/>
              <a:buNone/>
            </a:pPr>
            <a:r>
              <a:rPr lang="en-GB"/>
              <a:t>2. Resin is applied manually or automatically.</a:t>
            </a:r>
            <a:endParaRPr/>
          </a:p>
          <a:p>
            <a:pPr indent="457200" lvl="0" marL="457200" rtl="0" algn="l">
              <a:spcBef>
                <a:spcPts val="0"/>
              </a:spcBef>
              <a:spcAft>
                <a:spcPts val="0"/>
              </a:spcAft>
              <a:buNone/>
            </a:pPr>
            <a:r>
              <a:rPr lang="en-GB"/>
              <a:t>3. Curing process (drying/hardening) begins.</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None/>
            </a:pPr>
            <a:r>
              <a:rPr b="1" lang="en-GB"/>
              <a:t>3. Post-Filling Inspection (Resin Verification)</a:t>
            </a:r>
            <a:endParaRPr b="1"/>
          </a:p>
          <a:p>
            <a:pPr indent="457200" lvl="0" marL="0" rtl="0" algn="l">
              <a:spcBef>
                <a:spcPts val="0"/>
              </a:spcBef>
              <a:spcAft>
                <a:spcPts val="0"/>
              </a:spcAft>
              <a:buNone/>
            </a:pPr>
            <a:r>
              <a:rPr lang="en-GB"/>
              <a:t>● Goal: Check if resin has been applied uniformly and completely.</a:t>
            </a:r>
            <a:endParaRPr/>
          </a:p>
          <a:p>
            <a:pPr indent="457200" lvl="0" marL="0" rtl="0" algn="l">
              <a:spcBef>
                <a:spcPts val="0"/>
              </a:spcBef>
              <a:spcAft>
                <a:spcPts val="0"/>
              </a:spcAft>
              <a:buNone/>
            </a:pPr>
            <a:r>
              <a:rPr lang="en-GB"/>
              <a:t>● Process:</a:t>
            </a:r>
            <a:endParaRPr/>
          </a:p>
          <a:p>
            <a:pPr indent="457200" lvl="0" marL="457200" rtl="0" algn="l">
              <a:spcBef>
                <a:spcPts val="0"/>
              </a:spcBef>
              <a:spcAft>
                <a:spcPts val="0"/>
              </a:spcAft>
              <a:buNone/>
            </a:pPr>
            <a:r>
              <a:rPr lang="en-GB"/>
              <a:t>○ Capture another post-filling image of the slab.</a:t>
            </a:r>
            <a:endParaRPr/>
          </a:p>
          <a:p>
            <a:pPr indent="457200" lvl="0" marL="457200" rtl="0" algn="l">
              <a:spcBef>
                <a:spcPts val="0"/>
              </a:spcBef>
              <a:spcAft>
                <a:spcPts val="0"/>
              </a:spcAft>
              <a:buNone/>
            </a:pPr>
            <a:r>
              <a:rPr lang="en-GB"/>
              <a:t>○ Compare before and after images:</a:t>
            </a:r>
            <a:endParaRPr/>
          </a:p>
          <a:p>
            <a:pPr indent="457200" lvl="0" marL="0" rtl="0" algn="l">
              <a:spcBef>
                <a:spcPts val="0"/>
              </a:spcBef>
              <a:spcAft>
                <a:spcPts val="0"/>
              </a:spcAft>
              <a:buNone/>
            </a:pPr>
            <a:r>
              <a:rPr lang="en-GB"/>
              <a:t>■ Ima	ge Subtraction (Detect changes in texture and color).</a:t>
            </a:r>
            <a:endParaRPr/>
          </a:p>
          <a:p>
            <a:pPr indent="457200" lvl="0" marL="0" rtl="0" algn="l">
              <a:spcBef>
                <a:spcPts val="0"/>
              </a:spcBef>
              <a:spcAft>
                <a:spcPts val="0"/>
              </a:spcAft>
              <a:buNone/>
            </a:pPr>
            <a:r>
              <a:rPr lang="en-GB"/>
              <a:t>■ Texture Analysis (Check smoothness and uniformity).</a:t>
            </a:r>
            <a:endParaRPr/>
          </a:p>
          <a:p>
            <a:pPr indent="457200" lvl="0" marL="0" rtl="0" algn="l">
              <a:spcBef>
                <a:spcPts val="0"/>
              </a:spcBef>
              <a:spcAft>
                <a:spcPts val="0"/>
              </a:spcAft>
              <a:buNone/>
            </a:pPr>
            <a:r>
              <a:rPr lang="en-GB"/>
              <a:t>■ AI Model (Classify “Correct” or “Incorrect” resin application).</a:t>
            </a:r>
            <a:endParaRPr/>
          </a:p>
          <a:p>
            <a:pPr indent="457200" lvl="0" marL="457200" rtl="0" algn="l">
              <a:spcBef>
                <a:spcPts val="0"/>
              </a:spcBef>
              <a:spcAft>
                <a:spcPts val="0"/>
              </a:spcAft>
              <a:buNone/>
            </a:pPr>
            <a:r>
              <a:rPr lang="en-GB"/>
              <a:t>○ If resin is missing/uneven, notify the operator for reapplication.</a:t>
            </a:r>
            <a:endParaRPr/>
          </a:p>
          <a:p>
            <a:pPr indent="457200" lvl="0" marL="0" rtl="0" algn="l">
              <a:spcBef>
                <a:spcPts val="0"/>
              </a:spcBef>
              <a:spcAft>
                <a:spcPts val="0"/>
              </a:spcAft>
              <a:buNone/>
            </a:pPr>
            <a:r>
              <a:rPr lang="en-GB"/>
              <a:t>● Technology:</a:t>
            </a:r>
            <a:endParaRPr/>
          </a:p>
          <a:p>
            <a:pPr indent="457200" lvl="0" marL="457200" rtl="0" algn="l">
              <a:spcBef>
                <a:spcPts val="0"/>
              </a:spcBef>
              <a:spcAft>
                <a:spcPts val="0"/>
              </a:spcAft>
              <a:buNone/>
            </a:pPr>
            <a:r>
              <a:rPr lang="en-GB"/>
              <a:t>○ Image Processing (OpenCV)</a:t>
            </a:r>
            <a:endParaRPr/>
          </a:p>
          <a:p>
            <a:pPr indent="457200" lvl="0" marL="457200" rtl="0" algn="l">
              <a:spcBef>
                <a:spcPts val="0"/>
              </a:spcBef>
              <a:spcAft>
                <a:spcPts val="0"/>
              </a:spcAft>
              <a:buNone/>
            </a:pPr>
            <a:r>
              <a:rPr lang="en-GB"/>
              <a:t>○ Deep Learning (CNN or ResNet)</a:t>
            </a:r>
            <a:endParaRPr/>
          </a:p>
          <a:p>
            <a:pPr indent="457200" lvl="0" marL="457200" rtl="0" algn="l">
              <a:spcBef>
                <a:spcPts val="0"/>
              </a:spcBef>
              <a:spcAft>
                <a:spcPts val="0"/>
              </a:spcAft>
              <a:buNone/>
            </a:pPr>
            <a:r>
              <a:rPr lang="en-GB"/>
              <a:t>○ Optional: Depth Sensors (ToF, LiDAR) for height difference detection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idx="1" type="body"/>
          </p:nvPr>
        </p:nvSpPr>
        <p:spPr>
          <a:xfrm>
            <a:off x="0" y="0"/>
            <a:ext cx="9144000" cy="51435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GB"/>
              <a:t>4. Slab Tracking &amp;amp; Numbering (80 Slabs per Stone)</a:t>
            </a:r>
            <a:endParaRPr b="1"/>
          </a:p>
          <a:p>
            <a:pPr indent="457200" lvl="0" marL="0" rtl="0" algn="l">
              <a:spcBef>
                <a:spcPts val="0"/>
              </a:spcBef>
              <a:spcAft>
                <a:spcPts val="0"/>
              </a:spcAft>
              <a:buClr>
                <a:schemeClr val="dk1"/>
              </a:buClr>
              <a:buSzPct val="61111"/>
              <a:buFont typeface="Arial"/>
              <a:buNone/>
            </a:pPr>
            <a:r>
              <a:rPr lang="en-GB"/>
              <a:t>● Goal: Assign unique ID to each slab and track quality.</a:t>
            </a:r>
            <a:endParaRPr/>
          </a:p>
          <a:p>
            <a:pPr indent="457200" lvl="0" marL="0" rtl="0" algn="l">
              <a:spcBef>
                <a:spcPts val="0"/>
              </a:spcBef>
              <a:spcAft>
                <a:spcPts val="0"/>
              </a:spcAft>
              <a:buClr>
                <a:schemeClr val="dk1"/>
              </a:buClr>
              <a:buSzPct val="61111"/>
              <a:buFont typeface="Arial"/>
              <a:buNone/>
            </a:pPr>
            <a:r>
              <a:rPr lang="en-GB"/>
              <a:t>● Process:</a:t>
            </a:r>
            <a:endParaRPr/>
          </a:p>
          <a:p>
            <a:pPr indent="457200" lvl="0" marL="457200" rtl="0" algn="l">
              <a:spcBef>
                <a:spcPts val="0"/>
              </a:spcBef>
              <a:spcAft>
                <a:spcPts val="0"/>
              </a:spcAft>
              <a:buClr>
                <a:schemeClr val="dk1"/>
              </a:buClr>
              <a:buSzPct val="61111"/>
              <a:buFont typeface="Arial"/>
              <a:buNone/>
            </a:pPr>
            <a:r>
              <a:rPr lang="en-GB"/>
              <a:t>○ After cutting, assign a QR Code / Barcode to each slab (1-80).</a:t>
            </a:r>
            <a:endParaRPr/>
          </a:p>
          <a:p>
            <a:pPr indent="457200" lvl="0" marL="457200" rtl="0" algn="l">
              <a:spcBef>
                <a:spcPts val="0"/>
              </a:spcBef>
              <a:spcAft>
                <a:spcPts val="0"/>
              </a:spcAft>
              <a:buClr>
                <a:schemeClr val="dk1"/>
              </a:buClr>
              <a:buSzPct val="61111"/>
              <a:buFont typeface="Arial"/>
              <a:buNone/>
            </a:pPr>
            <a:r>
              <a:rPr lang="en-GB"/>
              <a:t>○ Store resin application data per slab in a database.</a:t>
            </a:r>
            <a:endParaRPr/>
          </a:p>
          <a:p>
            <a:pPr indent="457200" lvl="0" marL="457200" rtl="0" algn="l">
              <a:spcBef>
                <a:spcPts val="0"/>
              </a:spcBef>
              <a:spcAft>
                <a:spcPts val="0"/>
              </a:spcAft>
              <a:buClr>
                <a:schemeClr val="dk1"/>
              </a:buClr>
              <a:buSzPct val="61111"/>
              <a:buFont typeface="Arial"/>
              <a:buNone/>
            </a:pPr>
            <a:r>
              <a:rPr lang="en-GB"/>
              <a:t>○ Each slab has an inspection status (Pass/Fail).</a:t>
            </a:r>
            <a:endParaRPr/>
          </a:p>
          <a:p>
            <a:pPr indent="457200" lvl="0" marL="0" rtl="0" algn="l">
              <a:spcBef>
                <a:spcPts val="0"/>
              </a:spcBef>
              <a:spcAft>
                <a:spcPts val="0"/>
              </a:spcAft>
              <a:buClr>
                <a:schemeClr val="dk1"/>
              </a:buClr>
              <a:buSzPct val="61111"/>
              <a:buFont typeface="Arial"/>
              <a:buNone/>
            </a:pPr>
            <a:r>
              <a:rPr lang="en-GB"/>
              <a:t>● Technology:</a:t>
            </a:r>
            <a:endParaRPr/>
          </a:p>
          <a:p>
            <a:pPr indent="457200" lvl="0" marL="457200" rtl="0" algn="l">
              <a:spcBef>
                <a:spcPts val="0"/>
              </a:spcBef>
              <a:spcAft>
                <a:spcPts val="0"/>
              </a:spcAft>
              <a:buClr>
                <a:schemeClr val="dk1"/>
              </a:buClr>
              <a:buSzPct val="61111"/>
              <a:buFont typeface="Arial"/>
              <a:buNone/>
            </a:pPr>
            <a:r>
              <a:rPr lang="en-GB"/>
              <a:t>○ QR Code/Barcode Tracking System</a:t>
            </a:r>
            <a:endParaRPr/>
          </a:p>
          <a:p>
            <a:pPr indent="457200" lvl="0" marL="457200" rtl="0" algn="l">
              <a:spcBef>
                <a:spcPts val="0"/>
              </a:spcBef>
              <a:spcAft>
                <a:spcPts val="0"/>
              </a:spcAft>
              <a:buClr>
                <a:schemeClr val="dk1"/>
              </a:buClr>
              <a:buSzPct val="61111"/>
              <a:buFont typeface="Arial"/>
              <a:buNone/>
            </a:pPr>
            <a:r>
              <a:rPr lang="en-GB"/>
              <a:t>○ Database (SQL/NoSQL) for slab data storage</a:t>
            </a:r>
            <a:endParaRPr/>
          </a:p>
          <a:p>
            <a:pPr indent="457200" lvl="0" marL="457200" rtl="0" algn="l">
              <a:spcBef>
                <a:spcPts val="0"/>
              </a:spcBef>
              <a:spcAft>
                <a:spcPts val="0"/>
              </a:spcAft>
              <a:buClr>
                <a:schemeClr val="dk1"/>
              </a:buClr>
              <a:buSzPct val="61111"/>
              <a:buFont typeface="Arial"/>
              <a:buNone/>
            </a:pPr>
            <a:r>
              <a:rPr lang="en-GB"/>
              <a:t>○ Raspberry Pi / Industrial PC for tracking system</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b="1" lang="en-GB"/>
              <a:t>5. Final Inspection &amp;amp; Customer Database</a:t>
            </a:r>
            <a:endParaRPr b="1"/>
          </a:p>
          <a:p>
            <a:pPr indent="457200" lvl="0" marL="0" rtl="0" algn="l">
              <a:spcBef>
                <a:spcPts val="0"/>
              </a:spcBef>
              <a:spcAft>
                <a:spcPts val="0"/>
              </a:spcAft>
              <a:buClr>
                <a:schemeClr val="dk1"/>
              </a:buClr>
              <a:buSzPct val="61111"/>
              <a:buFont typeface="Arial"/>
              <a:buNone/>
            </a:pPr>
            <a:r>
              <a:rPr lang="en-GB"/>
              <a:t>● Goal: Store high-quality images of finished slabs for customers to review.</a:t>
            </a:r>
            <a:endParaRPr/>
          </a:p>
          <a:p>
            <a:pPr indent="457200" lvl="0" marL="0" rtl="0" algn="l">
              <a:spcBef>
                <a:spcPts val="0"/>
              </a:spcBef>
              <a:spcAft>
                <a:spcPts val="0"/>
              </a:spcAft>
              <a:buClr>
                <a:schemeClr val="dk1"/>
              </a:buClr>
              <a:buSzPct val="61111"/>
              <a:buFont typeface="Arial"/>
              <a:buNone/>
            </a:pPr>
            <a:r>
              <a:rPr lang="en-GB"/>
              <a:t>● Process:</a:t>
            </a:r>
            <a:endParaRPr/>
          </a:p>
          <a:p>
            <a:pPr indent="457200" lvl="0" marL="457200" rtl="0" algn="l">
              <a:spcBef>
                <a:spcPts val="0"/>
              </a:spcBef>
              <a:spcAft>
                <a:spcPts val="0"/>
              </a:spcAft>
              <a:buClr>
                <a:schemeClr val="dk1"/>
              </a:buClr>
              <a:buSzPct val="61111"/>
              <a:buFont typeface="Arial"/>
              <a:buNone/>
            </a:pPr>
            <a:r>
              <a:rPr lang="en-GB"/>
              <a:t>○ Capture a final high-resolution image of each slab after curing.</a:t>
            </a:r>
            <a:endParaRPr/>
          </a:p>
          <a:p>
            <a:pPr indent="457200" lvl="0" marL="457200" rtl="0" algn="l">
              <a:spcBef>
                <a:spcPts val="0"/>
              </a:spcBef>
              <a:spcAft>
                <a:spcPts val="0"/>
              </a:spcAft>
              <a:buClr>
                <a:schemeClr val="dk1"/>
              </a:buClr>
              <a:buSzPct val="61111"/>
              <a:buFont typeface="Arial"/>
              <a:buNone/>
            </a:pPr>
            <a:r>
              <a:rPr lang="en-GB"/>
              <a:t>○ Store images in a cloud/local database.</a:t>
            </a:r>
            <a:endParaRPr/>
          </a:p>
          <a:p>
            <a:pPr indent="457200" lvl="0" marL="457200" rtl="0" algn="l">
              <a:spcBef>
                <a:spcPts val="0"/>
              </a:spcBef>
              <a:spcAft>
                <a:spcPts val="0"/>
              </a:spcAft>
              <a:buClr>
                <a:schemeClr val="dk1"/>
              </a:buClr>
              <a:buSzPct val="61111"/>
              <a:buFont typeface="Arial"/>
              <a:buNone/>
            </a:pPr>
            <a:r>
              <a:rPr lang="en-GB"/>
              <a:t>○ Customers can view slabs before purchase via a web portal.</a:t>
            </a:r>
            <a:endParaRPr/>
          </a:p>
          <a:p>
            <a:pPr indent="457200" lvl="0" marL="0" rtl="0" algn="l">
              <a:spcBef>
                <a:spcPts val="0"/>
              </a:spcBef>
              <a:spcAft>
                <a:spcPts val="0"/>
              </a:spcAft>
              <a:buClr>
                <a:schemeClr val="dk1"/>
              </a:buClr>
              <a:buSzPct val="61111"/>
              <a:buFont typeface="Arial"/>
              <a:buNone/>
            </a:pPr>
            <a:r>
              <a:rPr lang="en-GB"/>
              <a:t>● Technology:</a:t>
            </a:r>
            <a:endParaRPr/>
          </a:p>
          <a:p>
            <a:pPr indent="457200" lvl="0" marL="457200" rtl="0" algn="l">
              <a:spcBef>
                <a:spcPts val="0"/>
              </a:spcBef>
              <a:spcAft>
                <a:spcPts val="0"/>
              </a:spcAft>
              <a:buClr>
                <a:schemeClr val="dk1"/>
              </a:buClr>
              <a:buSzPct val="61111"/>
              <a:buFont typeface="Arial"/>
              <a:buNone/>
            </a:pPr>
            <a:r>
              <a:rPr lang="en-GB"/>
              <a:t>○ Cloud / Local SQL Database</a:t>
            </a:r>
            <a:endParaRPr/>
          </a:p>
          <a:p>
            <a:pPr indent="457200" lvl="0" marL="457200" rtl="0" algn="l">
              <a:spcBef>
                <a:spcPts val="0"/>
              </a:spcBef>
              <a:spcAft>
                <a:spcPts val="0"/>
              </a:spcAft>
              <a:buClr>
                <a:schemeClr val="dk1"/>
              </a:buClr>
              <a:buSzPct val="61111"/>
              <a:buFont typeface="Arial"/>
              <a:buNone/>
            </a:pPr>
            <a:r>
              <a:rPr lang="en-GB"/>
              <a:t>○ Web Interface (Optional) for customers to view slabs</a:t>
            </a:r>
            <a:endParaRPr/>
          </a:p>
          <a:p>
            <a:pPr indent="457200" lvl="0" marL="457200" rtl="0" algn="l">
              <a:spcBef>
                <a:spcPts val="0"/>
              </a:spcBef>
              <a:spcAft>
                <a:spcPts val="0"/>
              </a:spcAft>
              <a:buClr>
                <a:schemeClr val="dk1"/>
              </a:buClr>
              <a:buSzPct val="61111"/>
              <a:buFont typeface="Arial"/>
              <a:buNone/>
            </a:pPr>
            <a:r>
              <a:rPr lang="en-GB"/>
              <a:t>○ User Interface for final approval (touchscreen or display)</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STEP-3- SEARCHING FOR DATASETS</a:t>
            </a:r>
            <a:endParaRPr/>
          </a:p>
        </p:txBody>
      </p:sp>
      <p:sp>
        <p:nvSpPr>
          <p:cNvPr id="109" name="Google Shape;109;p21"/>
          <p:cNvSpPr txBox="1"/>
          <p:nvPr>
            <p:ph idx="1" type="body"/>
          </p:nvPr>
        </p:nvSpPr>
        <p:spPr>
          <a:xfrm>
            <a:off x="0" y="952500"/>
            <a:ext cx="9144000" cy="41910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61111"/>
              <a:buFont typeface="Arial"/>
              <a:buNone/>
            </a:pPr>
            <a:r>
              <a:rPr b="1" lang="en-GB"/>
              <a:t>1. Stone &amp; Marble Surface Defect Detection</a:t>
            </a:r>
            <a:endParaRPr b="1"/>
          </a:p>
          <a:p>
            <a:pPr indent="457200" lvl="0" marL="0" rtl="0" algn="l">
              <a:spcBef>
                <a:spcPts val="0"/>
              </a:spcBef>
              <a:spcAft>
                <a:spcPts val="0"/>
              </a:spcAft>
              <a:buClr>
                <a:schemeClr val="dk1"/>
              </a:buClr>
              <a:buSzPct val="61111"/>
              <a:buFont typeface="Arial"/>
              <a:buNone/>
            </a:pPr>
            <a:r>
              <a:rPr lang="en-GB"/>
              <a:t>● Marble Surface Defects Dataset (Kaggle)</a:t>
            </a:r>
            <a:endParaRPr/>
          </a:p>
          <a:p>
            <a:pPr indent="457200" lvl="0" marL="457200" rtl="0" algn="l">
              <a:spcBef>
                <a:spcPts val="0"/>
              </a:spcBef>
              <a:spcAft>
                <a:spcPts val="0"/>
              </a:spcAft>
              <a:buClr>
                <a:schemeClr val="dk1"/>
              </a:buClr>
              <a:buSzPct val="61111"/>
              <a:buFont typeface="Arial"/>
              <a:buNone/>
            </a:pPr>
            <a:r>
              <a:rPr lang="en-GB"/>
              <a:t>○ Contains annotated images of marble slabs exhibiting cracks, holes, and</a:t>
            </a:r>
            <a:endParaRPr/>
          </a:p>
          <a:p>
            <a:pPr indent="457200" lvl="0" marL="457200" rtl="0" algn="l">
              <a:spcBef>
                <a:spcPts val="0"/>
              </a:spcBef>
              <a:spcAft>
                <a:spcPts val="0"/>
              </a:spcAft>
              <a:buClr>
                <a:schemeClr val="dk1"/>
              </a:buClr>
              <a:buSzPct val="61111"/>
              <a:buFont typeface="Arial"/>
              <a:buNone/>
            </a:pPr>
            <a:r>
              <a:rPr lang="en-GB"/>
              <a:t>surface impurities.</a:t>
            </a:r>
            <a:endParaRPr/>
          </a:p>
          <a:p>
            <a:pPr indent="457200" lvl="0" marL="457200" rtl="0" algn="l">
              <a:spcBef>
                <a:spcPts val="0"/>
              </a:spcBef>
              <a:spcAft>
                <a:spcPts val="0"/>
              </a:spcAft>
              <a:buClr>
                <a:schemeClr val="dk1"/>
              </a:buClr>
              <a:buSzPct val="61111"/>
              <a:buFont typeface="Arial"/>
              <a:buNone/>
            </a:pPr>
            <a:r>
              <a:rPr lang="en-GB"/>
              <a:t>○ Suitable for training segmentation and classification models.</a:t>
            </a:r>
            <a:endParaRPr/>
          </a:p>
          <a:p>
            <a:pPr indent="457200" lvl="0" marL="0" rtl="0" algn="l">
              <a:spcBef>
                <a:spcPts val="0"/>
              </a:spcBef>
              <a:spcAft>
                <a:spcPts val="0"/>
              </a:spcAft>
              <a:buClr>
                <a:schemeClr val="dk1"/>
              </a:buClr>
              <a:buSzPct val="61111"/>
              <a:buFont typeface="Arial"/>
              <a:buNone/>
            </a:pPr>
            <a:r>
              <a:rPr lang="en-GB"/>
              <a:t>● SDNET2018 – Concrete Crack Dataset (NIST)</a:t>
            </a:r>
            <a:endParaRPr/>
          </a:p>
          <a:p>
            <a:pPr indent="457200" lvl="0" marL="457200" rtl="0" algn="l">
              <a:spcBef>
                <a:spcPts val="0"/>
              </a:spcBef>
              <a:spcAft>
                <a:spcPts val="0"/>
              </a:spcAft>
              <a:buClr>
                <a:schemeClr val="dk1"/>
              </a:buClr>
              <a:buSzPct val="61111"/>
              <a:buFont typeface="Arial"/>
              <a:buNone/>
            </a:pPr>
            <a:r>
              <a:rPr lang="en-GB"/>
              <a:t>○ Comprises 56,000 images of cracks in concrete and stone surfaces.</a:t>
            </a:r>
            <a:endParaRPr/>
          </a:p>
          <a:p>
            <a:pPr indent="457200" lvl="0" marL="457200" rtl="0" algn="l">
              <a:spcBef>
                <a:spcPts val="0"/>
              </a:spcBef>
              <a:spcAft>
                <a:spcPts val="0"/>
              </a:spcAft>
              <a:buClr>
                <a:schemeClr val="dk1"/>
              </a:buClr>
              <a:buSzPct val="61111"/>
              <a:buFont typeface="Arial"/>
              <a:buNone/>
            </a:pPr>
            <a:r>
              <a:rPr lang="en-GB"/>
              <a:t>○ Valuable for developing crack detection models adaptable to marble slabs.</a:t>
            </a:r>
            <a:endParaRPr/>
          </a:p>
          <a:p>
            <a:pPr indent="457200" lvl="0" marL="0" rtl="0" algn="l">
              <a:spcBef>
                <a:spcPts val="0"/>
              </a:spcBef>
              <a:spcAft>
                <a:spcPts val="0"/>
              </a:spcAft>
              <a:buClr>
                <a:schemeClr val="dk1"/>
              </a:buClr>
              <a:buSzPct val="61111"/>
              <a:buFont typeface="Arial"/>
              <a:buNone/>
            </a:pPr>
            <a:r>
              <a:rPr lang="en-GB"/>
              <a:t>● CrackForest Dataset</a:t>
            </a:r>
            <a:endParaRPr/>
          </a:p>
          <a:p>
            <a:pPr indent="457200" lvl="0" marL="457200" rtl="0" algn="l">
              <a:spcBef>
                <a:spcPts val="0"/>
              </a:spcBef>
              <a:spcAft>
                <a:spcPts val="0"/>
              </a:spcAft>
              <a:buClr>
                <a:schemeClr val="dk1"/>
              </a:buClr>
              <a:buSzPct val="61111"/>
              <a:buFont typeface="Arial"/>
              <a:buNone/>
            </a:pPr>
            <a:r>
              <a:rPr lang="en-GB"/>
              <a:t>○ Features 118 high-resolution images of surface cracks, which can be used for</a:t>
            </a:r>
            <a:endParaRPr/>
          </a:p>
          <a:p>
            <a:pPr indent="457200" lvl="0" marL="457200" rtl="0" algn="l">
              <a:spcBef>
                <a:spcPts val="0"/>
              </a:spcBef>
              <a:spcAft>
                <a:spcPts val="0"/>
              </a:spcAft>
              <a:buClr>
                <a:schemeClr val="dk1"/>
              </a:buClr>
              <a:buSzPct val="61111"/>
              <a:buFont typeface="Arial"/>
              <a:buNone/>
            </a:pPr>
            <a:r>
              <a:rPr lang="en-GB"/>
              <a:t>marble defect detection.</a:t>
            </a:r>
            <a:endParaRPr/>
          </a:p>
          <a:p>
            <a:pPr indent="0" lvl="0" marL="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DeepCrack Dataset</a:t>
            </a:r>
            <a:endParaRPr/>
          </a:p>
          <a:p>
            <a:pPr indent="457200" lvl="0" marL="457200" rtl="0" algn="l">
              <a:spcBef>
                <a:spcPts val="0"/>
              </a:spcBef>
              <a:spcAft>
                <a:spcPts val="0"/>
              </a:spcAft>
              <a:buClr>
                <a:schemeClr val="dk1"/>
              </a:buClr>
              <a:buSzPct val="61111"/>
              <a:buFont typeface="Arial"/>
              <a:buNone/>
            </a:pPr>
            <a:r>
              <a:rPr lang="en-GB"/>
              <a:t>○ Provides annotated crack images for training deep learning models,</a:t>
            </a:r>
            <a:endParaRPr/>
          </a:p>
          <a:p>
            <a:pPr indent="457200" lvl="0" marL="457200" rtl="0" algn="l">
              <a:spcBef>
                <a:spcPts val="0"/>
              </a:spcBef>
              <a:spcAft>
                <a:spcPts val="0"/>
              </a:spcAft>
              <a:buClr>
                <a:schemeClr val="dk1"/>
              </a:buClr>
              <a:buSzPct val="61111"/>
              <a:buFont typeface="Arial"/>
              <a:buNone/>
            </a:pPr>
            <a:r>
              <a:rPr lang="en-GB"/>
              <a:t>particularly useful for segmentation tasks.</a:t>
            </a:r>
            <a:endParaRPr/>
          </a:p>
          <a:p>
            <a:pPr indent="0" lvl="0" marL="0" rtl="0" algn="l">
              <a:spcBef>
                <a:spcPts val="0"/>
              </a:spcBef>
              <a:spcAft>
                <a:spcPts val="0"/>
              </a:spcAft>
              <a:buClr>
                <a:schemeClr val="dk1"/>
              </a:buClr>
              <a:buSzPct val="61111"/>
              <a:buFont typeface="Arial"/>
              <a:buNone/>
            </a:pPr>
            <a:r>
              <a:t/>
            </a:r>
            <a:endParaRPr/>
          </a:p>
          <a:p>
            <a:pPr indent="457200" lvl="0" marL="0" rtl="0" algn="l">
              <a:spcBef>
                <a:spcPts val="0"/>
              </a:spcBef>
              <a:spcAft>
                <a:spcPts val="0"/>
              </a:spcAft>
              <a:buClr>
                <a:schemeClr val="dk1"/>
              </a:buClr>
              <a:buSzPct val="61111"/>
              <a:buFont typeface="Arial"/>
              <a:buNone/>
            </a:pPr>
            <a:r>
              <a:rPr lang="en-GB"/>
              <a:t>● Synthetic Crack Dataset (SCrack)</a:t>
            </a:r>
            <a:endParaRPr/>
          </a:p>
          <a:p>
            <a:pPr indent="457200" lvl="0" marL="457200" rtl="0" algn="l">
              <a:spcBef>
                <a:spcPts val="0"/>
              </a:spcBef>
              <a:spcAft>
                <a:spcPts val="0"/>
              </a:spcAft>
              <a:buClr>
                <a:schemeClr val="dk1"/>
              </a:buClr>
              <a:buSzPct val="61111"/>
              <a:buFont typeface="Arial"/>
              <a:buNone/>
            </a:pPr>
            <a:r>
              <a:rPr lang="en-GB"/>
              <a:t>○ Utilizes Generative Adversarial Networks (GANs) to create diverse crack</a:t>
            </a:r>
            <a:endParaRPr/>
          </a:p>
          <a:p>
            <a:pPr indent="457200" lvl="0" marL="457200" rtl="0" algn="l">
              <a:spcBef>
                <a:spcPts val="0"/>
              </a:spcBef>
              <a:spcAft>
                <a:spcPts val="0"/>
              </a:spcAft>
              <a:buClr>
                <a:schemeClr val="dk1"/>
              </a:buClr>
              <a:buSzPct val="61111"/>
              <a:buFont typeface="Arial"/>
              <a:buNone/>
            </a:pPr>
            <a:r>
              <a:rPr lang="en-GB"/>
              <a:t>patterns on marble-like surfaces.</a:t>
            </a:r>
            <a:endParaRPr/>
          </a:p>
          <a:p>
            <a:pPr indent="457200" lvl="0" marL="457200" rtl="0" algn="l">
              <a:spcBef>
                <a:spcPts val="0"/>
              </a:spcBef>
              <a:spcAft>
                <a:spcPts val="0"/>
              </a:spcAft>
              <a:buClr>
                <a:schemeClr val="dk1"/>
              </a:buClr>
              <a:buSzPct val="61111"/>
              <a:buFont typeface="Arial"/>
              <a:buNone/>
            </a:pPr>
            <a:r>
              <a:rPr lang="en-GB"/>
              <a:t>○ Effective for dataset augmentation and improving model robustness.</a:t>
            </a:r>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