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4ef8d0e8d_1_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 name="Google Shape;66;g294ef8d0e8d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4ef8d0e8d_1_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294ef8d0e8d_1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4ef8d0e8d_1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294ef8d0e8d_1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7c48ae7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7c48ae7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4ef8d0e8d_9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294ef8d0e8d_9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4ef8d0e8d_9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4ef8d0e8d_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4ef8d0e8d_9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4ef8d0e8d_9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4ef8d0e8d_9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4ef8d0e8d_9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4ef8d0e8d_9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4ef8d0e8d_9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4ef8d0e8d_9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4ef8d0e8d_9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572515a27b541b5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572515a27b541b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4ef8d0e8d_1_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g294ef8d0e8d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4ef8d0e8d_1_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294ef8d0e8d_1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4ef8d0e8d_1_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294ef8d0e8d_1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4ef8d0e8d_1_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g294ef8d0e8d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4ef8d0e8d_1_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g294ef8d0e8d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4ef8d0e8d_1_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g294ef8d0e8d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4ef8d0e8d_1_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294ef8d0e8d_1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4ef8d0e8d_1_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294ef8d0e8d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4ef8d0e8d_1_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294ef8d0e8d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4ef8d0e8d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294ef8d0e8d_1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294ef8d0e8d_1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4"/>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4"/>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6" name="Google Shape;56;p14"/>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marR="0" rtl="0" algn="ctr">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0" name="Google Shape;60;p16"/>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61" name="Google Shape;61;p16"/>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2" name="Google Shape;62;p16"/>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3" name="Google Shape;63;p16"/>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74140" y="64873"/>
            <a:ext cx="8998808" cy="5013754"/>
          </a:xfrm>
          <a:prstGeom prst="rect">
            <a:avLst/>
          </a:prstGeom>
          <a:noFill/>
          <a:ln cap="flat" cmpd="sng" w="28575">
            <a:solidFill>
              <a:srgbClr val="46B0F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52" name="Google Shape;52;p13"/>
          <p:cNvPicPr preferRelativeResize="0"/>
          <p:nvPr/>
        </p:nvPicPr>
        <p:blipFill rotWithShape="1">
          <a:blip r:embed="rId1">
            <a:alphaModFix/>
          </a:blip>
          <a:srcRect b="0" l="0" r="7454" t="12813"/>
          <a:stretch/>
        </p:blipFill>
        <p:spPr>
          <a:xfrm>
            <a:off x="8038567" y="95866"/>
            <a:ext cx="1002193" cy="4055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https://www.ipcc.ch/report/ar5/wg1/" TargetMode="External"/><Relationship Id="rId4" Type="http://schemas.openxmlformats.org/officeDocument/2006/relationships/hyperlink" Target="http://www.cesm.ucar.edu/" TargetMode="External"/><Relationship Id="rId5" Type="http://schemas.openxmlformats.org/officeDocument/2006/relationships/hyperlink" Target="https://pmip.lsce.ipsl.fr/" TargetMode="External"/><Relationship Id="rId6" Type="http://schemas.openxmlformats.org/officeDocument/2006/relationships/hyperlink" Target="https://www.ecmwf.int/en/forecasts/datasets/reanalysis-datasets/era5" TargetMode="External"/><Relationship Id="rId7" Type="http://schemas.openxmlformats.org/officeDocument/2006/relationships/hyperlink" Target="https://www.ecmwf.int/en/forecasts/datasets/reanalysis-datasets/era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7"/>
          <p:cNvSpPr/>
          <p:nvPr/>
        </p:nvSpPr>
        <p:spPr>
          <a:xfrm>
            <a:off x="8001000" y="112853"/>
            <a:ext cx="1035935" cy="51218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sign, outdoor&#10;&#10;Description automatically generated" id="69" name="Google Shape;69;p17"/>
          <p:cNvPicPr preferRelativeResize="0"/>
          <p:nvPr/>
        </p:nvPicPr>
        <p:blipFill rotWithShape="1">
          <a:blip r:embed="rId3">
            <a:alphaModFix/>
          </a:blip>
          <a:srcRect b="0" l="0" r="0" t="0"/>
          <a:stretch/>
        </p:blipFill>
        <p:spPr>
          <a:xfrm>
            <a:off x="228622" y="94581"/>
            <a:ext cx="657128" cy="1118759"/>
          </a:xfrm>
          <a:prstGeom prst="rect">
            <a:avLst/>
          </a:prstGeom>
          <a:noFill/>
          <a:ln>
            <a:noFill/>
          </a:ln>
        </p:spPr>
      </p:pic>
      <p:pic>
        <p:nvPicPr>
          <p:cNvPr descr="A picture containing text, clipart&#10;&#10;Description automatically generated" id="70" name="Google Shape;70;p17"/>
          <p:cNvPicPr preferRelativeResize="0"/>
          <p:nvPr/>
        </p:nvPicPr>
        <p:blipFill rotWithShape="1">
          <a:blip r:embed="rId4">
            <a:alphaModFix/>
          </a:blip>
          <a:srcRect b="0" l="0" r="0" t="0"/>
          <a:stretch/>
        </p:blipFill>
        <p:spPr>
          <a:xfrm>
            <a:off x="5852948" y="107766"/>
            <a:ext cx="3183985" cy="1028324"/>
          </a:xfrm>
          <a:prstGeom prst="rect">
            <a:avLst/>
          </a:prstGeom>
          <a:noFill/>
          <a:ln>
            <a:noFill/>
          </a:ln>
        </p:spPr>
      </p:pic>
      <p:sp>
        <p:nvSpPr>
          <p:cNvPr id="71" name="Google Shape;71;p17"/>
          <p:cNvSpPr txBox="1"/>
          <p:nvPr/>
        </p:nvSpPr>
        <p:spPr>
          <a:xfrm>
            <a:off x="2655026" y="1181682"/>
            <a:ext cx="5025900" cy="7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4100"/>
              <a:buFont typeface="Arial"/>
              <a:buNone/>
            </a:pPr>
            <a:r>
              <a:rPr b="0" i="0" lang="en" sz="4100" u="none" cap="none" strike="noStrike">
                <a:solidFill>
                  <a:schemeClr val="dk1"/>
                </a:solidFill>
                <a:latin typeface="Calibri"/>
                <a:ea typeface="Calibri"/>
                <a:cs typeface="Calibri"/>
                <a:sym typeface="Calibri"/>
              </a:rPr>
              <a:t>  M</a:t>
            </a:r>
            <a:r>
              <a:rPr lang="en" sz="4100">
                <a:solidFill>
                  <a:schemeClr val="dk1"/>
                </a:solidFill>
                <a:latin typeface="Calibri"/>
                <a:ea typeface="Calibri"/>
                <a:cs typeface="Calibri"/>
                <a:sym typeface="Calibri"/>
              </a:rPr>
              <a:t>ajor</a:t>
            </a:r>
            <a:r>
              <a:rPr b="0" i="0" lang="en" sz="4100" u="none" cap="none" strike="noStrike">
                <a:solidFill>
                  <a:schemeClr val="dk1"/>
                </a:solidFill>
                <a:latin typeface="Calibri"/>
                <a:ea typeface="Calibri"/>
                <a:cs typeface="Calibri"/>
                <a:sym typeface="Calibri"/>
              </a:rPr>
              <a:t> Project-I</a:t>
            </a:r>
            <a:endParaRPr b="0" i="0" sz="1100" u="none" cap="none" strike="noStrike">
              <a:solidFill>
                <a:srgbClr val="000000"/>
              </a:solidFill>
              <a:latin typeface="Arial"/>
              <a:ea typeface="Arial"/>
              <a:cs typeface="Arial"/>
              <a:sym typeface="Arial"/>
            </a:endParaRPr>
          </a:p>
        </p:txBody>
      </p:sp>
      <p:sp>
        <p:nvSpPr>
          <p:cNvPr id="72" name="Google Shape;72;p17"/>
          <p:cNvSpPr txBox="1"/>
          <p:nvPr/>
        </p:nvSpPr>
        <p:spPr>
          <a:xfrm>
            <a:off x="1158382" y="1989809"/>
            <a:ext cx="7461450" cy="646301"/>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381000" rtl="0" algn="ctr">
              <a:lnSpc>
                <a:spcPct val="100000"/>
              </a:lnSpc>
              <a:spcBef>
                <a:spcPts val="0"/>
              </a:spcBef>
              <a:spcAft>
                <a:spcPts val="0"/>
              </a:spcAft>
              <a:buNone/>
            </a:pPr>
            <a:r>
              <a:rPr b="1" i="0" lang="en" sz="2700" u="none" cap="none" strike="noStrike">
                <a:solidFill>
                  <a:srgbClr val="000000"/>
                </a:solidFill>
                <a:latin typeface="Times New Roman"/>
                <a:ea typeface="Times New Roman"/>
                <a:cs typeface="Times New Roman"/>
                <a:sym typeface="Times New Roman"/>
              </a:rPr>
              <a:t>Environment and Climate Prediction Model</a:t>
            </a:r>
            <a:endParaRPr b="1" i="0" sz="2700" u="none" cap="none" strike="noStrike">
              <a:solidFill>
                <a:srgbClr val="000000"/>
              </a:solidFill>
              <a:latin typeface="Arial"/>
              <a:ea typeface="Arial"/>
              <a:cs typeface="Arial"/>
              <a:sym typeface="Arial"/>
            </a:endParaRPr>
          </a:p>
        </p:txBody>
      </p:sp>
      <p:sp>
        <p:nvSpPr>
          <p:cNvPr id="73" name="Google Shape;73;p17"/>
          <p:cNvSpPr txBox="1"/>
          <p:nvPr/>
        </p:nvSpPr>
        <p:spPr>
          <a:xfrm>
            <a:off x="228622" y="4136147"/>
            <a:ext cx="4573200" cy="1146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Presented by:</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Kanishk Kapoor, 500084115, CSE CSF</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chemeClr val="dk1"/>
                </a:solidFill>
                <a:latin typeface="Calibri"/>
                <a:ea typeface="Calibri"/>
                <a:cs typeface="Calibri"/>
                <a:sym typeface="Calibri"/>
              </a:rPr>
            </a:br>
            <a:endParaRPr b="0" i="0" sz="1400" u="none" cap="none" strike="noStrike">
              <a:solidFill>
                <a:schemeClr val="dk1"/>
              </a:solidFill>
              <a:latin typeface="Calibri"/>
              <a:ea typeface="Calibri"/>
              <a:cs typeface="Calibri"/>
              <a:sym typeface="Calibri"/>
            </a:endParaRPr>
          </a:p>
        </p:txBody>
      </p:sp>
      <p:sp>
        <p:nvSpPr>
          <p:cNvPr id="74" name="Google Shape;74;p17"/>
          <p:cNvSpPr txBox="1"/>
          <p:nvPr/>
        </p:nvSpPr>
        <p:spPr>
          <a:xfrm>
            <a:off x="6781306" y="4136129"/>
            <a:ext cx="4573350" cy="1108125"/>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Guided by:</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Dr. Shamik Tiwari</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School of Computer Science</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chemeClr val="dk1"/>
                </a:solidFill>
                <a:latin typeface="Calibri"/>
                <a:ea typeface="Calibri"/>
                <a:cs typeface="Calibri"/>
                <a:sym typeface="Calibri"/>
              </a:rPr>
            </a:b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nvSpPr>
        <p:spPr>
          <a:xfrm>
            <a:off x="244445" y="186470"/>
            <a:ext cx="5647725" cy="43875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46B0FA"/>
                </a:solidFill>
                <a:latin typeface="Arial"/>
                <a:ea typeface="Arial"/>
                <a:cs typeface="Arial"/>
                <a:sym typeface="Arial"/>
              </a:rPr>
              <a:t>7. PERT Chart</a:t>
            </a:r>
            <a:endParaRPr b="0" i="0" sz="1100" u="none" cap="none" strike="noStrike">
              <a:solidFill>
                <a:srgbClr val="000000"/>
              </a:solidFill>
              <a:latin typeface="Arial"/>
              <a:ea typeface="Arial"/>
              <a:cs typeface="Arial"/>
              <a:sym typeface="Arial"/>
            </a:endParaRPr>
          </a:p>
        </p:txBody>
      </p:sp>
      <p:sp>
        <p:nvSpPr>
          <p:cNvPr id="133" name="Google Shape;133;p26"/>
          <p:cNvSpPr txBox="1"/>
          <p:nvPr/>
        </p:nvSpPr>
        <p:spPr>
          <a:xfrm>
            <a:off x="2118570" y="4451002"/>
            <a:ext cx="4573242" cy="692497"/>
          </a:xfrm>
          <a:prstGeom prst="rect">
            <a:avLst/>
          </a:prstGeom>
          <a:noFill/>
          <a:ln>
            <a:noFill/>
          </a:ln>
        </p:spPr>
        <p:txBody>
          <a:bodyPr anchorCtr="0" anchor="t" bIns="34275" lIns="68575" spcFirstLastPara="1" rIns="68575" wrap="square" tIns="34275">
            <a:spAutoFit/>
          </a:bodyPr>
          <a:lstStyle/>
          <a:p>
            <a:pPr indent="0" lvl="0" marL="292100" marR="292100" rtl="0" algn="ctr">
              <a:lnSpc>
                <a:spcPct val="100000"/>
              </a:lnSpc>
              <a:spcBef>
                <a:spcPts val="0"/>
              </a:spcBef>
              <a:spcAft>
                <a:spcPts val="0"/>
              </a:spcAft>
              <a:buClr>
                <a:srgbClr val="000000"/>
              </a:buClr>
              <a:buSzPts val="1400"/>
              <a:buFont typeface="Arial"/>
              <a:buNone/>
            </a:pPr>
            <a:r>
              <a:rPr b="0" i="0" lang="en" sz="1400" u="sng" cap="none" strike="noStrike">
                <a:solidFill>
                  <a:srgbClr val="000000"/>
                </a:solidFill>
                <a:latin typeface="Times"/>
                <a:ea typeface="Times"/>
                <a:cs typeface="Times"/>
                <a:sym typeface="Times"/>
              </a:rPr>
              <a:t>Fig</a:t>
            </a:r>
            <a:r>
              <a:rPr b="0" i="0" lang="en" sz="1400" u="none" cap="none" strike="noStrike">
                <a:solidFill>
                  <a:srgbClr val="000000"/>
                </a:solidFill>
                <a:latin typeface="Times"/>
                <a:ea typeface="Times"/>
                <a:cs typeface="Times"/>
                <a:sym typeface="Times"/>
              </a:rPr>
              <a:t>: </a:t>
            </a:r>
            <a:r>
              <a:rPr b="0" i="0" lang="en" sz="1400" u="sng" cap="none" strike="noStrike">
                <a:solidFill>
                  <a:srgbClr val="000000"/>
                </a:solidFill>
                <a:latin typeface="Times"/>
                <a:ea typeface="Times"/>
                <a:cs typeface="Times"/>
                <a:sym typeface="Times"/>
              </a:rPr>
              <a:t>Program Evaluation Review Technique Chart</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chemeClr val="dk1"/>
                </a:solidFill>
                <a:latin typeface="Calibri"/>
                <a:ea typeface="Calibri"/>
                <a:cs typeface="Calibri"/>
                <a:sym typeface="Calibri"/>
              </a:rPr>
            </a:br>
            <a:endParaRPr b="0" i="0" sz="1400" u="none" cap="none" strike="noStrike">
              <a:solidFill>
                <a:schemeClr val="dk1"/>
              </a:solidFill>
              <a:latin typeface="Calibri"/>
              <a:ea typeface="Calibri"/>
              <a:cs typeface="Calibri"/>
              <a:sym typeface="Calibri"/>
            </a:endParaRPr>
          </a:p>
        </p:txBody>
      </p:sp>
      <p:pic>
        <p:nvPicPr>
          <p:cNvPr id="134" name="Google Shape;134;p26"/>
          <p:cNvPicPr preferRelativeResize="0"/>
          <p:nvPr/>
        </p:nvPicPr>
        <p:blipFill rotWithShape="1">
          <a:blip r:embed="rId3">
            <a:alphaModFix/>
          </a:blip>
          <a:srcRect b="29328" l="11968" r="3768" t="11393"/>
          <a:stretch/>
        </p:blipFill>
        <p:spPr>
          <a:xfrm>
            <a:off x="2812931" y="821311"/>
            <a:ext cx="3518137" cy="35008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nvSpPr>
        <p:spPr>
          <a:xfrm>
            <a:off x="244445" y="186470"/>
            <a:ext cx="5647725" cy="43875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46B0FA"/>
                </a:solidFill>
                <a:latin typeface="Arial"/>
                <a:ea typeface="Arial"/>
                <a:cs typeface="Arial"/>
                <a:sym typeface="Arial"/>
              </a:rPr>
              <a:t>8. SWOT analysis</a:t>
            </a:r>
            <a:endParaRPr b="1" i="0" sz="2400" u="none" cap="none" strike="noStrike">
              <a:solidFill>
                <a:srgbClr val="46B0FA"/>
              </a:solidFill>
              <a:latin typeface="Arial"/>
              <a:ea typeface="Arial"/>
              <a:cs typeface="Arial"/>
              <a:sym typeface="Arial"/>
            </a:endParaRPr>
          </a:p>
        </p:txBody>
      </p:sp>
      <p:sp>
        <p:nvSpPr>
          <p:cNvPr id="140" name="Google Shape;140;p27"/>
          <p:cNvSpPr txBox="1"/>
          <p:nvPr/>
        </p:nvSpPr>
        <p:spPr>
          <a:xfrm>
            <a:off x="443400" y="975488"/>
            <a:ext cx="1694700" cy="3924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dk1"/>
                </a:solidFill>
                <a:latin typeface="Times New Roman"/>
                <a:ea typeface="Times New Roman"/>
                <a:cs typeface="Times New Roman"/>
                <a:sym typeface="Times New Roman"/>
              </a:rPr>
              <a:t>STRENGTHS</a:t>
            </a:r>
            <a:endParaRPr b="0" i="0" sz="1700" u="none" cap="none" strike="noStrike">
              <a:solidFill>
                <a:schemeClr val="dk1"/>
              </a:solidFill>
              <a:latin typeface="Times New Roman"/>
              <a:ea typeface="Times New Roman"/>
              <a:cs typeface="Times New Roman"/>
              <a:sym typeface="Times New Roman"/>
            </a:endParaRPr>
          </a:p>
        </p:txBody>
      </p:sp>
      <p:sp>
        <p:nvSpPr>
          <p:cNvPr id="141" name="Google Shape;141;p27"/>
          <p:cNvSpPr txBox="1"/>
          <p:nvPr/>
        </p:nvSpPr>
        <p:spPr>
          <a:xfrm>
            <a:off x="6079594" y="975488"/>
            <a:ext cx="1438650" cy="3924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dk1"/>
                </a:solidFill>
                <a:latin typeface="Times New Roman"/>
                <a:ea typeface="Times New Roman"/>
                <a:cs typeface="Times New Roman"/>
                <a:sym typeface="Times New Roman"/>
              </a:rPr>
              <a:t>WEAKNESS</a:t>
            </a:r>
            <a:endParaRPr b="0" i="0" sz="1700" u="none" cap="none" strike="noStrike">
              <a:solidFill>
                <a:schemeClr val="dk1"/>
              </a:solidFill>
              <a:latin typeface="Times New Roman"/>
              <a:ea typeface="Times New Roman"/>
              <a:cs typeface="Times New Roman"/>
              <a:sym typeface="Times New Roman"/>
            </a:endParaRPr>
          </a:p>
        </p:txBody>
      </p:sp>
      <p:sp>
        <p:nvSpPr>
          <p:cNvPr id="142" name="Google Shape;142;p27"/>
          <p:cNvSpPr txBox="1"/>
          <p:nvPr/>
        </p:nvSpPr>
        <p:spPr>
          <a:xfrm>
            <a:off x="601069" y="3182663"/>
            <a:ext cx="1694700" cy="3924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dk1"/>
                </a:solidFill>
                <a:latin typeface="Times New Roman"/>
                <a:ea typeface="Times New Roman"/>
                <a:cs typeface="Times New Roman"/>
                <a:sym typeface="Times New Roman"/>
              </a:rPr>
              <a:t>OPPORTUNITY</a:t>
            </a:r>
            <a:endParaRPr b="0" i="0" sz="1700" u="none" cap="none" strike="noStrike">
              <a:solidFill>
                <a:schemeClr val="dk1"/>
              </a:solidFill>
              <a:latin typeface="Times New Roman"/>
              <a:ea typeface="Times New Roman"/>
              <a:cs typeface="Times New Roman"/>
              <a:sym typeface="Times New Roman"/>
            </a:endParaRPr>
          </a:p>
        </p:txBody>
      </p:sp>
      <p:sp>
        <p:nvSpPr>
          <p:cNvPr id="143" name="Google Shape;143;p27"/>
          <p:cNvSpPr txBox="1"/>
          <p:nvPr/>
        </p:nvSpPr>
        <p:spPr>
          <a:xfrm>
            <a:off x="5892169" y="3093975"/>
            <a:ext cx="1438650" cy="3924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dk1"/>
                </a:solidFill>
                <a:latin typeface="Times New Roman"/>
                <a:ea typeface="Times New Roman"/>
                <a:cs typeface="Times New Roman"/>
                <a:sym typeface="Times New Roman"/>
              </a:rPr>
              <a:t>THREATS</a:t>
            </a:r>
            <a:endParaRPr b="0" i="0" sz="1700" u="none" cap="none" strike="noStrike">
              <a:solidFill>
                <a:schemeClr val="dk1"/>
              </a:solidFill>
              <a:latin typeface="Times New Roman"/>
              <a:ea typeface="Times New Roman"/>
              <a:cs typeface="Times New Roman"/>
              <a:sym typeface="Times New Roman"/>
            </a:endParaRPr>
          </a:p>
        </p:txBody>
      </p:sp>
      <p:sp>
        <p:nvSpPr>
          <p:cNvPr id="144" name="Google Shape;144;p27"/>
          <p:cNvSpPr txBox="1"/>
          <p:nvPr/>
        </p:nvSpPr>
        <p:spPr>
          <a:xfrm>
            <a:off x="443400" y="1468163"/>
            <a:ext cx="3103875" cy="877141"/>
          </a:xfrm>
          <a:prstGeom prst="rect">
            <a:avLst/>
          </a:prstGeom>
          <a:noFill/>
          <a:ln>
            <a:noFill/>
          </a:ln>
        </p:spPr>
        <p:txBody>
          <a:bodyPr anchorCtr="0" anchor="t" bIns="68575" lIns="68575" spcFirstLastPara="1" rIns="68575" wrap="square" tIns="68575">
            <a:spAutoFit/>
          </a:bodyPr>
          <a:lstStyle/>
          <a:p>
            <a:pPr indent="-203200" lvl="0" marL="304800" marR="0" rtl="0" algn="l">
              <a:lnSpc>
                <a:spcPct val="100000"/>
              </a:lnSpc>
              <a:spcBef>
                <a:spcPts val="0"/>
              </a:spcBef>
              <a:spcAft>
                <a:spcPts val="0"/>
              </a:spcAft>
              <a:buClr>
                <a:schemeClr val="dk1"/>
              </a:buClr>
              <a:buSzPts val="1200"/>
              <a:buFont typeface="Arial"/>
              <a:buChar char="•"/>
            </a:pPr>
            <a:r>
              <a:rPr b="0" i="0" lang="en" sz="1200" u="none" cap="none" strike="noStrike">
                <a:solidFill>
                  <a:schemeClr val="dk1"/>
                </a:solidFill>
                <a:latin typeface="Times New Roman"/>
                <a:ea typeface="Times New Roman"/>
                <a:cs typeface="Times New Roman"/>
                <a:sym typeface="Times New Roman"/>
              </a:rPr>
              <a:t>Long-term Planning</a:t>
            </a:r>
            <a:endParaRPr sz="1100"/>
          </a:p>
          <a:p>
            <a:pPr indent="-203200" lvl="0" marL="304800" marR="0" rtl="0" algn="l">
              <a:lnSpc>
                <a:spcPct val="100000"/>
              </a:lnSpc>
              <a:spcBef>
                <a:spcPts val="0"/>
              </a:spcBef>
              <a:spcAft>
                <a:spcPts val="0"/>
              </a:spcAft>
              <a:buClr>
                <a:schemeClr val="dk1"/>
              </a:buClr>
              <a:buSzPts val="1200"/>
              <a:buFont typeface="Arial"/>
              <a:buChar char="•"/>
            </a:pPr>
            <a:r>
              <a:rPr b="0" i="0" lang="en" sz="1200" u="none" cap="none" strike="noStrike">
                <a:solidFill>
                  <a:schemeClr val="dk1"/>
                </a:solidFill>
                <a:latin typeface="Times New Roman"/>
                <a:ea typeface="Times New Roman"/>
                <a:cs typeface="Times New Roman"/>
                <a:sym typeface="Times New Roman"/>
              </a:rPr>
              <a:t>Research and Innovation</a:t>
            </a:r>
            <a:endParaRPr sz="1100"/>
          </a:p>
          <a:p>
            <a:pPr indent="-203200" lvl="0" marL="304800" marR="0" rtl="0" algn="l">
              <a:lnSpc>
                <a:spcPct val="100000"/>
              </a:lnSpc>
              <a:spcBef>
                <a:spcPts val="0"/>
              </a:spcBef>
              <a:spcAft>
                <a:spcPts val="0"/>
              </a:spcAft>
              <a:buClr>
                <a:schemeClr val="dk1"/>
              </a:buClr>
              <a:buSzPts val="1200"/>
              <a:buFont typeface="Arial"/>
              <a:buChar char="•"/>
            </a:pPr>
            <a:r>
              <a:rPr b="0" i="0" lang="en" sz="1200" u="none" cap="none" strike="noStrike">
                <a:solidFill>
                  <a:schemeClr val="dk1"/>
                </a:solidFill>
                <a:latin typeface="Times New Roman"/>
                <a:ea typeface="Times New Roman"/>
                <a:cs typeface="Times New Roman"/>
                <a:sym typeface="Times New Roman"/>
              </a:rPr>
              <a:t>Public Awareness</a:t>
            </a:r>
            <a:endParaRPr sz="1100"/>
          </a:p>
          <a:p>
            <a:pPr indent="-203200" lvl="0" marL="304800" marR="0" rtl="0" algn="l">
              <a:lnSpc>
                <a:spcPct val="100000"/>
              </a:lnSpc>
              <a:spcBef>
                <a:spcPts val="0"/>
              </a:spcBef>
              <a:spcAft>
                <a:spcPts val="0"/>
              </a:spcAft>
              <a:buClr>
                <a:schemeClr val="dk1"/>
              </a:buClr>
              <a:buSzPts val="1200"/>
              <a:buFont typeface="Arial"/>
              <a:buChar char="•"/>
            </a:pPr>
            <a:r>
              <a:rPr b="0" i="0" lang="en" sz="1200" u="none" cap="none" strike="noStrike">
                <a:solidFill>
                  <a:schemeClr val="dk1"/>
                </a:solidFill>
                <a:latin typeface="Times New Roman"/>
                <a:ea typeface="Times New Roman"/>
                <a:cs typeface="Times New Roman"/>
                <a:sym typeface="Times New Roman"/>
              </a:rPr>
              <a:t>Customization</a:t>
            </a:r>
            <a:endParaRPr b="0" i="0" sz="1200" u="none" cap="none" strike="noStrike">
              <a:solidFill>
                <a:schemeClr val="dk1"/>
              </a:solidFill>
              <a:latin typeface="Times New Roman"/>
              <a:ea typeface="Times New Roman"/>
              <a:cs typeface="Times New Roman"/>
              <a:sym typeface="Times New Roman"/>
            </a:endParaRPr>
          </a:p>
        </p:txBody>
      </p:sp>
      <p:sp>
        <p:nvSpPr>
          <p:cNvPr id="145" name="Google Shape;145;p27"/>
          <p:cNvSpPr txBox="1"/>
          <p:nvPr/>
        </p:nvSpPr>
        <p:spPr>
          <a:xfrm>
            <a:off x="5734706" y="1375800"/>
            <a:ext cx="2404500" cy="12465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chemeClr val="dk1"/>
              </a:buClr>
              <a:buSzPts val="8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203200" lvl="0" marL="304800" marR="0" rtl="0" algn="l">
              <a:lnSpc>
                <a:spcPct val="100000"/>
              </a:lnSpc>
              <a:spcBef>
                <a:spcPts val="0"/>
              </a:spcBef>
              <a:spcAft>
                <a:spcPts val="0"/>
              </a:spcAft>
              <a:buClr>
                <a:schemeClr val="dk1"/>
              </a:buClr>
              <a:buSzPts val="1200"/>
              <a:buFont typeface="Arial"/>
              <a:buChar char="•"/>
            </a:pPr>
            <a:r>
              <a:rPr b="0" i="0" lang="en" sz="1200" u="none" cap="none" strike="noStrike">
                <a:solidFill>
                  <a:schemeClr val="dk1"/>
                </a:solidFill>
                <a:latin typeface="Times New Roman"/>
                <a:ea typeface="Times New Roman"/>
                <a:cs typeface="Times New Roman"/>
                <a:sym typeface="Times New Roman"/>
              </a:rPr>
              <a:t>Complexity</a:t>
            </a:r>
            <a:endParaRPr sz="1100"/>
          </a:p>
          <a:p>
            <a:pPr indent="-203200" lvl="0" marL="304800" marR="0" rtl="0" algn="l">
              <a:lnSpc>
                <a:spcPct val="100000"/>
              </a:lnSpc>
              <a:spcBef>
                <a:spcPts val="0"/>
              </a:spcBef>
              <a:spcAft>
                <a:spcPts val="0"/>
              </a:spcAft>
              <a:buClr>
                <a:schemeClr val="dk1"/>
              </a:buClr>
              <a:buSzPts val="1200"/>
              <a:buFont typeface="Arial"/>
              <a:buChar char="•"/>
            </a:pPr>
            <a:r>
              <a:rPr b="0" i="0" lang="en" sz="1200" u="none" cap="none" strike="noStrike">
                <a:solidFill>
                  <a:schemeClr val="dk1"/>
                </a:solidFill>
                <a:latin typeface="Times New Roman"/>
                <a:ea typeface="Times New Roman"/>
                <a:cs typeface="Times New Roman"/>
                <a:sym typeface="Times New Roman"/>
              </a:rPr>
              <a:t>Uncertainty</a:t>
            </a:r>
            <a:endParaRPr sz="1100"/>
          </a:p>
          <a:p>
            <a:pPr indent="-203200" lvl="0" marL="304800" marR="0" rtl="0" algn="l">
              <a:lnSpc>
                <a:spcPct val="100000"/>
              </a:lnSpc>
              <a:spcBef>
                <a:spcPts val="0"/>
              </a:spcBef>
              <a:spcAft>
                <a:spcPts val="0"/>
              </a:spcAft>
              <a:buClr>
                <a:schemeClr val="dk1"/>
              </a:buClr>
              <a:buSzPts val="1200"/>
              <a:buFont typeface="Arial"/>
              <a:buChar char="•"/>
            </a:pPr>
            <a:r>
              <a:rPr b="0" i="0" lang="en" sz="1200" u="none" cap="none" strike="noStrike">
                <a:solidFill>
                  <a:schemeClr val="dk1"/>
                </a:solidFill>
                <a:latin typeface="Times New Roman"/>
                <a:ea typeface="Times New Roman"/>
                <a:cs typeface="Times New Roman"/>
                <a:sym typeface="Times New Roman"/>
              </a:rPr>
              <a:t>Assumption Sensi</a:t>
            </a:r>
            <a:r>
              <a:rPr b="0" i="0" lang="en" sz="1200" u="none" cap="none" strike="noStrike">
                <a:solidFill>
                  <a:schemeClr val="dk1"/>
                </a:solidFill>
                <a:latin typeface="Times New Roman"/>
                <a:ea typeface="Times New Roman"/>
                <a:cs typeface="Times New Roman"/>
                <a:sym typeface="Times New Roman"/>
              </a:rPr>
              <a:t>t</a:t>
            </a:r>
            <a:r>
              <a:rPr b="0" i="0" lang="en" sz="1200" u="none" cap="none" strike="noStrike">
                <a:solidFill>
                  <a:schemeClr val="dk1"/>
                </a:solidFill>
                <a:latin typeface="Times New Roman"/>
                <a:ea typeface="Times New Roman"/>
                <a:cs typeface="Times New Roman"/>
                <a:sym typeface="Times New Roman"/>
              </a:rPr>
              <a:t>ivity</a:t>
            </a:r>
            <a:endParaRPr sz="1100"/>
          </a:p>
          <a:p>
            <a:pPr indent="-203200" lvl="0" marL="304800" marR="0" rtl="0" algn="l">
              <a:lnSpc>
                <a:spcPct val="100000"/>
              </a:lnSpc>
              <a:spcBef>
                <a:spcPts val="0"/>
              </a:spcBef>
              <a:spcAft>
                <a:spcPts val="0"/>
              </a:spcAft>
              <a:buClr>
                <a:schemeClr val="dk1"/>
              </a:buClr>
              <a:buSzPts val="1200"/>
              <a:buFont typeface="Arial"/>
              <a:buChar char="•"/>
            </a:pPr>
            <a:r>
              <a:rPr b="0" i="0" lang="en" sz="1200" u="none" cap="none" strike="noStrike">
                <a:solidFill>
                  <a:schemeClr val="dk1"/>
                </a:solidFill>
                <a:latin typeface="Times New Roman"/>
                <a:ea typeface="Times New Roman"/>
                <a:cs typeface="Times New Roman"/>
                <a:sym typeface="Times New Roman"/>
              </a:rPr>
              <a:t>Data Quality.</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46" name="Google Shape;146;p27"/>
          <p:cNvSpPr txBox="1"/>
          <p:nvPr/>
        </p:nvSpPr>
        <p:spPr>
          <a:xfrm>
            <a:off x="5892169" y="3486375"/>
            <a:ext cx="2404350" cy="692474"/>
          </a:xfrm>
          <a:prstGeom prst="rect">
            <a:avLst/>
          </a:prstGeom>
          <a:noFill/>
          <a:ln>
            <a:noFill/>
          </a:ln>
        </p:spPr>
        <p:txBody>
          <a:bodyPr anchorCtr="0" anchor="t" bIns="68575" lIns="68575" spcFirstLastPara="1" rIns="68575" wrap="square" tIns="68575">
            <a:spAutoFit/>
          </a:bodyPr>
          <a:lstStyle/>
          <a:p>
            <a:pPr indent="-215900" lvl="0" marL="215900" marR="0" rtl="0" algn="l">
              <a:lnSpc>
                <a:spcPct val="100000"/>
              </a:lnSpc>
              <a:spcBef>
                <a:spcPts val="0"/>
              </a:spcBef>
              <a:spcAft>
                <a:spcPts val="0"/>
              </a:spcAft>
              <a:buClr>
                <a:schemeClr val="dk1"/>
              </a:buClr>
              <a:buSzPts val="800"/>
              <a:buFont typeface="Arial"/>
              <a:buChar char="•"/>
            </a:pPr>
            <a:r>
              <a:rPr b="0" i="0" lang="en" sz="1200" u="none" cap="none" strike="noStrike">
                <a:solidFill>
                  <a:srgbClr val="000000"/>
                </a:solidFill>
                <a:latin typeface="Times New Roman"/>
                <a:ea typeface="Times New Roman"/>
                <a:cs typeface="Times New Roman"/>
                <a:sym typeface="Times New Roman"/>
              </a:rPr>
              <a:t>Data Privacy</a:t>
            </a:r>
            <a:endParaRPr sz="1100"/>
          </a:p>
          <a:p>
            <a:pPr indent="-215900" lvl="0" marL="215900" marR="0" rtl="0" algn="l">
              <a:lnSpc>
                <a:spcPct val="100000"/>
              </a:lnSpc>
              <a:spcBef>
                <a:spcPts val="0"/>
              </a:spcBef>
              <a:spcAft>
                <a:spcPts val="0"/>
              </a:spcAft>
              <a:buClr>
                <a:schemeClr val="dk1"/>
              </a:buClr>
              <a:buSzPts val="800"/>
              <a:buFont typeface="Arial"/>
              <a:buChar char="•"/>
            </a:pPr>
            <a:r>
              <a:rPr b="0" i="0" lang="en" sz="1200" u="none" cap="none" strike="noStrike">
                <a:solidFill>
                  <a:srgbClr val="000000"/>
                </a:solidFill>
                <a:latin typeface="Times New Roman"/>
                <a:ea typeface="Times New Roman"/>
                <a:cs typeface="Times New Roman"/>
                <a:sym typeface="Times New Roman"/>
              </a:rPr>
              <a:t>Economic Factors</a:t>
            </a:r>
            <a:endParaRPr sz="1100"/>
          </a:p>
          <a:p>
            <a:pPr indent="-215900" lvl="0" marL="215900" marR="0" rtl="0" algn="l">
              <a:lnSpc>
                <a:spcPct val="100000"/>
              </a:lnSpc>
              <a:spcBef>
                <a:spcPts val="0"/>
              </a:spcBef>
              <a:spcAft>
                <a:spcPts val="0"/>
              </a:spcAft>
              <a:buClr>
                <a:schemeClr val="dk1"/>
              </a:buClr>
              <a:buSzPts val="800"/>
              <a:buFont typeface="Arial"/>
              <a:buChar char="•"/>
            </a:pPr>
            <a:r>
              <a:rPr b="0" i="0" lang="en" sz="1200" u="none" cap="none" strike="noStrike">
                <a:solidFill>
                  <a:srgbClr val="000000"/>
                </a:solidFill>
                <a:latin typeface="Times New Roman"/>
                <a:ea typeface="Times New Roman"/>
                <a:cs typeface="Times New Roman"/>
                <a:sym typeface="Times New Roman"/>
              </a:rPr>
              <a:t>Climate Change Complexity</a:t>
            </a:r>
            <a:endParaRPr b="0" i="0" sz="1200" u="none" cap="none" strike="noStrike">
              <a:solidFill>
                <a:schemeClr val="dk1"/>
              </a:solidFill>
              <a:latin typeface="Times New Roman"/>
              <a:ea typeface="Times New Roman"/>
              <a:cs typeface="Times New Roman"/>
              <a:sym typeface="Times New Roman"/>
            </a:endParaRPr>
          </a:p>
        </p:txBody>
      </p:sp>
      <p:sp>
        <p:nvSpPr>
          <p:cNvPr id="147" name="Google Shape;147;p27"/>
          <p:cNvSpPr txBox="1"/>
          <p:nvPr/>
        </p:nvSpPr>
        <p:spPr>
          <a:xfrm>
            <a:off x="601069" y="3631995"/>
            <a:ext cx="2709690" cy="623248"/>
          </a:xfrm>
          <a:prstGeom prst="rect">
            <a:avLst/>
          </a:prstGeom>
          <a:noFill/>
          <a:ln>
            <a:noFill/>
          </a:ln>
        </p:spPr>
        <p:txBody>
          <a:bodyPr anchorCtr="0" anchor="t" bIns="34275" lIns="68575" spcFirstLastPara="1" rIns="68575" wrap="square" tIns="34275">
            <a:spAutoFit/>
          </a:bodyPr>
          <a:lstStyle/>
          <a:p>
            <a:pPr indent="-215900" lvl="0" marL="2159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Times New Roman"/>
                <a:ea typeface="Times New Roman"/>
                <a:cs typeface="Times New Roman"/>
                <a:sym typeface="Times New Roman"/>
              </a:rPr>
              <a:t>Policy Alignment</a:t>
            </a:r>
            <a:endParaRPr sz="1100"/>
          </a:p>
          <a:p>
            <a:pPr indent="-215900" lvl="0" marL="2159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Times New Roman"/>
                <a:ea typeface="Times New Roman"/>
                <a:cs typeface="Times New Roman"/>
                <a:sym typeface="Times New Roman"/>
              </a:rPr>
              <a:t>Technological Advances</a:t>
            </a:r>
            <a:endParaRPr sz="1100"/>
          </a:p>
          <a:p>
            <a:pPr indent="-215900" lvl="0" marL="2159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Times New Roman"/>
                <a:ea typeface="Times New Roman"/>
                <a:cs typeface="Times New Roman"/>
                <a:sym typeface="Times New Roman"/>
              </a:rPr>
              <a:t>Climate Finance</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nvSpPr>
        <p:spPr>
          <a:xfrm>
            <a:off x="244445" y="225884"/>
            <a:ext cx="5647800" cy="438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lang="en" sz="2400">
                <a:solidFill>
                  <a:srgbClr val="46B0FA"/>
                </a:solidFill>
              </a:rPr>
              <a:t>9</a:t>
            </a:r>
            <a:r>
              <a:rPr b="1" i="0" lang="en" sz="2400" u="none" cap="none" strike="noStrike">
                <a:solidFill>
                  <a:srgbClr val="46B0FA"/>
                </a:solidFill>
                <a:latin typeface="Arial"/>
                <a:ea typeface="Arial"/>
                <a:cs typeface="Arial"/>
                <a:sym typeface="Arial"/>
              </a:rPr>
              <a:t>. </a:t>
            </a:r>
            <a:r>
              <a:rPr b="1" lang="en" sz="2400">
                <a:solidFill>
                  <a:srgbClr val="46B0FA"/>
                </a:solidFill>
              </a:rPr>
              <a:t>Implementation</a:t>
            </a:r>
            <a:endParaRPr b="1" i="0" sz="2400" u="none" cap="none" strike="noStrike">
              <a:solidFill>
                <a:srgbClr val="46B0FA"/>
              </a:solidFill>
              <a:latin typeface="Arial"/>
              <a:ea typeface="Arial"/>
              <a:cs typeface="Arial"/>
              <a:sym typeface="Arial"/>
            </a:endParaRPr>
          </a:p>
        </p:txBody>
      </p:sp>
      <p:sp>
        <p:nvSpPr>
          <p:cNvPr id="157" name="Google Shape;157;p29"/>
          <p:cNvSpPr txBox="1"/>
          <p:nvPr/>
        </p:nvSpPr>
        <p:spPr>
          <a:xfrm>
            <a:off x="422681" y="1167149"/>
            <a:ext cx="7716300" cy="315600"/>
          </a:xfrm>
          <a:prstGeom prst="rect">
            <a:avLst/>
          </a:prstGeom>
          <a:noFill/>
          <a:ln>
            <a:noFill/>
          </a:ln>
        </p:spPr>
        <p:txBody>
          <a:bodyPr anchorCtr="0" anchor="t" bIns="34275" lIns="68575" spcFirstLastPara="1" rIns="68575" wrap="square" tIns="34275">
            <a:spAutoFit/>
          </a:bodyPr>
          <a:lstStyle/>
          <a:p>
            <a:pPr indent="0" lvl="0" marL="457200" marR="0" rtl="0" algn="just">
              <a:lnSpc>
                <a:spcPct val="150000"/>
              </a:lnSpc>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pic>
        <p:nvPicPr>
          <p:cNvPr id="158" name="Google Shape;158;p29"/>
          <p:cNvPicPr preferRelativeResize="0"/>
          <p:nvPr/>
        </p:nvPicPr>
        <p:blipFill rotWithShape="1">
          <a:blip r:embed="rId3">
            <a:alphaModFix/>
          </a:blip>
          <a:srcRect b="26358" l="51268" r="9279" t="18462"/>
          <a:stretch/>
        </p:blipFill>
        <p:spPr>
          <a:xfrm>
            <a:off x="2468588" y="916938"/>
            <a:ext cx="4206820" cy="3309624"/>
          </a:xfrm>
          <a:prstGeom prst="rect">
            <a:avLst/>
          </a:prstGeom>
          <a:noFill/>
          <a:ln>
            <a:noFill/>
          </a:ln>
        </p:spPr>
      </p:pic>
      <p:sp>
        <p:nvSpPr>
          <p:cNvPr id="159" name="Google Shape;159;p29"/>
          <p:cNvSpPr txBox="1"/>
          <p:nvPr/>
        </p:nvSpPr>
        <p:spPr>
          <a:xfrm>
            <a:off x="2979000" y="4320525"/>
            <a:ext cx="3604500" cy="4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Figure 1.  Carbon Emissions Overview across states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0"/>
          <p:cNvPicPr preferRelativeResize="0"/>
          <p:nvPr/>
        </p:nvPicPr>
        <p:blipFill rotWithShape="1">
          <a:blip r:embed="rId3">
            <a:alphaModFix/>
          </a:blip>
          <a:srcRect b="23739" l="53229" r="11668" t="15344"/>
          <a:stretch/>
        </p:blipFill>
        <p:spPr>
          <a:xfrm>
            <a:off x="2733337" y="776963"/>
            <a:ext cx="3677324" cy="3589576"/>
          </a:xfrm>
          <a:prstGeom prst="rect">
            <a:avLst/>
          </a:prstGeom>
          <a:noFill/>
          <a:ln>
            <a:noFill/>
          </a:ln>
        </p:spPr>
      </p:pic>
      <p:sp>
        <p:nvSpPr>
          <p:cNvPr id="165" name="Google Shape;165;p30"/>
          <p:cNvSpPr txBox="1"/>
          <p:nvPr/>
        </p:nvSpPr>
        <p:spPr>
          <a:xfrm>
            <a:off x="3288800" y="4366550"/>
            <a:ext cx="32427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Figure 2. Rolling mean and Standard Deviation</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1"/>
          <p:cNvPicPr preferRelativeResize="0"/>
          <p:nvPr/>
        </p:nvPicPr>
        <p:blipFill rotWithShape="1">
          <a:blip r:embed="rId3">
            <a:alphaModFix/>
          </a:blip>
          <a:srcRect b="20774" l="48022" r="14664" t="15344"/>
          <a:stretch/>
        </p:blipFill>
        <p:spPr>
          <a:xfrm>
            <a:off x="2689539" y="759000"/>
            <a:ext cx="3764924" cy="3625499"/>
          </a:xfrm>
          <a:prstGeom prst="rect">
            <a:avLst/>
          </a:prstGeom>
          <a:noFill/>
          <a:ln>
            <a:noFill/>
          </a:ln>
        </p:spPr>
      </p:pic>
      <p:sp>
        <p:nvSpPr>
          <p:cNvPr id="171" name="Google Shape;171;p31"/>
          <p:cNvSpPr txBox="1"/>
          <p:nvPr/>
        </p:nvSpPr>
        <p:spPr>
          <a:xfrm>
            <a:off x="2595313" y="4384500"/>
            <a:ext cx="3953400" cy="36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Figure 3. Rolling Mean &amp; Standard Deviation of Logged data</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2"/>
          <p:cNvPicPr preferRelativeResize="0"/>
          <p:nvPr/>
        </p:nvPicPr>
        <p:blipFill rotWithShape="1">
          <a:blip r:embed="rId3">
            <a:alphaModFix/>
          </a:blip>
          <a:srcRect b="21310" l="47680" r="14351" t="15788"/>
          <a:stretch/>
        </p:blipFill>
        <p:spPr>
          <a:xfrm>
            <a:off x="2670175" y="844688"/>
            <a:ext cx="3803652" cy="3454126"/>
          </a:xfrm>
          <a:prstGeom prst="rect">
            <a:avLst/>
          </a:prstGeom>
          <a:noFill/>
          <a:ln>
            <a:noFill/>
          </a:ln>
        </p:spPr>
      </p:pic>
      <p:sp>
        <p:nvSpPr>
          <p:cNvPr id="177" name="Google Shape;177;p32"/>
          <p:cNvSpPr txBox="1"/>
          <p:nvPr/>
        </p:nvSpPr>
        <p:spPr>
          <a:xfrm>
            <a:off x="3055625" y="4558825"/>
            <a:ext cx="34758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Figure 4. Logged CO2 per capita minus rolling mean</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3"/>
          <p:cNvPicPr preferRelativeResize="0"/>
          <p:nvPr/>
        </p:nvPicPr>
        <p:blipFill rotWithShape="1">
          <a:blip r:embed="rId3">
            <a:alphaModFix/>
          </a:blip>
          <a:srcRect b="26555" l="44387" r="10875" t="20216"/>
          <a:stretch/>
        </p:blipFill>
        <p:spPr>
          <a:xfrm>
            <a:off x="2406937" y="1122789"/>
            <a:ext cx="4330124" cy="2897926"/>
          </a:xfrm>
          <a:prstGeom prst="rect">
            <a:avLst/>
          </a:prstGeom>
          <a:noFill/>
          <a:ln>
            <a:noFill/>
          </a:ln>
        </p:spPr>
      </p:pic>
      <p:sp>
        <p:nvSpPr>
          <p:cNvPr id="183" name="Google Shape;183;p33"/>
          <p:cNvSpPr txBox="1"/>
          <p:nvPr/>
        </p:nvSpPr>
        <p:spPr>
          <a:xfrm>
            <a:off x="3691350" y="4350550"/>
            <a:ext cx="17613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Figure 5. </a:t>
            </a:r>
            <a:r>
              <a:rPr lang="en" sz="1200">
                <a:solidFill>
                  <a:schemeClr val="dk1"/>
                </a:solidFill>
                <a:latin typeface="Times New Roman"/>
                <a:ea typeface="Times New Roman"/>
                <a:cs typeface="Times New Roman"/>
                <a:sym typeface="Times New Roman"/>
              </a:rPr>
              <a:t>Autocorrelation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4"/>
          <p:cNvPicPr preferRelativeResize="0"/>
          <p:nvPr/>
        </p:nvPicPr>
        <p:blipFill rotWithShape="1">
          <a:blip r:embed="rId3">
            <a:alphaModFix/>
          </a:blip>
          <a:srcRect b="25632" l="44641" r="10793" t="20676"/>
          <a:stretch/>
        </p:blipFill>
        <p:spPr>
          <a:xfrm>
            <a:off x="2287300" y="1023488"/>
            <a:ext cx="4569400" cy="3096524"/>
          </a:xfrm>
          <a:prstGeom prst="rect">
            <a:avLst/>
          </a:prstGeom>
          <a:noFill/>
          <a:ln>
            <a:noFill/>
          </a:ln>
        </p:spPr>
      </p:pic>
      <p:sp>
        <p:nvSpPr>
          <p:cNvPr id="189" name="Google Shape;189;p34"/>
          <p:cNvSpPr txBox="1"/>
          <p:nvPr/>
        </p:nvSpPr>
        <p:spPr>
          <a:xfrm>
            <a:off x="3440250" y="4403125"/>
            <a:ext cx="2263500" cy="3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Figure 6. Partial Autocorrelation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nvSpPr>
        <p:spPr>
          <a:xfrm>
            <a:off x="244445" y="225884"/>
            <a:ext cx="5647800" cy="438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lang="en" sz="2400">
                <a:solidFill>
                  <a:srgbClr val="46B0FA"/>
                </a:solidFill>
              </a:rPr>
              <a:t>10</a:t>
            </a:r>
            <a:r>
              <a:rPr b="1" i="0" lang="en" sz="2400" u="none" cap="none" strike="noStrike">
                <a:solidFill>
                  <a:srgbClr val="46B0FA"/>
                </a:solidFill>
                <a:latin typeface="Arial"/>
                <a:ea typeface="Arial"/>
                <a:cs typeface="Arial"/>
                <a:sym typeface="Arial"/>
              </a:rPr>
              <a:t>. </a:t>
            </a:r>
            <a:r>
              <a:rPr b="1" lang="en" sz="2400">
                <a:solidFill>
                  <a:srgbClr val="46B0FA"/>
                </a:solidFill>
              </a:rPr>
              <a:t>Result</a:t>
            </a:r>
            <a:endParaRPr b="1" i="0" sz="2400" u="none" cap="none" strike="noStrike">
              <a:solidFill>
                <a:srgbClr val="46B0FA"/>
              </a:solidFill>
              <a:latin typeface="Arial"/>
              <a:ea typeface="Arial"/>
              <a:cs typeface="Arial"/>
              <a:sym typeface="Arial"/>
            </a:endParaRPr>
          </a:p>
        </p:txBody>
      </p:sp>
      <p:sp>
        <p:nvSpPr>
          <p:cNvPr id="195" name="Google Shape;195;p35"/>
          <p:cNvSpPr txBox="1"/>
          <p:nvPr/>
        </p:nvSpPr>
        <p:spPr>
          <a:xfrm>
            <a:off x="422681" y="1167149"/>
            <a:ext cx="7716300" cy="315600"/>
          </a:xfrm>
          <a:prstGeom prst="rect">
            <a:avLst/>
          </a:prstGeom>
          <a:noFill/>
          <a:ln>
            <a:noFill/>
          </a:ln>
        </p:spPr>
        <p:txBody>
          <a:bodyPr anchorCtr="0" anchor="t" bIns="34275" lIns="68575" spcFirstLastPara="1" rIns="68575" wrap="square" tIns="34275">
            <a:spAutoFit/>
          </a:bodyPr>
          <a:lstStyle/>
          <a:p>
            <a:pPr indent="0" lvl="0" marL="457200" marR="0" rtl="0" algn="just">
              <a:lnSpc>
                <a:spcPct val="150000"/>
              </a:lnSpc>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196" name="Google Shape;196;p35"/>
          <p:cNvSpPr txBox="1"/>
          <p:nvPr/>
        </p:nvSpPr>
        <p:spPr>
          <a:xfrm>
            <a:off x="2769738" y="4127575"/>
            <a:ext cx="3604500" cy="4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Figure 7.  CO2 Emissions vs Year</a:t>
            </a:r>
            <a:endParaRPr/>
          </a:p>
        </p:txBody>
      </p:sp>
      <p:pic>
        <p:nvPicPr>
          <p:cNvPr id="197" name="Google Shape;197;p35"/>
          <p:cNvPicPr preferRelativeResize="0"/>
          <p:nvPr/>
        </p:nvPicPr>
        <p:blipFill>
          <a:blip r:embed="rId3">
            <a:alphaModFix/>
          </a:blip>
          <a:stretch>
            <a:fillRect/>
          </a:stretch>
        </p:blipFill>
        <p:spPr>
          <a:xfrm>
            <a:off x="995262" y="1015925"/>
            <a:ext cx="7153476" cy="3111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nvSpPr>
        <p:spPr>
          <a:xfrm>
            <a:off x="244445" y="186469"/>
            <a:ext cx="5647772" cy="43858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46B0FA"/>
                </a:solidFill>
                <a:latin typeface="Arial"/>
                <a:ea typeface="Arial"/>
                <a:cs typeface="Arial"/>
                <a:sym typeface="Arial"/>
              </a:rPr>
              <a:t>Content</a:t>
            </a:r>
            <a:endParaRPr b="1" i="0" sz="2400" u="none" cap="none" strike="noStrike">
              <a:solidFill>
                <a:srgbClr val="46B0FA"/>
              </a:solidFill>
              <a:latin typeface="Arial"/>
              <a:ea typeface="Arial"/>
              <a:cs typeface="Arial"/>
              <a:sym typeface="Arial"/>
            </a:endParaRPr>
          </a:p>
        </p:txBody>
      </p:sp>
      <p:sp>
        <p:nvSpPr>
          <p:cNvPr id="80" name="Google Shape;80;p18"/>
          <p:cNvSpPr txBox="1"/>
          <p:nvPr/>
        </p:nvSpPr>
        <p:spPr>
          <a:xfrm>
            <a:off x="415739" y="1131947"/>
            <a:ext cx="3487800" cy="3747900"/>
          </a:xfrm>
          <a:prstGeom prst="rect">
            <a:avLst/>
          </a:prstGeom>
          <a:noFill/>
          <a:ln>
            <a:noFill/>
          </a:ln>
        </p:spPr>
        <p:txBody>
          <a:bodyPr anchorCtr="0" anchor="t" bIns="34275" lIns="68575" spcFirstLastPara="1" rIns="68575" wrap="square" tIns="34275">
            <a:spAutoFit/>
          </a:bodyPr>
          <a:lstStyle/>
          <a:p>
            <a:pPr indent="-336550" lvl="0" marL="342900" marR="0" rtl="0" algn="l">
              <a:lnSpc>
                <a:spcPct val="150000"/>
              </a:lnSpc>
              <a:spcBef>
                <a:spcPts val="0"/>
              </a:spcBef>
              <a:spcAft>
                <a:spcPts val="0"/>
              </a:spcAft>
              <a:buClr>
                <a:schemeClr val="dk1"/>
              </a:buClr>
              <a:buSzPts val="1500"/>
              <a:buFont typeface="Calibri"/>
              <a:buAutoNum type="arabicPeriod"/>
            </a:pPr>
            <a:r>
              <a:rPr b="0" i="0" lang="en" sz="1500" u="none" cap="none" strike="noStrike">
                <a:solidFill>
                  <a:schemeClr val="dk1"/>
                </a:solidFill>
                <a:latin typeface="Arial"/>
                <a:ea typeface="Arial"/>
                <a:cs typeface="Arial"/>
                <a:sym typeface="Arial"/>
              </a:rPr>
              <a:t>Introduction</a:t>
            </a:r>
            <a:endParaRPr b="0" i="0" sz="1100" u="none" cap="none" strike="noStrike">
              <a:solidFill>
                <a:srgbClr val="000000"/>
              </a:solidFill>
              <a:latin typeface="Arial"/>
              <a:ea typeface="Arial"/>
              <a:cs typeface="Arial"/>
              <a:sym typeface="Arial"/>
            </a:endParaRPr>
          </a:p>
          <a:p>
            <a:pPr indent="-336550" lvl="0" marL="342900" marR="0" rtl="0" algn="l">
              <a:lnSpc>
                <a:spcPct val="150000"/>
              </a:lnSpc>
              <a:spcBef>
                <a:spcPts val="0"/>
              </a:spcBef>
              <a:spcAft>
                <a:spcPts val="0"/>
              </a:spcAft>
              <a:buClr>
                <a:schemeClr val="dk1"/>
              </a:buClr>
              <a:buSzPts val="1500"/>
              <a:buFont typeface="Calibri"/>
              <a:buAutoNum type="arabicPeriod"/>
            </a:pPr>
            <a:r>
              <a:rPr b="0" i="0" lang="en" sz="1500" u="none" cap="none" strike="noStrike">
                <a:solidFill>
                  <a:schemeClr val="dk1"/>
                </a:solidFill>
                <a:latin typeface="Arial"/>
                <a:ea typeface="Arial"/>
                <a:cs typeface="Arial"/>
                <a:sym typeface="Arial"/>
              </a:rPr>
              <a:t>Problem Statement</a:t>
            </a:r>
            <a:endParaRPr b="0" i="0" sz="1100" u="none" cap="none" strike="noStrike">
              <a:solidFill>
                <a:srgbClr val="000000"/>
              </a:solidFill>
              <a:latin typeface="Arial"/>
              <a:ea typeface="Arial"/>
              <a:cs typeface="Arial"/>
              <a:sym typeface="Arial"/>
            </a:endParaRPr>
          </a:p>
          <a:p>
            <a:pPr indent="-336550" lvl="0" marL="342900" marR="0" rtl="0" algn="l">
              <a:lnSpc>
                <a:spcPct val="150000"/>
              </a:lnSpc>
              <a:spcBef>
                <a:spcPts val="0"/>
              </a:spcBef>
              <a:spcAft>
                <a:spcPts val="0"/>
              </a:spcAft>
              <a:buClr>
                <a:schemeClr val="dk1"/>
              </a:buClr>
              <a:buSzPts val="1500"/>
              <a:buFont typeface="Calibri"/>
              <a:buAutoNum type="arabicPeriod"/>
            </a:pPr>
            <a:r>
              <a:rPr b="0" i="0" lang="en" sz="1500" u="none" cap="none" strike="noStrike">
                <a:solidFill>
                  <a:schemeClr val="dk1"/>
                </a:solidFill>
                <a:latin typeface="Arial"/>
                <a:ea typeface="Arial"/>
                <a:cs typeface="Arial"/>
                <a:sym typeface="Arial"/>
              </a:rPr>
              <a:t>Motivation</a:t>
            </a:r>
            <a:endParaRPr b="0" i="0" sz="1100" u="none" cap="none" strike="noStrike">
              <a:solidFill>
                <a:srgbClr val="000000"/>
              </a:solidFill>
              <a:latin typeface="Arial"/>
              <a:ea typeface="Arial"/>
              <a:cs typeface="Arial"/>
              <a:sym typeface="Arial"/>
            </a:endParaRPr>
          </a:p>
          <a:p>
            <a:pPr indent="-336550" lvl="0" marL="342900" marR="0" rtl="0" algn="l">
              <a:lnSpc>
                <a:spcPct val="150000"/>
              </a:lnSpc>
              <a:spcBef>
                <a:spcPts val="0"/>
              </a:spcBef>
              <a:spcAft>
                <a:spcPts val="0"/>
              </a:spcAft>
              <a:buClr>
                <a:schemeClr val="dk1"/>
              </a:buClr>
              <a:buSzPts val="1500"/>
              <a:buFont typeface="Calibri"/>
              <a:buAutoNum type="arabicPeriod"/>
            </a:pPr>
            <a:r>
              <a:rPr b="0" i="0" lang="en" sz="1500" u="none" cap="none" strike="noStrike">
                <a:solidFill>
                  <a:schemeClr val="dk1"/>
                </a:solidFill>
                <a:latin typeface="Arial"/>
                <a:ea typeface="Arial"/>
                <a:cs typeface="Arial"/>
                <a:sym typeface="Arial"/>
              </a:rPr>
              <a:t>Objectives</a:t>
            </a:r>
            <a:endParaRPr b="0" i="0" sz="1100" u="none" cap="none" strike="noStrike">
              <a:solidFill>
                <a:srgbClr val="000000"/>
              </a:solidFill>
              <a:latin typeface="Arial"/>
              <a:ea typeface="Arial"/>
              <a:cs typeface="Arial"/>
              <a:sym typeface="Arial"/>
            </a:endParaRPr>
          </a:p>
          <a:p>
            <a:pPr indent="-336550" lvl="0" marL="342900" marR="0" rtl="0" algn="l">
              <a:lnSpc>
                <a:spcPct val="150000"/>
              </a:lnSpc>
              <a:spcBef>
                <a:spcPts val="0"/>
              </a:spcBef>
              <a:spcAft>
                <a:spcPts val="0"/>
              </a:spcAft>
              <a:buClr>
                <a:schemeClr val="dk1"/>
              </a:buClr>
              <a:buSzPts val="1500"/>
              <a:buFont typeface="Calibri"/>
              <a:buAutoNum type="arabicPeriod"/>
            </a:pPr>
            <a:r>
              <a:rPr b="0" i="0" lang="en" sz="1500" u="none" cap="none" strike="noStrike">
                <a:solidFill>
                  <a:schemeClr val="dk1"/>
                </a:solidFill>
                <a:latin typeface="Arial"/>
                <a:ea typeface="Arial"/>
                <a:cs typeface="Arial"/>
                <a:sym typeface="Arial"/>
              </a:rPr>
              <a:t>Tech Stack</a:t>
            </a:r>
            <a:endParaRPr b="0" i="0" sz="1100" u="none" cap="none" strike="noStrike">
              <a:solidFill>
                <a:srgbClr val="000000"/>
              </a:solidFill>
              <a:latin typeface="Arial"/>
              <a:ea typeface="Arial"/>
              <a:cs typeface="Arial"/>
              <a:sym typeface="Arial"/>
            </a:endParaRPr>
          </a:p>
          <a:p>
            <a:pPr indent="-336550" lvl="0" marL="342900" marR="0" rtl="0" algn="l">
              <a:lnSpc>
                <a:spcPct val="150000"/>
              </a:lnSpc>
              <a:spcBef>
                <a:spcPts val="0"/>
              </a:spcBef>
              <a:spcAft>
                <a:spcPts val="0"/>
              </a:spcAft>
              <a:buClr>
                <a:schemeClr val="dk1"/>
              </a:buClr>
              <a:buSzPts val="1500"/>
              <a:buFont typeface="Calibri"/>
              <a:buAutoNum type="arabicPeriod"/>
            </a:pPr>
            <a:r>
              <a:rPr b="0" i="0" lang="en" sz="1500" u="none" cap="none" strike="noStrike">
                <a:solidFill>
                  <a:schemeClr val="dk1"/>
                </a:solidFill>
                <a:latin typeface="Arial"/>
                <a:ea typeface="Arial"/>
                <a:cs typeface="Arial"/>
                <a:sym typeface="Arial"/>
              </a:rPr>
              <a:t>Methodology</a:t>
            </a:r>
            <a:endParaRPr b="0" i="0" sz="1100" u="none" cap="none" strike="noStrike">
              <a:solidFill>
                <a:srgbClr val="000000"/>
              </a:solidFill>
              <a:latin typeface="Arial"/>
              <a:ea typeface="Arial"/>
              <a:cs typeface="Arial"/>
              <a:sym typeface="Arial"/>
            </a:endParaRPr>
          </a:p>
          <a:p>
            <a:pPr indent="-336550" lvl="0" marL="342900" marR="0" rtl="0" algn="l">
              <a:lnSpc>
                <a:spcPct val="150000"/>
              </a:lnSpc>
              <a:spcBef>
                <a:spcPts val="0"/>
              </a:spcBef>
              <a:spcAft>
                <a:spcPts val="0"/>
              </a:spcAft>
              <a:buClr>
                <a:schemeClr val="dk1"/>
              </a:buClr>
              <a:buSzPts val="1500"/>
              <a:buFont typeface="Calibri"/>
              <a:buAutoNum type="arabicPeriod"/>
            </a:pPr>
            <a:r>
              <a:rPr b="0" i="0" lang="en" sz="1500" u="none" cap="none" strike="noStrike">
                <a:solidFill>
                  <a:schemeClr val="dk1"/>
                </a:solidFill>
                <a:latin typeface="Arial"/>
                <a:ea typeface="Arial"/>
                <a:cs typeface="Arial"/>
                <a:sym typeface="Arial"/>
              </a:rPr>
              <a:t>PERT Chart</a:t>
            </a:r>
            <a:endParaRPr b="0" i="0" sz="1100" u="none" cap="none" strike="noStrike">
              <a:solidFill>
                <a:srgbClr val="000000"/>
              </a:solidFill>
              <a:latin typeface="Arial"/>
              <a:ea typeface="Arial"/>
              <a:cs typeface="Arial"/>
              <a:sym typeface="Arial"/>
            </a:endParaRPr>
          </a:p>
          <a:p>
            <a:pPr indent="-336550" lvl="0" marL="342900" marR="0" rtl="0" algn="l">
              <a:lnSpc>
                <a:spcPct val="150000"/>
              </a:lnSpc>
              <a:spcBef>
                <a:spcPts val="0"/>
              </a:spcBef>
              <a:spcAft>
                <a:spcPts val="0"/>
              </a:spcAft>
              <a:buClr>
                <a:schemeClr val="dk1"/>
              </a:buClr>
              <a:buSzPts val="1500"/>
              <a:buFont typeface="Calibri"/>
              <a:buAutoNum type="arabicPeriod"/>
            </a:pPr>
            <a:r>
              <a:rPr b="0" i="0" lang="en" sz="1500" u="none" cap="none" strike="noStrike">
                <a:solidFill>
                  <a:schemeClr val="dk1"/>
                </a:solidFill>
                <a:latin typeface="Arial"/>
                <a:ea typeface="Arial"/>
                <a:cs typeface="Arial"/>
                <a:sym typeface="Arial"/>
              </a:rPr>
              <a:t>Swot Analysis</a:t>
            </a:r>
            <a:endParaRPr b="0" i="0" sz="1500" u="none" cap="none" strike="noStrike">
              <a:solidFill>
                <a:schemeClr val="dk1"/>
              </a:solidFill>
              <a:latin typeface="Arial"/>
              <a:ea typeface="Arial"/>
              <a:cs typeface="Arial"/>
              <a:sym typeface="Arial"/>
            </a:endParaRPr>
          </a:p>
          <a:p>
            <a:pPr indent="-336550" lvl="0" marL="342900" marR="0" rtl="0" algn="l">
              <a:lnSpc>
                <a:spcPct val="150000"/>
              </a:lnSpc>
              <a:spcBef>
                <a:spcPts val="0"/>
              </a:spcBef>
              <a:spcAft>
                <a:spcPts val="0"/>
              </a:spcAft>
              <a:buClr>
                <a:schemeClr val="dk1"/>
              </a:buClr>
              <a:buSzPts val="1500"/>
              <a:buAutoNum type="arabicPeriod"/>
            </a:pPr>
            <a:r>
              <a:rPr lang="en" sz="1500">
                <a:solidFill>
                  <a:schemeClr val="dk1"/>
                </a:solidFill>
              </a:rPr>
              <a:t>Implementation</a:t>
            </a:r>
            <a:endParaRPr sz="1500">
              <a:solidFill>
                <a:schemeClr val="dk1"/>
              </a:solidFill>
            </a:endParaRPr>
          </a:p>
          <a:p>
            <a:pPr indent="-336550" lvl="0" marL="342900" marR="0" rtl="0" algn="l">
              <a:lnSpc>
                <a:spcPct val="150000"/>
              </a:lnSpc>
              <a:spcBef>
                <a:spcPts val="0"/>
              </a:spcBef>
              <a:spcAft>
                <a:spcPts val="0"/>
              </a:spcAft>
              <a:buClr>
                <a:schemeClr val="dk1"/>
              </a:buClr>
              <a:buSzPts val="1500"/>
              <a:buFont typeface="Calibri"/>
              <a:buAutoNum type="arabicPeriod"/>
            </a:pPr>
            <a:r>
              <a:rPr b="0" i="0" lang="en" sz="1500" u="none" cap="none" strike="noStrike">
                <a:solidFill>
                  <a:schemeClr val="dk1"/>
                </a:solidFill>
                <a:latin typeface="Arial"/>
                <a:ea typeface="Arial"/>
                <a:cs typeface="Arial"/>
                <a:sym typeface="Arial"/>
              </a:rPr>
              <a:t>References </a:t>
            </a:r>
            <a:endParaRPr b="0" i="0" sz="11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nvSpPr>
        <p:spPr>
          <a:xfrm>
            <a:off x="244445" y="186469"/>
            <a:ext cx="5647800" cy="438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lang="en" sz="2400">
                <a:solidFill>
                  <a:srgbClr val="46B0FA"/>
                </a:solidFill>
              </a:rPr>
              <a:t>10</a:t>
            </a:r>
            <a:r>
              <a:rPr b="1" i="0" lang="en" sz="2400" u="none" cap="none" strike="noStrike">
                <a:solidFill>
                  <a:srgbClr val="46B0FA"/>
                </a:solidFill>
                <a:latin typeface="Arial"/>
                <a:ea typeface="Arial"/>
                <a:cs typeface="Arial"/>
                <a:sym typeface="Arial"/>
              </a:rPr>
              <a:t>. References</a:t>
            </a:r>
            <a:endParaRPr b="0" i="0" sz="1100" u="none" cap="none" strike="noStrike">
              <a:solidFill>
                <a:srgbClr val="000000"/>
              </a:solidFill>
              <a:latin typeface="Arial"/>
              <a:ea typeface="Arial"/>
              <a:cs typeface="Arial"/>
              <a:sym typeface="Arial"/>
            </a:endParaRPr>
          </a:p>
        </p:txBody>
      </p:sp>
      <p:sp>
        <p:nvSpPr>
          <p:cNvPr id="203" name="Google Shape;203;p36"/>
          <p:cNvSpPr txBox="1"/>
          <p:nvPr/>
        </p:nvSpPr>
        <p:spPr>
          <a:xfrm>
            <a:off x="237375" y="755871"/>
            <a:ext cx="8827200" cy="2562209"/>
          </a:xfrm>
          <a:prstGeom prst="rect">
            <a:avLst/>
          </a:prstGeom>
          <a:noFill/>
          <a:ln>
            <a:noFill/>
          </a:ln>
        </p:spPr>
        <p:txBody>
          <a:bodyPr anchorCtr="0" anchor="t" bIns="34275" lIns="68575" spcFirstLastPara="1" rIns="68575" wrap="square" tIns="34275">
            <a:spAutoFit/>
          </a:bodyPr>
          <a:lstStyle/>
          <a:p>
            <a:pPr indent="-254000" lvl="0" marL="2540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Times New Roman"/>
                <a:ea typeface="Times New Roman"/>
                <a:cs typeface="Times New Roman"/>
                <a:sym typeface="Times New Roman"/>
              </a:rPr>
              <a:t>IPCC AR5 (2013): Chapter 9 provides an overview of climate models and their Performance: </a:t>
            </a:r>
            <a:r>
              <a:rPr b="0" i="0" lang="en" sz="1400" u="sng" cap="none" strike="noStrike">
                <a:solidFill>
                  <a:schemeClr val="hlink"/>
                </a:solidFill>
                <a:latin typeface="Times New Roman"/>
                <a:ea typeface="Times New Roman"/>
                <a:cs typeface="Times New Roman"/>
                <a:sym typeface="Times New Roman"/>
                <a:hlinkClick r:id="rId3"/>
              </a:rPr>
              <a:t>https://www.ipcc.ch/report/ar5/wg1/</a:t>
            </a:r>
            <a:endParaRPr b="0" i="0" sz="1800" u="sng" cap="none" strike="noStrike">
              <a:solidFill>
                <a:srgbClr val="1155CC"/>
              </a:solidFill>
              <a:latin typeface="Times New Roman"/>
              <a:ea typeface="Times New Roman"/>
              <a:cs typeface="Times New Roman"/>
              <a:sym typeface="Times New Roman"/>
            </a:endParaRPr>
          </a:p>
          <a:p>
            <a:pPr indent="-139700" lvl="0" marL="254000" marR="0" rtl="0" algn="just">
              <a:lnSpc>
                <a:spcPct val="100000"/>
              </a:lnSpc>
              <a:spcBef>
                <a:spcPts val="0"/>
              </a:spcBef>
              <a:spcAft>
                <a:spcPts val="0"/>
              </a:spcAft>
              <a:buClr>
                <a:srgbClr val="000000"/>
              </a:buClr>
              <a:buSzPts val="1800"/>
              <a:buFont typeface="Arial"/>
              <a:buNone/>
            </a:pPr>
            <a:r>
              <a:t/>
            </a:r>
            <a:endParaRPr b="0" i="0" sz="1800" u="sng" cap="none" strike="noStrike">
              <a:solidFill>
                <a:srgbClr val="1155CC"/>
              </a:solidFill>
              <a:latin typeface="Times New Roman"/>
              <a:ea typeface="Times New Roman"/>
              <a:cs typeface="Times New Roman"/>
              <a:sym typeface="Times New Roman"/>
            </a:endParaRPr>
          </a:p>
          <a:p>
            <a:pPr indent="-254000" lvl="0" marL="2540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Times New Roman"/>
                <a:ea typeface="Times New Roman"/>
                <a:cs typeface="Times New Roman"/>
                <a:sym typeface="Times New Roman"/>
              </a:rPr>
              <a:t>CESM (Community Earth System Model): A widely used ESM developed by the National Center for Atmospheric Research (NCAR). Website:</a:t>
            </a:r>
            <a:r>
              <a:rPr b="0" i="0" lang="en" sz="1400" u="sng" cap="none" strike="noStrike">
                <a:solidFill>
                  <a:schemeClr val="hlink"/>
                </a:solidFill>
                <a:latin typeface="Times New Roman"/>
                <a:ea typeface="Times New Roman"/>
                <a:cs typeface="Times New Roman"/>
                <a:sym typeface="Times New Roman"/>
                <a:hlinkClick r:id="rId4"/>
              </a:rPr>
              <a:t> http://www.cesm.ucar.edu/</a:t>
            </a:r>
            <a:endParaRPr b="0" i="0" sz="1800" u="sng" cap="none" strike="noStrike">
              <a:solidFill>
                <a:srgbClr val="1155CC"/>
              </a:solidFill>
              <a:latin typeface="Times New Roman"/>
              <a:ea typeface="Times New Roman"/>
              <a:cs typeface="Times New Roman"/>
              <a:sym typeface="Times New Roman"/>
            </a:endParaRPr>
          </a:p>
          <a:p>
            <a:pPr indent="-139700" lvl="0" marL="254000" marR="0" rtl="0" algn="just">
              <a:lnSpc>
                <a:spcPct val="100000"/>
              </a:lnSpc>
              <a:spcBef>
                <a:spcPts val="0"/>
              </a:spcBef>
              <a:spcAft>
                <a:spcPts val="0"/>
              </a:spcAft>
              <a:buClr>
                <a:srgbClr val="000000"/>
              </a:buClr>
              <a:buSzPts val="1800"/>
              <a:buFont typeface="Arial"/>
              <a:buNone/>
            </a:pPr>
            <a:r>
              <a:t/>
            </a:r>
            <a:endParaRPr b="0" i="0" sz="1800" u="sng" cap="none" strike="noStrike">
              <a:solidFill>
                <a:srgbClr val="1155CC"/>
              </a:solidFill>
              <a:latin typeface="Times New Roman"/>
              <a:ea typeface="Times New Roman"/>
              <a:cs typeface="Times New Roman"/>
              <a:sym typeface="Times New Roman"/>
            </a:endParaRPr>
          </a:p>
          <a:p>
            <a:pPr indent="-254000" lvl="0" marL="2540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Times New Roman"/>
                <a:ea typeface="Times New Roman"/>
                <a:cs typeface="Times New Roman"/>
                <a:sym typeface="Times New Roman"/>
              </a:rPr>
              <a:t>PMIP (Paleoclimate Modeling Intercomparison Project): A project focused on comparing and improving paleoclimate simulations. Website: </a:t>
            </a:r>
            <a:r>
              <a:rPr b="0" i="0" lang="en" sz="1400" u="sng" cap="none" strike="noStrike">
                <a:solidFill>
                  <a:schemeClr val="hlink"/>
                </a:solidFill>
                <a:latin typeface="Times New Roman"/>
                <a:ea typeface="Times New Roman"/>
                <a:cs typeface="Times New Roman"/>
                <a:sym typeface="Times New Roman"/>
                <a:hlinkClick r:id="rId5"/>
              </a:rPr>
              <a:t>https://pmip.lsce.ipsl.fr/</a:t>
            </a:r>
            <a:endParaRPr b="0" i="0" sz="1800" u="sng" cap="none" strike="noStrike">
              <a:solidFill>
                <a:srgbClr val="1155CC"/>
              </a:solidFill>
              <a:latin typeface="Times New Roman"/>
              <a:ea typeface="Times New Roman"/>
              <a:cs typeface="Times New Roman"/>
              <a:sym typeface="Times New Roman"/>
            </a:endParaRPr>
          </a:p>
          <a:p>
            <a:pPr indent="-139700" lvl="0" marL="254000" marR="0" rtl="0" algn="just">
              <a:lnSpc>
                <a:spcPct val="100000"/>
              </a:lnSpc>
              <a:spcBef>
                <a:spcPts val="0"/>
              </a:spcBef>
              <a:spcAft>
                <a:spcPts val="0"/>
              </a:spcAft>
              <a:buClr>
                <a:srgbClr val="000000"/>
              </a:buClr>
              <a:buSzPts val="1800"/>
              <a:buFont typeface="Arial"/>
              <a:buNone/>
            </a:pPr>
            <a:r>
              <a:t/>
            </a:r>
            <a:endParaRPr b="0" i="0" sz="1800" u="sng" cap="none" strike="noStrike">
              <a:solidFill>
                <a:srgbClr val="1155CC"/>
              </a:solidFill>
              <a:latin typeface="Times New Roman"/>
              <a:ea typeface="Times New Roman"/>
              <a:cs typeface="Times New Roman"/>
              <a:sym typeface="Times New Roman"/>
            </a:endParaRPr>
          </a:p>
          <a:p>
            <a:pPr indent="-254000" lvl="0" marL="2540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Times New Roman"/>
                <a:ea typeface="Times New Roman"/>
                <a:cs typeface="Times New Roman"/>
                <a:sym typeface="Times New Roman"/>
              </a:rPr>
              <a:t>ERA5 (Fifth generation of the European Centre for Medium-Range Weather Forecasts Reanalysis): Information available at:</a:t>
            </a:r>
            <a:r>
              <a:rPr b="1" i="0" lang="en" sz="1400" u="sng" cap="none" strike="noStrike">
                <a:solidFill>
                  <a:schemeClr val="hlink"/>
                </a:solidFill>
                <a:latin typeface="Times New Roman"/>
                <a:ea typeface="Times New Roman"/>
                <a:cs typeface="Times New Roman"/>
                <a:sym typeface="Times New Roman"/>
                <a:hlinkClick r:id="rId6"/>
              </a:rPr>
              <a:t> </a:t>
            </a:r>
            <a:r>
              <a:rPr b="0" i="0" lang="en" sz="1400" u="sng" cap="none" strike="noStrike">
                <a:solidFill>
                  <a:schemeClr val="hlink"/>
                </a:solidFill>
                <a:latin typeface="Times New Roman"/>
                <a:ea typeface="Times New Roman"/>
                <a:cs typeface="Times New Roman"/>
                <a:sym typeface="Times New Roman"/>
                <a:hlinkClick r:id="rId7"/>
              </a:rPr>
              <a:t>https://www.ecmwf.int/en/forecasts/datasets/reanalysis-datasets/era5</a:t>
            </a:r>
            <a:endParaRPr b="1"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nvSpPr>
        <p:spPr>
          <a:xfrm>
            <a:off x="1421471" y="2701122"/>
            <a:ext cx="6301059" cy="900247"/>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5400"/>
              <a:buFont typeface="Arial"/>
              <a:buNone/>
            </a:pPr>
            <a:r>
              <a:rPr b="1" i="0" lang="en" sz="5400" u="none" cap="none" strike="noStrike">
                <a:solidFill>
                  <a:srgbClr val="46B0FA"/>
                </a:solidFill>
                <a:latin typeface="Arial"/>
                <a:ea typeface="Arial"/>
                <a:cs typeface="Arial"/>
                <a:sym typeface="Arial"/>
              </a:rPr>
              <a:t>Thank You</a:t>
            </a:r>
            <a:endParaRPr b="1" i="0" sz="5400" u="none" cap="none" strike="noStrike">
              <a:solidFill>
                <a:srgbClr val="46B0FA"/>
              </a:solidFill>
              <a:latin typeface="Arial"/>
              <a:ea typeface="Arial"/>
              <a:cs typeface="Arial"/>
              <a:sym typeface="Arial"/>
            </a:endParaRPr>
          </a:p>
        </p:txBody>
      </p:sp>
      <p:sp>
        <p:nvSpPr>
          <p:cNvPr id="209" name="Google Shape;209;p37"/>
          <p:cNvSpPr/>
          <p:nvPr/>
        </p:nvSpPr>
        <p:spPr>
          <a:xfrm>
            <a:off x="8001000" y="112853"/>
            <a:ext cx="1035935" cy="51218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210" name="Google Shape;210;p37"/>
          <p:cNvPicPr preferRelativeResize="0"/>
          <p:nvPr/>
        </p:nvPicPr>
        <p:blipFill rotWithShape="1">
          <a:blip r:embed="rId3">
            <a:alphaModFix/>
          </a:blip>
          <a:srcRect b="0" l="0" r="0" t="0"/>
          <a:stretch/>
        </p:blipFill>
        <p:spPr>
          <a:xfrm>
            <a:off x="2994660" y="1282490"/>
            <a:ext cx="3154680" cy="13551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nvSpPr>
        <p:spPr>
          <a:xfrm>
            <a:off x="244445" y="166875"/>
            <a:ext cx="5647772" cy="43858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46B0FA"/>
                </a:solidFill>
                <a:latin typeface="Arial"/>
                <a:ea typeface="Arial"/>
                <a:cs typeface="Arial"/>
                <a:sym typeface="Arial"/>
              </a:rPr>
              <a:t>1. Introduction</a:t>
            </a:r>
            <a:endParaRPr b="1" i="0" sz="2400" u="none" cap="none" strike="noStrike">
              <a:solidFill>
                <a:srgbClr val="46B0FA"/>
              </a:solidFill>
              <a:latin typeface="Arial"/>
              <a:ea typeface="Arial"/>
              <a:cs typeface="Arial"/>
              <a:sym typeface="Arial"/>
            </a:endParaRPr>
          </a:p>
        </p:txBody>
      </p:sp>
      <p:sp>
        <p:nvSpPr>
          <p:cNvPr id="86" name="Google Shape;86;p19"/>
          <p:cNvSpPr txBox="1"/>
          <p:nvPr/>
        </p:nvSpPr>
        <p:spPr>
          <a:xfrm>
            <a:off x="244445" y="1244043"/>
            <a:ext cx="8035875" cy="2469877"/>
          </a:xfrm>
          <a:prstGeom prst="rect">
            <a:avLst/>
          </a:prstGeom>
          <a:noFill/>
          <a:ln>
            <a:noFill/>
          </a:ln>
        </p:spPr>
        <p:txBody>
          <a:bodyPr anchorCtr="0" anchor="t" bIns="34275" lIns="68575" spcFirstLastPara="1" rIns="68575" wrap="square" tIns="34275">
            <a:spAutoFit/>
          </a:bodyPr>
          <a:lstStyle/>
          <a:p>
            <a:pPr indent="-215900" lvl="0" marL="215900" marR="0" rtl="0" algn="just">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Times New Roman"/>
                <a:ea typeface="Times New Roman"/>
                <a:cs typeface="Times New Roman"/>
                <a:sym typeface="Times New Roman"/>
              </a:rPr>
              <a:t>ECP model is an essential tool that enable scientists, policymakers, and the general public to anticipate and prepare for the complex and ever-changing patterns of weather and climate.</a:t>
            </a:r>
            <a:endParaRPr sz="1100"/>
          </a:p>
          <a:p>
            <a:pPr indent="0" lvl="0" marL="0" marR="0" rtl="0" algn="just">
              <a:lnSpc>
                <a:spcPct val="100000"/>
              </a:lnSpc>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a:p>
            <a:pPr indent="-215900" lvl="0" marL="215900" marR="0" rtl="0" algn="just">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Times New Roman"/>
                <a:ea typeface="Times New Roman"/>
                <a:cs typeface="Times New Roman"/>
                <a:sym typeface="Times New Roman"/>
              </a:rPr>
              <a:t>This ECP model offers an entry point for individuals who are not necessarily experts in climatology or meteorology but are interested in understanding and engaging with climate forecasts. This model distills the fundamental principles of meteorology and climate science into user-friendly algorithms, allowing for relatively straightforward predictions of weather patterns and broader climate trends. This model can be  particularly valuable for educational purposes, public outreach, and community-based decision-making, as they bridge the gap between complex scientific concepts and practical applications.</a:t>
            </a:r>
            <a:endParaRPr b="0" i="0" sz="1200" u="none" cap="none" strike="noStrike">
              <a:solidFill>
                <a:srgbClr val="000000"/>
              </a:solidFill>
              <a:latin typeface="Times New Roman"/>
              <a:ea typeface="Times New Roman"/>
              <a:cs typeface="Times New Roman"/>
              <a:sym typeface="Times New Roman"/>
            </a:endParaRPr>
          </a:p>
          <a:p>
            <a:pPr indent="-139700" lvl="0" marL="21590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215900" lvl="0" marL="215900" marR="0" rtl="0" algn="just">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Times New Roman"/>
                <a:ea typeface="Times New Roman"/>
                <a:cs typeface="Times New Roman"/>
                <a:sym typeface="Times New Roman"/>
              </a:rPr>
              <a:t>By focusing on essential meteorological variables and employing a simplified algorithmic approach, this model allows individuals to grasp the core mechanisms driving weather changes and anticipate shifts in broader climatic conditions. Through its straightforward methodology and intuitive outputs, the model offers a starting point for non-experts to engage with climate prediction, fostering a more climate-literate society.</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nvSpPr>
        <p:spPr>
          <a:xfrm>
            <a:off x="175865" y="186469"/>
            <a:ext cx="5647772" cy="43858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46B0FA"/>
                </a:solidFill>
                <a:latin typeface="Arial"/>
                <a:ea typeface="Arial"/>
                <a:cs typeface="Arial"/>
                <a:sym typeface="Arial"/>
              </a:rPr>
              <a:t>2. Problem Statement</a:t>
            </a:r>
            <a:endParaRPr b="0" i="0" sz="1100" u="none" cap="none" strike="noStrike">
              <a:solidFill>
                <a:srgbClr val="000000"/>
              </a:solidFill>
              <a:latin typeface="Arial"/>
              <a:ea typeface="Arial"/>
              <a:cs typeface="Arial"/>
              <a:sym typeface="Arial"/>
            </a:endParaRPr>
          </a:p>
        </p:txBody>
      </p:sp>
      <p:sp>
        <p:nvSpPr>
          <p:cNvPr id="92" name="Google Shape;92;p20"/>
          <p:cNvSpPr txBox="1"/>
          <p:nvPr/>
        </p:nvSpPr>
        <p:spPr>
          <a:xfrm>
            <a:off x="412418" y="1187604"/>
            <a:ext cx="8152800" cy="2316600"/>
          </a:xfrm>
          <a:prstGeom prst="rect">
            <a:avLst/>
          </a:prstGeom>
          <a:noFill/>
          <a:ln>
            <a:noFill/>
          </a:ln>
        </p:spPr>
        <p:txBody>
          <a:bodyPr anchorCtr="0" anchor="t" bIns="34275" lIns="68575" spcFirstLastPara="1" rIns="68575" wrap="square" tIns="34275">
            <a:spAutoFit/>
          </a:bodyPr>
          <a:lstStyle/>
          <a:p>
            <a:pPr indent="-215900" lvl="0" marL="292100" marR="0" rtl="0" algn="just">
              <a:lnSpc>
                <a:spcPct val="150000"/>
              </a:lnSpc>
              <a:spcBef>
                <a:spcPts val="0"/>
              </a:spcBef>
              <a:spcAft>
                <a:spcPts val="0"/>
              </a:spcAft>
              <a:buClr>
                <a:schemeClr val="dk1"/>
              </a:buClr>
              <a:buSzPts val="1600"/>
              <a:buFont typeface="Arial"/>
              <a:buChar char="•"/>
            </a:pPr>
            <a:r>
              <a:rPr b="0" i="0" lang="en" sz="1400" u="none" cap="none" strike="noStrike">
                <a:solidFill>
                  <a:srgbClr val="000000"/>
                </a:solidFill>
                <a:latin typeface="Times New Roman"/>
                <a:ea typeface="Times New Roman"/>
                <a:cs typeface="Times New Roman"/>
                <a:sym typeface="Times New Roman"/>
              </a:rPr>
              <a:t>We are designing and implementing an environment and climate prediction model that can accurately forecast prolonged effect of emissions affecting environment and climate. This study shall focus on the impact of Carbon emissions in the nation.</a:t>
            </a:r>
            <a:endParaRPr sz="1100"/>
          </a:p>
          <a:p>
            <a:pPr indent="0" lvl="0" marL="76200" marR="0" rtl="0" algn="just">
              <a:lnSpc>
                <a:spcPct val="15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a:p>
            <a:pPr indent="-215900" lvl="0" marL="292100" marR="0" rtl="0" algn="just">
              <a:lnSpc>
                <a:spcPct val="150000"/>
              </a:lnSpc>
              <a:spcBef>
                <a:spcPts val="0"/>
              </a:spcBef>
              <a:spcAft>
                <a:spcPts val="0"/>
              </a:spcAft>
              <a:buClr>
                <a:schemeClr val="dk1"/>
              </a:buClr>
              <a:buSzPts val="1600"/>
              <a:buFont typeface="Arial"/>
              <a:buChar char="•"/>
            </a:pPr>
            <a:r>
              <a:rPr b="0" i="0" lang="en" sz="1400" u="none" cap="none" strike="noStrike">
                <a:solidFill>
                  <a:srgbClr val="000000"/>
                </a:solidFill>
                <a:latin typeface="Times New Roman"/>
                <a:ea typeface="Times New Roman"/>
                <a:cs typeface="Times New Roman"/>
                <a:sym typeface="Times New Roman"/>
              </a:rPr>
              <a:t>This model will leverage the latest advancements in data science, machine learning, and computational methods to provide reliable predictions, aiding in better decision-making and planning across various sectors.</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nvSpPr>
        <p:spPr>
          <a:xfrm>
            <a:off x="244445" y="186469"/>
            <a:ext cx="5647772" cy="43858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46B0FA"/>
                </a:solidFill>
                <a:latin typeface="Arial"/>
                <a:ea typeface="Arial"/>
                <a:cs typeface="Arial"/>
                <a:sym typeface="Arial"/>
              </a:rPr>
              <a:t>3. Motivation</a:t>
            </a:r>
            <a:endParaRPr b="1" i="0" sz="2400" u="none" cap="none" strike="noStrike">
              <a:solidFill>
                <a:srgbClr val="46B0FA"/>
              </a:solidFill>
              <a:latin typeface="Arial"/>
              <a:ea typeface="Arial"/>
              <a:cs typeface="Arial"/>
              <a:sym typeface="Arial"/>
            </a:endParaRPr>
          </a:p>
        </p:txBody>
      </p:sp>
      <p:sp>
        <p:nvSpPr>
          <p:cNvPr id="98" name="Google Shape;98;p21"/>
          <p:cNvSpPr txBox="1"/>
          <p:nvPr/>
        </p:nvSpPr>
        <p:spPr>
          <a:xfrm>
            <a:off x="509793" y="1117583"/>
            <a:ext cx="7425600" cy="2193300"/>
          </a:xfrm>
          <a:prstGeom prst="rect">
            <a:avLst/>
          </a:prstGeom>
          <a:noFill/>
          <a:ln>
            <a:noFill/>
          </a:ln>
        </p:spPr>
        <p:txBody>
          <a:bodyPr anchorCtr="0" anchor="t" bIns="34275" lIns="68575" spcFirstLastPara="1" rIns="68575" wrap="square" tIns="34275">
            <a:spAutoFit/>
          </a:bodyPr>
          <a:lstStyle/>
          <a:p>
            <a:pPr indent="-215900" lvl="0" marL="215900" marR="0" rtl="0" algn="just">
              <a:lnSpc>
                <a:spcPct val="150000"/>
              </a:lnSpc>
              <a:spcBef>
                <a:spcPts val="0"/>
              </a:spcBef>
              <a:spcAft>
                <a:spcPts val="0"/>
              </a:spcAft>
              <a:buClr>
                <a:srgbClr val="000000"/>
              </a:buClr>
              <a:buSzPts val="1200"/>
              <a:buFont typeface="Arial"/>
              <a:buChar char="•"/>
            </a:pPr>
            <a:r>
              <a:rPr b="0" i="0" lang="en" sz="1200" u="none" cap="none" strike="noStrike">
                <a:solidFill>
                  <a:srgbClr val="000000"/>
                </a:solidFill>
                <a:latin typeface="Times New Roman"/>
                <a:ea typeface="Times New Roman"/>
                <a:cs typeface="Times New Roman"/>
                <a:sym typeface="Times New Roman"/>
              </a:rPr>
              <a:t>This project is motivated by the urgent need to understand and predict the complex interactions within Earth's climate and </a:t>
            </a:r>
            <a:r>
              <a:rPr lang="en" sz="1200">
                <a:latin typeface="Times New Roman"/>
                <a:ea typeface="Times New Roman"/>
                <a:cs typeface="Times New Roman"/>
                <a:sym typeface="Times New Roman"/>
              </a:rPr>
              <a:t>ecosystem</a:t>
            </a:r>
            <a:r>
              <a:rPr b="0" i="0" lang="en" sz="1200" u="none" cap="none" strike="noStrike">
                <a:solidFill>
                  <a:srgbClr val="000000"/>
                </a:solidFill>
                <a:latin typeface="Times New Roman"/>
                <a:ea typeface="Times New Roman"/>
                <a:cs typeface="Times New Roman"/>
                <a:sym typeface="Times New Roman"/>
              </a:rPr>
              <a:t> that is influencing quality of life in the nation.</a:t>
            </a:r>
            <a:endParaRPr sz="1100"/>
          </a:p>
          <a:p>
            <a:pPr indent="0" lvl="0" marL="0" marR="0" rtl="0" algn="just">
              <a:lnSpc>
                <a:spcPct val="150000"/>
              </a:lnSpc>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a:p>
            <a:pPr indent="-215900" lvl="0" marL="215900" marR="0" rtl="0" algn="just">
              <a:lnSpc>
                <a:spcPct val="150000"/>
              </a:lnSpc>
              <a:spcBef>
                <a:spcPts val="0"/>
              </a:spcBef>
              <a:spcAft>
                <a:spcPts val="0"/>
              </a:spcAft>
              <a:buClr>
                <a:srgbClr val="000000"/>
              </a:buClr>
              <a:buSzPts val="1200"/>
              <a:buFont typeface="Arial"/>
              <a:buChar char="•"/>
            </a:pPr>
            <a:r>
              <a:rPr b="0" i="0" lang="en" sz="1200" u="none" cap="none" strike="noStrike">
                <a:solidFill>
                  <a:srgbClr val="000000"/>
                </a:solidFill>
                <a:latin typeface="Times New Roman"/>
                <a:ea typeface="Times New Roman"/>
                <a:cs typeface="Times New Roman"/>
                <a:sym typeface="Times New Roman"/>
              </a:rPr>
              <a:t>By developing accurate models, scientists can anticipate the impacts of climate change, such as rising carbon emissions which further influences high temperatures, extreme weather events, and sea level rise. </a:t>
            </a:r>
            <a:endParaRPr sz="1100"/>
          </a:p>
          <a:p>
            <a:pPr indent="-139700" lvl="0" marL="215900" marR="0" rtl="0" algn="just">
              <a:lnSpc>
                <a:spcPct val="15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215900" lvl="0" marL="215900" marR="0" rtl="0" algn="just">
              <a:lnSpc>
                <a:spcPct val="150000"/>
              </a:lnSpc>
              <a:spcBef>
                <a:spcPts val="0"/>
              </a:spcBef>
              <a:spcAft>
                <a:spcPts val="0"/>
              </a:spcAft>
              <a:buClr>
                <a:srgbClr val="000000"/>
              </a:buClr>
              <a:buSzPts val="1200"/>
              <a:buFont typeface="Arial"/>
              <a:buChar char="•"/>
            </a:pPr>
            <a:r>
              <a:rPr b="0" i="0" lang="en" sz="1200" u="none" cap="none" strike="noStrike">
                <a:solidFill>
                  <a:srgbClr val="000000"/>
                </a:solidFill>
                <a:latin typeface="Times New Roman"/>
                <a:ea typeface="Times New Roman"/>
                <a:cs typeface="Times New Roman"/>
                <a:sym typeface="Times New Roman"/>
              </a:rPr>
              <a:t>These models inform policy decisions, aid in planning for adaptation and mitigation strategies, and contribute to a better understanding of the planet's future environmental conditions.</a:t>
            </a:r>
            <a:endParaRPr b="0" i="0" sz="1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nvSpPr>
        <p:spPr>
          <a:xfrm>
            <a:off x="244445" y="225883"/>
            <a:ext cx="5647772" cy="43858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46B0FA"/>
                </a:solidFill>
                <a:latin typeface="Arial"/>
                <a:ea typeface="Arial"/>
                <a:cs typeface="Arial"/>
                <a:sym typeface="Arial"/>
              </a:rPr>
              <a:t>4. Objectives</a:t>
            </a:r>
            <a:endParaRPr b="1" i="0" sz="2400" u="none" cap="none" strike="noStrike">
              <a:solidFill>
                <a:srgbClr val="46B0FA"/>
              </a:solidFill>
              <a:latin typeface="Arial"/>
              <a:ea typeface="Arial"/>
              <a:cs typeface="Arial"/>
              <a:sym typeface="Arial"/>
            </a:endParaRPr>
          </a:p>
        </p:txBody>
      </p:sp>
      <p:sp>
        <p:nvSpPr>
          <p:cNvPr id="104" name="Google Shape;104;p22"/>
          <p:cNvSpPr txBox="1"/>
          <p:nvPr/>
        </p:nvSpPr>
        <p:spPr>
          <a:xfrm>
            <a:off x="422681" y="1167149"/>
            <a:ext cx="7716375" cy="2250586"/>
          </a:xfrm>
          <a:prstGeom prst="rect">
            <a:avLst/>
          </a:prstGeom>
          <a:noFill/>
          <a:ln>
            <a:noFill/>
          </a:ln>
        </p:spPr>
        <p:txBody>
          <a:bodyPr anchorCtr="0" anchor="t" bIns="34275" lIns="68575" spcFirstLastPara="1" rIns="68575" wrap="square" tIns="34275">
            <a:spAutoFit/>
          </a:bodyPr>
          <a:lstStyle/>
          <a:p>
            <a:pPr indent="-266700" lvl="0" marL="342900" marR="0" rtl="0" algn="just">
              <a:lnSpc>
                <a:spcPct val="150000"/>
              </a:lnSpc>
              <a:spcBef>
                <a:spcPts val="0"/>
              </a:spcBef>
              <a:spcAft>
                <a:spcPts val="0"/>
              </a:spcAft>
              <a:buClr>
                <a:schemeClr val="dk1"/>
              </a:buClr>
              <a:buSzPts val="1600"/>
              <a:buFont typeface="Times New Roman"/>
              <a:buChar char="•"/>
            </a:pPr>
            <a:r>
              <a:rPr b="0" i="0" lang="en" sz="1400" u="none" cap="none" strike="noStrike">
                <a:solidFill>
                  <a:srgbClr val="000000"/>
                </a:solidFill>
                <a:latin typeface="Times New Roman"/>
                <a:ea typeface="Times New Roman"/>
                <a:cs typeface="Times New Roman"/>
                <a:sym typeface="Times New Roman"/>
              </a:rPr>
              <a:t>This model’s primary objective is to understand changes and comprehend the historical data of carbon emissions over varying time scales that have or will have substantial impact on quality of life across various cities.</a:t>
            </a:r>
            <a:endParaRPr sz="1100"/>
          </a:p>
          <a:p>
            <a:pPr indent="0" lvl="0" marL="76200" marR="0" rtl="0" algn="just">
              <a:lnSpc>
                <a:spcPct val="15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a:p>
            <a:pPr indent="-266700" lvl="0" marL="342900" marR="0" rtl="0" algn="just">
              <a:lnSpc>
                <a:spcPct val="150000"/>
              </a:lnSpc>
              <a:spcBef>
                <a:spcPts val="0"/>
              </a:spcBef>
              <a:spcAft>
                <a:spcPts val="0"/>
              </a:spcAft>
              <a:buClr>
                <a:schemeClr val="dk1"/>
              </a:buClr>
              <a:buSzPts val="1600"/>
              <a:buFont typeface="Times New Roman"/>
              <a:buChar char="•"/>
            </a:pPr>
            <a:r>
              <a:rPr b="0" i="0" lang="en" sz="1400" u="none" cap="none" strike="noStrike">
                <a:solidFill>
                  <a:srgbClr val="000000"/>
                </a:solidFill>
                <a:latin typeface="Times New Roman"/>
                <a:ea typeface="Times New Roman"/>
                <a:cs typeface="Times New Roman"/>
                <a:sym typeface="Times New Roman"/>
              </a:rPr>
              <a:t>Secondly, by analyzing historical data and making future predictions, the model helps researchers and scientists better understand the complex interactions and dynamics of the Earth's climate system. This understanding contributes to advancing climate science and identifying trends and anomalies.</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nvSpPr>
        <p:spPr>
          <a:xfrm>
            <a:off x="244445" y="186469"/>
            <a:ext cx="5647772" cy="43858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46B0FA"/>
                </a:solidFill>
                <a:latin typeface="Arial"/>
                <a:ea typeface="Arial"/>
                <a:cs typeface="Arial"/>
                <a:sym typeface="Arial"/>
              </a:rPr>
              <a:t>5. Technology Stack</a:t>
            </a:r>
            <a:endParaRPr b="1" i="0" sz="2400" u="none" cap="none" strike="noStrike">
              <a:solidFill>
                <a:srgbClr val="46B0FA"/>
              </a:solidFill>
              <a:latin typeface="Arial"/>
              <a:ea typeface="Arial"/>
              <a:cs typeface="Arial"/>
              <a:sym typeface="Arial"/>
            </a:endParaRPr>
          </a:p>
        </p:txBody>
      </p:sp>
      <p:sp>
        <p:nvSpPr>
          <p:cNvPr id="110" name="Google Shape;110;p23"/>
          <p:cNvSpPr txBox="1"/>
          <p:nvPr/>
        </p:nvSpPr>
        <p:spPr>
          <a:xfrm>
            <a:off x="517295" y="809606"/>
            <a:ext cx="3571875" cy="3081583"/>
          </a:xfrm>
          <a:prstGeom prst="rect">
            <a:avLst/>
          </a:prstGeom>
          <a:noFill/>
          <a:ln>
            <a:noFill/>
          </a:ln>
        </p:spPr>
        <p:txBody>
          <a:bodyPr anchorCtr="0" anchor="t" bIns="34275" lIns="68575" spcFirstLastPara="1" rIns="68575" wrap="square" tIns="34275">
            <a:spAutoFit/>
          </a:bodyPr>
          <a:lstStyle/>
          <a:p>
            <a:pPr indent="0" lvl="0" marL="0" marR="292100" rtl="0" algn="just">
              <a:lnSpc>
                <a:spcPct val="100000"/>
              </a:lnSpc>
              <a:spcBef>
                <a:spcPts val="0"/>
              </a:spcBef>
              <a:spcAft>
                <a:spcPts val="0"/>
              </a:spcAft>
              <a:buClr>
                <a:srgbClr val="000000"/>
              </a:buClr>
              <a:buSzPts val="1800"/>
              <a:buFont typeface="Arial"/>
              <a:buNone/>
            </a:pPr>
            <a:r>
              <a:rPr b="1" i="0" lang="en" sz="1800" u="sng" cap="none" strike="noStrike">
                <a:solidFill>
                  <a:srgbClr val="000000"/>
                </a:solidFill>
                <a:latin typeface="Times New Roman"/>
                <a:ea typeface="Times New Roman"/>
                <a:cs typeface="Times New Roman"/>
                <a:sym typeface="Times New Roman"/>
              </a:rPr>
              <a:t>Version Control</a:t>
            </a:r>
            <a:r>
              <a:rPr b="0" i="0" lang="en" sz="1500" u="none" cap="none" strike="noStrike">
                <a:solidFill>
                  <a:schemeClr val="dk1"/>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a:p>
            <a:pPr indent="0" lvl="0" marL="0" marR="292100" rtl="0" algn="just">
              <a:lnSpc>
                <a:spcPct val="100000"/>
              </a:lnSpc>
              <a:spcBef>
                <a:spcPts val="50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a:p>
            <a:pPr indent="-209550" lvl="0" marL="215900" marR="292100" rtl="0" algn="just">
              <a:lnSpc>
                <a:spcPct val="100000"/>
              </a:lnSpc>
              <a:spcBef>
                <a:spcPts val="500"/>
              </a:spcBef>
              <a:spcAft>
                <a:spcPts val="0"/>
              </a:spcAft>
              <a:buClr>
                <a:srgbClr val="000000"/>
              </a:buClr>
              <a:buSzPts val="1500"/>
              <a:buFont typeface="Arial"/>
              <a:buChar char="•"/>
            </a:pPr>
            <a:r>
              <a:rPr b="0" i="0" lang="en" sz="1500" u="none" cap="none" strike="noStrike">
                <a:solidFill>
                  <a:srgbClr val="000000"/>
                </a:solidFill>
                <a:latin typeface="Times New Roman"/>
                <a:ea typeface="Times New Roman"/>
                <a:cs typeface="Times New Roman"/>
                <a:sym typeface="Times New Roman"/>
              </a:rPr>
              <a:t>Git</a:t>
            </a:r>
            <a:endParaRPr b="0" i="0" sz="1100" u="none" cap="none" strike="noStrike">
              <a:solidFill>
                <a:srgbClr val="000000"/>
              </a:solidFill>
              <a:latin typeface="Arial"/>
              <a:ea typeface="Arial"/>
              <a:cs typeface="Arial"/>
              <a:sym typeface="Arial"/>
            </a:endParaRPr>
          </a:p>
          <a:p>
            <a:pPr indent="0" lvl="0" marL="0" marR="292100" rtl="0" algn="just">
              <a:lnSpc>
                <a:spcPct val="100000"/>
              </a:lnSpc>
              <a:spcBef>
                <a:spcPts val="500"/>
              </a:spcBef>
              <a:spcAft>
                <a:spcPts val="0"/>
              </a:spcAft>
              <a:buClr>
                <a:srgbClr val="000000"/>
              </a:buClr>
              <a:buSzPts val="15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sng" cap="none" strike="noStrike">
                <a:solidFill>
                  <a:schemeClr val="dk1"/>
                </a:solidFill>
                <a:latin typeface="Times New Roman"/>
                <a:ea typeface="Times New Roman"/>
                <a:cs typeface="Times New Roman"/>
                <a:sym typeface="Times New Roman"/>
              </a:rPr>
              <a:t>Tools used: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sng" cap="none" strike="noStrike">
              <a:solidFill>
                <a:schemeClr val="dk1"/>
              </a:solidFill>
              <a:latin typeface="Times New Roman"/>
              <a:ea typeface="Times New Roman"/>
              <a:cs typeface="Times New Roman"/>
              <a:sym typeface="Times New Roman"/>
            </a:endParaRPr>
          </a:p>
          <a:p>
            <a:pPr indent="-209550" lvl="0" marL="215900" marR="0" rtl="0" algn="l">
              <a:lnSpc>
                <a:spcPct val="100000"/>
              </a:lnSpc>
              <a:spcBef>
                <a:spcPts val="0"/>
              </a:spcBef>
              <a:spcAft>
                <a:spcPts val="0"/>
              </a:spcAft>
              <a:buClr>
                <a:schemeClr val="dk1"/>
              </a:buClr>
              <a:buSzPts val="1500"/>
              <a:buFont typeface="Arial"/>
              <a:buChar char="•"/>
            </a:pPr>
            <a:r>
              <a:rPr b="0" i="0" lang="en" sz="1500" u="none" cap="none" strike="noStrike">
                <a:solidFill>
                  <a:schemeClr val="dk1"/>
                </a:solidFill>
                <a:latin typeface="Calibri"/>
                <a:ea typeface="Calibri"/>
                <a:cs typeface="Calibri"/>
                <a:sym typeface="Calibri"/>
              </a:rPr>
              <a:t>Python programming Language (Base)</a:t>
            </a:r>
            <a:endParaRPr sz="1100"/>
          </a:p>
          <a:p>
            <a:pPr indent="-209550" lvl="0" marL="215900" marR="0" rtl="0" algn="l">
              <a:lnSpc>
                <a:spcPct val="100000"/>
              </a:lnSpc>
              <a:spcBef>
                <a:spcPts val="0"/>
              </a:spcBef>
              <a:spcAft>
                <a:spcPts val="0"/>
              </a:spcAft>
              <a:buClr>
                <a:schemeClr val="dk1"/>
              </a:buClr>
              <a:buSzPts val="1500"/>
              <a:buFont typeface="Arial"/>
              <a:buChar char="•"/>
            </a:pPr>
            <a:r>
              <a:rPr b="0" i="0" lang="en" sz="1500" u="none" cap="none" strike="noStrike">
                <a:solidFill>
                  <a:schemeClr val="dk1"/>
                </a:solidFill>
                <a:latin typeface="Calibri"/>
                <a:ea typeface="Calibri"/>
                <a:cs typeface="Calibri"/>
                <a:sym typeface="Calibri"/>
              </a:rPr>
              <a:t>Spyder(data science visualization IDE)</a:t>
            </a:r>
            <a:endParaRPr b="0" i="0" sz="1100" u="none" cap="none" strike="noStrike">
              <a:solidFill>
                <a:srgbClr val="000000"/>
              </a:solidFill>
              <a:latin typeface="Arial"/>
              <a:ea typeface="Arial"/>
              <a:cs typeface="Arial"/>
              <a:sym typeface="Arial"/>
            </a:endParaRPr>
          </a:p>
          <a:p>
            <a:pPr indent="-114300" lvl="0" marL="215900"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chemeClr val="dk1"/>
                </a:solidFill>
                <a:latin typeface="Calibri"/>
                <a:ea typeface="Calibri"/>
                <a:cs typeface="Calibri"/>
                <a:sym typeface="Calibri"/>
              </a:rPr>
            </a:br>
            <a:br>
              <a:rPr b="0" i="0" lang="en" sz="1400" u="none" cap="none" strike="noStrike">
                <a:solidFill>
                  <a:schemeClr val="dk1"/>
                </a:solidFill>
                <a:latin typeface="Calibri"/>
                <a:ea typeface="Calibri"/>
                <a:cs typeface="Calibri"/>
                <a:sym typeface="Calibri"/>
              </a:rPr>
            </a:br>
            <a:endParaRPr b="0" i="0" sz="1400" u="none" cap="none" strike="noStrike">
              <a:solidFill>
                <a:schemeClr val="dk1"/>
              </a:solidFill>
              <a:latin typeface="Calibri"/>
              <a:ea typeface="Calibri"/>
              <a:cs typeface="Calibri"/>
              <a:sym typeface="Calibri"/>
            </a:endParaRPr>
          </a:p>
        </p:txBody>
      </p:sp>
      <p:pic>
        <p:nvPicPr>
          <p:cNvPr descr="Git - Full Stack Python" id="111" name="Google Shape;111;p23"/>
          <p:cNvPicPr preferRelativeResize="0"/>
          <p:nvPr/>
        </p:nvPicPr>
        <p:blipFill rotWithShape="1">
          <a:blip r:embed="rId3">
            <a:alphaModFix/>
          </a:blip>
          <a:srcRect b="0" l="0" r="0" t="0"/>
          <a:stretch/>
        </p:blipFill>
        <p:spPr>
          <a:xfrm>
            <a:off x="432225" y="3720189"/>
            <a:ext cx="1364362" cy="569718"/>
          </a:xfrm>
          <a:prstGeom prst="rect">
            <a:avLst/>
          </a:prstGeom>
          <a:noFill/>
          <a:ln>
            <a:noFill/>
          </a:ln>
        </p:spPr>
      </p:pic>
      <p:sp>
        <p:nvSpPr>
          <p:cNvPr id="112" name="Google Shape;112;p23"/>
          <p:cNvSpPr txBox="1"/>
          <p:nvPr/>
        </p:nvSpPr>
        <p:spPr>
          <a:xfrm>
            <a:off x="4966144" y="926231"/>
            <a:ext cx="3571875" cy="577058"/>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rgbClr val="000000"/>
                </a:solidFill>
                <a:latin typeface="Arial"/>
                <a:ea typeface="Arial"/>
                <a:cs typeface="Arial"/>
                <a:sym typeface="Arial"/>
              </a:rPr>
              <a:t>Model Used:</a:t>
            </a:r>
            <a:endParaRPr b="1"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pic>
        <p:nvPicPr>
          <p:cNvPr descr="A blue and yellow snake logo&#10;&#10;Description automatically generated" id="113" name="Google Shape;113;p23"/>
          <p:cNvPicPr preferRelativeResize="0"/>
          <p:nvPr/>
        </p:nvPicPr>
        <p:blipFill rotWithShape="1">
          <a:blip r:embed="rId4">
            <a:alphaModFix/>
          </a:blip>
          <a:srcRect b="0" l="0" r="0" t="0"/>
          <a:stretch/>
        </p:blipFill>
        <p:spPr>
          <a:xfrm>
            <a:off x="2359809" y="3357209"/>
            <a:ext cx="1304858" cy="1304858"/>
          </a:xfrm>
          <a:prstGeom prst="rect">
            <a:avLst/>
          </a:prstGeom>
          <a:noFill/>
          <a:ln>
            <a:noFill/>
          </a:ln>
        </p:spPr>
      </p:pic>
      <p:sp>
        <p:nvSpPr>
          <p:cNvPr id="114" name="Google Shape;114;p23"/>
          <p:cNvSpPr txBox="1"/>
          <p:nvPr/>
        </p:nvSpPr>
        <p:spPr>
          <a:xfrm>
            <a:off x="4966144" y="1365889"/>
            <a:ext cx="3900347" cy="438581"/>
          </a:xfrm>
          <a:prstGeom prst="rect">
            <a:avLst/>
          </a:prstGeom>
          <a:noFill/>
          <a:ln>
            <a:noFill/>
          </a:ln>
        </p:spPr>
        <p:txBody>
          <a:bodyPr anchorCtr="0" anchor="t" bIns="34275" lIns="68575" spcFirstLastPara="1" rIns="68575" wrap="square" tIns="34275">
            <a:spAutoFit/>
          </a:bodyPr>
          <a:lstStyle/>
          <a:p>
            <a:pPr indent="-215900" lvl="0" marL="2159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Times New Roman"/>
                <a:ea typeface="Times New Roman"/>
                <a:cs typeface="Times New Roman"/>
                <a:sym typeface="Times New Roman"/>
              </a:rPr>
              <a:t>ARIMA(Auto Regressive Intermediate Moving Average)</a:t>
            </a:r>
            <a:endParaRPr sz="1100"/>
          </a:p>
          <a:p>
            <a:pPr indent="-215900" lvl="0" marL="2159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Times New Roman"/>
                <a:ea typeface="Times New Roman"/>
                <a:cs typeface="Times New Roman"/>
                <a:sym typeface="Times New Roman"/>
              </a:rPr>
              <a:t>ARMA</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nvSpPr>
        <p:spPr>
          <a:xfrm>
            <a:off x="244445" y="186470"/>
            <a:ext cx="5647725" cy="43875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46B0FA"/>
                </a:solidFill>
                <a:latin typeface="Arial"/>
                <a:ea typeface="Arial"/>
                <a:cs typeface="Arial"/>
                <a:sym typeface="Arial"/>
              </a:rPr>
              <a:t>6.1 Methodology</a:t>
            </a:r>
            <a:endParaRPr b="1" i="0" sz="2400" u="none" cap="none" strike="noStrike">
              <a:solidFill>
                <a:srgbClr val="46B0FA"/>
              </a:solidFill>
              <a:latin typeface="Arial"/>
              <a:ea typeface="Arial"/>
              <a:cs typeface="Arial"/>
              <a:sym typeface="Arial"/>
            </a:endParaRPr>
          </a:p>
        </p:txBody>
      </p:sp>
      <p:sp>
        <p:nvSpPr>
          <p:cNvPr id="120" name="Google Shape;120;p24"/>
          <p:cNvSpPr txBox="1"/>
          <p:nvPr/>
        </p:nvSpPr>
        <p:spPr>
          <a:xfrm>
            <a:off x="244445" y="940685"/>
            <a:ext cx="8283600" cy="4025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It involves the use of mathematical and computational techniques to make predictions about future carbon and other emissions based on historical data and scientific understanding of the Earth's climate system. This type of modeling plays a crucial role in assessing potential impacts of climate change and in developing strategies for mitigation and adaptation. Here's a general overview of the methodology behind carbon emissions predictive modeling</a:t>
            </a:r>
            <a:endParaRPr b="0" i="0" sz="2400" u="none" cap="none" strike="noStrike">
              <a:solidFill>
                <a:srgbClr val="000000"/>
              </a:solidFill>
              <a:latin typeface="Arial"/>
              <a:ea typeface="Arial"/>
              <a:cs typeface="Arial"/>
              <a:sym typeface="Arial"/>
            </a:endParaRPr>
          </a:p>
          <a:p>
            <a:pPr indent="-215900" lvl="0" marL="215900" marR="0" rtl="0" algn="l">
              <a:lnSpc>
                <a:spcPct val="100000"/>
              </a:lnSpc>
              <a:spcBef>
                <a:spcPts val="600"/>
              </a:spcBef>
              <a:spcAft>
                <a:spcPts val="0"/>
              </a:spcAft>
              <a:buClr>
                <a:srgbClr val="000000"/>
              </a:buClr>
              <a:buSzPts val="1400"/>
              <a:buFont typeface="Noto Sans Symbols"/>
              <a:buChar char="⮚"/>
            </a:pPr>
            <a:r>
              <a:rPr b="0" i="0" lang="en" sz="1400" u="none" cap="none" strike="noStrike">
                <a:solidFill>
                  <a:srgbClr val="000000"/>
                </a:solidFill>
                <a:latin typeface="Times New Roman"/>
                <a:ea typeface="Times New Roman"/>
                <a:cs typeface="Times New Roman"/>
                <a:sym typeface="Times New Roman"/>
              </a:rPr>
              <a:t>Data Collection and Preprocessing: Gather historical climate data, which includes emissions , state wise share of emissions, temperature, etc. Collect data from various sources such as weather stations, satellites, ocean buoys, and climate models. Clean and preprocess the data to remove outliers, correct errors, and fill in missing values.</a:t>
            </a:r>
            <a:endParaRPr sz="1100"/>
          </a:p>
          <a:p>
            <a:pPr indent="-127000" lvl="0" marL="21590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Times New Roman"/>
              <a:ea typeface="Times New Roman"/>
              <a:cs typeface="Times New Roman"/>
              <a:sym typeface="Times New Roman"/>
            </a:endParaRPr>
          </a:p>
          <a:p>
            <a:pPr indent="-215900" lvl="0" marL="215900" marR="0" rtl="0" algn="l">
              <a:lnSpc>
                <a:spcPct val="10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Times New Roman"/>
                <a:ea typeface="Times New Roman"/>
                <a:cs typeface="Times New Roman"/>
                <a:sym typeface="Times New Roman"/>
              </a:rPr>
              <a:t>Check for stationary datasets: Check stationarity of data sets using Dickey Fuller Algorithm, and eliminate any trends by transforming the non-stationary data using unit-root or differencing methods.</a:t>
            </a:r>
            <a:endParaRPr sz="1100"/>
          </a:p>
          <a:p>
            <a:pPr indent="-127000" lvl="0" marL="21590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Times New Roman"/>
              <a:ea typeface="Times New Roman"/>
              <a:cs typeface="Times New Roman"/>
              <a:sym typeface="Times New Roman"/>
            </a:endParaRPr>
          </a:p>
          <a:p>
            <a:pPr indent="-215900" lvl="0" marL="215900" marR="0" rtl="0" algn="l">
              <a:lnSpc>
                <a:spcPct val="10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Times New Roman"/>
                <a:ea typeface="Times New Roman"/>
                <a:cs typeface="Times New Roman"/>
                <a:sym typeface="Times New Roman"/>
              </a:rPr>
              <a:t>Identify ARIMA Parameters: To get the optimum results , find out the best p,q, and d values that holds the least value of ACF and </a:t>
            </a:r>
            <a:r>
              <a:rPr lang="en">
                <a:latin typeface="Times New Roman"/>
                <a:ea typeface="Times New Roman"/>
                <a:cs typeface="Times New Roman"/>
                <a:sym typeface="Times New Roman"/>
              </a:rPr>
              <a:t>PA</a:t>
            </a:r>
            <a:r>
              <a:rPr b="0" i="0" lang="en" sz="1400" u="none" cap="none" strike="noStrike">
                <a:solidFill>
                  <a:srgbClr val="000000"/>
                </a:solidFill>
                <a:latin typeface="Times New Roman"/>
                <a:ea typeface="Times New Roman"/>
                <a:cs typeface="Times New Roman"/>
                <a:sym typeface="Times New Roman"/>
              </a:rPr>
              <a:t>CF.</a:t>
            </a:r>
            <a:endParaRPr sz="1100"/>
          </a:p>
          <a:p>
            <a:pPr indent="-127000" lvl="0" marL="21590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Times New Roman"/>
              <a:ea typeface="Times New Roman"/>
              <a:cs typeface="Times New Roman"/>
              <a:sym typeface="Times New Roman"/>
            </a:endParaRPr>
          </a:p>
          <a:p>
            <a:pPr indent="-215900" lvl="0" marL="215900" marR="0" rtl="0" algn="l">
              <a:lnSpc>
                <a:spcPct val="10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Times New Roman"/>
                <a:ea typeface="Times New Roman"/>
                <a:cs typeface="Times New Roman"/>
                <a:sym typeface="Times New Roman"/>
              </a:rPr>
              <a:t>Model Calibration and Validation: Divide and run the model on train-test splits to a prior date for validating the forecast results.</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nvSpPr>
        <p:spPr>
          <a:xfrm>
            <a:off x="242888" y="203381"/>
            <a:ext cx="3894525" cy="507825"/>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46B0FA"/>
                </a:solidFill>
                <a:latin typeface="Arial"/>
                <a:ea typeface="Arial"/>
                <a:cs typeface="Arial"/>
                <a:sym typeface="Arial"/>
              </a:rPr>
              <a:t>6.2 Methodology(contd.)</a:t>
            </a:r>
            <a:endParaRPr b="0" i="0" sz="1100" u="none" cap="none" strike="noStrike">
              <a:solidFill>
                <a:srgbClr val="000000"/>
              </a:solidFill>
              <a:latin typeface="Arial"/>
              <a:ea typeface="Arial"/>
              <a:cs typeface="Arial"/>
              <a:sym typeface="Arial"/>
            </a:endParaRPr>
          </a:p>
        </p:txBody>
      </p:sp>
      <p:sp>
        <p:nvSpPr>
          <p:cNvPr id="127" name="Google Shape;127;p25"/>
          <p:cNvSpPr txBox="1"/>
          <p:nvPr/>
        </p:nvSpPr>
        <p:spPr>
          <a:xfrm>
            <a:off x="394313" y="711206"/>
            <a:ext cx="8355375" cy="4201127"/>
          </a:xfrm>
          <a:prstGeom prst="rect">
            <a:avLst/>
          </a:prstGeom>
          <a:noFill/>
          <a:ln>
            <a:noFill/>
          </a:ln>
        </p:spPr>
        <p:txBody>
          <a:bodyPr anchorCtr="0" anchor="t" bIns="68575" lIns="68575" spcFirstLastPara="1" rIns="68575" wrap="square" tIns="68575">
            <a:spAutoFit/>
          </a:bodyPr>
          <a:lstStyle/>
          <a:p>
            <a:pPr indent="-215900" lvl="0" marL="215900" marR="0" rtl="0" algn="just">
              <a:lnSpc>
                <a:spcPct val="100000"/>
              </a:lnSpc>
              <a:spcBef>
                <a:spcPts val="0"/>
              </a:spcBef>
              <a:spcAft>
                <a:spcPts val="0"/>
              </a:spcAft>
              <a:buClr>
                <a:srgbClr val="000000"/>
              </a:buClr>
              <a:buSzPts val="1200"/>
              <a:buFont typeface="Noto Sans Symbols"/>
              <a:buChar char="⮚"/>
            </a:pPr>
            <a:r>
              <a:rPr b="0" i="0" lang="en" sz="1200" u="none" cap="none" strike="noStrike">
                <a:solidFill>
                  <a:srgbClr val="000000"/>
                </a:solidFill>
                <a:latin typeface="Times New Roman"/>
                <a:ea typeface="Times New Roman"/>
                <a:cs typeface="Times New Roman"/>
                <a:sym typeface="Times New Roman"/>
              </a:rPr>
              <a:t>Scenario Development: Define different scenarios of greenhouse gas emissions, land use changes, and other relevant factors that influence the climate. These scenarios help represent a range of potential future conditions, from business-as-usual to more sustainable pathways.</a:t>
            </a:r>
            <a:endParaRPr sz="1100"/>
          </a:p>
          <a:p>
            <a:pPr indent="-139700" lvl="0" marL="215900" marR="0" rtl="0" algn="just">
              <a:lnSpc>
                <a:spcPct val="100000"/>
              </a:lnSpc>
              <a:spcBef>
                <a:spcPts val="0"/>
              </a:spcBef>
              <a:spcAft>
                <a:spcPts val="0"/>
              </a:spcAft>
              <a:buClr>
                <a:srgbClr val="000000"/>
              </a:buClr>
              <a:buSzPts val="1200"/>
              <a:buFont typeface="Noto Sans Symbols"/>
              <a:buNone/>
            </a:pPr>
            <a:r>
              <a:t/>
            </a:r>
            <a:endParaRPr b="0" i="0" sz="1200" u="none" cap="none" strike="noStrike">
              <a:solidFill>
                <a:srgbClr val="000000"/>
              </a:solidFill>
              <a:latin typeface="Times New Roman"/>
              <a:ea typeface="Times New Roman"/>
              <a:cs typeface="Times New Roman"/>
              <a:sym typeface="Times New Roman"/>
            </a:endParaRPr>
          </a:p>
          <a:p>
            <a:pPr indent="-215900" lvl="0" marL="215900" marR="0" rtl="0" algn="just">
              <a:lnSpc>
                <a:spcPct val="100000"/>
              </a:lnSpc>
              <a:spcBef>
                <a:spcPts val="0"/>
              </a:spcBef>
              <a:spcAft>
                <a:spcPts val="0"/>
              </a:spcAft>
              <a:buClr>
                <a:srgbClr val="000000"/>
              </a:buClr>
              <a:buSzPts val="1200"/>
              <a:buFont typeface="Noto Sans Symbols"/>
              <a:buChar char="⮚"/>
            </a:pPr>
            <a:r>
              <a:rPr b="0" i="0" lang="en" sz="1200" u="none" cap="none" strike="noStrike">
                <a:solidFill>
                  <a:srgbClr val="000000"/>
                </a:solidFill>
                <a:latin typeface="Times New Roman"/>
                <a:ea typeface="Times New Roman"/>
                <a:cs typeface="Times New Roman"/>
                <a:sym typeface="Times New Roman"/>
              </a:rPr>
              <a:t>Model Simulation: Run the calibrated climate models using the defined scenarios to simulate the future climate conditions under various circumstances. Model simulations may cover short-term predictions (e.g., seasonal forecasts) or long-term projections (e.g., century-scale climate change).</a:t>
            </a:r>
            <a:endParaRPr sz="1100"/>
          </a:p>
          <a:p>
            <a:pPr indent="-139700" lvl="0" marL="215900" marR="0" rtl="0" algn="just">
              <a:lnSpc>
                <a:spcPct val="100000"/>
              </a:lnSpc>
              <a:spcBef>
                <a:spcPts val="0"/>
              </a:spcBef>
              <a:spcAft>
                <a:spcPts val="0"/>
              </a:spcAft>
              <a:buClr>
                <a:srgbClr val="000000"/>
              </a:buClr>
              <a:buSzPts val="1200"/>
              <a:buFont typeface="Noto Sans Symbols"/>
              <a:buNone/>
            </a:pPr>
            <a:r>
              <a:t/>
            </a:r>
            <a:endParaRPr b="0" i="0" sz="1200" u="none" cap="none" strike="noStrike">
              <a:solidFill>
                <a:srgbClr val="000000"/>
              </a:solidFill>
              <a:latin typeface="Times New Roman"/>
              <a:ea typeface="Times New Roman"/>
              <a:cs typeface="Times New Roman"/>
              <a:sym typeface="Times New Roman"/>
            </a:endParaRPr>
          </a:p>
          <a:p>
            <a:pPr indent="-215900" lvl="0" marL="215900" marR="0" rtl="0" algn="just">
              <a:lnSpc>
                <a:spcPct val="100000"/>
              </a:lnSpc>
              <a:spcBef>
                <a:spcPts val="0"/>
              </a:spcBef>
              <a:spcAft>
                <a:spcPts val="0"/>
              </a:spcAft>
              <a:buClr>
                <a:srgbClr val="000000"/>
              </a:buClr>
              <a:buSzPts val="1200"/>
              <a:buFont typeface="Noto Sans Symbols"/>
              <a:buChar char="⮚"/>
            </a:pPr>
            <a:r>
              <a:rPr b="0" i="0" lang="en" sz="1200" u="none" cap="none" strike="noStrike">
                <a:solidFill>
                  <a:srgbClr val="000000"/>
                </a:solidFill>
                <a:latin typeface="Times New Roman"/>
                <a:ea typeface="Times New Roman"/>
                <a:cs typeface="Times New Roman"/>
                <a:sym typeface="Times New Roman"/>
              </a:rPr>
              <a:t>Analysis and Interpretation: Analyze the model outputs to identify trends, patterns, and potential changes in various climate variables. Interpret the results in the context of the defined scenarios to understand the potential impacts of different policy decisions or environmental changes.</a:t>
            </a:r>
            <a:endParaRPr sz="1100"/>
          </a:p>
          <a:p>
            <a:pPr indent="-139700" lvl="0" marL="215900" marR="0" rtl="0" algn="just">
              <a:lnSpc>
                <a:spcPct val="100000"/>
              </a:lnSpc>
              <a:spcBef>
                <a:spcPts val="0"/>
              </a:spcBef>
              <a:spcAft>
                <a:spcPts val="0"/>
              </a:spcAft>
              <a:buClr>
                <a:srgbClr val="000000"/>
              </a:buClr>
              <a:buSzPts val="1200"/>
              <a:buFont typeface="Noto Sans Symbols"/>
              <a:buNone/>
            </a:pPr>
            <a:r>
              <a:t/>
            </a:r>
            <a:endParaRPr b="0" i="0" sz="1200" u="none" cap="none" strike="noStrike">
              <a:solidFill>
                <a:srgbClr val="000000"/>
              </a:solidFill>
              <a:latin typeface="Times New Roman"/>
              <a:ea typeface="Times New Roman"/>
              <a:cs typeface="Times New Roman"/>
              <a:sym typeface="Times New Roman"/>
            </a:endParaRPr>
          </a:p>
          <a:p>
            <a:pPr indent="-215900" lvl="0" marL="215900" marR="0" rtl="0" algn="just">
              <a:lnSpc>
                <a:spcPct val="100000"/>
              </a:lnSpc>
              <a:spcBef>
                <a:spcPts val="0"/>
              </a:spcBef>
              <a:spcAft>
                <a:spcPts val="0"/>
              </a:spcAft>
              <a:buClr>
                <a:srgbClr val="000000"/>
              </a:buClr>
              <a:buSzPts val="1200"/>
              <a:buFont typeface="Noto Sans Symbols"/>
              <a:buChar char="⮚"/>
            </a:pPr>
            <a:r>
              <a:rPr b="0" i="0" lang="en" sz="1200" u="none" cap="none" strike="noStrike">
                <a:solidFill>
                  <a:srgbClr val="000000"/>
                </a:solidFill>
                <a:latin typeface="Times New Roman"/>
                <a:ea typeface="Times New Roman"/>
                <a:cs typeface="Times New Roman"/>
                <a:sym typeface="Times New Roman"/>
              </a:rPr>
              <a:t>Uncertainty Assessment: Climate predictions involve inherent uncertainties due to the complexity of the climate system and limitations in data and models. Quantify and communicate uncertainties associated with model outputs to provide policymakers and the public with a more complete picture.</a:t>
            </a:r>
            <a:endParaRPr sz="1100"/>
          </a:p>
          <a:p>
            <a:pPr indent="-139700" lvl="0" marL="215900" marR="0" rtl="0" algn="just">
              <a:lnSpc>
                <a:spcPct val="100000"/>
              </a:lnSpc>
              <a:spcBef>
                <a:spcPts val="0"/>
              </a:spcBef>
              <a:spcAft>
                <a:spcPts val="0"/>
              </a:spcAft>
              <a:buClr>
                <a:srgbClr val="000000"/>
              </a:buClr>
              <a:buSzPts val="1200"/>
              <a:buFont typeface="Noto Sans Symbols"/>
              <a:buNone/>
            </a:pPr>
            <a:r>
              <a:t/>
            </a:r>
            <a:endParaRPr b="0" i="0" sz="1200" u="none" cap="none" strike="noStrike">
              <a:solidFill>
                <a:srgbClr val="000000"/>
              </a:solidFill>
              <a:latin typeface="Times New Roman"/>
              <a:ea typeface="Times New Roman"/>
              <a:cs typeface="Times New Roman"/>
              <a:sym typeface="Times New Roman"/>
            </a:endParaRPr>
          </a:p>
          <a:p>
            <a:pPr indent="-215900" lvl="0" marL="215900" marR="0" rtl="0" algn="just">
              <a:lnSpc>
                <a:spcPct val="100000"/>
              </a:lnSpc>
              <a:spcBef>
                <a:spcPts val="0"/>
              </a:spcBef>
              <a:spcAft>
                <a:spcPts val="0"/>
              </a:spcAft>
              <a:buClr>
                <a:srgbClr val="000000"/>
              </a:buClr>
              <a:buSzPts val="1200"/>
              <a:buFont typeface="Noto Sans Symbols"/>
              <a:buChar char="⮚"/>
            </a:pPr>
            <a:r>
              <a:rPr b="0" i="0" lang="en" sz="1200" u="none" cap="none" strike="noStrike">
                <a:solidFill>
                  <a:srgbClr val="000000"/>
                </a:solidFill>
                <a:latin typeface="Times New Roman"/>
                <a:ea typeface="Times New Roman"/>
                <a:cs typeface="Times New Roman"/>
                <a:sym typeface="Times New Roman"/>
              </a:rPr>
              <a:t>Feedback and Iteration: Continuously refine and improve the models based on new data, scientific advancements, and feedback from the broader scientific community. Iterate through the calibration, validation, and simulation steps to enhance the accuracy of predictions.</a:t>
            </a:r>
            <a:endParaRPr sz="1100"/>
          </a:p>
          <a:p>
            <a:pPr indent="-139700" lvl="0" marL="215900" marR="0" rtl="0" algn="just">
              <a:lnSpc>
                <a:spcPct val="100000"/>
              </a:lnSpc>
              <a:spcBef>
                <a:spcPts val="0"/>
              </a:spcBef>
              <a:spcAft>
                <a:spcPts val="0"/>
              </a:spcAft>
              <a:buClr>
                <a:srgbClr val="000000"/>
              </a:buClr>
              <a:buSzPts val="1200"/>
              <a:buFont typeface="Noto Sans Symbols"/>
              <a:buNone/>
            </a:pPr>
            <a:r>
              <a:t/>
            </a:r>
            <a:endParaRPr b="0" i="0" sz="1200" u="none" cap="none" strike="noStrike">
              <a:solidFill>
                <a:srgbClr val="000000"/>
              </a:solidFill>
              <a:latin typeface="Times New Roman"/>
              <a:ea typeface="Times New Roman"/>
              <a:cs typeface="Times New Roman"/>
              <a:sym typeface="Times New Roman"/>
            </a:endParaRPr>
          </a:p>
          <a:p>
            <a:pPr indent="-215900" lvl="0" marL="215900" marR="0" rtl="0" algn="just">
              <a:lnSpc>
                <a:spcPct val="100000"/>
              </a:lnSpc>
              <a:spcBef>
                <a:spcPts val="0"/>
              </a:spcBef>
              <a:spcAft>
                <a:spcPts val="0"/>
              </a:spcAft>
              <a:buClr>
                <a:srgbClr val="000000"/>
              </a:buClr>
              <a:buSzPts val="1200"/>
              <a:buFont typeface="Noto Sans Symbols"/>
              <a:buChar char="⮚"/>
            </a:pPr>
            <a:r>
              <a:rPr b="0" i="0" lang="en" sz="1200" u="none" cap="none" strike="noStrike">
                <a:solidFill>
                  <a:srgbClr val="000000"/>
                </a:solidFill>
                <a:latin typeface="Times New Roman"/>
                <a:ea typeface="Times New Roman"/>
                <a:cs typeface="Times New Roman"/>
                <a:sym typeface="Times New Roman"/>
              </a:rPr>
              <a:t>Policy and Decision Support: Provide climate predictions and projections to policymakers, researchers, and other stakeholders to inform policy decisions and adaptation strategies.</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