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Nuni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EB1D8D9-68F5-4471-8798-45242FF4E12D}">
  <a:tblStyle styleId="{8EB1D8D9-68F5-4471-8798-45242FF4E12D}"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Nuni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Nunito-italic.fntdata"/><Relationship Id="rId14" Type="http://schemas.openxmlformats.org/officeDocument/2006/relationships/slide" Target="slides/slide8.xml"/><Relationship Id="rId36" Type="http://schemas.openxmlformats.org/officeDocument/2006/relationships/font" Target="fonts/Nuni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Nuni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30966d5aa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30966d5aa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30966d5aa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30966d5aa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30966d5aa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30966d5aa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30966d5aa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30966d5aa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30966d5aa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30966d5aa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30966d5aa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30966d5aa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830966d5aa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30966d5aa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30966d5aa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30966d5aa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30966d5aa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30966d5aa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33145d1a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33145d1a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30966d5aa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30966d5aa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833145d1ad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33145d1ad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830966d5aa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30966d5aa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83286d0a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3286d0a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83286d0a8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3286d0a8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83286d0a8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3286d0a8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83271118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3271118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832711186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32711186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83286d0a8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3286d0a8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833145d1ad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833145d1ad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30966d5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30966d5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30966d5a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30966d5a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30966d5aa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30966d5aa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30966d5aa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30966d5aa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30966d5aa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30966d5aa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30966d5aa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30966d5aa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30966d5aa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30966d5aa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Dual RSA and its security analysis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 Key generation</a:t>
            </a:r>
            <a:endParaRPr/>
          </a:p>
        </p:txBody>
      </p:sp>
      <p:sp>
        <p:nvSpPr>
          <p:cNvPr id="189" name="Google Shape;189;p22"/>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We randomly choose p = 61 and q = 53.</a:t>
            </a:r>
            <a:endParaRPr sz="1800"/>
          </a:p>
          <a:p>
            <a:pPr indent="-342900" lvl="0" marL="457200" rtl="0" algn="l">
              <a:spcBef>
                <a:spcPts val="0"/>
              </a:spcBef>
              <a:spcAft>
                <a:spcPts val="0"/>
              </a:spcAft>
              <a:buSzPts val="1800"/>
              <a:buChar char="●"/>
            </a:pPr>
            <a:r>
              <a:rPr lang="en" sz="1800"/>
              <a:t>We get the value of n = 61*53 = 3233</a:t>
            </a:r>
            <a:endParaRPr sz="1800"/>
          </a:p>
          <a:p>
            <a:pPr indent="-342900" lvl="0" marL="457200" rtl="0" algn="l">
              <a:spcBef>
                <a:spcPts val="0"/>
              </a:spcBef>
              <a:spcAft>
                <a:spcPts val="0"/>
              </a:spcAft>
              <a:buSzPts val="1800"/>
              <a:buChar char="●"/>
            </a:pPr>
            <a:r>
              <a:rPr lang="en" sz="1800"/>
              <a:t>We choose e = 17</a:t>
            </a:r>
            <a:endParaRPr sz="1800"/>
          </a:p>
          <a:p>
            <a:pPr indent="-342900" lvl="0" marL="457200" rtl="0" algn="l">
              <a:spcBef>
                <a:spcPts val="0"/>
              </a:spcBef>
              <a:spcAft>
                <a:spcPts val="0"/>
              </a:spcAft>
              <a:buSzPts val="1800"/>
              <a:buChar char="●"/>
            </a:pPr>
            <a:r>
              <a:rPr lang="en" sz="1800"/>
              <a:t>Using multiplicative inverse, we get d = 2753</a:t>
            </a:r>
            <a:endParaRPr sz="1800"/>
          </a:p>
          <a:p>
            <a:pPr indent="-342900" lvl="0" marL="457200" rtl="0" algn="l">
              <a:spcBef>
                <a:spcPts val="0"/>
              </a:spcBef>
              <a:spcAft>
                <a:spcPts val="0"/>
              </a:spcAft>
              <a:buSzPts val="1800"/>
              <a:buChar char="●"/>
            </a:pPr>
            <a:r>
              <a:rPr lang="en" sz="1800"/>
              <a:t>The public key is (3233, 17)</a:t>
            </a:r>
            <a:endParaRPr sz="1800"/>
          </a:p>
          <a:p>
            <a:pPr indent="-342900" lvl="0" marL="457200" rtl="0" algn="l">
              <a:spcBef>
                <a:spcPts val="0"/>
              </a:spcBef>
              <a:spcAft>
                <a:spcPts val="0"/>
              </a:spcAft>
              <a:buSzPts val="1800"/>
              <a:buChar char="●"/>
            </a:pPr>
            <a:r>
              <a:rPr lang="en" sz="1800"/>
              <a:t>The private key is (3233, 2753)</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Encryption / Decryption algorithm</a:t>
            </a:r>
            <a:endParaRPr/>
          </a:p>
        </p:txBody>
      </p:sp>
      <p:sp>
        <p:nvSpPr>
          <p:cNvPr id="195" name="Google Shape;195;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Let the plaintext message be m and the generated ciphertext be c</a:t>
            </a:r>
            <a:endParaRPr sz="1800"/>
          </a:p>
          <a:p>
            <a:pPr indent="0" lvl="0" marL="0" rtl="0" algn="l">
              <a:spcBef>
                <a:spcPts val="1600"/>
              </a:spcBef>
              <a:spcAft>
                <a:spcPts val="0"/>
              </a:spcAft>
              <a:buNone/>
            </a:pPr>
            <a:r>
              <a:rPr lang="en" sz="1800"/>
              <a:t>The encryption function is given by</a:t>
            </a:r>
            <a:endParaRPr sz="1800"/>
          </a:p>
          <a:p>
            <a:pPr indent="457200" lvl="0" marL="0" rtl="0" algn="l">
              <a:spcBef>
                <a:spcPts val="1600"/>
              </a:spcBef>
              <a:spcAft>
                <a:spcPts val="0"/>
              </a:spcAft>
              <a:buNone/>
            </a:pPr>
            <a:r>
              <a:rPr lang="en" sz="1800"/>
              <a:t>c(m) = m</a:t>
            </a:r>
            <a:r>
              <a:rPr baseline="30000" lang="en" sz="1800"/>
              <a:t>e</a:t>
            </a:r>
            <a:r>
              <a:rPr lang="en" sz="1800"/>
              <a:t> mod(n)</a:t>
            </a:r>
            <a:endParaRPr sz="1800"/>
          </a:p>
          <a:p>
            <a:pPr indent="0" lvl="0" marL="0" rtl="0" algn="l">
              <a:spcBef>
                <a:spcPts val="1600"/>
              </a:spcBef>
              <a:spcAft>
                <a:spcPts val="0"/>
              </a:spcAft>
              <a:buNone/>
            </a:pPr>
            <a:r>
              <a:rPr lang="en" sz="1800"/>
              <a:t>The decryption function is given by</a:t>
            </a:r>
            <a:endParaRPr sz="1800"/>
          </a:p>
          <a:p>
            <a:pPr indent="457200" lvl="0" marL="0" rtl="0" algn="l">
              <a:spcBef>
                <a:spcPts val="1600"/>
              </a:spcBef>
              <a:spcAft>
                <a:spcPts val="1600"/>
              </a:spcAft>
              <a:buNone/>
            </a:pPr>
            <a:r>
              <a:rPr lang="en" sz="1800"/>
              <a:t>m(c) = c</a:t>
            </a:r>
            <a:r>
              <a:rPr baseline="30000" lang="en" sz="1800"/>
              <a:t>d</a:t>
            </a:r>
            <a:r>
              <a:rPr lang="en" sz="1800"/>
              <a:t> mod(n)</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 Encryption/decryption</a:t>
            </a:r>
            <a:endParaRPr/>
          </a:p>
        </p:txBody>
      </p:sp>
      <p:sp>
        <p:nvSpPr>
          <p:cNvPr id="201" name="Google Shape;201;p24"/>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To make this simple we take e = 13, d = 37 and n = 143</a:t>
            </a:r>
            <a:endParaRPr sz="1800"/>
          </a:p>
          <a:p>
            <a:pPr indent="0" lvl="0" marL="0" rtl="0" algn="l">
              <a:spcBef>
                <a:spcPts val="1600"/>
              </a:spcBef>
              <a:spcAft>
                <a:spcPts val="0"/>
              </a:spcAft>
              <a:buNone/>
            </a:pPr>
            <a:r>
              <a:rPr lang="en" sz="1800"/>
              <a:t>Let the message be m = 13</a:t>
            </a:r>
            <a:endParaRPr sz="1800"/>
          </a:p>
          <a:p>
            <a:pPr indent="0" lvl="0" marL="0" rtl="0" algn="l">
              <a:spcBef>
                <a:spcPts val="1600"/>
              </a:spcBef>
              <a:spcAft>
                <a:spcPts val="0"/>
              </a:spcAft>
              <a:buNone/>
            </a:pPr>
            <a:r>
              <a:rPr lang="en" sz="1800"/>
              <a:t>The ciphertext is given by </a:t>
            </a:r>
            <a:endParaRPr sz="1800"/>
          </a:p>
          <a:p>
            <a:pPr indent="0" lvl="0" marL="0" rtl="0" algn="l">
              <a:spcBef>
                <a:spcPts val="1600"/>
              </a:spcBef>
              <a:spcAft>
                <a:spcPts val="0"/>
              </a:spcAft>
              <a:buNone/>
            </a:pPr>
            <a:r>
              <a:rPr lang="en" sz="1800"/>
              <a:t>c = 13</a:t>
            </a:r>
            <a:r>
              <a:rPr baseline="30000" lang="en" sz="1800"/>
              <a:t>13</a:t>
            </a:r>
            <a:r>
              <a:rPr lang="en" sz="1800"/>
              <a:t> mod 143 = 53</a:t>
            </a:r>
            <a:endParaRPr sz="1800"/>
          </a:p>
          <a:p>
            <a:pPr indent="0" lvl="0" marL="0" rtl="0" algn="l">
              <a:spcBef>
                <a:spcPts val="1600"/>
              </a:spcBef>
              <a:spcAft>
                <a:spcPts val="0"/>
              </a:spcAft>
              <a:buNone/>
            </a:pPr>
            <a:r>
              <a:rPr lang="en" sz="1800"/>
              <a:t>The plaintext can be obtained from ciphertext</a:t>
            </a:r>
            <a:endParaRPr sz="1800"/>
          </a:p>
          <a:p>
            <a:pPr indent="0" lvl="0" marL="0" rtl="0" algn="l">
              <a:spcBef>
                <a:spcPts val="1600"/>
              </a:spcBef>
              <a:spcAft>
                <a:spcPts val="1600"/>
              </a:spcAft>
              <a:buNone/>
            </a:pPr>
            <a:r>
              <a:rPr lang="en" sz="1800"/>
              <a:t>p = 53</a:t>
            </a:r>
            <a:r>
              <a:rPr baseline="30000" lang="en" sz="1800"/>
              <a:t>37</a:t>
            </a:r>
            <a:r>
              <a:rPr lang="en" sz="1800"/>
              <a:t> mod 143 = 13</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Variants</a:t>
            </a:r>
            <a:r>
              <a:rPr lang="en"/>
              <a:t> of RSA algorithms</a:t>
            </a:r>
            <a:endParaRPr/>
          </a:p>
        </p:txBody>
      </p:sp>
      <p:sp>
        <p:nvSpPr>
          <p:cNvPr id="207" name="Google Shape;207;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Small d</a:t>
            </a:r>
            <a:endParaRPr sz="1800"/>
          </a:p>
          <a:p>
            <a:pPr indent="-342900" lvl="0" marL="457200" rtl="0" algn="l">
              <a:spcBef>
                <a:spcPts val="0"/>
              </a:spcBef>
              <a:spcAft>
                <a:spcPts val="0"/>
              </a:spcAft>
              <a:buSzPts val="1800"/>
              <a:buAutoNum type="arabicPeriod"/>
            </a:pPr>
            <a:r>
              <a:rPr lang="en" sz="1800"/>
              <a:t>Small e</a:t>
            </a:r>
            <a:endParaRPr sz="1800"/>
          </a:p>
          <a:p>
            <a:pPr indent="-342900" lvl="0" marL="457200" rtl="0" algn="l">
              <a:spcBef>
                <a:spcPts val="0"/>
              </a:spcBef>
              <a:spcAft>
                <a:spcPts val="0"/>
              </a:spcAft>
              <a:buSzPts val="1800"/>
              <a:buAutoNum type="arabicPeriod"/>
            </a:pPr>
            <a:r>
              <a:rPr lang="en" sz="1800"/>
              <a:t>CRT Decryption</a:t>
            </a:r>
            <a:endParaRPr sz="1800"/>
          </a:p>
          <a:p>
            <a:pPr indent="-342900" lvl="0" marL="457200" rtl="0" algn="l">
              <a:spcBef>
                <a:spcPts val="0"/>
              </a:spcBef>
              <a:spcAft>
                <a:spcPts val="0"/>
              </a:spcAft>
              <a:buSzPts val="1800"/>
              <a:buAutoNum type="arabicPeriod"/>
            </a:pPr>
            <a:r>
              <a:rPr lang="en" sz="1800"/>
              <a:t>Twin RSA</a:t>
            </a:r>
            <a:endParaRPr sz="1800"/>
          </a:p>
          <a:p>
            <a:pPr indent="-342900" lvl="0" marL="457200" rtl="0" algn="l">
              <a:spcBef>
                <a:spcPts val="0"/>
              </a:spcBef>
              <a:spcAft>
                <a:spcPts val="0"/>
              </a:spcAft>
              <a:buSzPts val="1800"/>
              <a:buAutoNum type="arabicPeriod"/>
            </a:pPr>
            <a:r>
              <a:rPr lang="en" sz="1800"/>
              <a:t>Dual RSA</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Small e RSA</a:t>
            </a:r>
            <a:endParaRPr/>
          </a:p>
        </p:txBody>
      </p:sp>
      <p:sp>
        <p:nvSpPr>
          <p:cNvPr id="213" name="Google Shape;213;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a:t>
            </a:r>
            <a:r>
              <a:rPr lang="en" sz="1800"/>
              <a:t> is chosen as a random integer which is much smaller than the Euler totient of N (N=pq)</a:t>
            </a:r>
            <a:endParaRPr sz="1800"/>
          </a:p>
          <a:p>
            <a:pPr indent="-342900" lvl="0" marL="457200" rtl="0" algn="l">
              <a:spcBef>
                <a:spcPts val="0"/>
              </a:spcBef>
              <a:spcAft>
                <a:spcPts val="0"/>
              </a:spcAft>
              <a:buSzPts val="1800"/>
              <a:buChar char="●"/>
            </a:pPr>
            <a:r>
              <a:rPr lang="en" sz="1800"/>
              <a:t>T</a:t>
            </a:r>
            <a:r>
              <a:rPr lang="en" sz="1800"/>
              <a:t>he decryption process remains the same as in the original RSA algorithm</a:t>
            </a:r>
            <a:endParaRPr sz="1800"/>
          </a:p>
          <a:p>
            <a:pPr indent="-342900" lvl="0" marL="457200" rtl="0" algn="l">
              <a:spcBef>
                <a:spcPts val="0"/>
              </a:spcBef>
              <a:spcAft>
                <a:spcPts val="0"/>
              </a:spcAft>
              <a:buSzPts val="1800"/>
              <a:buChar char="●"/>
            </a:pPr>
            <a:r>
              <a:rPr lang="en" sz="1800"/>
              <a:t>The encryption process gets much faster</a:t>
            </a:r>
            <a:endParaRPr sz="1800"/>
          </a:p>
          <a:p>
            <a:pPr indent="-342900" lvl="0" marL="457200" rtl="0" algn="l">
              <a:spcBef>
                <a:spcPts val="0"/>
              </a:spcBef>
              <a:spcAft>
                <a:spcPts val="0"/>
              </a:spcAft>
              <a:buSzPts val="1800"/>
              <a:buChar char="●"/>
            </a:pPr>
            <a:r>
              <a:rPr lang="en" sz="1800"/>
              <a:t>Its computational time is unaffected</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Small d RSA</a:t>
            </a:r>
            <a:endParaRPr/>
          </a:p>
        </p:txBody>
      </p:sp>
      <p:sp>
        <p:nvSpPr>
          <p:cNvPr id="219" name="Google Shape;219;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This is opposite of small e RSA</a:t>
            </a:r>
            <a:endParaRPr sz="1800"/>
          </a:p>
          <a:p>
            <a:pPr indent="-342900" lvl="0" marL="457200" rtl="0" algn="l">
              <a:spcBef>
                <a:spcPts val="0"/>
              </a:spcBef>
              <a:spcAft>
                <a:spcPts val="0"/>
              </a:spcAft>
              <a:buSzPts val="1800"/>
              <a:buChar char="●"/>
            </a:pPr>
            <a:r>
              <a:rPr lang="en" sz="1800"/>
              <a:t>Here, d</a:t>
            </a:r>
            <a:r>
              <a:rPr lang="en" sz="1800"/>
              <a:t> is chosen as a random integer which is much smaller than the Euler totient of N (N=pq)</a:t>
            </a:r>
            <a:endParaRPr sz="1800"/>
          </a:p>
          <a:p>
            <a:pPr indent="-342900" lvl="0" marL="457200" rtl="0" algn="l">
              <a:spcBef>
                <a:spcPts val="0"/>
              </a:spcBef>
              <a:spcAft>
                <a:spcPts val="0"/>
              </a:spcAft>
              <a:buSzPts val="1800"/>
              <a:buChar char="●"/>
            </a:pPr>
            <a:r>
              <a:rPr lang="en" sz="1800"/>
              <a:t>The encryption process remains the same as in the original RSA algorithm</a:t>
            </a:r>
            <a:endParaRPr sz="1800"/>
          </a:p>
          <a:p>
            <a:pPr indent="-342900" lvl="0" marL="457200" rtl="0" algn="l">
              <a:spcBef>
                <a:spcPts val="0"/>
              </a:spcBef>
              <a:spcAft>
                <a:spcPts val="0"/>
              </a:spcAft>
              <a:buSzPts val="1800"/>
              <a:buChar char="●"/>
            </a:pPr>
            <a:r>
              <a:rPr lang="en" sz="1800"/>
              <a:t>The decryption process gets much faster</a:t>
            </a:r>
            <a:endParaRPr sz="1800"/>
          </a:p>
          <a:p>
            <a:pPr indent="-342900" lvl="0" marL="457200" rtl="0" algn="l">
              <a:spcBef>
                <a:spcPts val="0"/>
              </a:spcBef>
              <a:spcAft>
                <a:spcPts val="0"/>
              </a:spcAft>
              <a:buSzPts val="1800"/>
              <a:buChar char="●"/>
            </a:pPr>
            <a:r>
              <a:rPr lang="en" sz="1800"/>
              <a:t>Its computational time is unaffected</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CRT Decryption</a:t>
            </a:r>
            <a:endParaRPr/>
          </a:p>
        </p:txBody>
      </p:sp>
      <p:sp>
        <p:nvSpPr>
          <p:cNvPr id="225" name="Google Shape;225;p28"/>
          <p:cNvSpPr txBox="1"/>
          <p:nvPr>
            <p:ph idx="1" type="body"/>
          </p:nvPr>
        </p:nvSpPr>
        <p:spPr>
          <a:xfrm>
            <a:off x="819150" y="1462400"/>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Chinese remainder theorem is used for the process of decryption.</a:t>
            </a:r>
            <a:endParaRPr sz="1800"/>
          </a:p>
          <a:p>
            <a:pPr indent="-342900" lvl="0" marL="457200" rtl="0" algn="l">
              <a:spcBef>
                <a:spcPts val="0"/>
              </a:spcBef>
              <a:spcAft>
                <a:spcPts val="0"/>
              </a:spcAft>
              <a:buSzPts val="1800"/>
              <a:buChar char="●"/>
            </a:pPr>
            <a:r>
              <a:rPr lang="en" sz="1800"/>
              <a:t>The key generation step is modified to output (d, p, q) instead of (d, N) (N = p*q). </a:t>
            </a:r>
            <a:endParaRPr sz="1800"/>
          </a:p>
          <a:p>
            <a:pPr indent="-342900" lvl="0" marL="457200" rtl="0" algn="l">
              <a:spcBef>
                <a:spcPts val="0"/>
              </a:spcBef>
              <a:spcAft>
                <a:spcPts val="0"/>
              </a:spcAft>
              <a:buSzPts val="1800"/>
              <a:buChar char="●"/>
            </a:pPr>
            <a:r>
              <a:rPr lang="en" sz="1800"/>
              <a:t>The decryption process is altered to calculate plaintext using dp (dp = d*mod (p-1)) and dq (dq= d*mod (q-1)) instead of using simply d, and then applying the Garner’s algorithm to compute the result of decryption.  (dp and dq are CRT exponents) </a:t>
            </a:r>
            <a:endParaRPr sz="1800"/>
          </a:p>
          <a:p>
            <a:pPr indent="-342900" lvl="0" marL="457200" rtl="0" algn="l">
              <a:spcBef>
                <a:spcPts val="0"/>
              </a:spcBef>
              <a:spcAft>
                <a:spcPts val="0"/>
              </a:spcAft>
              <a:buSzPts val="1800"/>
              <a:buChar char="●"/>
            </a:pPr>
            <a:r>
              <a:rPr lang="en" sz="1800"/>
              <a:t>The computational cost of the decryption process reduces to about 1/4th of the original algorithm</a:t>
            </a:r>
            <a:endParaRPr sz="1800"/>
          </a:p>
          <a:p>
            <a:pPr indent="-342900" lvl="0" marL="457200" rtl="0" algn="l">
              <a:spcBef>
                <a:spcPts val="0"/>
              </a:spcBef>
              <a:spcAft>
                <a:spcPts val="0"/>
              </a:spcAft>
              <a:buSzPts val="1800"/>
              <a:buChar char="●"/>
            </a:pPr>
            <a:r>
              <a:rPr lang="en" sz="1800"/>
              <a:t>Faster implementation.</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Twin RSA</a:t>
            </a:r>
            <a:endParaRPr/>
          </a:p>
        </p:txBody>
      </p:sp>
      <p:sp>
        <p:nvSpPr>
          <p:cNvPr id="231" name="Google Shape;231;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Twin RSA is a </a:t>
            </a:r>
            <a:r>
              <a:rPr lang="en" sz="1800"/>
              <a:t>variant</a:t>
            </a:r>
            <a:r>
              <a:rPr lang="en" sz="1800"/>
              <a:t> of RSA which consists of the pair of modulus N and N + delta </a:t>
            </a:r>
            <a:endParaRPr sz="1800"/>
          </a:p>
          <a:p>
            <a:pPr indent="-342900" lvl="0" marL="457200" rtl="0" algn="l">
              <a:spcBef>
                <a:spcPts val="0"/>
              </a:spcBef>
              <a:spcAft>
                <a:spcPts val="0"/>
              </a:spcAft>
              <a:buSzPts val="1800"/>
              <a:buChar char="●"/>
            </a:pPr>
            <a:r>
              <a:rPr lang="en" sz="1800"/>
              <a:t>Delta is a small integer (usually delta = 2)</a:t>
            </a:r>
            <a:endParaRPr sz="1800"/>
          </a:p>
          <a:p>
            <a:pPr indent="-342900" lvl="0" marL="457200" rtl="0" algn="l">
              <a:spcBef>
                <a:spcPts val="0"/>
              </a:spcBef>
              <a:spcAft>
                <a:spcPts val="0"/>
              </a:spcAft>
              <a:buSzPts val="1800"/>
              <a:buChar char="●"/>
            </a:pPr>
            <a:r>
              <a:rPr lang="en" sz="1800"/>
              <a:t>As the storage requirement of delta is negligible, only one moduli is stored.</a:t>
            </a:r>
            <a:endParaRPr sz="1800"/>
          </a:p>
          <a:p>
            <a:pPr indent="-342900" lvl="0" marL="457200" rtl="0" algn="l">
              <a:spcBef>
                <a:spcPts val="0"/>
              </a:spcBef>
              <a:spcAft>
                <a:spcPts val="0"/>
              </a:spcAft>
              <a:buSzPts val="1800"/>
              <a:buChar char="●"/>
            </a:pPr>
            <a:r>
              <a:rPr lang="en" sz="1800"/>
              <a:t>The storage requirements get reduced by the size of one RSA modulus.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Dual RSA</a:t>
            </a:r>
            <a:endParaRPr/>
          </a:p>
        </p:txBody>
      </p:sp>
      <p:sp>
        <p:nvSpPr>
          <p:cNvPr id="237" name="Google Shape;237;p30"/>
          <p:cNvSpPr txBox="1"/>
          <p:nvPr>
            <p:ph idx="1" type="body"/>
          </p:nvPr>
        </p:nvSpPr>
        <p:spPr>
          <a:xfrm>
            <a:off x="819150" y="1681550"/>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In dual RSA we have 2 instances of RSA</a:t>
            </a:r>
            <a:endParaRPr sz="1800"/>
          </a:p>
          <a:p>
            <a:pPr indent="-342900" lvl="0" marL="457200" rtl="0" algn="l">
              <a:spcBef>
                <a:spcPts val="0"/>
              </a:spcBef>
              <a:spcAft>
                <a:spcPts val="0"/>
              </a:spcAft>
              <a:buSzPts val="1800"/>
              <a:buChar char="●"/>
            </a:pPr>
            <a:r>
              <a:rPr lang="en" sz="1800"/>
              <a:t>It can be applied in ecash, untraceable email,  electronic election systems, time stamping, anonymous access control and wherever authentication with secrecy of msg is required</a:t>
            </a:r>
            <a:endParaRPr sz="1800"/>
          </a:p>
          <a:p>
            <a:pPr indent="-342900" lvl="0" marL="457200" rtl="0" algn="l">
              <a:spcBef>
                <a:spcPts val="0"/>
              </a:spcBef>
              <a:spcAft>
                <a:spcPts val="0"/>
              </a:spcAft>
              <a:buSzPts val="1800"/>
              <a:buChar char="●"/>
            </a:pPr>
            <a:r>
              <a:rPr lang="en" sz="1800"/>
              <a:t>We use 2 pairs of primes (p1,q1) and (p2,q2) to form N1 and N2</a:t>
            </a:r>
            <a:endParaRPr sz="1800"/>
          </a:p>
          <a:p>
            <a:pPr indent="-342900" lvl="0" marL="457200" rtl="0" algn="l">
              <a:spcBef>
                <a:spcPts val="0"/>
              </a:spcBef>
              <a:spcAft>
                <a:spcPts val="0"/>
              </a:spcAft>
              <a:buSzPts val="1800"/>
              <a:buChar char="●"/>
            </a:pPr>
            <a:r>
              <a:rPr lang="en" sz="1800"/>
              <a:t>The public key will be (e, N1, N2)</a:t>
            </a:r>
            <a:endParaRPr sz="1800"/>
          </a:p>
          <a:p>
            <a:pPr indent="-342900" lvl="0" marL="457200" rtl="0" algn="l">
              <a:spcBef>
                <a:spcPts val="0"/>
              </a:spcBef>
              <a:spcAft>
                <a:spcPts val="0"/>
              </a:spcAft>
              <a:buSzPts val="1800"/>
              <a:buChar char="●"/>
            </a:pPr>
            <a:r>
              <a:rPr lang="en" sz="1800"/>
              <a:t>Private key will be (d,p1,q1,p2,q2)</a:t>
            </a:r>
            <a:endParaRPr sz="1800"/>
          </a:p>
          <a:p>
            <a:pPr indent="-342900" lvl="0" marL="457200" rtl="0" algn="l">
              <a:spcBef>
                <a:spcPts val="0"/>
              </a:spcBef>
              <a:spcAft>
                <a:spcPts val="0"/>
              </a:spcAft>
              <a:buSzPts val="1800"/>
              <a:buChar char="●"/>
            </a:pPr>
            <a:r>
              <a:rPr lang="en" sz="1800"/>
              <a:t>We have implemented Dual RSA with small e in python and used it to get blind signed messages</a:t>
            </a:r>
            <a:endParaRPr sz="1800"/>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Dual RSA</a:t>
            </a:r>
            <a:endParaRPr/>
          </a:p>
        </p:txBody>
      </p:sp>
      <p:sp>
        <p:nvSpPr>
          <p:cNvPr id="243" name="Google Shape;243;p3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For small e implementation,</a:t>
            </a:r>
            <a:endParaRPr sz="1800"/>
          </a:p>
          <a:p>
            <a:pPr indent="-342900" lvl="0" marL="457200" rtl="0" algn="l">
              <a:spcBef>
                <a:spcPts val="0"/>
              </a:spcBef>
              <a:spcAft>
                <a:spcPts val="0"/>
              </a:spcAft>
              <a:buSzPts val="1800"/>
              <a:buChar char="●"/>
            </a:pPr>
            <a:r>
              <a:rPr lang="en" sz="1800"/>
              <a:t>Let (ne, n) be inputs and no1=n/2-ne  (with ne &lt; n/2)</a:t>
            </a:r>
            <a:endParaRPr sz="1800"/>
          </a:p>
          <a:p>
            <a:pPr indent="-342900" lvl="0" marL="457200" rtl="0" algn="l">
              <a:spcBef>
                <a:spcPts val="0"/>
              </a:spcBef>
              <a:spcAft>
                <a:spcPts val="0"/>
              </a:spcAft>
              <a:buSzPts val="1800"/>
              <a:buChar char="●"/>
            </a:pPr>
            <a:r>
              <a:rPr lang="en" sz="1800"/>
              <a:t> we start with random numbers (x1,y1) of length ne and (x2,y2) of length no1 such that</a:t>
            </a:r>
            <a:endParaRPr sz="1800"/>
          </a:p>
          <a:p>
            <a:pPr indent="-342900" lvl="1" marL="914400" rtl="0" algn="l">
              <a:spcBef>
                <a:spcPts val="0"/>
              </a:spcBef>
              <a:spcAft>
                <a:spcPts val="0"/>
              </a:spcAft>
              <a:buSzPts val="1800"/>
              <a:buChar char="○"/>
            </a:pPr>
            <a:r>
              <a:rPr lang="en" sz="1800"/>
              <a:t>p1 = x1x2 + 1</a:t>
            </a:r>
            <a:endParaRPr sz="1800"/>
          </a:p>
          <a:p>
            <a:pPr indent="-342900" lvl="1" marL="914400" rtl="0" algn="l">
              <a:spcBef>
                <a:spcPts val="0"/>
              </a:spcBef>
              <a:spcAft>
                <a:spcPts val="0"/>
              </a:spcAft>
              <a:buSzPts val="1800"/>
              <a:buChar char="○"/>
            </a:pPr>
            <a:r>
              <a:rPr lang="en" sz="1800"/>
              <a:t>p2 =x1y2 + 1 and</a:t>
            </a:r>
            <a:endParaRPr sz="1800"/>
          </a:p>
          <a:p>
            <a:pPr indent="-342900" lvl="1" marL="914400" rtl="0" algn="l">
              <a:spcBef>
                <a:spcPts val="0"/>
              </a:spcBef>
              <a:spcAft>
                <a:spcPts val="0"/>
              </a:spcAft>
              <a:buSzPts val="1800"/>
              <a:buChar char="○"/>
            </a:pPr>
            <a:r>
              <a:rPr lang="en" sz="1800"/>
              <a:t>q1 = y1y2 + 1 are primes</a:t>
            </a:r>
            <a:endParaRPr sz="1800"/>
          </a:p>
          <a:p>
            <a:pPr indent="-342900" lvl="0" marL="457200" rtl="0" algn="l">
              <a:spcBef>
                <a:spcPts val="0"/>
              </a:spcBef>
              <a:spcAft>
                <a:spcPts val="0"/>
              </a:spcAft>
              <a:buSzPts val="1800"/>
              <a:buChar char="●"/>
            </a:pPr>
            <a:r>
              <a:rPr lang="en" sz="1800"/>
              <a:t>Then we find random ne bit integer e such that gcd(e,x1y1x2y2)=1</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No 33</a:t>
            </a:r>
            <a:endParaRPr/>
          </a:p>
        </p:txBody>
      </p:sp>
      <p:sp>
        <p:nvSpPr>
          <p:cNvPr id="135" name="Google Shape;135;p14"/>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Name</a:t>
            </a:r>
            <a:endParaRPr sz="1800"/>
          </a:p>
          <a:p>
            <a:pPr indent="0" lvl="0" marL="0" rtl="0" algn="l">
              <a:spcBef>
                <a:spcPts val="1600"/>
              </a:spcBef>
              <a:spcAft>
                <a:spcPts val="0"/>
              </a:spcAft>
              <a:buNone/>
            </a:pPr>
            <a:r>
              <a:rPr lang="en" sz="1800"/>
              <a:t>Kanishk Katara</a:t>
            </a:r>
            <a:endParaRPr sz="1800"/>
          </a:p>
          <a:p>
            <a:pPr indent="0" lvl="0" marL="0" rtl="0" algn="l">
              <a:spcBef>
                <a:spcPts val="1600"/>
              </a:spcBef>
              <a:spcAft>
                <a:spcPts val="0"/>
              </a:spcAft>
              <a:buNone/>
            </a:pPr>
            <a:r>
              <a:rPr lang="en" sz="1800"/>
              <a:t>Vaishnavi Rampalli</a:t>
            </a:r>
            <a:endParaRPr sz="1800"/>
          </a:p>
          <a:p>
            <a:pPr indent="0" lvl="0" marL="0" rtl="0" algn="l">
              <a:spcBef>
                <a:spcPts val="1600"/>
              </a:spcBef>
              <a:spcAft>
                <a:spcPts val="0"/>
              </a:spcAft>
              <a:buNone/>
            </a:pPr>
            <a:r>
              <a:rPr lang="en" sz="1800"/>
              <a:t>Pratyush Bisht</a:t>
            </a:r>
            <a:endParaRPr sz="1800"/>
          </a:p>
          <a:p>
            <a:pPr indent="0" lvl="0" marL="0" rtl="0" algn="l">
              <a:spcBef>
                <a:spcPts val="1600"/>
              </a:spcBef>
              <a:spcAft>
                <a:spcPts val="1600"/>
              </a:spcAft>
              <a:buNone/>
            </a:pPr>
            <a:r>
              <a:t/>
            </a:r>
            <a:endParaRPr/>
          </a:p>
        </p:txBody>
      </p:sp>
      <p:sp>
        <p:nvSpPr>
          <p:cNvPr id="136" name="Google Shape;136;p14"/>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ID</a:t>
            </a:r>
            <a:endParaRPr sz="1800"/>
          </a:p>
          <a:p>
            <a:pPr indent="0" lvl="0" marL="0" rtl="0" algn="l">
              <a:spcBef>
                <a:spcPts val="1600"/>
              </a:spcBef>
              <a:spcAft>
                <a:spcPts val="0"/>
              </a:spcAft>
              <a:buNone/>
            </a:pPr>
            <a:r>
              <a:rPr lang="en" sz="1800"/>
              <a:t>2017AAPS0416H</a:t>
            </a:r>
            <a:endParaRPr sz="1800"/>
          </a:p>
          <a:p>
            <a:pPr indent="0" lvl="0" marL="0" rtl="0" algn="l">
              <a:spcBef>
                <a:spcPts val="1600"/>
              </a:spcBef>
              <a:spcAft>
                <a:spcPts val="0"/>
              </a:spcAft>
              <a:buNone/>
            </a:pPr>
            <a:r>
              <a:rPr lang="en" sz="1800"/>
              <a:t>2017AAPS0383H</a:t>
            </a:r>
            <a:endParaRPr sz="1800"/>
          </a:p>
          <a:p>
            <a:pPr indent="0" lvl="0" marL="0" rtl="0" algn="l">
              <a:spcBef>
                <a:spcPts val="1600"/>
              </a:spcBef>
              <a:spcAft>
                <a:spcPts val="1600"/>
              </a:spcAft>
              <a:buNone/>
            </a:pPr>
            <a:r>
              <a:rPr lang="en" sz="1800"/>
              <a:t>2017AAPS0301H</a:t>
            </a:r>
            <a:endParaRPr sz="1800"/>
          </a:p>
        </p:txBody>
      </p:sp>
      <p:cxnSp>
        <p:nvCxnSpPr>
          <p:cNvPr id="137" name="Google Shape;137;p14"/>
          <p:cNvCxnSpPr/>
          <p:nvPr/>
        </p:nvCxnSpPr>
        <p:spPr>
          <a:xfrm>
            <a:off x="4165600" y="2012525"/>
            <a:ext cx="0" cy="2086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Dual RSA</a:t>
            </a:r>
            <a:endParaRPr/>
          </a:p>
        </p:txBody>
      </p:sp>
      <p:sp>
        <p:nvSpPr>
          <p:cNvPr id="249" name="Google Shape;249;p3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Now, we find d such that ed = 1+k1(p1 - 1)(q1 - 1).</a:t>
            </a:r>
            <a:endParaRPr sz="1800"/>
          </a:p>
          <a:p>
            <a:pPr indent="-342900" lvl="0" marL="457200" rtl="0" algn="l">
              <a:spcBef>
                <a:spcPts val="0"/>
              </a:spcBef>
              <a:spcAft>
                <a:spcPts val="0"/>
              </a:spcAft>
              <a:buSzPts val="1800"/>
              <a:buChar char="●"/>
            </a:pPr>
            <a:r>
              <a:rPr lang="en" sz="1800"/>
              <a:t>If q2 = k1x2 + 1 is not prime then we have to find another e.</a:t>
            </a:r>
            <a:endParaRPr sz="1800"/>
          </a:p>
          <a:p>
            <a:pPr indent="-342900" lvl="0" marL="457200" rtl="0" algn="l">
              <a:spcBef>
                <a:spcPts val="0"/>
              </a:spcBef>
              <a:spcAft>
                <a:spcPts val="0"/>
              </a:spcAft>
              <a:buSzPts val="1800"/>
              <a:buChar char="●"/>
            </a:pPr>
            <a:r>
              <a:rPr lang="en" sz="1800"/>
              <a:t>Once this is done, we will get our public and private keys as usual.</a:t>
            </a:r>
            <a:endParaRPr sz="1800"/>
          </a:p>
          <a:p>
            <a:pPr indent="-342900" lvl="0" marL="457200" rtl="0" algn="l">
              <a:spcBef>
                <a:spcPts val="0"/>
              </a:spcBef>
              <a:spcAft>
                <a:spcPts val="0"/>
              </a:spcAft>
              <a:buSzPts val="1800"/>
              <a:buChar char="●"/>
            </a:pPr>
            <a:r>
              <a:rPr lang="en" sz="1800"/>
              <a:t>This returns ne bit e and n bit d (usually)</a:t>
            </a:r>
            <a:endParaRPr sz="1800"/>
          </a:p>
          <a:p>
            <a:pPr indent="-342900" lvl="0" marL="457200" rtl="0" algn="l">
              <a:spcBef>
                <a:spcPts val="0"/>
              </a:spcBef>
              <a:spcAft>
                <a:spcPts val="0"/>
              </a:spcAft>
              <a:buSzPts val="1800"/>
              <a:buChar char="●"/>
            </a:pPr>
            <a:r>
              <a:rPr lang="en" sz="1800"/>
              <a:t>For small d implementation, we just have to change inputs to (nd,n) and replace (e,d, ne) with (d,e, nd).</a:t>
            </a:r>
            <a:endParaRPr sz="1800"/>
          </a:p>
          <a:p>
            <a:pPr indent="0" lvl="0" marL="0" rtl="0" algn="l">
              <a:spcBef>
                <a:spcPts val="1600"/>
              </a:spcBef>
              <a:spcAft>
                <a:spcPts val="160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Analysis</a:t>
            </a:r>
            <a:endParaRPr/>
          </a:p>
        </p:txBody>
      </p:sp>
      <p:sp>
        <p:nvSpPr>
          <p:cNvPr id="255" name="Google Shape;255;p3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Small-e and Small-d RSA</a:t>
            </a:r>
            <a:endParaRPr sz="18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 small-e RSA algorithm is safer as compared to small-d RSA, even for small values of public exponent e, like, 2.</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But if use the same plaintext, and the same public exponent,e, to send the cipher text, then it is vulnerable to attacks.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It is susceptible to attacks via the Chinese </a:t>
            </a:r>
            <a:r>
              <a:rPr lang="en" sz="1400">
                <a:solidFill>
                  <a:srgbClr val="000000"/>
                </a:solidFill>
              </a:rPr>
              <a:t>Remainder</a:t>
            </a:r>
            <a:r>
              <a:rPr lang="en" sz="1400">
                <a:solidFill>
                  <a:srgbClr val="000000"/>
                </a:solidFill>
              </a:rPr>
              <a:t> Theorem and Hastad’s attack.</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 small-d RSA algorithm can be broken down easily with help of continuous fractions, if the value of private exponent is smaller than, (N^¼)/3, here N is the public moduli.</a:t>
            </a:r>
            <a:endParaRPr sz="1400">
              <a:solidFill>
                <a:srgbClr val="000000"/>
              </a:solidFill>
            </a:endParaRPr>
          </a:p>
          <a:p>
            <a:pPr indent="0" lvl="0" marL="914400" rtl="0" algn="l">
              <a:spcBef>
                <a:spcPts val="0"/>
              </a:spcBef>
              <a:spcAft>
                <a:spcPts val="0"/>
              </a:spcAft>
              <a:buNone/>
            </a:pPr>
            <a:r>
              <a:t/>
            </a:r>
            <a:endParaRPr sz="14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Analysis</a:t>
            </a:r>
            <a:endParaRPr/>
          </a:p>
        </p:txBody>
      </p:sp>
      <p:sp>
        <p:nvSpPr>
          <p:cNvPr id="261" name="Google Shape;261;p3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CRT-RSA</a:t>
            </a:r>
            <a:endParaRPr sz="1800"/>
          </a:p>
          <a:p>
            <a:pPr indent="-317500" lvl="0" marL="457200" rtl="0" algn="l">
              <a:spcBef>
                <a:spcPts val="1600"/>
              </a:spcBef>
              <a:spcAft>
                <a:spcPts val="0"/>
              </a:spcAft>
              <a:buSzPts val="1400"/>
              <a:buChar char="●"/>
            </a:pPr>
            <a:r>
              <a:rPr lang="en" sz="1400"/>
              <a:t>CRT-RSA is vulnerable to fault injection attacks.</a:t>
            </a:r>
            <a:endParaRPr sz="1400"/>
          </a:p>
          <a:p>
            <a:pPr indent="-317500" lvl="0" marL="457200" rtl="0" algn="l">
              <a:spcBef>
                <a:spcPts val="0"/>
              </a:spcBef>
              <a:spcAft>
                <a:spcPts val="0"/>
              </a:spcAft>
              <a:buSzPts val="1400"/>
              <a:buChar char="●"/>
            </a:pPr>
            <a:r>
              <a:rPr lang="en" sz="1400"/>
              <a:t>As in CRT-RSA, the decryption step is broken down into two parts, if a fault is injected in one of the signature then, the information is lost.</a:t>
            </a:r>
            <a:endParaRPr sz="1400"/>
          </a:p>
          <a:p>
            <a:pPr indent="-317500" lvl="0" marL="457200" rtl="0" algn="l">
              <a:spcBef>
                <a:spcPts val="0"/>
              </a:spcBef>
              <a:spcAft>
                <a:spcPts val="0"/>
              </a:spcAft>
              <a:buSzPts val="1400"/>
              <a:buChar char="●"/>
            </a:pPr>
            <a:r>
              <a:rPr lang="en" sz="1400"/>
              <a:t>The fault can be injected by a number of ways such as, a small variation in voltage or temperature change etc.</a:t>
            </a:r>
            <a:endParaRPr sz="1400"/>
          </a:p>
          <a:p>
            <a:pPr indent="-317500" lvl="0" marL="457200" rtl="0" algn="l">
              <a:spcBef>
                <a:spcPts val="0"/>
              </a:spcBef>
              <a:spcAft>
                <a:spcPts val="0"/>
              </a:spcAft>
              <a:buSzPts val="1400"/>
              <a:buChar char="●"/>
            </a:pPr>
            <a:r>
              <a:rPr lang="en" sz="1400"/>
              <a:t>The attacker can recover message using the side channel analysis.</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Analysis</a:t>
            </a:r>
            <a:endParaRPr/>
          </a:p>
          <a:p>
            <a:pPr indent="0" lvl="0" marL="0" rtl="0" algn="l">
              <a:spcBef>
                <a:spcPts val="0"/>
              </a:spcBef>
              <a:spcAft>
                <a:spcPts val="0"/>
              </a:spcAft>
              <a:buNone/>
            </a:pPr>
            <a:r>
              <a:t/>
            </a:r>
            <a:endParaRPr/>
          </a:p>
        </p:txBody>
      </p:sp>
      <p:sp>
        <p:nvSpPr>
          <p:cNvPr id="267" name="Google Shape;267;p3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Twin RSA</a:t>
            </a:r>
            <a:endParaRPr sz="1400"/>
          </a:p>
          <a:p>
            <a:pPr indent="-317500" lvl="0" marL="457200" rtl="0" algn="l">
              <a:spcBef>
                <a:spcPts val="1600"/>
              </a:spcBef>
              <a:spcAft>
                <a:spcPts val="0"/>
              </a:spcAft>
              <a:buSzPts val="1400"/>
              <a:buChar char="●"/>
            </a:pPr>
            <a:r>
              <a:rPr lang="en" sz="1400"/>
              <a:t>Twin RSA is as secure as the original RSA algorithm, it is implemented in a way to reduce storage requirements.</a:t>
            </a:r>
            <a:endParaRPr sz="1400"/>
          </a:p>
          <a:p>
            <a:pPr indent="-317500" lvl="0" marL="457200" rtl="0" algn="l">
              <a:spcBef>
                <a:spcPts val="0"/>
              </a:spcBef>
              <a:spcAft>
                <a:spcPts val="0"/>
              </a:spcAft>
              <a:buSzPts val="1400"/>
              <a:buChar char="●"/>
            </a:pPr>
            <a:r>
              <a:rPr lang="en" sz="1400"/>
              <a:t>The only additional aspect of twin RSA that can be manipulated by the attackers, is the fixed value of difference between two moduli.</a:t>
            </a:r>
            <a:endParaRPr sz="1400"/>
          </a:p>
          <a:p>
            <a:pPr indent="-317500" lvl="0" marL="457200" rtl="0" algn="l">
              <a:spcBef>
                <a:spcPts val="0"/>
              </a:spcBef>
              <a:spcAft>
                <a:spcPts val="0"/>
              </a:spcAft>
              <a:buSzPts val="1400"/>
              <a:buChar char="●"/>
            </a:pPr>
            <a:r>
              <a:rPr lang="en" sz="1400"/>
              <a:t>But with the help of Cunningham factoring project it is proven that knowing the difference between two values does not help in factoring them.</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Analysis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3" name="Google Shape;273;p36"/>
          <p:cNvSpPr txBox="1"/>
          <p:nvPr>
            <p:ph idx="1" type="body"/>
          </p:nvPr>
        </p:nvSpPr>
        <p:spPr>
          <a:xfrm>
            <a:off x="819150" y="1647800"/>
            <a:ext cx="7505700" cy="307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Dual RSA</a:t>
            </a:r>
            <a:endParaRPr sz="1800"/>
          </a:p>
          <a:p>
            <a:pPr indent="-317500" lvl="0" marL="457200" rtl="0" algn="l">
              <a:spcBef>
                <a:spcPts val="1600"/>
              </a:spcBef>
              <a:spcAft>
                <a:spcPts val="0"/>
              </a:spcAft>
              <a:buSzPts val="1400"/>
              <a:buChar char="●"/>
            </a:pPr>
            <a:r>
              <a:rPr lang="en" sz="1400"/>
              <a:t>Dual RSA is susceptible to attacks if the value of parameters k1 and k2 are known</a:t>
            </a:r>
            <a:endParaRPr sz="1400"/>
          </a:p>
          <a:p>
            <a:pPr indent="-317500" lvl="0" marL="457200" rtl="0" algn="l">
              <a:spcBef>
                <a:spcPts val="0"/>
              </a:spcBef>
              <a:spcAft>
                <a:spcPts val="0"/>
              </a:spcAft>
              <a:buSzPts val="1400"/>
              <a:buChar char="●"/>
            </a:pPr>
            <a:r>
              <a:rPr lang="en" sz="1400"/>
              <a:t>For finding k1 and k2, lattice based method is used along with an exhaustive searching algorithm. But if we take the value of e(in case of small-e)/d(in case of small-d)&gt;N/4+L/2, this exhaustive searching algorithm becomes infeasible.</a:t>
            </a:r>
            <a:endParaRPr sz="1400"/>
          </a:p>
          <a:p>
            <a:pPr indent="-317500" lvl="0" marL="457200" rtl="0" algn="l">
              <a:spcBef>
                <a:spcPts val="0"/>
              </a:spcBef>
              <a:spcAft>
                <a:spcPts val="0"/>
              </a:spcAft>
              <a:buSzPts val="1400"/>
              <a:buChar char="●"/>
            </a:pPr>
            <a:r>
              <a:rPr lang="en" sz="1400"/>
              <a:t>Once k1 and k2 are found, we need to solve a pair of equations with 3 unknowns, we do this by performing a brute force search for one variable and finding other two by solving the equations.</a:t>
            </a:r>
            <a:endParaRPr sz="1400"/>
          </a:p>
          <a:p>
            <a:pPr indent="-317500" lvl="0" marL="457200" rtl="0" algn="l">
              <a:spcBef>
                <a:spcPts val="0"/>
              </a:spcBef>
              <a:spcAft>
                <a:spcPts val="0"/>
              </a:spcAft>
              <a:buSzPts val="1400"/>
              <a:buChar char="●"/>
            </a:pPr>
            <a:r>
              <a:rPr lang="en" sz="1400"/>
              <a:t>If the value of e is in between L1&amp;N/2-L1, both include, then the above exhaustive search fails.</a:t>
            </a:r>
            <a:endParaRPr sz="1400"/>
          </a:p>
          <a:p>
            <a:pPr indent="-317500" lvl="0" marL="457200" rtl="0" algn="l">
              <a:spcBef>
                <a:spcPts val="0"/>
              </a:spcBef>
              <a:spcAft>
                <a:spcPts val="0"/>
              </a:spcAft>
              <a:buSzPts val="1400"/>
              <a:buChar char="●"/>
            </a:pPr>
            <a:r>
              <a:rPr lang="en" sz="1400"/>
              <a:t>Small-d dual RSA is vulnerable to attacks that work on small-d RSA, therefore                      d&gt;7N/6 - sqrt(N^2-6Ne)/3. And in order to avoid the lattice based attack d&gt;N/3.</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397550" y="5725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a:t>
            </a:r>
            <a:endParaRPr/>
          </a:p>
        </p:txBody>
      </p:sp>
      <p:sp>
        <p:nvSpPr>
          <p:cNvPr id="279" name="Google Shape;279;p3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graphicFrame>
        <p:nvGraphicFramePr>
          <p:cNvPr id="280" name="Google Shape;280;p37"/>
          <p:cNvGraphicFramePr/>
          <p:nvPr/>
        </p:nvGraphicFramePr>
        <p:xfrm>
          <a:off x="2862738" y="339725"/>
          <a:ext cx="3000000" cy="3000000"/>
        </p:xfrm>
        <a:graphic>
          <a:graphicData uri="http://schemas.openxmlformats.org/drawingml/2006/table">
            <a:tbl>
              <a:tblPr>
                <a:noFill/>
                <a:tableStyleId>{8EB1D8D9-68F5-4471-8798-45242FF4E12D}</a:tableStyleId>
              </a:tblPr>
              <a:tblGrid>
                <a:gridCol w="466725"/>
                <a:gridCol w="1219200"/>
                <a:gridCol w="2095500"/>
                <a:gridCol w="2190750"/>
              </a:tblGrid>
              <a:tr h="12700">
                <a:tc>
                  <a:txBody>
                    <a:bodyPr/>
                    <a:lstStyle/>
                    <a:p>
                      <a:pPr indent="0" lvl="0" marL="0" rtl="0" algn="l">
                        <a:spcBef>
                          <a:spcPts val="0"/>
                        </a:spcBef>
                        <a:spcAft>
                          <a:spcPts val="0"/>
                        </a:spcAft>
                        <a:buNone/>
                      </a:pPr>
                      <a:r>
                        <a:rPr b="1" lang="en"/>
                        <a:t>Sr.</a:t>
                      </a:r>
                      <a:endParaRPr b="1"/>
                    </a:p>
                  </a:txBody>
                  <a:tcPr marT="63500" marB="63500" marR="63500" marL="63500"/>
                </a:tc>
                <a:tc>
                  <a:txBody>
                    <a:bodyPr/>
                    <a:lstStyle/>
                    <a:p>
                      <a:pPr indent="0" lvl="0" marL="0" rtl="0" algn="l">
                        <a:spcBef>
                          <a:spcPts val="0"/>
                        </a:spcBef>
                        <a:spcAft>
                          <a:spcPts val="0"/>
                        </a:spcAft>
                        <a:buNone/>
                      </a:pPr>
                      <a:r>
                        <a:rPr b="1" lang="en"/>
                        <a:t>Aspect</a:t>
                      </a:r>
                      <a:endParaRPr b="1"/>
                    </a:p>
                  </a:txBody>
                  <a:tcPr marT="63500" marB="63500" marR="63500" marL="63500"/>
                </a:tc>
                <a:tc>
                  <a:txBody>
                    <a:bodyPr/>
                    <a:lstStyle/>
                    <a:p>
                      <a:pPr indent="0" lvl="0" marL="0" rtl="0" algn="l">
                        <a:spcBef>
                          <a:spcPts val="0"/>
                        </a:spcBef>
                        <a:spcAft>
                          <a:spcPts val="0"/>
                        </a:spcAft>
                        <a:buNone/>
                      </a:pPr>
                      <a:r>
                        <a:rPr b="1" lang="en"/>
                        <a:t>RSA</a:t>
                      </a:r>
                      <a:endParaRPr b="1"/>
                    </a:p>
                  </a:txBody>
                  <a:tcPr marT="63500" marB="63500" marR="63500" marL="63500"/>
                </a:tc>
                <a:tc>
                  <a:txBody>
                    <a:bodyPr/>
                    <a:lstStyle/>
                    <a:p>
                      <a:pPr indent="0" lvl="0" marL="0" rtl="0" algn="l">
                        <a:spcBef>
                          <a:spcPts val="0"/>
                        </a:spcBef>
                        <a:spcAft>
                          <a:spcPts val="0"/>
                        </a:spcAft>
                        <a:buNone/>
                      </a:pPr>
                      <a:r>
                        <a:rPr b="1" lang="en"/>
                        <a:t>Dual RSA</a:t>
                      </a:r>
                      <a:endParaRPr b="1"/>
                    </a:p>
                  </a:txBody>
                  <a:tcPr marT="63500" marB="63500" marR="63500" marL="63500"/>
                </a:tc>
              </a:tr>
              <a:tr h="12700">
                <a:tc>
                  <a:txBody>
                    <a:bodyPr/>
                    <a:lstStyle/>
                    <a:p>
                      <a:pPr indent="0" lvl="0" marL="0" rtl="0" algn="l">
                        <a:spcBef>
                          <a:spcPts val="0"/>
                        </a:spcBef>
                        <a:spcAft>
                          <a:spcPts val="0"/>
                        </a:spcAft>
                        <a:buNone/>
                      </a:pPr>
                      <a:r>
                        <a:rPr lang="en" sz="1200"/>
                        <a:t>1</a:t>
                      </a:r>
                      <a:endParaRPr sz="1200"/>
                    </a:p>
                  </a:txBody>
                  <a:tcPr marT="63500" marB="63500" marR="63500" marL="63500"/>
                </a:tc>
                <a:tc>
                  <a:txBody>
                    <a:bodyPr/>
                    <a:lstStyle/>
                    <a:p>
                      <a:pPr indent="0" lvl="0" marL="0" rtl="0" algn="l">
                        <a:spcBef>
                          <a:spcPts val="0"/>
                        </a:spcBef>
                        <a:spcAft>
                          <a:spcPts val="0"/>
                        </a:spcAft>
                        <a:buNone/>
                      </a:pPr>
                      <a:r>
                        <a:rPr b="1" lang="en" sz="1200"/>
                        <a:t>Key Pairs</a:t>
                      </a:r>
                      <a:endParaRPr b="1" sz="1200"/>
                    </a:p>
                  </a:txBody>
                  <a:tcPr marT="63500" marB="63500" marR="63500" marL="63500"/>
                </a:tc>
                <a:tc>
                  <a:txBody>
                    <a:bodyPr/>
                    <a:lstStyle/>
                    <a:p>
                      <a:pPr indent="0" lvl="0" marL="0" rtl="0" algn="l">
                        <a:spcBef>
                          <a:spcPts val="0"/>
                        </a:spcBef>
                        <a:spcAft>
                          <a:spcPts val="0"/>
                        </a:spcAft>
                        <a:buNone/>
                      </a:pPr>
                      <a:r>
                        <a:rPr lang="en" sz="1200"/>
                        <a:t>This algorithm has a single key pair.</a:t>
                      </a:r>
                      <a:endParaRPr sz="1200"/>
                    </a:p>
                  </a:txBody>
                  <a:tcPr marT="63500" marB="63500" marR="63500" marL="63500"/>
                </a:tc>
                <a:tc>
                  <a:txBody>
                    <a:bodyPr/>
                    <a:lstStyle/>
                    <a:p>
                      <a:pPr indent="0" lvl="0" marL="0" rtl="0" algn="l">
                        <a:spcBef>
                          <a:spcPts val="0"/>
                        </a:spcBef>
                        <a:spcAft>
                          <a:spcPts val="0"/>
                        </a:spcAft>
                        <a:buNone/>
                      </a:pPr>
                      <a:r>
                        <a:rPr lang="en" sz="1200"/>
                        <a:t>Dual RSA has 2 key pairs, and hence used where two instances of RSA are required.</a:t>
                      </a:r>
                      <a:endParaRPr sz="1200"/>
                    </a:p>
                  </a:txBody>
                  <a:tcPr marT="63500" marB="63500" marR="63500" marL="63500"/>
                </a:tc>
              </a:tr>
              <a:tr h="12700">
                <a:tc>
                  <a:txBody>
                    <a:bodyPr/>
                    <a:lstStyle/>
                    <a:p>
                      <a:pPr indent="0" lvl="0" marL="0" rtl="0" algn="l">
                        <a:spcBef>
                          <a:spcPts val="0"/>
                        </a:spcBef>
                        <a:spcAft>
                          <a:spcPts val="0"/>
                        </a:spcAft>
                        <a:buNone/>
                      </a:pPr>
                      <a:r>
                        <a:rPr lang="en" sz="1200"/>
                        <a:t>2</a:t>
                      </a:r>
                      <a:endParaRPr sz="1200"/>
                    </a:p>
                  </a:txBody>
                  <a:tcPr marT="63500" marB="63500" marR="63500" marL="63500"/>
                </a:tc>
                <a:tc>
                  <a:txBody>
                    <a:bodyPr/>
                    <a:lstStyle/>
                    <a:p>
                      <a:pPr indent="0" lvl="0" marL="0" rtl="0" algn="l">
                        <a:spcBef>
                          <a:spcPts val="0"/>
                        </a:spcBef>
                        <a:spcAft>
                          <a:spcPts val="0"/>
                        </a:spcAft>
                        <a:buNone/>
                      </a:pPr>
                      <a:r>
                        <a:rPr b="1" lang="en" sz="1200"/>
                        <a:t>Security</a:t>
                      </a:r>
                      <a:endParaRPr b="1" sz="1200"/>
                    </a:p>
                  </a:txBody>
                  <a:tcPr marT="63500" marB="63500" marR="63500" marL="63500"/>
                </a:tc>
                <a:tc>
                  <a:txBody>
                    <a:bodyPr/>
                    <a:lstStyle/>
                    <a:p>
                      <a:pPr indent="0" lvl="0" marL="0" rtl="0" algn="l">
                        <a:spcBef>
                          <a:spcPts val="0"/>
                        </a:spcBef>
                        <a:spcAft>
                          <a:spcPts val="0"/>
                        </a:spcAft>
                        <a:buNone/>
                      </a:pPr>
                      <a:r>
                        <a:rPr lang="en" sz="1200"/>
                        <a:t>RSA is vulnerable to many attacks depending upon its type.</a:t>
                      </a:r>
                      <a:endParaRPr sz="1200"/>
                    </a:p>
                  </a:txBody>
                  <a:tcPr marT="63500" marB="63500" marR="63500" marL="63500"/>
                </a:tc>
                <a:tc>
                  <a:txBody>
                    <a:bodyPr/>
                    <a:lstStyle/>
                    <a:p>
                      <a:pPr indent="0" lvl="0" marL="0" rtl="0" algn="l">
                        <a:spcBef>
                          <a:spcPts val="0"/>
                        </a:spcBef>
                        <a:spcAft>
                          <a:spcPts val="0"/>
                        </a:spcAft>
                        <a:buNone/>
                      </a:pPr>
                      <a:r>
                        <a:rPr lang="en" sz="1200"/>
                        <a:t>The security boundary of the different types of RSA, namely small-e, small-d,Rebalanced RSA, etc, is raised when dual RSA is applied.</a:t>
                      </a:r>
                      <a:endParaRPr sz="1200"/>
                    </a:p>
                  </a:txBody>
                  <a:tcPr marT="63500" marB="63500" marR="63500" marL="63500"/>
                </a:tc>
              </a:tr>
              <a:tr h="12700">
                <a:tc>
                  <a:txBody>
                    <a:bodyPr/>
                    <a:lstStyle/>
                    <a:p>
                      <a:pPr indent="0" lvl="0" marL="0" rtl="0" algn="l">
                        <a:spcBef>
                          <a:spcPts val="0"/>
                        </a:spcBef>
                        <a:spcAft>
                          <a:spcPts val="0"/>
                        </a:spcAft>
                        <a:buNone/>
                      </a:pPr>
                      <a:r>
                        <a:rPr lang="en" sz="1200"/>
                        <a:t>3</a:t>
                      </a:r>
                      <a:endParaRPr sz="1200"/>
                    </a:p>
                  </a:txBody>
                  <a:tcPr marT="63500" marB="63500" marR="63500" marL="63500"/>
                </a:tc>
                <a:tc>
                  <a:txBody>
                    <a:bodyPr/>
                    <a:lstStyle/>
                    <a:p>
                      <a:pPr indent="0" lvl="0" marL="0" rtl="0" algn="l">
                        <a:spcBef>
                          <a:spcPts val="0"/>
                        </a:spcBef>
                        <a:spcAft>
                          <a:spcPts val="0"/>
                        </a:spcAft>
                        <a:buNone/>
                      </a:pPr>
                      <a:r>
                        <a:rPr b="1" lang="en" sz="1200"/>
                        <a:t>Computational Cost</a:t>
                      </a:r>
                      <a:endParaRPr b="1" sz="1200"/>
                    </a:p>
                  </a:txBody>
                  <a:tcPr marT="63500" marB="63500" marR="63500" marL="63500"/>
                </a:tc>
                <a:tc>
                  <a:txBody>
                    <a:bodyPr/>
                    <a:lstStyle/>
                    <a:p>
                      <a:pPr indent="0" lvl="0" marL="0" rtl="0" algn="l">
                        <a:spcBef>
                          <a:spcPts val="0"/>
                        </a:spcBef>
                        <a:spcAft>
                          <a:spcPts val="0"/>
                        </a:spcAft>
                        <a:buNone/>
                      </a:pPr>
                      <a:r>
                        <a:rPr lang="en" sz="1200"/>
                        <a:t>The key generation algorithm is less computationally expensive.</a:t>
                      </a:r>
                      <a:endParaRPr sz="1200"/>
                    </a:p>
                  </a:txBody>
                  <a:tcPr marT="63500" marB="63500" marR="63500" marL="63500"/>
                </a:tc>
                <a:tc>
                  <a:txBody>
                    <a:bodyPr/>
                    <a:lstStyle/>
                    <a:p>
                      <a:pPr indent="0" lvl="0" marL="0" rtl="0" algn="l">
                        <a:spcBef>
                          <a:spcPts val="0"/>
                        </a:spcBef>
                        <a:spcAft>
                          <a:spcPts val="0"/>
                        </a:spcAft>
                        <a:buNone/>
                      </a:pPr>
                      <a:r>
                        <a:rPr lang="en" sz="1200"/>
                        <a:t>The key generation algorithm of dual RSA is significantly more computationally expensive, but can be handled by modern computers effectively.</a:t>
                      </a:r>
                      <a:endParaRPr sz="1200"/>
                    </a:p>
                  </a:txBody>
                  <a:tcPr marT="63500" marB="63500" marR="63500" marL="63500"/>
                </a:tc>
              </a:tr>
              <a:tr h="12700">
                <a:tc>
                  <a:txBody>
                    <a:bodyPr/>
                    <a:lstStyle/>
                    <a:p>
                      <a:pPr indent="0" lvl="0" marL="0" rtl="0" algn="l">
                        <a:spcBef>
                          <a:spcPts val="0"/>
                        </a:spcBef>
                        <a:spcAft>
                          <a:spcPts val="0"/>
                        </a:spcAft>
                        <a:buNone/>
                      </a:pPr>
                      <a:r>
                        <a:rPr lang="en" sz="1200"/>
                        <a:t>4</a:t>
                      </a:r>
                      <a:endParaRPr sz="1200"/>
                    </a:p>
                  </a:txBody>
                  <a:tcPr marT="63500" marB="63500" marR="63500" marL="63500"/>
                </a:tc>
                <a:tc>
                  <a:txBody>
                    <a:bodyPr/>
                    <a:lstStyle/>
                    <a:p>
                      <a:pPr indent="0" lvl="0" marL="0" rtl="0" algn="l">
                        <a:spcBef>
                          <a:spcPts val="0"/>
                        </a:spcBef>
                        <a:spcAft>
                          <a:spcPts val="0"/>
                        </a:spcAft>
                        <a:buNone/>
                      </a:pPr>
                      <a:r>
                        <a:rPr b="1" lang="en" sz="1200"/>
                        <a:t>Time consumed for Encryption/Decryption</a:t>
                      </a:r>
                      <a:endParaRPr b="1" sz="1200"/>
                    </a:p>
                  </a:txBody>
                  <a:tcPr marT="63500" marB="63500" marR="63500" marL="63500"/>
                </a:tc>
                <a:tc>
                  <a:txBody>
                    <a:bodyPr/>
                    <a:lstStyle/>
                    <a:p>
                      <a:pPr indent="0" lvl="0" marL="0" rtl="0" algn="l">
                        <a:spcBef>
                          <a:spcPts val="0"/>
                        </a:spcBef>
                        <a:spcAft>
                          <a:spcPts val="0"/>
                        </a:spcAft>
                        <a:buNone/>
                      </a:pPr>
                      <a:r>
                        <a:rPr lang="en" sz="1200"/>
                        <a:t>RSA’s time consumption is moderate. </a:t>
                      </a:r>
                      <a:endParaRPr sz="1200"/>
                    </a:p>
                  </a:txBody>
                  <a:tcPr marT="63500" marB="63500" marR="63500" marL="63500"/>
                </a:tc>
                <a:tc>
                  <a:txBody>
                    <a:bodyPr/>
                    <a:lstStyle/>
                    <a:p>
                      <a:pPr indent="0" lvl="0" marL="0" rtl="0" algn="l">
                        <a:spcBef>
                          <a:spcPts val="0"/>
                        </a:spcBef>
                        <a:spcAft>
                          <a:spcPts val="0"/>
                        </a:spcAft>
                        <a:buNone/>
                      </a:pPr>
                      <a:r>
                        <a:rPr lang="en" sz="1200"/>
                        <a:t>Dual RSA consumes a little more time when compared with RSA, but it is a good trade off for the additional features and security.</a:t>
                      </a:r>
                      <a:endParaRPr sz="1200"/>
                    </a:p>
                  </a:txBody>
                  <a:tcPr marT="63500" marB="63500" marR="63500" marL="6350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8"/>
          <p:cNvSpPr txBox="1"/>
          <p:nvPr>
            <p:ph type="title"/>
          </p:nvPr>
        </p:nvSpPr>
        <p:spPr>
          <a:xfrm>
            <a:off x="819150" y="6645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286" name="Google Shape;286;p38"/>
          <p:cNvSpPr txBox="1"/>
          <p:nvPr>
            <p:ph idx="1" type="body"/>
          </p:nvPr>
        </p:nvSpPr>
        <p:spPr>
          <a:xfrm>
            <a:off x="692600" y="1520650"/>
            <a:ext cx="7505700" cy="33465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en" sz="1800">
                <a:solidFill>
                  <a:srgbClr val="000000"/>
                </a:solidFill>
              </a:rPr>
              <a:t>Authentication &amp; Secrecy</a:t>
            </a:r>
            <a:endParaRPr sz="1800">
              <a:solidFill>
                <a:srgbClr val="000000"/>
              </a:solidFill>
            </a:endParaRPr>
          </a:p>
          <a:p>
            <a:pPr indent="-317500" lvl="0" marL="457200" rtl="0" algn="just">
              <a:lnSpc>
                <a:spcPct val="150000"/>
              </a:lnSpc>
              <a:spcBef>
                <a:spcPts val="1200"/>
              </a:spcBef>
              <a:spcAft>
                <a:spcPts val="0"/>
              </a:spcAft>
              <a:buClr>
                <a:srgbClr val="000000"/>
              </a:buClr>
              <a:buSzPts val="1400"/>
              <a:buChar char="●"/>
            </a:pPr>
            <a:r>
              <a:rPr lang="en" sz="1400">
                <a:solidFill>
                  <a:srgbClr val="000000"/>
                </a:solidFill>
              </a:rPr>
              <a:t>Dual RSA solves the problem of relocking which is encountered in the standard RSA algorithm.</a:t>
            </a:r>
            <a:endParaRPr sz="1400">
              <a:solidFill>
                <a:srgbClr val="000000"/>
              </a:solidFill>
            </a:endParaRPr>
          </a:p>
          <a:p>
            <a:pPr indent="-317500" lvl="0" marL="457200" rtl="0" algn="just">
              <a:lnSpc>
                <a:spcPct val="150000"/>
              </a:lnSpc>
              <a:spcBef>
                <a:spcPts val="0"/>
              </a:spcBef>
              <a:spcAft>
                <a:spcPts val="0"/>
              </a:spcAft>
              <a:buClr>
                <a:srgbClr val="000000"/>
              </a:buClr>
              <a:buSzPts val="1400"/>
              <a:buChar char="●"/>
            </a:pPr>
            <a:r>
              <a:rPr lang="en" sz="1400">
                <a:solidFill>
                  <a:srgbClr val="000000"/>
                </a:solidFill>
              </a:rPr>
              <a:t>This arises when a person first signs a message to maintain authenticity and then encrypts it,this makes the message unrecoverable for the receiver.</a:t>
            </a:r>
            <a:endParaRPr sz="1400">
              <a:solidFill>
                <a:srgbClr val="000000"/>
              </a:solidFill>
            </a:endParaRPr>
          </a:p>
          <a:p>
            <a:pPr indent="-317500" lvl="0" marL="457200" rtl="0" algn="just">
              <a:lnSpc>
                <a:spcPct val="150000"/>
              </a:lnSpc>
              <a:spcBef>
                <a:spcPts val="0"/>
              </a:spcBef>
              <a:spcAft>
                <a:spcPts val="0"/>
              </a:spcAft>
              <a:buClr>
                <a:srgbClr val="000000"/>
              </a:buClr>
              <a:buSzPts val="1400"/>
              <a:buChar char="●"/>
            </a:pPr>
            <a:r>
              <a:rPr lang="en" sz="1400">
                <a:solidFill>
                  <a:srgbClr val="000000"/>
                </a:solidFill>
              </a:rPr>
              <a:t>In Dual RSA there are 2 instances of RSA with some key pairs. We define a value called threshold, h, and each user’s key pair will then be created such that the modulus value of one instance of RSA is less than the defined threshold and the other is greater.</a:t>
            </a:r>
            <a:endParaRPr sz="1400">
              <a:solidFill>
                <a:srgbClr val="000000"/>
              </a:solidFill>
            </a:endParaRPr>
          </a:p>
          <a:p>
            <a:pPr indent="-317500" lvl="0" marL="457200" rtl="0" algn="just">
              <a:lnSpc>
                <a:spcPct val="150000"/>
              </a:lnSpc>
              <a:spcBef>
                <a:spcPts val="0"/>
              </a:spcBef>
              <a:spcAft>
                <a:spcPts val="0"/>
              </a:spcAft>
              <a:buClr>
                <a:srgbClr val="000000"/>
              </a:buClr>
              <a:buSzPts val="1400"/>
              <a:buChar char="●"/>
            </a:pPr>
            <a:r>
              <a:rPr lang="en" sz="1400">
                <a:solidFill>
                  <a:srgbClr val="000000"/>
                </a:solidFill>
              </a:rPr>
              <a:t>By this way we eliminate the possibility of the receiver having a smaller modulus value, than the sender.</a:t>
            </a:r>
            <a:endParaRPr sz="1400">
              <a:solidFill>
                <a:srgbClr val="000000"/>
              </a:solidFill>
            </a:endParaRPr>
          </a:p>
          <a:p>
            <a:pPr indent="0" lvl="0" marL="0" rtl="0" algn="just">
              <a:lnSpc>
                <a:spcPct val="150000"/>
              </a:lnSpc>
              <a:spcBef>
                <a:spcPts val="1200"/>
              </a:spcBef>
              <a:spcAft>
                <a:spcPts val="0"/>
              </a:spcAft>
              <a:buNone/>
            </a:pPr>
            <a:r>
              <a:t/>
            </a:r>
            <a:endParaRPr sz="1400">
              <a:solidFill>
                <a:srgbClr val="000000"/>
              </a:solidFill>
            </a:endParaRPr>
          </a:p>
          <a:p>
            <a:pPr indent="0" lvl="0" marL="0" rtl="0" algn="just">
              <a:lnSpc>
                <a:spcPct val="150000"/>
              </a:lnSpc>
              <a:spcBef>
                <a:spcPts val="1200"/>
              </a:spcBef>
              <a:spcAft>
                <a:spcPts val="1200"/>
              </a:spcAft>
              <a:buNone/>
            </a:pPr>
            <a:r>
              <a:t/>
            </a:r>
            <a:endParaRPr sz="14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819150" y="7461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a:t>
            </a:r>
            <a:endParaRPr/>
          </a:p>
          <a:p>
            <a:pPr indent="0" lvl="0" marL="0" rtl="0" algn="l">
              <a:spcBef>
                <a:spcPts val="0"/>
              </a:spcBef>
              <a:spcAft>
                <a:spcPts val="0"/>
              </a:spcAft>
              <a:buNone/>
            </a:pPr>
            <a:r>
              <a:t/>
            </a:r>
            <a:endParaRPr/>
          </a:p>
        </p:txBody>
      </p:sp>
      <p:sp>
        <p:nvSpPr>
          <p:cNvPr id="292" name="Google Shape;292;p39"/>
          <p:cNvSpPr txBox="1"/>
          <p:nvPr>
            <p:ph idx="1" type="body"/>
          </p:nvPr>
        </p:nvSpPr>
        <p:spPr>
          <a:xfrm>
            <a:off x="819150" y="1827725"/>
            <a:ext cx="7505700" cy="263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Blind Signatures</a:t>
            </a:r>
            <a:endParaRPr sz="1800"/>
          </a:p>
          <a:p>
            <a:pPr indent="-317500" lvl="0" marL="457200" rtl="0" algn="just">
              <a:lnSpc>
                <a:spcPct val="150000"/>
              </a:lnSpc>
              <a:spcBef>
                <a:spcPts val="1600"/>
              </a:spcBef>
              <a:spcAft>
                <a:spcPts val="0"/>
              </a:spcAft>
              <a:buClr>
                <a:srgbClr val="000000"/>
              </a:buClr>
              <a:buSzPts val="1400"/>
              <a:buChar char="●"/>
            </a:pPr>
            <a:r>
              <a:rPr lang="en" sz="1400">
                <a:solidFill>
                  <a:srgbClr val="000000"/>
                </a:solidFill>
              </a:rPr>
              <a:t>Blind signature basically refers to the concept of a message generated by one user to be signed by a different user without revealing any details of that message to the user signing it.</a:t>
            </a:r>
            <a:endParaRPr sz="1400">
              <a:solidFill>
                <a:srgbClr val="000000"/>
              </a:solidFill>
            </a:endParaRPr>
          </a:p>
          <a:p>
            <a:pPr indent="-317500" lvl="0" marL="457200" rtl="0" algn="just">
              <a:lnSpc>
                <a:spcPct val="150000"/>
              </a:lnSpc>
              <a:spcBef>
                <a:spcPts val="0"/>
              </a:spcBef>
              <a:spcAft>
                <a:spcPts val="0"/>
              </a:spcAft>
              <a:buClr>
                <a:srgbClr val="000000"/>
              </a:buClr>
              <a:buSzPts val="1400"/>
              <a:buChar char="●"/>
            </a:pPr>
            <a:r>
              <a:rPr lang="en" sz="1400">
                <a:solidFill>
                  <a:srgbClr val="000000"/>
                </a:solidFill>
              </a:rPr>
              <a:t>If the signing user uses the same key pairs for both signing blind signature and encrypting/decrypting operations then it becomes easy to perform a man in the middle attack.</a:t>
            </a:r>
            <a:endParaRPr sz="1400">
              <a:solidFill>
                <a:srgbClr val="000000"/>
              </a:solidFill>
            </a:endParaRPr>
          </a:p>
          <a:p>
            <a:pPr indent="-317500" lvl="0" marL="457200" rtl="0" algn="just">
              <a:lnSpc>
                <a:spcPct val="150000"/>
              </a:lnSpc>
              <a:spcBef>
                <a:spcPts val="0"/>
              </a:spcBef>
              <a:spcAft>
                <a:spcPts val="0"/>
              </a:spcAft>
              <a:buClr>
                <a:srgbClr val="000000"/>
              </a:buClr>
              <a:buSzPts val="1400"/>
              <a:buChar char="●"/>
            </a:pPr>
            <a:r>
              <a:rPr lang="en" sz="1400">
                <a:solidFill>
                  <a:srgbClr val="000000"/>
                </a:solidFill>
              </a:rPr>
              <a:t>Dual RSA solves this problem as there are two instances of RSA, therefore one instance can be used for signing, the other for encrypting/decrypting.</a:t>
            </a:r>
            <a:endParaRPr sz="14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819150" y="20944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THANK YOU</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43" name="Google Shape;143;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Cryptography</a:t>
            </a:r>
            <a:endParaRPr sz="1800"/>
          </a:p>
          <a:p>
            <a:pPr indent="-342900" lvl="0" marL="457200" rtl="0" algn="l">
              <a:spcBef>
                <a:spcPts val="0"/>
              </a:spcBef>
              <a:spcAft>
                <a:spcPts val="0"/>
              </a:spcAft>
              <a:buSzPts val="1800"/>
              <a:buChar char="●"/>
            </a:pPr>
            <a:r>
              <a:rPr lang="en" sz="1800"/>
              <a:t>Original RSA algorithm and its </a:t>
            </a:r>
            <a:r>
              <a:rPr lang="en" sz="1800"/>
              <a:t>variants</a:t>
            </a:r>
            <a:endParaRPr sz="1800"/>
          </a:p>
          <a:p>
            <a:pPr indent="-342900" lvl="0" marL="457200" rtl="0" algn="l">
              <a:spcBef>
                <a:spcPts val="0"/>
              </a:spcBef>
              <a:spcAft>
                <a:spcPts val="0"/>
              </a:spcAft>
              <a:buSzPts val="1800"/>
              <a:buChar char="●"/>
            </a:pPr>
            <a:r>
              <a:rPr lang="en" sz="1800"/>
              <a:t>Dual RSA</a:t>
            </a:r>
            <a:endParaRPr sz="1800"/>
          </a:p>
          <a:p>
            <a:pPr indent="-342900" lvl="0" marL="457200" rtl="0" algn="l">
              <a:spcBef>
                <a:spcPts val="0"/>
              </a:spcBef>
              <a:spcAft>
                <a:spcPts val="0"/>
              </a:spcAft>
              <a:buSzPts val="1800"/>
              <a:buChar char="●"/>
            </a:pPr>
            <a:r>
              <a:rPr lang="en" sz="1800"/>
              <a:t>Security Analysis</a:t>
            </a:r>
            <a:endParaRPr sz="1800"/>
          </a:p>
          <a:p>
            <a:pPr indent="-342900" lvl="0" marL="457200" rtl="0" algn="l">
              <a:spcBef>
                <a:spcPts val="0"/>
              </a:spcBef>
              <a:spcAft>
                <a:spcPts val="0"/>
              </a:spcAft>
              <a:buSzPts val="1800"/>
              <a:buChar char="●"/>
            </a:pPr>
            <a:r>
              <a:rPr lang="en" sz="1800"/>
              <a:t>Applications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Cryptography</a:t>
            </a:r>
            <a:endParaRPr/>
          </a:p>
        </p:txBody>
      </p:sp>
      <p:sp>
        <p:nvSpPr>
          <p:cNvPr id="149" name="Google Shape;149;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According to Oxford </a:t>
            </a:r>
            <a:r>
              <a:rPr lang="en" sz="1800"/>
              <a:t>learner's</a:t>
            </a:r>
            <a:r>
              <a:rPr lang="en" sz="1800"/>
              <a:t> dictionary, cryptography is - </a:t>
            </a:r>
            <a:endParaRPr sz="1800"/>
          </a:p>
          <a:p>
            <a:pPr indent="457200" lvl="0" marL="0" rtl="0" algn="l">
              <a:spcBef>
                <a:spcPts val="1600"/>
              </a:spcBef>
              <a:spcAft>
                <a:spcPts val="0"/>
              </a:spcAft>
              <a:buNone/>
            </a:pPr>
            <a:r>
              <a:rPr lang="en" sz="1800"/>
              <a:t>“the art of writing or solving codes.”</a:t>
            </a:r>
            <a:endParaRPr sz="1800"/>
          </a:p>
          <a:p>
            <a:pPr indent="0" lvl="0" marL="0" rtl="0" algn="l">
              <a:spcBef>
                <a:spcPts val="1600"/>
              </a:spcBef>
              <a:spcAft>
                <a:spcPts val="1600"/>
              </a:spcAft>
              <a:buNone/>
            </a:pPr>
            <a:r>
              <a:rPr lang="en" sz="1800"/>
              <a:t>In the field of network security, c</a:t>
            </a:r>
            <a:r>
              <a:rPr lang="en" sz="1800"/>
              <a:t>ryptography is the study of secure communications techniques that allow only the sender and intended recipient of a message to view its contents.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6649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cryptography algorithm is made up of six components:</a:t>
            </a:r>
            <a:endParaRPr/>
          </a:p>
        </p:txBody>
      </p:sp>
      <p:sp>
        <p:nvSpPr>
          <p:cNvPr id="155" name="Google Shape;155;p17"/>
          <p:cNvSpPr txBox="1"/>
          <p:nvPr>
            <p:ph idx="1" type="body"/>
          </p:nvPr>
        </p:nvSpPr>
        <p:spPr>
          <a:xfrm>
            <a:off x="492375" y="18033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1. Plaintext: The message that can be understood by the reader </a:t>
            </a:r>
            <a:endParaRPr sz="1800"/>
          </a:p>
          <a:p>
            <a:pPr indent="0" lvl="0" marL="0" rtl="0" algn="l">
              <a:spcBef>
                <a:spcPts val="1600"/>
              </a:spcBef>
              <a:spcAft>
                <a:spcPts val="0"/>
              </a:spcAft>
              <a:buNone/>
            </a:pPr>
            <a:r>
              <a:rPr lang="en" sz="1800"/>
              <a:t>2. Ciphertext: Encrypted message that flows through the network </a:t>
            </a:r>
            <a:endParaRPr sz="1800"/>
          </a:p>
          <a:p>
            <a:pPr indent="0" lvl="0" marL="0" rtl="0" algn="l">
              <a:spcBef>
                <a:spcPts val="1600"/>
              </a:spcBef>
              <a:spcAft>
                <a:spcPts val="0"/>
              </a:spcAft>
              <a:buNone/>
            </a:pPr>
            <a:r>
              <a:rPr lang="en" sz="1800"/>
              <a:t>3. Encryption algorithm: An algorithm to convert the plaintext into ciphertext </a:t>
            </a:r>
            <a:endParaRPr sz="1800"/>
          </a:p>
          <a:p>
            <a:pPr indent="0" lvl="0" marL="0" rtl="0" algn="l">
              <a:spcBef>
                <a:spcPts val="1600"/>
              </a:spcBef>
              <a:spcAft>
                <a:spcPts val="0"/>
              </a:spcAft>
              <a:buNone/>
            </a:pPr>
            <a:r>
              <a:rPr lang="en" sz="1800"/>
              <a:t>4. Decryption algorithm: An algorithm that converts ciphertext back into plaintext </a:t>
            </a:r>
            <a:endParaRPr sz="1800"/>
          </a:p>
          <a:p>
            <a:pPr indent="0" lvl="0" marL="0" rtl="0" algn="l">
              <a:spcBef>
                <a:spcPts val="1600"/>
              </a:spcBef>
              <a:spcAft>
                <a:spcPts val="0"/>
              </a:spcAft>
              <a:buNone/>
            </a:pPr>
            <a:r>
              <a:rPr lang="en" sz="1800"/>
              <a:t>5. Encryption key: A key that a sender uses to encrypt plaintext </a:t>
            </a:r>
            <a:endParaRPr sz="1800"/>
          </a:p>
          <a:p>
            <a:pPr indent="0" lvl="0" marL="0" rtl="0" algn="l">
              <a:spcBef>
                <a:spcPts val="1600"/>
              </a:spcBef>
              <a:spcAft>
                <a:spcPts val="1600"/>
              </a:spcAft>
              <a:buNone/>
            </a:pPr>
            <a:r>
              <a:rPr lang="en" sz="1800"/>
              <a:t>6. Decryption key: A key a receiver uses to decrypt the ciphertext</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399900" y="555600"/>
            <a:ext cx="41721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Symmetric key algorithms</a:t>
            </a:r>
            <a:endParaRPr/>
          </a:p>
        </p:txBody>
      </p:sp>
      <p:sp>
        <p:nvSpPr>
          <p:cNvPr id="161" name="Google Shape;161;p18"/>
          <p:cNvSpPr txBox="1"/>
          <p:nvPr>
            <p:ph idx="1" type="body"/>
          </p:nvPr>
        </p:nvSpPr>
        <p:spPr>
          <a:xfrm>
            <a:off x="399900" y="1618200"/>
            <a:ext cx="41721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Symmetric-key algorithms are algorithms for cryptography that use the same cryptographic keys for both encryption of plaintext and decryption of ciphertext. The keys may be identical or there may be a simple transformation to go between the two keys.</a:t>
            </a:r>
            <a:endParaRPr/>
          </a:p>
        </p:txBody>
      </p:sp>
      <p:sp>
        <p:nvSpPr>
          <p:cNvPr id="162" name="Google Shape;162;p18"/>
          <p:cNvSpPr txBox="1"/>
          <p:nvPr>
            <p:ph type="title"/>
          </p:nvPr>
        </p:nvSpPr>
        <p:spPr>
          <a:xfrm>
            <a:off x="4572000" y="555600"/>
            <a:ext cx="42465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a:t>
            </a:r>
            <a:r>
              <a:rPr lang="en"/>
              <a:t>ymmetric key algorithms</a:t>
            </a:r>
            <a:endParaRPr/>
          </a:p>
        </p:txBody>
      </p:sp>
      <p:sp>
        <p:nvSpPr>
          <p:cNvPr id="163" name="Google Shape;163;p18"/>
          <p:cNvSpPr txBox="1"/>
          <p:nvPr>
            <p:ph idx="1" type="body"/>
          </p:nvPr>
        </p:nvSpPr>
        <p:spPr>
          <a:xfrm>
            <a:off x="4572000" y="1618200"/>
            <a:ext cx="42465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Public-key cryptography, or asymmetric cryptography, is a cryptographic system that uses pairs of keys: public keys, which may be disseminated widely, and private keys, which are known only to the owner.</a:t>
            </a:r>
            <a:endParaRPr/>
          </a:p>
        </p:txBody>
      </p:sp>
      <p:cxnSp>
        <p:nvCxnSpPr>
          <p:cNvPr id="164" name="Google Shape;164;p18"/>
          <p:cNvCxnSpPr/>
          <p:nvPr/>
        </p:nvCxnSpPr>
        <p:spPr>
          <a:xfrm>
            <a:off x="4524975" y="369500"/>
            <a:ext cx="0" cy="4432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RSA Algorithm</a:t>
            </a:r>
            <a:endParaRPr/>
          </a:p>
        </p:txBody>
      </p:sp>
      <p:sp>
        <p:nvSpPr>
          <p:cNvPr id="170" name="Google Shape;170;p19"/>
          <p:cNvSpPr txBox="1"/>
          <p:nvPr>
            <p:ph idx="1" type="body"/>
          </p:nvPr>
        </p:nvSpPr>
        <p:spPr>
          <a:xfrm>
            <a:off x="819150" y="153015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RSA (Rivest–Shamir–Adleman) is one of the first and most popular public-key cryptography algorithms. RSA can be used in data encryption/decryption, key exchange, and digital signatures.</a:t>
            </a:r>
            <a:endParaRPr sz="1800"/>
          </a:p>
        </p:txBody>
      </p:sp>
      <p:pic>
        <p:nvPicPr>
          <p:cNvPr id="171" name="Google Shape;171;p19"/>
          <p:cNvPicPr preferRelativeResize="0"/>
          <p:nvPr/>
        </p:nvPicPr>
        <p:blipFill>
          <a:blip r:embed="rId3">
            <a:alphaModFix/>
          </a:blip>
          <a:stretch>
            <a:fillRect/>
          </a:stretch>
        </p:blipFill>
        <p:spPr>
          <a:xfrm>
            <a:off x="1748138" y="2647950"/>
            <a:ext cx="5647725" cy="2239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RSA algorithm can be broken down into three parts</a:t>
            </a:r>
            <a:endParaRPr/>
          </a:p>
        </p:txBody>
      </p:sp>
      <p:sp>
        <p:nvSpPr>
          <p:cNvPr id="177" name="Google Shape;177;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Key generation</a:t>
            </a:r>
            <a:endParaRPr sz="1800"/>
          </a:p>
          <a:p>
            <a:pPr indent="-342900" lvl="0" marL="457200" rtl="0" algn="l">
              <a:spcBef>
                <a:spcPts val="0"/>
              </a:spcBef>
              <a:spcAft>
                <a:spcPts val="0"/>
              </a:spcAft>
              <a:buSzPts val="1800"/>
              <a:buAutoNum type="arabicPeriod"/>
            </a:pPr>
            <a:r>
              <a:rPr lang="en" sz="1800"/>
              <a:t>Encryption</a:t>
            </a:r>
            <a:endParaRPr sz="1800"/>
          </a:p>
          <a:p>
            <a:pPr indent="-342900" lvl="0" marL="457200" rtl="0" algn="l">
              <a:spcBef>
                <a:spcPts val="0"/>
              </a:spcBef>
              <a:spcAft>
                <a:spcPts val="0"/>
              </a:spcAft>
              <a:buSzPts val="1800"/>
              <a:buAutoNum type="arabicPeriod"/>
            </a:pPr>
            <a:r>
              <a:rPr lang="en" sz="1800"/>
              <a:t>Decryption</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generation algorithm</a:t>
            </a:r>
            <a:endParaRPr/>
          </a:p>
        </p:txBody>
      </p:sp>
      <p:sp>
        <p:nvSpPr>
          <p:cNvPr id="183" name="Google Shape;183;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Choose two distinct prime numbers</a:t>
            </a:r>
            <a:endParaRPr sz="1800"/>
          </a:p>
          <a:p>
            <a:pPr indent="-342900" lvl="0" marL="457200" rtl="0" algn="l">
              <a:spcBef>
                <a:spcPts val="0"/>
              </a:spcBef>
              <a:spcAft>
                <a:spcPts val="0"/>
              </a:spcAft>
              <a:buSzPts val="1800"/>
              <a:buAutoNum type="arabicPeriod"/>
            </a:pPr>
            <a:r>
              <a:rPr lang="en" sz="1800"/>
              <a:t>Compute n = pq</a:t>
            </a:r>
            <a:endParaRPr sz="1800"/>
          </a:p>
          <a:p>
            <a:pPr indent="-342900" lvl="0" marL="457200" rtl="0" algn="l">
              <a:spcBef>
                <a:spcPts val="0"/>
              </a:spcBef>
              <a:spcAft>
                <a:spcPts val="0"/>
              </a:spcAft>
              <a:buSzPts val="1800"/>
              <a:buAutoNum type="arabicPeriod"/>
            </a:pPr>
            <a:r>
              <a:rPr lang="en" sz="1800"/>
              <a:t>Compute the totient function of the n = phi(n) = (p-1)(q-1)</a:t>
            </a:r>
            <a:endParaRPr sz="1800"/>
          </a:p>
          <a:p>
            <a:pPr indent="-342900" lvl="0" marL="457200" rtl="0" algn="l">
              <a:spcBef>
                <a:spcPts val="0"/>
              </a:spcBef>
              <a:spcAft>
                <a:spcPts val="0"/>
              </a:spcAft>
              <a:buSzPts val="1800"/>
              <a:buAutoNum type="arabicPeriod"/>
            </a:pPr>
            <a:r>
              <a:rPr lang="en" sz="1800"/>
              <a:t>Choose any number 1 &lt; e &lt; phi(n) that is coprime to phi(n)</a:t>
            </a:r>
            <a:endParaRPr sz="1800"/>
          </a:p>
          <a:p>
            <a:pPr indent="-342900" lvl="0" marL="457200" rtl="0" algn="l">
              <a:spcBef>
                <a:spcPts val="0"/>
              </a:spcBef>
              <a:spcAft>
                <a:spcPts val="0"/>
              </a:spcAft>
              <a:buSzPts val="1800"/>
              <a:buAutoNum type="arabicPeriod"/>
            </a:pPr>
            <a:r>
              <a:rPr lang="en" sz="1800"/>
              <a:t>Compute d, the modular multiplicative inverse of e (mod phi(n))</a:t>
            </a:r>
            <a:endParaRPr sz="1800"/>
          </a:p>
          <a:p>
            <a:pPr indent="-342900" lvl="0" marL="457200" rtl="0" algn="l">
              <a:spcBef>
                <a:spcPts val="0"/>
              </a:spcBef>
              <a:spcAft>
                <a:spcPts val="0"/>
              </a:spcAft>
              <a:buSzPts val="1800"/>
              <a:buAutoNum type="arabicPeriod"/>
            </a:pPr>
            <a:r>
              <a:rPr lang="en" sz="1800"/>
              <a:t>The public key is (n, e)</a:t>
            </a:r>
            <a:endParaRPr sz="1800"/>
          </a:p>
          <a:p>
            <a:pPr indent="-342900" lvl="0" marL="457200" rtl="0" algn="l">
              <a:spcBef>
                <a:spcPts val="0"/>
              </a:spcBef>
              <a:spcAft>
                <a:spcPts val="0"/>
              </a:spcAft>
              <a:buSzPts val="1800"/>
              <a:buAutoNum type="arabicPeriod"/>
            </a:pPr>
            <a:r>
              <a:rPr lang="en" sz="1800"/>
              <a:t>The private key is (n, d)</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